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958" r:id="rId2"/>
    <p:sldMasterId id="2147483890" r:id="rId3"/>
    <p:sldMasterId id="2147483907" r:id="rId4"/>
    <p:sldMasterId id="2147483924" r:id="rId5"/>
    <p:sldMasterId id="2147483941" r:id="rId6"/>
  </p:sldMasterIdLst>
  <p:notesMasterIdLst>
    <p:notesMasterId r:id="rId19"/>
  </p:notesMasterIdLst>
  <p:handoutMasterIdLst>
    <p:handoutMasterId r:id="rId20"/>
  </p:handoutMasterIdLst>
  <p:sldIdLst>
    <p:sldId id="416" r:id="rId7"/>
    <p:sldId id="412" r:id="rId8"/>
    <p:sldId id="426" r:id="rId9"/>
    <p:sldId id="427" r:id="rId10"/>
    <p:sldId id="428" r:id="rId11"/>
    <p:sldId id="429" r:id="rId12"/>
    <p:sldId id="431" r:id="rId13"/>
    <p:sldId id="430" r:id="rId14"/>
    <p:sldId id="432" r:id="rId15"/>
    <p:sldId id="433" r:id="rId16"/>
    <p:sldId id="434" r:id="rId17"/>
    <p:sldId id="435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6B85"/>
    <a:srgbClr val="969696"/>
    <a:srgbClr val="00AEEF"/>
    <a:srgbClr val="FFFFFF"/>
    <a:srgbClr val="FFFFFD"/>
    <a:srgbClr val="80CDED"/>
    <a:srgbClr val="BFE6F6"/>
    <a:srgbClr val="E1E1E1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7" autoAdjust="0"/>
    <p:restoredTop sz="99707" autoAdjust="0"/>
  </p:normalViewPr>
  <p:slideViewPr>
    <p:cSldViewPr snapToGrid="0" showGuides="1">
      <p:cViewPr varScale="1">
        <p:scale>
          <a:sx n="73" d="100"/>
          <a:sy n="73" d="100"/>
        </p:scale>
        <p:origin x="1332" y="7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15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2CFC0-CC7A-4C97-8E4D-DAE31AFA7E3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37F0-34A1-4CF2-A9B0-E53D7D9C9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6DF9CD8-78EA-48F9-B05B-939900F5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</a:t>
            </a:r>
            <a:r>
              <a:rPr lang="en-GB" dirty="0" smtClean="0"/>
              <a:t>by</a:t>
            </a:r>
            <a:r>
              <a:rPr lang="en-GB" baseline="0" dirty="0" smtClean="0"/>
              <a:t> being involved in the delivery of the Barclays Money Skills ‘weeks’ activities, ‘college champions’ will develop some of the key skills that employers look for in new recruits.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Many employers feel that despite having the relevant qualifications, young people often lack other key skills and competencies that their employees need to succeed in the workplace.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a </a:t>
            </a:r>
            <a:r>
              <a:rPr lang="en-GB" sz="1200" dirty="0" smtClean="0"/>
              <a:t>‘college champion’</a:t>
            </a:r>
            <a:r>
              <a:rPr lang="en-GB" baseline="0" dirty="0" smtClean="0"/>
              <a:t> they will have lots of opportunities to practice and improve some of the key skills that employers look for. These include: 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Planning and organising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Communication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Inter-personal skills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Team working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/>
              <a:t>  Taking initiative</a:t>
            </a:r>
          </a:p>
          <a:p>
            <a:pPr>
              <a:buFont typeface="Arial" pitchFamily="34" charset="0"/>
              <a:buChar char="•"/>
            </a:pPr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GB" baseline="0" dirty="0" smtClean="0"/>
              <a:t>They will also be able to use their experiences as a ‘college champion’ to their advantage on their CV, to support job applications etc. </a:t>
            </a:r>
          </a:p>
          <a:p>
            <a:endParaRPr lang="en-GB" dirty="0" smtClean="0"/>
          </a:p>
          <a:p>
            <a:r>
              <a:rPr lang="en-GB" dirty="0" smtClean="0"/>
              <a:t>For learners</a:t>
            </a:r>
            <a:r>
              <a:rPr lang="en-GB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doing BTEC (Business and Technology) qualifications, they could use the skills employed in delivering activities as evidence towards their course units on running an event or team working.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9CD8-78EA-48F9-B05B-939900F5F2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4745" y="2663465"/>
            <a:ext cx="1216818" cy="207096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7034" y="4729394"/>
            <a:ext cx="5322695" cy="492443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366" y="5218165"/>
            <a:ext cx="538956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86255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5532461" y="2764582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76213" indent="-176213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4813" indent="-228600">
              <a:lnSpc>
                <a:spcPct val="100000"/>
              </a:lnSpc>
              <a:spcBef>
                <a:spcPts val="1200"/>
              </a:spcBef>
              <a:defRPr sz="2000"/>
            </a:lvl3pPr>
            <a:lvl4pPr marL="627063" indent="-222250">
              <a:lnSpc>
                <a:spcPct val="100000"/>
              </a:lnSpc>
              <a:spcBef>
                <a:spcPts val="1200"/>
              </a:spcBef>
              <a:defRPr sz="2000"/>
            </a:lvl4pPr>
            <a:lvl5pPr marL="852488" indent="-225425">
              <a:lnSpc>
                <a:spcPct val="100000"/>
              </a:lnSpc>
              <a:spcBef>
                <a:spcPts val="12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1" y="1146181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2" y="3658269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1" y="452869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3043" y="452869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3461" y="3266407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3043" y="3266407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2624" y="295379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82351" y="295379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757287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82351" y="5757287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1" y="452869"/>
            <a:ext cx="7978269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91805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436211"/>
            <a:ext cx="3803650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174875"/>
            <a:ext cx="3803650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1658" y="1436211"/>
            <a:ext cx="3805144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58" y="2174875"/>
            <a:ext cx="3805144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6913" y="383536"/>
            <a:ext cx="8062912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2364" y="6422304"/>
            <a:ext cx="1216818" cy="2070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3911603" y="2309568"/>
            <a:ext cx="2277533" cy="55399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3902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406004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85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4745" y="3016759"/>
            <a:ext cx="1216818" cy="207096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23881" y="2132016"/>
            <a:ext cx="6591321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91861" y="2701047"/>
            <a:ext cx="6096317" cy="492443"/>
          </a:xfrm>
        </p:spPr>
        <p:txBody>
          <a:bodyPr anchor="b" anchorCtr="0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1861" y="3296259"/>
            <a:ext cx="6088428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4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2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0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3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2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69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4" y="2655093"/>
            <a:ext cx="1209093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848897" y="2487583"/>
            <a:ext cx="5466303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1865099" y="1031578"/>
            <a:ext cx="5422655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7036" y="4729398"/>
            <a:ext cx="5322695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366" y="5270124"/>
            <a:ext cx="538956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86255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5532461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956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1857375" y="2132016"/>
            <a:ext cx="5457824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4384" y="2708190"/>
            <a:ext cx="4932362" cy="492443"/>
          </a:xfrm>
        </p:spPr>
        <p:txBody>
          <a:bodyPr anchor="b" anchorCtr="0"/>
          <a:lstStyle>
            <a:lvl1pPr>
              <a:defRPr sz="3200" b="0">
                <a:solidFill>
                  <a:srgbClr val="00AEE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66281" y="4206980"/>
            <a:ext cx="492597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Bar_Bevel_2C_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0" y="3016800"/>
            <a:ext cx="1216800" cy="209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4" y="3007917"/>
            <a:ext cx="1209093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23883" y="2132016"/>
            <a:ext cx="6591321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91863" y="2701051"/>
            <a:ext cx="6096317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1863" y="3273501"/>
            <a:ext cx="6088428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8499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4" y="3007917"/>
            <a:ext cx="1209093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1857375" y="2132016"/>
            <a:ext cx="5457824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4384" y="2708194"/>
            <a:ext cx="493236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025" y="3278942"/>
            <a:ext cx="492597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3180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3" y="2730726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9" y="3273318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84307" y="6410325"/>
            <a:ext cx="1198101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7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3" y="2730726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9" y="3281727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4448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7"/>
            <a:ext cx="8062912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3" y="1096009"/>
            <a:ext cx="8004175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22633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7"/>
            <a:ext cx="8062912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3" y="1096009"/>
            <a:ext cx="8004175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7274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3" y="1146179"/>
            <a:ext cx="3908425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19949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7454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3" y="1146184"/>
            <a:ext cx="3908425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4" y="3658270"/>
            <a:ext cx="3908425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985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3939746"/>
            <a:ext cx="3919390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512" y="1146185"/>
            <a:ext cx="3908425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4" y="1146185"/>
            <a:ext cx="3908425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4773089" y="3939746"/>
            <a:ext cx="3919390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845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1" y="2730722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7" y="3301022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2364" y="6422304"/>
            <a:ext cx="1216818" cy="207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3" y="452871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3045" y="452871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3463" y="3266408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3045" y="3266408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2624" y="2953805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82351" y="2953805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757297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82351" y="5757297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21443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3" y="452870"/>
            <a:ext cx="7978269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918065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71420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 dirty="0">
              <a:solidFill>
                <a:srgbClr val="000000"/>
              </a:solidFill>
              <a:latin typeface="Expert Sans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3902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406004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7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67227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3" y="2655093"/>
            <a:ext cx="1209093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848897" y="2487583"/>
            <a:ext cx="5466303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1865098" y="1031578"/>
            <a:ext cx="5422655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7035" y="4729396"/>
            <a:ext cx="5322695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366" y="5270122"/>
            <a:ext cx="538956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86255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5532461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71141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3" y="3007917"/>
            <a:ext cx="1209093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23882" y="2132016"/>
            <a:ext cx="6591321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91862" y="2701049"/>
            <a:ext cx="6096317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1862" y="3273499"/>
            <a:ext cx="6088428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8071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3" y="3007917"/>
            <a:ext cx="1209093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1857375" y="2132016"/>
            <a:ext cx="5457824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4384" y="2708192"/>
            <a:ext cx="493236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024" y="3278942"/>
            <a:ext cx="492597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35023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2" y="2730724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8" y="3273316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84306" y="6410323"/>
            <a:ext cx="1198101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6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2" y="2730724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8" y="3281727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180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1" y="2730722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7" y="3310123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5"/>
            <a:ext cx="8062912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3" y="1096009"/>
            <a:ext cx="8004175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399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5"/>
            <a:ext cx="8062912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3" y="1096009"/>
            <a:ext cx="8004175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1794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2" y="1146179"/>
            <a:ext cx="3908425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3115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7146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2" y="1146182"/>
            <a:ext cx="3908425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3" y="3658268"/>
            <a:ext cx="3908425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14453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3939744"/>
            <a:ext cx="3919390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511" y="1146183"/>
            <a:ext cx="3908425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3" y="1146183"/>
            <a:ext cx="3908425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4773089" y="3939744"/>
            <a:ext cx="3919390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4455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2" y="452869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3044" y="452869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3462" y="3266406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3044" y="3266406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2624" y="2953803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82351" y="2953803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757295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82351" y="5757295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8071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2" y="452868"/>
            <a:ext cx="7978269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918063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86798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 dirty="0">
              <a:solidFill>
                <a:srgbClr val="000000"/>
              </a:solidFill>
              <a:latin typeface="Expert Sans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3901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406003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43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6"/>
            <a:ext cx="8062912" cy="461665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3" y="1096009"/>
            <a:ext cx="8004175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71500" indent="-342900">
              <a:defRPr sz="2000"/>
            </a:lvl3pPr>
            <a:lvl4pPr marL="862013" indent="-290513">
              <a:defRPr sz="2000"/>
            </a:lvl4pPr>
            <a:lvl5pPr marL="1204913" indent="-342900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92811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1" y="2655093"/>
            <a:ext cx="1209093" cy="2227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848897" y="2487583"/>
            <a:ext cx="5466303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00AEEF"/>
              </a:solidFill>
              <a:latin typeface="Arial" pitchFamily="34" charset="0"/>
            </a:endParaRPr>
          </a:p>
        </p:txBody>
      </p:sp>
      <p:pic>
        <p:nvPicPr>
          <p:cNvPr id="10" name="Picture 9" descr="Picture 29.png"/>
          <p:cNvPicPr>
            <a:picLocks/>
          </p:cNvPicPr>
          <p:nvPr userDrawn="1"/>
        </p:nvPicPr>
        <p:blipFill>
          <a:blip r:embed="rId3" cstate="print"/>
          <a:srcRect l="2067" b="7235"/>
          <a:stretch>
            <a:fillRect/>
          </a:stretch>
        </p:blipFill>
        <p:spPr>
          <a:xfrm>
            <a:off x="1865096" y="1031578"/>
            <a:ext cx="5422655" cy="3466008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7033" y="4729392"/>
            <a:ext cx="5322695" cy="492443"/>
          </a:xfrm>
        </p:spPr>
        <p:txBody>
          <a:bodyPr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366" y="5270118"/>
            <a:ext cx="538956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86255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5532461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296303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1" y="3007917"/>
            <a:ext cx="1209093" cy="22274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23880" y="2132016"/>
            <a:ext cx="6591321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91860" y="2701045"/>
            <a:ext cx="6096317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1860" y="3273495"/>
            <a:ext cx="6088428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49997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5511" y="3007917"/>
            <a:ext cx="1209093" cy="222742"/>
          </a:xfrm>
          <a:prstGeom prst="rect">
            <a:avLst/>
          </a:prstGeom>
        </p:spPr>
      </p:pic>
      <p:grpSp>
        <p:nvGrpSpPr>
          <p:cNvPr id="2" name="Group 14"/>
          <p:cNvGrpSpPr/>
          <p:nvPr userDrawn="1"/>
        </p:nvGrpSpPr>
        <p:grpSpPr>
          <a:xfrm>
            <a:off x="1857375" y="2132016"/>
            <a:ext cx="5457824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4384" y="2708188"/>
            <a:ext cx="4932362" cy="492443"/>
          </a:xfrm>
        </p:spPr>
        <p:txBody>
          <a:bodyPr anchor="b" anchorCtr="0"/>
          <a:lstStyle>
            <a:lvl1pPr>
              <a:defRPr sz="32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022" y="3278941"/>
            <a:ext cx="492597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55637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0" y="2730720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6" y="3273312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00AEE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00AEEF"/>
              </a:solidFill>
              <a:latin typeface="Expert Sans Regular"/>
            </a:endParaRPr>
          </a:p>
        </p:txBody>
      </p:sp>
      <p:pic>
        <p:nvPicPr>
          <p:cNvPr id="8" name="Picture 7" descr="Bar_06_COL_POS [Converted]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84304" y="6410319"/>
            <a:ext cx="1198101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20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40" y="2730720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6" y="3281723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02128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1"/>
            <a:ext cx="8062912" cy="461665"/>
          </a:xfrm>
        </p:spPr>
        <p:txBody>
          <a:bodyPr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2" y="1096009"/>
            <a:ext cx="8004175" cy="215443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571500" indent="-342900">
              <a:defRPr sz="2000">
                <a:latin typeface="+mn-lt"/>
              </a:defRPr>
            </a:lvl3pPr>
            <a:lvl4pPr marL="862013" indent="-290513">
              <a:defRPr sz="2000">
                <a:latin typeface="+mn-lt"/>
              </a:defRPr>
            </a:lvl4pPr>
            <a:lvl5pPr marL="1204913" indent="-342900"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53821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1"/>
            <a:ext cx="8062912" cy="461665"/>
          </a:xfrm>
        </p:spPr>
        <p:txBody>
          <a:bodyPr anchor="t" anchorCtr="0"/>
          <a:lstStyle>
            <a:lvl1pPr>
              <a:defRPr sz="3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2" y="1096009"/>
            <a:ext cx="8004175" cy="1938992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  <a:latin typeface="+mn-lt"/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>
                <a:latin typeface="+mn-lt"/>
              </a:defRPr>
            </a:lvl2pPr>
            <a:lvl3pPr marL="1025525" indent="-333375">
              <a:lnSpc>
                <a:spcPct val="100000"/>
              </a:lnSpc>
              <a:spcBef>
                <a:spcPts val="900"/>
              </a:spcBef>
              <a:defRPr sz="2000">
                <a:latin typeface="+mn-lt"/>
              </a:defRPr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09545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633413" indent="-228600">
              <a:lnSpc>
                <a:spcPct val="100000"/>
              </a:lnSpc>
              <a:spcBef>
                <a:spcPts val="900"/>
              </a:spcBef>
              <a:defRPr sz="1400"/>
            </a:lvl4pPr>
            <a:lvl5pPr marL="862013" indent="-228600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0" y="1146179"/>
            <a:ext cx="3908425" cy="47926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2891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813" indent="-22860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7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1948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6"/>
            <a:ext cx="8062912" cy="461665"/>
          </a:xfrm>
        </p:spPr>
        <p:txBody>
          <a:bodyPr anchor="t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3" y="1096009"/>
            <a:ext cx="8004175" cy="2000548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/>
            </a:lvl2pPr>
            <a:lvl3pPr marL="1195388" indent="-452438">
              <a:lnSpc>
                <a:spcPct val="100000"/>
              </a:lnSpc>
              <a:spcBef>
                <a:spcPts val="900"/>
              </a:spcBef>
              <a:defRPr sz="2000"/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2000"/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6"/>
            <a:ext cx="3925888" cy="153888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400"/>
            </a:lvl1pPr>
            <a:lvl2pPr marL="176213" indent="-176213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itchFamily="2" charset="2"/>
              <a:buChar char=""/>
              <a:defRPr sz="1400"/>
            </a:lvl2pPr>
            <a:lvl3pPr marL="404813" indent="-228600">
              <a:lnSpc>
                <a:spcPct val="100000"/>
              </a:lnSpc>
              <a:spcBef>
                <a:spcPts val="900"/>
              </a:spcBef>
              <a:defRPr sz="1400"/>
            </a:lvl3pPr>
            <a:lvl4pPr marL="571500" indent="-166688">
              <a:lnSpc>
                <a:spcPct val="100000"/>
              </a:lnSpc>
              <a:spcBef>
                <a:spcPts val="900"/>
              </a:spcBef>
              <a:defRPr sz="1400"/>
            </a:lvl4pPr>
            <a:lvl5pPr marL="747713" indent="-176213">
              <a:lnSpc>
                <a:spcPct val="100000"/>
              </a:lnSpc>
              <a:spcBef>
                <a:spcPts val="9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0" y="1146178"/>
            <a:ext cx="3908425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1" y="3658264"/>
            <a:ext cx="3908425" cy="229036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729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 pictures_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3939740"/>
            <a:ext cx="3919390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509" y="1146179"/>
            <a:ext cx="3908425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91" y="1146179"/>
            <a:ext cx="3908425" cy="2581763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4773089" y="3939740"/>
            <a:ext cx="3919390" cy="153888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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113" indent="-176213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66688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def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03426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0" y="452865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3042" y="452865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3460" y="3266402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3042" y="3266402"/>
            <a:ext cx="3908425" cy="2451111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2624" y="2953799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82351" y="2953799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757291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82351" y="5757291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35510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60" y="452864"/>
            <a:ext cx="7978269" cy="5264649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918059"/>
            <a:ext cx="3886200" cy="161583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8857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 dirty="0">
              <a:solidFill>
                <a:srgbClr val="000000"/>
              </a:solidFill>
              <a:latin typeface="Expert Sans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3899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406001" y="1081280"/>
            <a:ext cx="3477534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706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6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8299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29.png"/>
          <p:cNvPicPr>
            <a:picLocks noChangeAspect="1"/>
          </p:cNvPicPr>
          <p:nvPr userDrawn="1"/>
        </p:nvPicPr>
        <p:blipFill>
          <a:blip r:embed="rId2" cstate="print"/>
          <a:srcRect l="2067"/>
          <a:stretch>
            <a:fillRect/>
          </a:stretch>
        </p:blipFill>
        <p:spPr>
          <a:xfrm>
            <a:off x="1865095" y="1024932"/>
            <a:ext cx="5448889" cy="3465576"/>
          </a:xfrm>
          <a:prstGeom prst="rect">
            <a:avLst/>
          </a:prstGeom>
        </p:spPr>
      </p:pic>
      <p:pic>
        <p:nvPicPr>
          <p:cNvPr id="10" name="Picture 9" descr="Bar_06_WHITE_FLA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invGray">
          <a:xfrm>
            <a:off x="7474745" y="2663465"/>
            <a:ext cx="1216818" cy="207096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7031" y="4729388"/>
            <a:ext cx="5322695" cy="492443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366" y="5218159"/>
            <a:ext cx="538956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86255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5532461" y="2764582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FFFFF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883472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4745" y="3016759"/>
            <a:ext cx="1216818" cy="207096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23878" y="2132016"/>
            <a:ext cx="6591321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91858" y="2701041"/>
            <a:ext cx="6096317" cy="492443"/>
          </a:xfrm>
        </p:spPr>
        <p:txBody>
          <a:bodyPr anchor="b" anchorCtr="0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1858" y="3296254"/>
            <a:ext cx="6088428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FFFFF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189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1857375" y="2132016"/>
            <a:ext cx="5457824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4384" y="2708184"/>
            <a:ext cx="4932362" cy="492443"/>
          </a:xfrm>
        </p:spPr>
        <p:txBody>
          <a:bodyPr anchor="b" anchorCtr="0"/>
          <a:lstStyle>
            <a:lvl1pPr>
              <a:defRPr sz="3200" b="0">
                <a:solidFill>
                  <a:srgbClr val="00AEE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66278" y="4206974"/>
            <a:ext cx="492597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FFFFF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FFFFFF"/>
              </a:solidFill>
              <a:latin typeface="Expert Sans Regular"/>
            </a:endParaRPr>
          </a:p>
        </p:txBody>
      </p:sp>
      <p:pic>
        <p:nvPicPr>
          <p:cNvPr id="3" name="Picture 2" descr="Bar_Bevel_2C_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0" y="3016800"/>
            <a:ext cx="1216800" cy="2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1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76213" indent="-176213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4813" indent="-228600">
              <a:lnSpc>
                <a:spcPct val="100000"/>
              </a:lnSpc>
              <a:spcBef>
                <a:spcPts val="1200"/>
              </a:spcBef>
              <a:defRPr sz="2000"/>
            </a:lvl3pPr>
            <a:lvl4pPr marL="633413" indent="-228600">
              <a:lnSpc>
                <a:spcPct val="100000"/>
              </a:lnSpc>
              <a:spcBef>
                <a:spcPts val="1200"/>
              </a:spcBef>
              <a:defRPr sz="2000"/>
            </a:lvl4pPr>
            <a:lvl5pPr marL="862013" indent="-228600">
              <a:lnSpc>
                <a:spcPct val="100000"/>
              </a:lnSpc>
              <a:spcBef>
                <a:spcPts val="12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41" y="1146181"/>
            <a:ext cx="3908425" cy="30777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38" y="2730716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4" y="3301016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rgbClr val="FFFFFF"/>
                </a:solidFill>
                <a:latin typeface="Expert Sans Regular"/>
              </a:rPr>
              <a:t>Signposting</a:t>
            </a:r>
            <a:endParaRPr lang="en-US" sz="1000" dirty="0">
              <a:solidFill>
                <a:srgbClr val="FFFFFF"/>
              </a:solidFill>
              <a:latin typeface="Expert Sans Regular"/>
            </a:endParaRPr>
          </a:p>
        </p:txBody>
      </p:sp>
      <p:pic>
        <p:nvPicPr>
          <p:cNvPr id="7" name="Picture 6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2364" y="6422304"/>
            <a:ext cx="1216818" cy="2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0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38" y="2730716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4" y="3310120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8177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0"/>
            <a:ext cx="8062912" cy="461665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96009"/>
            <a:ext cx="8004175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71500" indent="-342900">
              <a:defRPr sz="2000"/>
            </a:lvl3pPr>
            <a:lvl4pPr marL="862013" indent="-290513">
              <a:defRPr sz="2000"/>
            </a:lvl4pPr>
            <a:lvl5pPr marL="1204913" indent="-342900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02004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0"/>
            <a:ext cx="8062912" cy="461665"/>
          </a:xfrm>
        </p:spPr>
        <p:txBody>
          <a:bodyPr anchor="t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96009"/>
            <a:ext cx="8004175" cy="2000548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/>
            </a:lvl2pPr>
            <a:lvl3pPr marL="1195388" indent="-452438">
              <a:lnSpc>
                <a:spcPct val="100000"/>
              </a:lnSpc>
              <a:spcBef>
                <a:spcPts val="900"/>
              </a:spcBef>
              <a:defRPr sz="2000"/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2000"/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8743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76213" indent="-176213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4813" indent="-228600">
              <a:lnSpc>
                <a:spcPct val="100000"/>
              </a:lnSpc>
              <a:spcBef>
                <a:spcPts val="1200"/>
              </a:spcBef>
              <a:defRPr sz="2000"/>
            </a:lvl3pPr>
            <a:lvl4pPr marL="633413" indent="-228600">
              <a:lnSpc>
                <a:spcPct val="100000"/>
              </a:lnSpc>
              <a:spcBef>
                <a:spcPts val="1200"/>
              </a:spcBef>
              <a:defRPr sz="2000"/>
            </a:lvl4pPr>
            <a:lvl5pPr marL="862013" indent="-228600">
              <a:lnSpc>
                <a:spcPct val="100000"/>
              </a:lnSpc>
              <a:spcBef>
                <a:spcPts val="12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38" y="1146175"/>
            <a:ext cx="3908425" cy="47926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42743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defRPr sz="2000"/>
            </a:lvl1pPr>
            <a:lvl2pPr marL="174625" indent="-174625"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0050" indent="-225425">
              <a:defRPr sz="2000"/>
            </a:lvl3pPr>
            <a:lvl4pPr marL="627063" indent="-227013">
              <a:defRPr sz="2000"/>
            </a:lvl4pPr>
            <a:lvl5pPr marL="852488" indent="-22542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3224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76213" indent="-176213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4813" indent="-228600">
              <a:lnSpc>
                <a:spcPct val="100000"/>
              </a:lnSpc>
              <a:spcBef>
                <a:spcPts val="1200"/>
              </a:spcBef>
              <a:defRPr sz="2000"/>
            </a:lvl3pPr>
            <a:lvl4pPr marL="627063" indent="-222250">
              <a:lnSpc>
                <a:spcPct val="100000"/>
              </a:lnSpc>
              <a:spcBef>
                <a:spcPts val="1200"/>
              </a:spcBef>
              <a:defRPr sz="2000"/>
            </a:lvl4pPr>
            <a:lvl5pPr marL="852488" indent="-225425">
              <a:lnSpc>
                <a:spcPct val="100000"/>
              </a:lnSpc>
              <a:spcBef>
                <a:spcPts val="12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38" y="1146175"/>
            <a:ext cx="3908425" cy="22903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89" y="3658263"/>
            <a:ext cx="3908425" cy="22903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9622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58" y="452863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3040" y="452863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3458" y="3266401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3040" y="3266401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2624" y="295379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82351" y="295379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757287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82351" y="5757287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26843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58" y="452863"/>
            <a:ext cx="7978269" cy="52646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91805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09730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535113"/>
            <a:ext cx="38036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174875"/>
            <a:ext cx="3803650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1656" y="1535113"/>
            <a:ext cx="38051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56" y="2174875"/>
            <a:ext cx="3805144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6913" y="383530"/>
            <a:ext cx="8062912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374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defRPr sz="2000"/>
            </a:lvl1pPr>
            <a:lvl2pPr marL="174625" indent="-174625"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0050" indent="-225425">
              <a:defRPr sz="2000"/>
            </a:lvl3pPr>
            <a:lvl4pPr marL="627063" indent="-227013">
              <a:defRPr sz="2000"/>
            </a:lvl4pPr>
            <a:lvl5pPr marL="852488" indent="-22542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627815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2364" y="6422304"/>
            <a:ext cx="1216818" cy="2070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3911600" y="1820333"/>
            <a:ext cx="2277533" cy="153246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AEE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57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FFFFFF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698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383536"/>
            <a:ext cx="806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3" y="1096009"/>
            <a:ext cx="800417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V="1">
            <a:off x="678656" y="6223861"/>
            <a:ext cx="7952582" cy="152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smtClean="0"/>
              <a:t>3   |   [insert name] programme “college champions”</a:t>
            </a:r>
            <a:endParaRPr lang="en-US" sz="900" dirty="0"/>
          </a:p>
        </p:txBody>
      </p:sp>
      <p:pic>
        <p:nvPicPr>
          <p:cNvPr id="8" name="Picture 7" descr="Bar_Supp_Bevel_2C_V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61" y="6363026"/>
            <a:ext cx="1216825" cy="341535"/>
          </a:xfrm>
          <a:prstGeom prst="rect">
            <a:avLst/>
          </a:prstGeom>
        </p:spPr>
      </p:pic>
      <p:pic>
        <p:nvPicPr>
          <p:cNvPr id="7" name="Picture 6" descr="PFW logo rgb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91" y="6355412"/>
            <a:ext cx="627909" cy="359676"/>
          </a:xfrm>
          <a:prstGeom prst="rect">
            <a:avLst/>
          </a:prstGeom>
        </p:spPr>
      </p:pic>
      <p:pic>
        <p:nvPicPr>
          <p:cNvPr id="9" name="Picture 8" descr="NSA_Logo_FIN_Col3D_CMYK [Converted]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46" y="6355412"/>
            <a:ext cx="548658" cy="3596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1" r:id="rId2"/>
    <p:sldLayoutId id="2147483872" r:id="rId3"/>
    <p:sldLayoutId id="2147483873" r:id="rId4"/>
    <p:sldLayoutId id="2147483877" r:id="rId5"/>
    <p:sldLayoutId id="2147483786" r:id="rId6"/>
    <p:sldLayoutId id="2147483880" r:id="rId7"/>
    <p:sldLayoutId id="2147483881" r:id="rId8"/>
    <p:sldLayoutId id="2147483886" r:id="rId9"/>
    <p:sldLayoutId id="2147483882" r:id="rId10"/>
    <p:sldLayoutId id="2147483884" r:id="rId11"/>
    <p:sldLayoutId id="2147483885" r:id="rId12"/>
    <p:sldLayoutId id="2147483789" r:id="rId13"/>
    <p:sldLayoutId id="2147483790" r:id="rId14"/>
    <p:sldLayoutId id="2147483888" r:id="rId15"/>
    <p:sldLayoutId id="2147483791" r:id="rId16"/>
    <p:sldLayoutId id="2147483889" r:id="rId1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AEE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rgbClr val="000000"/>
          </a:solidFill>
          <a:latin typeface="+mn-lt"/>
        </a:defRPr>
      </a:lvl2pPr>
      <a:lvl3pPr marL="682625" indent="-3413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195388" indent="-22066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rgbClr val="000000"/>
          </a:solidFill>
          <a:latin typeface="+mn-lt"/>
        </a:defRPr>
      </a:lvl4pPr>
      <a:lvl5pPr marL="1717675" indent="-3413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7858D-D726-3541-B091-A7C5E3B08D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2F21-EB73-704B-A705-13165EC94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84307" y="6410325"/>
            <a:ext cx="1198101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383537"/>
            <a:ext cx="806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3" y="1096009"/>
            <a:ext cx="800417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78656" y="6225381"/>
            <a:ext cx="800338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3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1053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84306" y="6410323"/>
            <a:ext cx="1198101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383535"/>
            <a:ext cx="806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3" y="1096009"/>
            <a:ext cx="800417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78656" y="6225381"/>
            <a:ext cx="800338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8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6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_06_COL_POS [Converted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84304" y="6410319"/>
            <a:ext cx="1198101" cy="220717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383531"/>
            <a:ext cx="806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2" y="1096009"/>
            <a:ext cx="800417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78656" y="6225381"/>
            <a:ext cx="800338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00AEEF"/>
              </a:solidFill>
              <a:latin typeface="Expert Sans Regular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4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solidFill>
                  <a:srgbClr val="000000"/>
                </a:solidFill>
                <a:latin typeface="Expert Sans Regular"/>
              </a:rPr>
              <a:t>3   |   [insert name] programme “college champions”</a:t>
            </a:r>
            <a:endParaRPr sz="900">
              <a:solidFill>
                <a:srgbClr val="000000"/>
              </a:solidFill>
              <a:latin typeface="Exper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432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2pPr>
      <a:lvl3pPr marL="568325" indent="-3333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8838" indent="-2905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4pPr>
      <a:lvl5pPr marL="1204913" indent="-3460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383530"/>
            <a:ext cx="806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096009"/>
            <a:ext cx="800417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78656" y="6225381"/>
            <a:ext cx="800338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>
              <a:solidFill>
                <a:srgbClr val="00AEEF"/>
              </a:solidFill>
              <a:latin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GB" sz="900" smtClean="0">
                <a:latin typeface="Expert Sans Regular"/>
              </a:rPr>
              <a:t>3   |   [insert name] programme “college champions”</a:t>
            </a:r>
            <a:endParaRPr sz="900">
              <a:latin typeface="Expert Sans Regular"/>
            </a:endParaRPr>
          </a:p>
        </p:txBody>
      </p:sp>
      <p:pic>
        <p:nvPicPr>
          <p:cNvPr id="2" name="Picture 1" descr="Bar_Bevel_2C_P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0" y="6422400"/>
            <a:ext cx="1216800" cy="20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AEE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rgbClr val="000000"/>
          </a:solidFill>
          <a:latin typeface="+mn-lt"/>
        </a:defRPr>
      </a:lvl2pPr>
      <a:lvl3pPr marL="682625" indent="-3413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195388" indent="-22066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rgbClr val="000000"/>
          </a:solidFill>
          <a:latin typeface="+mn-lt"/>
        </a:defRPr>
      </a:lvl4pPr>
      <a:lvl5pPr marL="1717675" indent="-3413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8" y="1184909"/>
            <a:ext cx="8183166" cy="3534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353" y="1104900"/>
            <a:ext cx="8245475" cy="373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1067" y="647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rgbClr val="FFFFFF"/>
              </a:solidFill>
              <a:latin typeface="Expert Sans Regular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r>
              <a:rPr lang="en-GB" sz="900" smtClean="0">
                <a:solidFill>
                  <a:srgbClr val="FFFFFF"/>
                </a:solidFill>
                <a:latin typeface="Expert Sans Regular"/>
              </a:rPr>
              <a:t>3   |   [insert name] programme “college champions”</a:t>
            </a:r>
            <a:endParaRPr lang="en-GB" sz="900">
              <a:solidFill>
                <a:srgbClr val="FFFFFF"/>
              </a:solidFill>
              <a:latin typeface="Expert Sans Regular"/>
            </a:endParaRPr>
          </a:p>
        </p:txBody>
      </p:sp>
      <p:sp>
        <p:nvSpPr>
          <p:cNvPr id="10" name="Footer Placeholder 12"/>
          <p:cNvSpPr txBox="1">
            <a:spLocks/>
          </p:cNvSpPr>
          <p:nvPr/>
        </p:nvSpPr>
        <p:spPr bwMode="auto">
          <a:xfrm>
            <a:off x="683708" y="6316026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rgbClr val="000000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rgbClr val="000000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900" smtClean="0"/>
              <a:t>1   |   Assessment and interviews – Prepare to pass</a:t>
            </a:r>
            <a:endParaRPr lang="en-US" sz="9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0" y="5858933"/>
            <a:ext cx="9144000" cy="99906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AEEF"/>
              </a:solidFill>
              <a:latin typeface="Arial" pitchFamily="34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660717" y="5170253"/>
            <a:ext cx="6678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AEE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5400" baseline="30000" dirty="0" smtClean="0">
                <a:latin typeface="Arial"/>
                <a:cs typeface="Arial"/>
              </a:rPr>
              <a:t>Assessments and interviews</a:t>
            </a:r>
            <a:endParaRPr lang="en-GB" sz="5400" baseline="30000" dirty="0">
              <a:latin typeface="Arial"/>
              <a:cs typeface="Arial"/>
            </a:endParaRPr>
          </a:p>
          <a:p>
            <a:endParaRPr lang="en-GB" sz="3600" baseline="30000" dirty="0" smtClean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7" y="5583968"/>
            <a:ext cx="1380067" cy="7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68147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Jade’s story – </a:t>
            </a:r>
            <a:r>
              <a:rPr lang="en-GB" sz="3200" dirty="0" smtClean="0">
                <a:latin typeface="Arial"/>
                <a:cs typeface="Arial"/>
              </a:rPr>
              <a:t>Suggested answers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04900"/>
            <a:ext cx="7980589" cy="472206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+mj-lt"/>
              <a:buAutoNum type="arabicPeriod"/>
            </a:pPr>
            <a:endParaRPr lang="en-GB" sz="1600" dirty="0" smtClean="0">
              <a:latin typeface="Arial"/>
              <a:cs typeface="Arial"/>
            </a:endParaRPr>
          </a:p>
          <a:p>
            <a:pPr marL="3429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1800" dirty="0">
                <a:latin typeface="Arial"/>
                <a:cs typeface="Arial"/>
              </a:rPr>
              <a:t>What positive actions did Jade take to prepare for her </a:t>
            </a:r>
            <a:br>
              <a:rPr lang="en-GB" sz="1800" dirty="0">
                <a:latin typeface="Arial"/>
                <a:cs typeface="Arial"/>
              </a:rPr>
            </a:br>
            <a:r>
              <a:rPr lang="en-GB" sz="1800" dirty="0">
                <a:latin typeface="Arial"/>
                <a:cs typeface="Arial"/>
              </a:rPr>
              <a:t>telephone </a:t>
            </a:r>
            <a:r>
              <a:rPr lang="en-GB" sz="1800" dirty="0" smtClean="0">
                <a:latin typeface="Arial"/>
                <a:cs typeface="Arial"/>
              </a:rPr>
              <a:t>interview</a:t>
            </a:r>
            <a:r>
              <a:rPr lang="en-GB" sz="1800" dirty="0">
                <a:latin typeface="Arial"/>
                <a:cs typeface="Arial"/>
              </a:rPr>
              <a:t>?</a:t>
            </a:r>
            <a:endParaRPr lang="en-GB" sz="1800" dirty="0" smtClean="0">
              <a:latin typeface="Arial"/>
              <a:cs typeface="Arial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 smtClean="0">
                <a:latin typeface="Arial"/>
                <a:cs typeface="Arial"/>
              </a:rPr>
              <a:t>Practiced </a:t>
            </a:r>
            <a:r>
              <a:rPr lang="en-GB" sz="1500" dirty="0">
                <a:latin typeface="Arial"/>
                <a:cs typeface="Arial"/>
              </a:rPr>
              <a:t>greeting the interviewer with her </a:t>
            </a:r>
            <a:r>
              <a:rPr lang="en-GB" sz="1500" dirty="0" smtClean="0">
                <a:latin typeface="Arial"/>
                <a:cs typeface="Arial"/>
              </a:rPr>
              <a:t>mum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>
                <a:latin typeface="Arial"/>
                <a:cs typeface="Arial"/>
              </a:rPr>
              <a:t>Thought about the questions that she might be </a:t>
            </a:r>
            <a:r>
              <a:rPr lang="en-GB" sz="1500" dirty="0" smtClean="0">
                <a:latin typeface="Arial"/>
                <a:cs typeface="Arial"/>
              </a:rPr>
              <a:t>asked</a:t>
            </a:r>
          </a:p>
          <a:p>
            <a:pPr marL="357188" lvl="1" indent="-357188">
              <a:lnSpc>
                <a:spcPct val="90000"/>
              </a:lnSpc>
              <a:spcBef>
                <a:spcPts val="1860"/>
              </a:spcBef>
              <a:buFont typeface="+mj-lt"/>
              <a:buAutoNum type="arabicPeriod"/>
            </a:pPr>
            <a:r>
              <a:rPr lang="en-GB" sz="1800" dirty="0" smtClean="0">
                <a:latin typeface="Arial"/>
                <a:cs typeface="Arial"/>
              </a:rPr>
              <a:t>What </a:t>
            </a:r>
            <a:r>
              <a:rPr lang="en-GB" sz="1800" dirty="0">
                <a:latin typeface="Arial"/>
                <a:cs typeface="Arial"/>
              </a:rPr>
              <a:t>could Jade have done differently</a:t>
            </a:r>
            <a:r>
              <a:rPr lang="en-GB" sz="1800" dirty="0" smtClean="0">
                <a:latin typeface="Arial"/>
                <a:cs typeface="Arial"/>
              </a:rPr>
              <a:t>?</a:t>
            </a:r>
            <a:endParaRPr lang="en-GB" sz="1800" dirty="0">
              <a:latin typeface="Arial"/>
              <a:cs typeface="Arial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 smtClean="0">
                <a:latin typeface="Arial"/>
                <a:cs typeface="Arial"/>
              </a:rPr>
              <a:t>Found </a:t>
            </a:r>
            <a:r>
              <a:rPr lang="en-GB" sz="1500" dirty="0">
                <a:latin typeface="Arial"/>
                <a:cs typeface="Arial"/>
              </a:rPr>
              <a:t>a place to sit that would be quiet for the duration of the </a:t>
            </a:r>
            <a:r>
              <a:rPr lang="en-GB" sz="1500" dirty="0" smtClean="0">
                <a:latin typeface="Arial"/>
                <a:cs typeface="Arial"/>
              </a:rPr>
              <a:t>interview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>
                <a:latin typeface="Arial"/>
                <a:cs typeface="Arial"/>
              </a:rPr>
              <a:t>Had a copy of her CV in front of her to look </a:t>
            </a:r>
            <a:r>
              <a:rPr lang="en-GB" sz="1500" dirty="0" smtClean="0">
                <a:latin typeface="Arial"/>
                <a:cs typeface="Arial"/>
              </a:rPr>
              <a:t>at</a:t>
            </a:r>
          </a:p>
          <a:p>
            <a:pPr marL="356400" lvl="1" indent="-357188">
              <a:lnSpc>
                <a:spcPct val="90000"/>
              </a:lnSpc>
              <a:spcBef>
                <a:spcPts val="1860"/>
              </a:spcBef>
              <a:buFont typeface="+mj-lt"/>
              <a:buAutoNum type="arabicPeriod"/>
            </a:pPr>
            <a:r>
              <a:rPr lang="en-GB" sz="1800" dirty="0" smtClean="0">
                <a:latin typeface="Arial"/>
                <a:cs typeface="Arial"/>
              </a:rPr>
              <a:t>What </a:t>
            </a:r>
            <a:r>
              <a:rPr lang="en-GB" sz="1800" dirty="0">
                <a:latin typeface="Arial"/>
                <a:cs typeface="Arial"/>
              </a:rPr>
              <a:t>can Jade do to prepare for the face-to-face interview</a:t>
            </a:r>
            <a:r>
              <a:rPr lang="en-GB" sz="1800" dirty="0" smtClean="0">
                <a:latin typeface="Arial"/>
                <a:cs typeface="Arial"/>
              </a:rPr>
              <a:t>?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>
                <a:latin typeface="Arial"/>
                <a:cs typeface="Arial"/>
              </a:rPr>
              <a:t>Research the nursery – size, services, age of children </a:t>
            </a:r>
            <a:r>
              <a:rPr lang="en-GB" sz="1500" dirty="0" smtClean="0">
                <a:latin typeface="Arial"/>
                <a:cs typeface="Arial"/>
              </a:rPr>
              <a:t>attending</a:t>
            </a:r>
            <a:endParaRPr lang="en-GB" sz="1500" dirty="0">
              <a:latin typeface="Arial"/>
              <a:cs typeface="Arial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>
                <a:latin typeface="Arial"/>
                <a:cs typeface="Arial"/>
              </a:rPr>
              <a:t>Select an appropriate </a:t>
            </a:r>
            <a:r>
              <a:rPr lang="en-GB" sz="1500" dirty="0" smtClean="0">
                <a:latin typeface="Arial"/>
                <a:cs typeface="Arial"/>
              </a:rPr>
              <a:t>outfit</a:t>
            </a:r>
            <a:endParaRPr lang="en-GB" sz="1500" dirty="0">
              <a:latin typeface="Arial"/>
              <a:cs typeface="Arial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>
                <a:latin typeface="Arial"/>
                <a:cs typeface="Arial"/>
              </a:rPr>
              <a:t>Think about the body language she wants to have during the </a:t>
            </a:r>
            <a:r>
              <a:rPr lang="en-GB" sz="1500" dirty="0" smtClean="0">
                <a:latin typeface="Arial"/>
                <a:cs typeface="Arial"/>
              </a:rPr>
              <a:t>interview</a:t>
            </a:r>
            <a:endParaRPr lang="en-GB" sz="1500" dirty="0">
              <a:latin typeface="Arial"/>
              <a:cs typeface="Arial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dirty="0">
                <a:latin typeface="Arial"/>
                <a:cs typeface="Arial"/>
              </a:rPr>
              <a:t>Think about the skills needed for the </a:t>
            </a:r>
            <a:r>
              <a:rPr lang="en-GB" sz="1500" dirty="0" smtClean="0">
                <a:latin typeface="Arial"/>
                <a:cs typeface="Arial"/>
              </a:rPr>
              <a:t>job</a:t>
            </a:r>
            <a:endParaRPr lang="en-GB" sz="1500" dirty="0">
              <a:latin typeface="Arial"/>
              <a:cs typeface="Arial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GB" sz="1500" spc="-20" dirty="0">
                <a:latin typeface="Arial"/>
                <a:cs typeface="Arial"/>
              </a:rPr>
              <a:t>Come up with examples to show that she has the required skills and competencies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10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2827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83536"/>
            <a:ext cx="8062912" cy="461665"/>
          </a:xfrm>
        </p:spPr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Positive </a:t>
            </a:r>
            <a:r>
              <a:rPr lang="en-GB" dirty="0">
                <a:latin typeface="Arial"/>
                <a:cs typeface="Arial"/>
              </a:rPr>
              <a:t>body language for </a:t>
            </a:r>
            <a:r>
              <a:rPr lang="en-GB" dirty="0" smtClean="0">
                <a:latin typeface="Arial"/>
                <a:cs typeface="Arial"/>
              </a:rPr>
              <a:t>interviews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1500043"/>
          </a:xfrm>
        </p:spPr>
        <p:txBody>
          <a:bodyPr numCol="2"/>
          <a:lstStyle/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Stand up straight and walk </a:t>
            </a:r>
            <a:r>
              <a:rPr lang="en-GB" sz="1800" dirty="0" smtClean="0">
                <a:latin typeface="Arial"/>
                <a:cs typeface="Arial"/>
              </a:rPr>
              <a:t>tall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Make eye </a:t>
            </a:r>
            <a:r>
              <a:rPr lang="en-GB" sz="1800" dirty="0" smtClean="0">
                <a:latin typeface="Arial"/>
                <a:cs typeface="Arial"/>
              </a:rPr>
              <a:t>contact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latin typeface="Arial"/>
                <a:cs typeface="Arial"/>
              </a:rPr>
              <a:t>Smile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Shake </a:t>
            </a:r>
            <a:r>
              <a:rPr lang="en-GB" sz="1800" dirty="0" smtClean="0">
                <a:latin typeface="Arial"/>
                <a:cs typeface="Arial"/>
              </a:rPr>
              <a:t>hands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Sit up </a:t>
            </a:r>
            <a:r>
              <a:rPr lang="en-GB" sz="1800" dirty="0" smtClean="0">
                <a:latin typeface="Arial"/>
                <a:cs typeface="Arial"/>
              </a:rPr>
              <a:t>straight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Lean in </a:t>
            </a:r>
            <a:r>
              <a:rPr lang="en-GB" sz="1800" dirty="0" smtClean="0">
                <a:latin typeface="Arial"/>
                <a:cs typeface="Arial"/>
              </a:rPr>
              <a:t>slightly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Appear interested</a:t>
            </a: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11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782142" y="322770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67" y="3048596"/>
            <a:ext cx="4034878" cy="269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8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r im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3" y="1048880"/>
            <a:ext cx="7019544" cy="46786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 technique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1523494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latin typeface="Arial"/>
                <a:cs typeface="Arial"/>
              </a:rPr>
              <a:t>Situation</a:t>
            </a:r>
            <a:endParaRPr lang="en-GB" sz="18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latin typeface="Arial"/>
                <a:cs typeface="Arial"/>
              </a:rPr>
              <a:t>Task</a:t>
            </a:r>
            <a:endParaRPr lang="en-GB" sz="18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latin typeface="Arial"/>
                <a:cs typeface="Arial"/>
              </a:rPr>
              <a:t>Action</a:t>
            </a:r>
            <a:endParaRPr lang="en-GB" sz="18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 smtClean="0">
                <a:latin typeface="Arial"/>
                <a:cs typeface="Arial"/>
              </a:rPr>
              <a:t>Result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12   |   Assessments and interviews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782142" y="322770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741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Possible stages in the recruitment process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1523494"/>
          </a:xfrm>
        </p:spPr>
        <p:txBody>
          <a:bodyPr numCol="2"/>
          <a:lstStyle/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Telephone interviews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Face-to-face </a:t>
            </a:r>
            <a:r>
              <a:rPr lang="en-GB" sz="1800" dirty="0" smtClean="0">
                <a:latin typeface="Arial"/>
                <a:cs typeface="Arial"/>
              </a:rPr>
              <a:t>interviews</a:t>
            </a:r>
            <a:endParaRPr lang="en-GB" sz="18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Individual </a:t>
            </a:r>
            <a:r>
              <a:rPr lang="en-GB" sz="1800" dirty="0" smtClean="0">
                <a:latin typeface="Arial"/>
                <a:cs typeface="Arial"/>
              </a:rPr>
              <a:t>assessments</a:t>
            </a:r>
          </a:p>
          <a:p>
            <a:pPr marL="0" lvl="1" indent="0">
              <a:buNone/>
            </a:pPr>
            <a:endParaRPr lang="en-GB" sz="18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Group interviews </a:t>
            </a:r>
            <a:r>
              <a:rPr lang="en-GB" sz="1800" dirty="0" smtClean="0">
                <a:latin typeface="Arial"/>
                <a:cs typeface="Arial"/>
              </a:rPr>
              <a:t>and </a:t>
            </a:r>
            <a:r>
              <a:rPr lang="en-GB" sz="1800" dirty="0">
                <a:latin typeface="Arial"/>
                <a:cs typeface="Arial"/>
              </a:rPr>
              <a:t>assessments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dirty="0">
                <a:latin typeface="Arial"/>
                <a:cs typeface="Arial"/>
              </a:rPr>
              <a:t>Assessment </a:t>
            </a:r>
            <a:r>
              <a:rPr lang="en-GB" sz="1800" dirty="0" smtClean="0">
                <a:latin typeface="Arial"/>
                <a:cs typeface="Arial"/>
              </a:rPr>
              <a:t>centres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2</a:t>
            </a:r>
            <a:r>
              <a:rPr lang="en-US" sz="900" dirty="0" smtClean="0"/>
              <a:t>   |   Assessments and interviews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782142" y="322770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90" y="2576689"/>
            <a:ext cx="48126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8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Telephone interviews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5224508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Used to decide who to invite to a face-to-face </a:t>
            </a:r>
            <a:r>
              <a:rPr lang="en-GB" dirty="0" smtClean="0">
                <a:latin typeface="Arial"/>
                <a:cs typeface="Arial"/>
              </a:rPr>
              <a:t>interview</a:t>
            </a:r>
            <a:endParaRPr lang="en-GB" b="1" dirty="0">
              <a:latin typeface="Arial"/>
              <a:cs typeface="Arial"/>
            </a:endParaRPr>
          </a:p>
          <a:p>
            <a:r>
              <a:rPr lang="en-GB" sz="1900" b="1" dirty="0">
                <a:latin typeface="Arial"/>
                <a:cs typeface="Arial"/>
              </a:rPr>
              <a:t>Key features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Normally last no more than 30 </a:t>
            </a:r>
            <a:r>
              <a:rPr lang="en-GB" sz="1600" dirty="0" smtClean="0">
                <a:latin typeface="Arial"/>
                <a:cs typeface="Arial"/>
              </a:rPr>
              <a:t>minutes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/>
                <a:cs typeface="Arial"/>
              </a:rPr>
              <a:t>Timings </a:t>
            </a:r>
            <a:r>
              <a:rPr lang="en-GB" sz="1600" dirty="0">
                <a:latin typeface="Arial"/>
                <a:cs typeface="Arial"/>
              </a:rPr>
              <a:t>agreed in </a:t>
            </a:r>
            <a:r>
              <a:rPr lang="en-GB" sz="1600" dirty="0" smtClean="0">
                <a:latin typeface="Arial"/>
                <a:cs typeface="Arial"/>
              </a:rPr>
              <a:t>advance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There may be more than one person on the </a:t>
            </a:r>
            <a:r>
              <a:rPr lang="en-GB" sz="1600" dirty="0" smtClean="0">
                <a:latin typeface="Arial"/>
                <a:cs typeface="Arial"/>
              </a:rPr>
              <a:t>phone</a:t>
            </a:r>
          </a:p>
          <a:p>
            <a:pPr marL="0" lvl="1" indent="0">
              <a:lnSpc>
                <a:spcPct val="0"/>
              </a:lnSpc>
              <a:spcBef>
                <a:spcPts val="1800"/>
              </a:spcBef>
              <a:buNone/>
            </a:pPr>
            <a:endParaRPr lang="en-GB" sz="1600" dirty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GB" sz="1900" b="1" dirty="0" smtClean="0">
                <a:latin typeface="Arial"/>
                <a:cs typeface="Arial"/>
              </a:rPr>
              <a:t>Tips</a:t>
            </a:r>
            <a:endParaRPr lang="en-GB" sz="1900" b="1" dirty="0">
              <a:latin typeface="Arial"/>
              <a:cs typeface="Arial"/>
            </a:endParaRP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Make sure you are in a quiet place where you won’t be disturbed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Know the name and position of who you will be speaking </a:t>
            </a:r>
            <a:r>
              <a:rPr lang="en-GB" sz="1600" dirty="0" smtClean="0">
                <a:latin typeface="Arial"/>
                <a:cs typeface="Arial"/>
              </a:rPr>
              <a:t>to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kern="100" spc="-30" dirty="0">
                <a:latin typeface="Arial"/>
                <a:cs typeface="Arial"/>
              </a:rPr>
              <a:t>Prepare in the same way that you would for a full interview </a:t>
            </a:r>
            <a:r>
              <a:rPr lang="en-GB" sz="1600" kern="100" spc="-30" dirty="0" smtClean="0">
                <a:latin typeface="Arial"/>
                <a:cs typeface="Arial"/>
              </a:rPr>
              <a:t>(see face-to-face </a:t>
            </a:r>
            <a:r>
              <a:rPr lang="en-GB" sz="1600" kern="100" spc="-30" dirty="0">
                <a:latin typeface="Arial"/>
                <a:cs typeface="Arial"/>
              </a:rPr>
              <a:t>interview)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Have your CV or application form to hand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/>
                <a:cs typeface="Arial"/>
              </a:rPr>
              <a:t>First impressions </a:t>
            </a:r>
            <a:r>
              <a:rPr lang="en-GB" sz="1600" dirty="0">
                <a:latin typeface="Arial"/>
                <a:cs typeface="Arial"/>
              </a:rPr>
              <a:t>count, practice answering the phone </a:t>
            </a:r>
            <a:r>
              <a:rPr lang="en-GB" sz="1600" dirty="0" smtClean="0">
                <a:latin typeface="Arial"/>
                <a:cs typeface="Arial"/>
              </a:rPr>
              <a:t>professionally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Try to build </a:t>
            </a:r>
            <a:r>
              <a:rPr lang="en-GB" sz="1600" dirty="0" smtClean="0">
                <a:latin typeface="Arial"/>
                <a:cs typeface="Arial"/>
              </a:rPr>
              <a:t>rapport, </a:t>
            </a:r>
            <a:r>
              <a:rPr lang="en-GB" sz="1600" dirty="0">
                <a:latin typeface="Arial"/>
                <a:cs typeface="Arial"/>
              </a:rPr>
              <a:t>don’t just answer yes or no</a:t>
            </a:r>
          </a:p>
          <a:p>
            <a:pPr marL="0" lvl="1" indent="0">
              <a:buNone/>
            </a:pPr>
            <a:endParaRPr lang="en-GB" dirty="0" smtClean="0">
              <a:latin typeface="Arial"/>
              <a:cs typeface="Arial"/>
            </a:endParaRPr>
          </a:p>
          <a:p>
            <a:pPr marL="0" lvl="1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3</a:t>
            </a:r>
            <a:r>
              <a:rPr lang="en-US" sz="900" dirty="0" smtClean="0"/>
              <a:t>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79058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68147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Face-to-face interviews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4293997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Used to meet you in person and decide if you are right for the job</a:t>
            </a:r>
          </a:p>
          <a:p>
            <a:r>
              <a:rPr lang="en-GB" sz="1900" b="1" dirty="0" smtClean="0">
                <a:latin typeface="Arial"/>
                <a:cs typeface="Arial"/>
              </a:rPr>
              <a:t>Key </a:t>
            </a:r>
            <a:r>
              <a:rPr lang="en-GB" sz="1900" b="1" dirty="0">
                <a:latin typeface="Arial"/>
                <a:cs typeface="Arial"/>
              </a:rPr>
              <a:t>features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You will be asked questions by one person or a panel of </a:t>
            </a:r>
            <a:r>
              <a:rPr lang="en-GB" sz="1600" dirty="0" smtClean="0">
                <a:latin typeface="Arial"/>
                <a:cs typeface="Arial"/>
              </a:rPr>
              <a:t>people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Usually the person who will manage you will be in the </a:t>
            </a:r>
            <a:r>
              <a:rPr lang="en-GB" sz="1600" dirty="0" smtClean="0">
                <a:latin typeface="Arial"/>
                <a:cs typeface="Arial"/>
              </a:rPr>
              <a:t>interview</a:t>
            </a:r>
          </a:p>
          <a:p>
            <a:pPr marL="158400"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You may have to attend more than one face-to-face </a:t>
            </a:r>
            <a:r>
              <a:rPr lang="en-GB" sz="1600" dirty="0" smtClean="0">
                <a:latin typeface="Arial"/>
                <a:cs typeface="Arial"/>
              </a:rPr>
              <a:t>interview</a:t>
            </a:r>
          </a:p>
          <a:p>
            <a:pPr marL="0" lvl="1" indent="0">
              <a:lnSpc>
                <a:spcPct val="0"/>
              </a:lnSpc>
              <a:spcBef>
                <a:spcPts val="1800"/>
              </a:spcBef>
              <a:buNone/>
            </a:pPr>
            <a:endParaRPr lang="en-GB" sz="1600" dirty="0" smtClean="0">
              <a:latin typeface="Arial"/>
              <a:cs typeface="Arial"/>
            </a:endParaRPr>
          </a:p>
          <a:p>
            <a:pPr marL="0" lvl="1" indent="0">
              <a:lnSpc>
                <a:spcPct val="0"/>
              </a:lnSpc>
              <a:spcBef>
                <a:spcPts val="1800"/>
              </a:spcBef>
              <a:buNone/>
            </a:pPr>
            <a:endParaRPr lang="en-GB" sz="1600" dirty="0" smtClean="0">
              <a:latin typeface="Arial"/>
              <a:cs typeface="Arial"/>
            </a:endParaRPr>
          </a:p>
          <a:p>
            <a:pPr marL="0" lvl="1" indent="0">
              <a:lnSpc>
                <a:spcPct val="0"/>
              </a:lnSpc>
              <a:spcBef>
                <a:spcPts val="0"/>
              </a:spcBef>
              <a:buNone/>
            </a:pPr>
            <a:r>
              <a:rPr lang="en-GB" sz="1900" b="1" dirty="0" smtClean="0">
                <a:latin typeface="Arial"/>
                <a:cs typeface="Arial"/>
              </a:rPr>
              <a:t>Tips </a:t>
            </a:r>
            <a:endParaRPr lang="en-GB" sz="1900" b="1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Research the company in advance</a:t>
            </a:r>
            <a:r>
              <a:rPr lang="en-GB" sz="1600" dirty="0" smtClean="0">
                <a:latin typeface="Arial"/>
                <a:cs typeface="Arial"/>
              </a:rPr>
              <a:t>. Know: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What they do and where they do it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Their vision and values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Any recent news about the company </a:t>
            </a:r>
            <a:endParaRPr lang="en-GB" sz="1600" dirty="0" smtClean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Prepare examples of how your skills and competencies match the role requirements in advance </a:t>
            </a:r>
            <a:endParaRPr lang="en-GB" sz="1600" dirty="0" smtClean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Think of some questions to ask at the end of the interview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4</a:t>
            </a:r>
            <a:r>
              <a:rPr lang="en-US" sz="900" dirty="0" smtClean="0"/>
              <a:t>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79845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68148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Individual </a:t>
            </a:r>
            <a:r>
              <a:rPr lang="en-GB" sz="3200" dirty="0" smtClean="0">
                <a:latin typeface="Arial"/>
                <a:cs typeface="Arial"/>
              </a:rPr>
              <a:t>assessments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7"/>
            <a:ext cx="7980589" cy="4653582"/>
          </a:xfrm>
        </p:spPr>
        <p:txBody>
          <a:bodyPr/>
          <a:lstStyle/>
          <a:p>
            <a:r>
              <a:rPr lang="en-GB" kern="1000" spc="-50" dirty="0">
                <a:latin typeface="Arial"/>
                <a:cs typeface="Arial"/>
              </a:rPr>
              <a:t>Used to test whether candidates have the required skills and competencies </a:t>
            </a:r>
          </a:p>
          <a:p>
            <a:r>
              <a:rPr lang="en-GB" sz="1900" b="1" dirty="0" smtClean="0">
                <a:latin typeface="Arial"/>
                <a:cs typeface="Arial"/>
              </a:rPr>
              <a:t>Key </a:t>
            </a:r>
            <a:r>
              <a:rPr lang="en-GB" sz="1900" b="1" dirty="0">
                <a:latin typeface="Arial"/>
                <a:cs typeface="Arial"/>
              </a:rPr>
              <a:t>features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You can be asked to do these before or after an </a:t>
            </a:r>
            <a:r>
              <a:rPr lang="en-GB" sz="1600" dirty="0" smtClean="0">
                <a:latin typeface="Arial"/>
                <a:cs typeface="Arial"/>
              </a:rPr>
              <a:t>interview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May be completed </a:t>
            </a:r>
            <a:r>
              <a:rPr lang="en-GB" sz="1600" dirty="0" smtClean="0">
                <a:latin typeface="Arial"/>
                <a:cs typeface="Arial"/>
              </a:rPr>
              <a:t>online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Often multiple </a:t>
            </a:r>
            <a:r>
              <a:rPr lang="en-GB" sz="1600" dirty="0" smtClean="0">
                <a:latin typeface="Arial"/>
                <a:cs typeface="Arial"/>
              </a:rPr>
              <a:t>choice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May be timed </a:t>
            </a:r>
            <a:endParaRPr lang="en-GB" sz="1600" dirty="0" smtClean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You may have to pass to move on to the next stage of the recruitment </a:t>
            </a:r>
            <a:r>
              <a:rPr lang="en-GB" sz="1600" dirty="0" smtClean="0">
                <a:latin typeface="Arial"/>
                <a:cs typeface="Arial"/>
              </a:rPr>
              <a:t>process</a:t>
            </a:r>
          </a:p>
          <a:p>
            <a:pPr marL="0" lvl="1" indent="0">
              <a:lnSpc>
                <a:spcPct val="80000"/>
              </a:lnSpc>
              <a:buNone/>
            </a:pPr>
            <a:endParaRPr lang="en-GB" sz="1600" b="1" dirty="0">
              <a:latin typeface="Arial"/>
              <a:cs typeface="Aria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GB" sz="1900" b="1" dirty="0">
                <a:latin typeface="Arial"/>
                <a:cs typeface="Arial"/>
              </a:rPr>
              <a:t>Types of assessments include</a:t>
            </a:r>
            <a:r>
              <a:rPr lang="en-GB" sz="1900" b="1" dirty="0" smtClean="0">
                <a:latin typeface="Arial"/>
                <a:cs typeface="Arial"/>
              </a:rPr>
              <a:t>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Numeracy, literacy and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logical reasoning </a:t>
            </a:r>
            <a:r>
              <a:rPr lang="en-GB" sz="1600" dirty="0" smtClean="0">
                <a:latin typeface="Arial"/>
                <a:cs typeface="Arial"/>
              </a:rPr>
              <a:t>tests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Personality question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naire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identify your key character traits and see if you ‘fit’ the organisation and role.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spc="-20" dirty="0" smtClean="0">
                <a:latin typeface="Arial"/>
                <a:cs typeface="Arial"/>
              </a:rPr>
              <a:t>In-tray exercise – to check how you would approach a task that you might do in the role</a:t>
            </a:r>
          </a:p>
          <a:p>
            <a:pPr marL="0" lvl="1" indent="0">
              <a:lnSpc>
                <a:spcPct val="80000"/>
              </a:lnSpc>
              <a:buNone/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5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484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Individual assessments – continued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3816429"/>
          </a:xfrm>
        </p:spPr>
        <p:txBody>
          <a:bodyPr/>
          <a:lstStyle/>
          <a:p>
            <a:r>
              <a:rPr lang="en-GB" sz="1800" b="1" dirty="0">
                <a:latin typeface="Arial"/>
                <a:cs typeface="Arial"/>
              </a:rPr>
              <a:t>Tips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Have a look online to see if there are any example tests that you can practice </a:t>
            </a:r>
            <a:r>
              <a:rPr lang="en-GB" sz="1600" dirty="0" smtClean="0">
                <a:latin typeface="Arial"/>
                <a:cs typeface="Arial"/>
              </a:rPr>
              <a:t/>
            </a:r>
            <a:br>
              <a:rPr lang="en-GB" sz="1600" dirty="0" smtClean="0">
                <a:latin typeface="Arial"/>
                <a:cs typeface="Arial"/>
              </a:rPr>
            </a:br>
            <a:r>
              <a:rPr lang="en-GB" sz="1600" dirty="0" smtClean="0">
                <a:latin typeface="Arial"/>
                <a:cs typeface="Arial"/>
              </a:rPr>
              <a:t>in </a:t>
            </a:r>
            <a:r>
              <a:rPr lang="en-GB" sz="1600" dirty="0">
                <a:latin typeface="Arial"/>
                <a:cs typeface="Arial"/>
              </a:rPr>
              <a:t>advance</a:t>
            </a:r>
            <a:r>
              <a:rPr lang="en-GB" sz="1600" dirty="0" smtClean="0">
                <a:latin typeface="Arial"/>
                <a:cs typeface="Arial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Stay </a:t>
            </a:r>
            <a:r>
              <a:rPr lang="en-GB" sz="1600" dirty="0" smtClean="0">
                <a:latin typeface="Arial"/>
                <a:cs typeface="Arial"/>
              </a:rPr>
              <a:t>calm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Listen/read the instructions and questions </a:t>
            </a:r>
            <a:r>
              <a:rPr lang="en-GB" sz="1600" dirty="0" smtClean="0">
                <a:latin typeface="Arial"/>
                <a:cs typeface="Arial"/>
              </a:rPr>
              <a:t>carefully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Don’t rush but be aware of the </a:t>
            </a:r>
            <a:r>
              <a:rPr lang="en-GB" sz="1600" dirty="0" smtClean="0">
                <a:latin typeface="Arial"/>
                <a:cs typeface="Arial"/>
              </a:rPr>
              <a:t>time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For personality </a:t>
            </a:r>
            <a:r>
              <a:rPr lang="en-GB" sz="1600" dirty="0" smtClean="0">
                <a:latin typeface="Arial"/>
                <a:cs typeface="Arial"/>
              </a:rPr>
              <a:t>questionnaires, </a:t>
            </a:r>
            <a:r>
              <a:rPr lang="en-GB" sz="1600" dirty="0">
                <a:latin typeface="Arial"/>
                <a:cs typeface="Arial"/>
              </a:rPr>
              <a:t>answer honestly – there is no right </a:t>
            </a:r>
            <a:r>
              <a:rPr lang="en-GB" sz="1600" dirty="0" smtClean="0">
                <a:latin typeface="Arial"/>
                <a:cs typeface="Arial"/>
              </a:rPr>
              <a:t/>
            </a:r>
            <a:br>
              <a:rPr lang="en-GB" sz="1600" dirty="0" smtClean="0">
                <a:latin typeface="Arial"/>
                <a:cs typeface="Arial"/>
              </a:rPr>
            </a:br>
            <a:r>
              <a:rPr lang="en-GB" sz="1600" dirty="0" smtClean="0">
                <a:latin typeface="Arial"/>
                <a:cs typeface="Arial"/>
              </a:rPr>
              <a:t>or </a:t>
            </a:r>
            <a:r>
              <a:rPr lang="en-GB" sz="1600" dirty="0">
                <a:latin typeface="Arial"/>
                <a:cs typeface="Arial"/>
              </a:rPr>
              <a:t>wrong </a:t>
            </a:r>
            <a:r>
              <a:rPr lang="en-GB" sz="1600" dirty="0" smtClean="0">
                <a:latin typeface="Arial"/>
                <a:cs typeface="Arial"/>
              </a:rPr>
              <a:t>answer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If possible, check your answers at the end</a:t>
            </a:r>
          </a:p>
          <a:p>
            <a:pPr lvl="1">
              <a:buFont typeface="Arial" pitchFamily="34" charset="0"/>
              <a:buChar char="•"/>
            </a:pPr>
            <a:endParaRPr lang="en-GB" sz="18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endParaRPr lang="en-GB" sz="18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6</a:t>
            </a:r>
            <a:r>
              <a:rPr lang="en-US" sz="900" dirty="0" smtClean="0"/>
              <a:t>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1782142" y="322770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15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68147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Group </a:t>
            </a:r>
            <a:r>
              <a:rPr lang="en-GB" sz="3200" dirty="0" smtClean="0">
                <a:latin typeface="Arial"/>
                <a:cs typeface="Arial"/>
              </a:rPr>
              <a:t>assessments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4335546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Used to find out how candidates work and communicate in a team</a:t>
            </a:r>
          </a:p>
          <a:p>
            <a:r>
              <a:rPr lang="en-GB" sz="1900" b="1" dirty="0" smtClean="0">
                <a:latin typeface="Arial"/>
                <a:cs typeface="Arial"/>
              </a:rPr>
              <a:t>Key </a:t>
            </a:r>
            <a:r>
              <a:rPr lang="en-GB" sz="1900" b="1" dirty="0">
                <a:latin typeface="Arial"/>
                <a:cs typeface="Arial"/>
              </a:rPr>
              <a:t>features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Involve several candidates who may be competing for the same </a:t>
            </a:r>
            <a:r>
              <a:rPr lang="en-GB" sz="1600" dirty="0" smtClean="0">
                <a:latin typeface="Arial"/>
                <a:cs typeface="Arial"/>
              </a:rPr>
              <a:t>job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Usually last up to half a </a:t>
            </a:r>
            <a:r>
              <a:rPr lang="en-GB" sz="1600" dirty="0" smtClean="0">
                <a:latin typeface="Arial"/>
                <a:cs typeface="Arial"/>
              </a:rPr>
              <a:t>day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Tend to involve more than one activity such as</a:t>
            </a:r>
            <a:r>
              <a:rPr lang="en-GB" sz="1600" dirty="0" smtClean="0">
                <a:latin typeface="Arial"/>
                <a:cs typeface="Arial"/>
              </a:rPr>
              <a:t>: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Group interview – candidates are asked questions in </a:t>
            </a:r>
            <a:r>
              <a:rPr lang="en-GB" sz="1600" dirty="0" smtClean="0">
                <a:latin typeface="Arial"/>
                <a:cs typeface="Arial"/>
              </a:rPr>
              <a:t>turn</a:t>
            </a:r>
            <a:endParaRPr lang="en-GB" sz="1600" dirty="0">
              <a:latin typeface="Arial"/>
              <a:cs typeface="Arial"/>
            </a:endParaRP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Group task – candidates work together to complete a </a:t>
            </a:r>
            <a:r>
              <a:rPr lang="en-GB" sz="1600" dirty="0" smtClean="0">
                <a:latin typeface="Arial"/>
                <a:cs typeface="Arial"/>
              </a:rPr>
              <a:t>task</a:t>
            </a:r>
            <a:endParaRPr lang="en-GB" sz="1600" dirty="0">
              <a:latin typeface="Arial"/>
              <a:cs typeface="Arial"/>
            </a:endParaRP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Role plays – candidates are asked to act out a given </a:t>
            </a:r>
            <a:r>
              <a:rPr lang="en-GB" sz="1600" dirty="0" smtClean="0">
                <a:latin typeface="Arial"/>
                <a:cs typeface="Arial"/>
              </a:rPr>
              <a:t>situation</a:t>
            </a:r>
          </a:p>
          <a:p>
            <a:pPr marL="0" lvl="1" indent="-109538">
              <a:lnSpc>
                <a:spcPct val="80000"/>
              </a:lnSpc>
              <a:buNone/>
            </a:pPr>
            <a:endParaRPr lang="en-GB" sz="16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GB" sz="1900" b="1" dirty="0" smtClean="0">
                <a:latin typeface="Arial"/>
                <a:cs typeface="Arial"/>
              </a:rPr>
              <a:t>Tips </a:t>
            </a:r>
            <a:endParaRPr lang="en-GB" sz="1900" b="1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Listen carefully to what you are expected to </a:t>
            </a:r>
            <a:r>
              <a:rPr lang="en-GB" sz="1600" dirty="0" smtClean="0">
                <a:latin typeface="Arial"/>
                <a:cs typeface="Arial"/>
              </a:rPr>
              <a:t>do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Be polite and listen to the contributions of </a:t>
            </a:r>
            <a:r>
              <a:rPr lang="en-GB" sz="1600" dirty="0" smtClean="0">
                <a:latin typeface="Arial"/>
                <a:cs typeface="Arial"/>
              </a:rPr>
              <a:t>others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Make sure that you contribute – you can only be assessed on what you say and do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 smtClean="0"/>
              <a:t>7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5069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68147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Assessment centres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17568"/>
            <a:ext cx="7980589" cy="3362972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Used to decide whether a number of candidates are suitable </a:t>
            </a:r>
            <a:r>
              <a:rPr lang="en-GB" dirty="0" smtClean="0">
                <a:latin typeface="Arial"/>
                <a:cs typeface="Arial"/>
              </a:rPr>
              <a:t>for the </a:t>
            </a:r>
            <a:r>
              <a:rPr lang="en-GB" dirty="0">
                <a:latin typeface="Arial"/>
                <a:cs typeface="Arial"/>
              </a:rPr>
              <a:t>job at the same time. </a:t>
            </a:r>
          </a:p>
          <a:p>
            <a:r>
              <a:rPr lang="en-GB" sz="1900" b="1" dirty="0" smtClean="0">
                <a:latin typeface="Arial"/>
                <a:cs typeface="Arial"/>
              </a:rPr>
              <a:t>Key </a:t>
            </a:r>
            <a:r>
              <a:rPr lang="en-GB" sz="1900" b="1" dirty="0">
                <a:latin typeface="Arial"/>
                <a:cs typeface="Arial"/>
              </a:rPr>
              <a:t>features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 smtClean="0">
                <a:latin typeface="Arial"/>
                <a:cs typeface="Arial"/>
              </a:rPr>
              <a:t>May </a:t>
            </a:r>
            <a:r>
              <a:rPr lang="en-GB" sz="1600" dirty="0">
                <a:latin typeface="Arial"/>
                <a:cs typeface="Arial"/>
              </a:rPr>
              <a:t>last a </a:t>
            </a:r>
            <a:r>
              <a:rPr lang="en-GB" sz="1600" dirty="0" smtClean="0">
                <a:latin typeface="Arial"/>
                <a:cs typeface="Arial"/>
              </a:rPr>
              <a:t>full day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Attended by a number of </a:t>
            </a:r>
            <a:r>
              <a:rPr lang="en-GB" sz="1600" dirty="0" smtClean="0">
                <a:latin typeface="Arial"/>
                <a:cs typeface="Arial"/>
              </a:rPr>
              <a:t>candidates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Tend to include both individual and group </a:t>
            </a:r>
            <a:r>
              <a:rPr lang="en-GB" sz="1600" dirty="0" smtClean="0">
                <a:latin typeface="Arial"/>
                <a:cs typeface="Arial"/>
              </a:rPr>
              <a:t>assessments</a:t>
            </a:r>
          </a:p>
          <a:p>
            <a:pPr>
              <a:lnSpc>
                <a:spcPct val="80000"/>
              </a:lnSpc>
            </a:pPr>
            <a:endParaRPr lang="en-GB" sz="16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GB" sz="1900" b="1" dirty="0" smtClean="0">
                <a:latin typeface="Arial"/>
                <a:cs typeface="Arial"/>
              </a:rPr>
              <a:t>Tips </a:t>
            </a:r>
            <a:endParaRPr lang="en-GB" sz="1900" b="1" dirty="0"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Make sure that you’re clear about what activities you will be </a:t>
            </a:r>
            <a:r>
              <a:rPr lang="en-GB" sz="1600" dirty="0" smtClean="0">
                <a:latin typeface="Arial"/>
                <a:cs typeface="Arial"/>
              </a:rPr>
              <a:t>undertaking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Follow the relevant tips provided in the previous slides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8</a:t>
            </a:r>
            <a:r>
              <a:rPr lang="en-US" sz="900" dirty="0" smtClean="0"/>
              <a:t>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0587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96913" y="368147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Jade’s story – questions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683708" y="6316026"/>
            <a:ext cx="2895600" cy="138499"/>
          </a:xfrm>
        </p:spPr>
        <p:txBody>
          <a:bodyPr/>
          <a:lstStyle/>
          <a:p>
            <a:pPr>
              <a:defRPr/>
            </a:pPr>
            <a:r>
              <a:rPr lang="en-US" sz="900" dirty="0"/>
              <a:t>9</a:t>
            </a:r>
            <a:r>
              <a:rPr lang="en-US" sz="900" dirty="0" smtClean="0"/>
              <a:t>   |   Assessments </a:t>
            </a:r>
            <a:r>
              <a:rPr lang="en-US" sz="900" dirty="0"/>
              <a:t>and </a:t>
            </a:r>
            <a:r>
              <a:rPr lang="en-US" sz="900" dirty="0" smtClean="0"/>
              <a:t>interviews</a:t>
            </a:r>
            <a:endParaRPr lang="en-US" sz="900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1"/>
          </p:nvPr>
        </p:nvSpPr>
        <p:spPr>
          <a:xfrm>
            <a:off x="696685" y="1147236"/>
            <a:ext cx="7980589" cy="14327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>
                <a:latin typeface="Arial"/>
                <a:cs typeface="Arial"/>
              </a:rPr>
              <a:t>What </a:t>
            </a:r>
            <a:r>
              <a:rPr lang="en-GB" sz="1800" dirty="0">
                <a:latin typeface="Arial"/>
                <a:cs typeface="Arial"/>
              </a:rPr>
              <a:t>positive actions did Jade take to prepare for her </a:t>
            </a:r>
            <a:br>
              <a:rPr lang="en-GB" sz="1800" dirty="0">
                <a:latin typeface="Arial"/>
                <a:cs typeface="Arial"/>
              </a:rPr>
            </a:br>
            <a:r>
              <a:rPr lang="en-GB" sz="1800" dirty="0">
                <a:latin typeface="Arial"/>
                <a:cs typeface="Arial"/>
              </a:rPr>
              <a:t>telephone </a:t>
            </a:r>
            <a:r>
              <a:rPr lang="en-GB" sz="1800" dirty="0" smtClean="0">
                <a:latin typeface="Arial"/>
                <a:cs typeface="Arial"/>
              </a:rPr>
              <a:t>interview?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>
                <a:latin typeface="Arial"/>
                <a:cs typeface="Arial"/>
              </a:rPr>
              <a:t>What </a:t>
            </a:r>
            <a:r>
              <a:rPr lang="en-GB" sz="1800" dirty="0">
                <a:latin typeface="Arial"/>
                <a:cs typeface="Arial"/>
              </a:rPr>
              <a:t>could Jade have done differently</a:t>
            </a:r>
            <a:r>
              <a:rPr lang="en-GB" sz="1800" dirty="0" smtClean="0">
                <a:latin typeface="Arial"/>
                <a:cs typeface="Arial"/>
              </a:rPr>
              <a:t>?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dirty="0" smtClean="0">
                <a:latin typeface="Arial"/>
                <a:cs typeface="Arial"/>
              </a:rPr>
              <a:t>What </a:t>
            </a:r>
            <a:r>
              <a:rPr lang="en-GB" sz="1800" dirty="0">
                <a:latin typeface="Arial"/>
                <a:cs typeface="Arial"/>
              </a:rPr>
              <a:t>can Jade do to prepare for the face-to-face interview?</a:t>
            </a:r>
            <a:endParaRPr lang="en-GB" sz="1800" dirty="0" smtClean="0">
              <a:latin typeface="Arial"/>
              <a:cs typeface="Arial"/>
            </a:endParaRPr>
          </a:p>
        </p:txBody>
      </p:sp>
      <p:pic>
        <p:nvPicPr>
          <p:cNvPr id="4" name="Picture 3" descr="172430378 (1) cmy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10194" r="15" b="16608"/>
          <a:stretch/>
        </p:blipFill>
        <p:spPr>
          <a:xfrm>
            <a:off x="1755366" y="2929854"/>
            <a:ext cx="5551200" cy="2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FC_LANG_LAST_USED" val="en"/>
  <p:tag name="SFC_PRES_TASKPANE_ID" val="100"/>
</p:tagLst>
</file>

<file path=ppt/theme/theme1.xml><?xml version="1.0" encoding="utf-8"?>
<a:theme xmlns:a="http://schemas.openxmlformats.org/drawingml/2006/main" name="LAN039_Barclays_Template_blue_021612_7c">
  <a:themeElements>
    <a:clrScheme name="Barclays blue bkgd colors">
      <a:dk1>
        <a:srgbClr val="FFFFFF"/>
      </a:dk1>
      <a:lt1>
        <a:srgbClr val="006991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FFFFFF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AN039_Barclays_Template_021612_7c">
  <a:themeElements>
    <a:clrScheme name="Barclays_Template">
      <a:dk1>
        <a:srgbClr val="000000"/>
      </a:dk1>
      <a:lt1>
        <a:srgbClr val="FFFFFF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406B85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AN039_Barclays_Template_blue_021612_7c">
  <a:themeElements>
    <a:clrScheme name="Barclays blue bkgd colors">
      <a:dk1>
        <a:srgbClr val="FFFFFF"/>
      </a:dk1>
      <a:lt1>
        <a:srgbClr val="006991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FFFFFF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LAN039_Barclays_Template_blue_021612_7c</Template>
  <TotalTime>2441</TotalTime>
  <Words>2571</Words>
  <Application>Microsoft Office PowerPoint</Application>
  <PresentationFormat>On-screen Show (4:3)</PresentationFormat>
  <Paragraphs>302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Expert Sans Regular</vt:lpstr>
      <vt:lpstr>Wingdings</vt:lpstr>
      <vt:lpstr>LAN039_Barclays_Template_blue_021612_7c</vt:lpstr>
      <vt:lpstr>Custom Design</vt:lpstr>
      <vt:lpstr>LAN039_Barclays_Template_021612_7c</vt:lpstr>
      <vt:lpstr>1_LAN039_Barclays_Template_021612_7c</vt:lpstr>
      <vt:lpstr>2_LAN039_Barclays_Template_021612_7c</vt:lpstr>
      <vt:lpstr>1_LAN039_Barclays_Template_blue_021612_7c</vt:lpstr>
      <vt:lpstr>PowerPoint Presentation</vt:lpstr>
      <vt:lpstr>Possible stages in the recruitment process</vt:lpstr>
      <vt:lpstr>Telephone interviews</vt:lpstr>
      <vt:lpstr>Face-to-face interviews</vt:lpstr>
      <vt:lpstr>Individual assessments</vt:lpstr>
      <vt:lpstr>Individual assessments – continued</vt:lpstr>
      <vt:lpstr>Group assessments </vt:lpstr>
      <vt:lpstr>Assessment centres</vt:lpstr>
      <vt:lpstr>Jade’s story – questions</vt:lpstr>
      <vt:lpstr>Jade’s story – Suggested answers</vt:lpstr>
      <vt:lpstr>Positive body language for interviews</vt:lpstr>
      <vt:lpstr>STAR technique</vt:lpstr>
    </vt:vector>
  </TitlesOfParts>
  <Company>Accenture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screen presentation</dc:title>
  <dc:creator>philip.bazany</dc:creator>
  <cp:lastModifiedBy>Davies, Naomi</cp:lastModifiedBy>
  <cp:revision>195</cp:revision>
  <cp:lastPrinted>2014-10-15T10:09:15Z</cp:lastPrinted>
  <dcterms:created xsi:type="dcterms:W3CDTF">2012-02-17T11:29:38Z</dcterms:created>
  <dcterms:modified xsi:type="dcterms:W3CDTF">2019-06-26T11:44:17Z</dcterms:modified>
</cp:coreProperties>
</file>