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6" r:id="rId3"/>
    <p:sldId id="274" r:id="rId4"/>
    <p:sldId id="279" r:id="rId5"/>
    <p:sldId id="278" r:id="rId6"/>
    <p:sldId id="275" r:id="rId7"/>
    <p:sldId id="276" r:id="rId8"/>
    <p:sldId id="277" r:id="rId9"/>
    <p:sldId id="259" r:id="rId10"/>
    <p:sldId id="258" r:id="rId11"/>
    <p:sldId id="282" r:id="rId12"/>
    <p:sldId id="263" r:id="rId13"/>
    <p:sldId id="280" r:id="rId14"/>
    <p:sldId id="281" r:id="rId15"/>
    <p:sldId id="272" r:id="rId16"/>
    <p:sldId id="265" r:id="rId17"/>
    <p:sldId id="283" r:id="rId18"/>
    <p:sldId id="284" r:id="rId19"/>
    <p:sldId id="271" r:id="rId20"/>
    <p:sldId id="266" r:id="rId21"/>
    <p:sldId id="270" r:id="rId22"/>
    <p:sldId id="26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423A"/>
    <a:srgbClr val="ADCACE"/>
    <a:srgbClr val="000C0F"/>
    <a:srgbClr val="0758A7"/>
    <a:srgbClr val="404040"/>
    <a:srgbClr val="8AB4F8"/>
    <a:srgbClr val="AB0022"/>
    <a:srgbClr val="BAD0E7"/>
    <a:srgbClr val="E6E6E6"/>
    <a:srgbClr val="FDD8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753" autoAdjust="0"/>
  </p:normalViewPr>
  <p:slideViewPr>
    <p:cSldViewPr snapToGrid="0">
      <p:cViewPr varScale="1">
        <p:scale>
          <a:sx n="70" d="100"/>
          <a:sy n="70" d="100"/>
        </p:scale>
        <p:origin x="27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2E7B6-0454-4C74-ABED-069AB3EDFAAE}" type="datetimeFigureOut">
              <a:rPr lang="en-GB" smtClean="0"/>
              <a:t>28/02/2022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EACE0-A55D-4B31-AFC0-8BECEF8C36F0}" type="slidenum">
              <a:rPr lang="en-GB" smtClean="0"/>
              <a:t>‹#›</a:t>
            </a:fld>
            <a:endParaRPr lang="en-GB"/>
          </a:p>
        </p:txBody>
      </p:sp>
    </p:spTree>
    <p:extLst>
      <p:ext uri="{BB962C8B-B14F-4D97-AF65-F5344CB8AC3E}">
        <p14:creationId xmlns:p14="http://schemas.microsoft.com/office/powerpoint/2010/main" val="3407583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FEACE0-A55D-4B31-AFC0-8BECEF8C36F0}" type="slidenum">
              <a:rPr lang="en-GB" smtClean="0"/>
              <a:t>4</a:t>
            </a:fld>
            <a:endParaRPr lang="en-GB"/>
          </a:p>
        </p:txBody>
      </p:sp>
    </p:spTree>
    <p:extLst>
      <p:ext uri="{BB962C8B-B14F-4D97-AF65-F5344CB8AC3E}">
        <p14:creationId xmlns:p14="http://schemas.microsoft.com/office/powerpoint/2010/main" val="2976419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EACE0-A55D-4B31-AFC0-8BECEF8C36F0}" type="slidenum">
              <a:rPr lang="en-GB" smtClean="0"/>
              <a:t>18</a:t>
            </a:fld>
            <a:endParaRPr lang="en-GB"/>
          </a:p>
        </p:txBody>
      </p:sp>
    </p:spTree>
    <p:extLst>
      <p:ext uri="{BB962C8B-B14F-4D97-AF65-F5344CB8AC3E}">
        <p14:creationId xmlns:p14="http://schemas.microsoft.com/office/powerpoint/2010/main" val="914085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On mutually assured destruction:</a:t>
            </a:r>
          </a:p>
          <a:p>
            <a:pPr lvl="1"/>
            <a:r>
              <a:rPr lang="en-GB" dirty="0"/>
              <a:t>Theoretically helps avoid war and is likely to prevent the major powers going to war with each other directly.  </a:t>
            </a:r>
          </a:p>
          <a:p>
            <a:pPr lvl="1"/>
            <a:r>
              <a:rPr lang="en-GB" dirty="0"/>
              <a:t>However, it does mean they struggle to stop another nuclear power using military force on a third party.</a:t>
            </a:r>
          </a:p>
          <a:p>
            <a:endParaRPr lang="en-GB" dirty="0"/>
          </a:p>
        </p:txBody>
      </p:sp>
      <p:sp>
        <p:nvSpPr>
          <p:cNvPr id="4" name="Slide Number Placeholder 3"/>
          <p:cNvSpPr>
            <a:spLocks noGrp="1"/>
          </p:cNvSpPr>
          <p:nvPr>
            <p:ph type="sldNum" sz="quarter" idx="5"/>
          </p:nvPr>
        </p:nvSpPr>
        <p:spPr/>
        <p:txBody>
          <a:bodyPr/>
          <a:lstStyle/>
          <a:p>
            <a:fld id="{1AFEACE0-A55D-4B31-AFC0-8BECEF8C36F0}" type="slidenum">
              <a:rPr lang="en-GB" smtClean="0"/>
              <a:t>20</a:t>
            </a:fld>
            <a:endParaRPr lang="en-GB"/>
          </a:p>
        </p:txBody>
      </p:sp>
    </p:spTree>
    <p:extLst>
      <p:ext uri="{BB962C8B-B14F-4D97-AF65-F5344CB8AC3E}">
        <p14:creationId xmlns:p14="http://schemas.microsoft.com/office/powerpoint/2010/main" val="23434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None/>
            </a:pPr>
            <a:r>
              <a:rPr lang="en-GB" sz="1200" b="0" i="0" u="none" strike="noStrike" cap="none" dirty="0">
                <a:solidFill>
                  <a:srgbClr val="000000"/>
                </a:solidFill>
                <a:latin typeface="Arial"/>
                <a:ea typeface="Arial"/>
                <a:cs typeface="Arial"/>
                <a:sym typeface="Arial"/>
              </a:rPr>
              <a:t>A huge amount of this current crisis is rooted in the legacy of the Cold War (1945-1991) which was a period of mistrust and competition between the USA (the West) and the Soviet Union (the East). </a:t>
            </a:r>
            <a:endParaRPr lang="en-GB" dirty="0"/>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rgbClr val="000000"/>
                </a:solidFill>
                <a:latin typeface="Arial"/>
                <a:ea typeface="Arial"/>
                <a:cs typeface="Arial"/>
                <a:sym typeface="Arial"/>
              </a:rPr>
              <a:t>The world split between the two sides in fear of nuclear war. </a:t>
            </a:r>
            <a:endParaRPr lang="en-GB" dirty="0"/>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rgbClr val="000000"/>
                </a:solidFill>
                <a:latin typeface="Arial"/>
                <a:ea typeface="Arial"/>
                <a:cs typeface="Arial"/>
                <a:sym typeface="Arial"/>
              </a:rPr>
              <a:t>Russia at that time was known as the </a:t>
            </a:r>
            <a:r>
              <a:rPr lang="en-GB" sz="1200" b="1" i="0" u="none" strike="noStrike" cap="none" dirty="0">
                <a:solidFill>
                  <a:srgbClr val="000000"/>
                </a:solidFill>
                <a:latin typeface="Arial"/>
                <a:ea typeface="Arial"/>
                <a:cs typeface="Arial"/>
                <a:sym typeface="Arial"/>
              </a:rPr>
              <a:t>USSR</a:t>
            </a:r>
            <a:r>
              <a:rPr lang="en-GB" sz="1200" b="0" i="0" u="none" strike="noStrike" cap="none" dirty="0">
                <a:solidFill>
                  <a:srgbClr val="000000"/>
                </a:solidFill>
                <a:latin typeface="Arial"/>
                <a:ea typeface="Arial"/>
                <a:cs typeface="Arial"/>
                <a:sym typeface="Arial"/>
              </a:rPr>
              <a:t>. A communist superpower. </a:t>
            </a:r>
            <a:endParaRPr lang="en-GB" dirty="0"/>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rgbClr val="000000"/>
                </a:solidFill>
                <a:latin typeface="Arial"/>
                <a:ea typeface="Arial"/>
                <a:cs typeface="Arial"/>
                <a:sym typeface="Arial"/>
              </a:rPr>
              <a:t>Western Europe was on the USA’s side in an organisation called </a:t>
            </a:r>
            <a:r>
              <a:rPr lang="en-GB" sz="1200" b="1" i="0" u="none" strike="noStrike" cap="none" dirty="0">
                <a:solidFill>
                  <a:srgbClr val="000000"/>
                </a:solidFill>
                <a:latin typeface="Arial"/>
                <a:ea typeface="Arial"/>
                <a:cs typeface="Arial"/>
                <a:sym typeface="Arial"/>
              </a:rPr>
              <a:t>NATO</a:t>
            </a:r>
            <a:r>
              <a:rPr lang="en-GB" sz="1200" b="0" i="0" u="none" strike="noStrike" cap="none" dirty="0">
                <a:solidFill>
                  <a:srgbClr val="000000"/>
                </a:solidFill>
                <a:latin typeface="Arial"/>
                <a:ea typeface="Arial"/>
                <a:cs typeface="Arial"/>
                <a:sym typeface="Arial"/>
              </a:rPr>
              <a:t>. (North Atlantic Treaty Organisation) </a:t>
            </a:r>
            <a:endParaRPr lang="en-GB" dirty="0"/>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rgbClr val="000000"/>
                </a:solidFill>
                <a:latin typeface="Arial"/>
                <a:ea typeface="Arial"/>
                <a:cs typeface="Arial"/>
                <a:sym typeface="Arial"/>
              </a:rPr>
              <a:t>Both sides feared invasion. Russia controlled several countries on its border to act as a buffer against the threat of NATO forces. </a:t>
            </a:r>
            <a:endParaRPr lang="en-GB" dirty="0"/>
          </a:p>
          <a:p>
            <a:endParaRPr lang="en-GB" dirty="0"/>
          </a:p>
        </p:txBody>
      </p:sp>
      <p:sp>
        <p:nvSpPr>
          <p:cNvPr id="4" name="Slide Number Placeholder 3"/>
          <p:cNvSpPr>
            <a:spLocks noGrp="1"/>
          </p:cNvSpPr>
          <p:nvPr>
            <p:ph type="sldNum" sz="quarter" idx="5"/>
          </p:nvPr>
        </p:nvSpPr>
        <p:spPr/>
        <p:txBody>
          <a:bodyPr/>
          <a:lstStyle/>
          <a:p>
            <a:fld id="{1AFEACE0-A55D-4B31-AFC0-8BECEF8C36F0}" type="slidenum">
              <a:rPr lang="en-GB" smtClean="0"/>
              <a:t>5</a:t>
            </a:fld>
            <a:endParaRPr lang="en-GB"/>
          </a:p>
        </p:txBody>
      </p:sp>
    </p:spTree>
    <p:extLst>
      <p:ext uri="{BB962C8B-B14F-4D97-AF65-F5344CB8AC3E}">
        <p14:creationId xmlns:p14="http://schemas.microsoft.com/office/powerpoint/2010/main" val="16979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600"/>
              <a:buFont typeface="Arial"/>
              <a:buNone/>
            </a:pPr>
            <a:r>
              <a:rPr lang="en-GB" sz="1200" b="0" i="0" u="none" strike="noStrike" cap="none" dirty="0">
                <a:solidFill>
                  <a:srgbClr val="000000"/>
                </a:solidFill>
                <a:latin typeface="Arial"/>
                <a:ea typeface="Arial"/>
                <a:cs typeface="Arial"/>
                <a:sym typeface="Arial"/>
              </a:rPr>
              <a:t>After the USSR collapsed, Russia lost what it saw as a ‘buffer zone’. NATO remained. NATO expanded as you can see on the map. </a:t>
            </a:r>
            <a:endParaRPr lang="en-GB" dirty="0"/>
          </a:p>
          <a:p>
            <a:pPr marL="0" marR="0" lvl="0" indent="0" algn="l" rtl="0">
              <a:lnSpc>
                <a:spcPct val="100000"/>
              </a:lnSpc>
              <a:spcBef>
                <a:spcPts val="0"/>
              </a:spcBef>
              <a:spcAft>
                <a:spcPts val="0"/>
              </a:spcAft>
              <a:buClr>
                <a:srgbClr val="000000"/>
              </a:buClr>
              <a:buSzPts val="1600"/>
              <a:buFont typeface="Arial"/>
              <a:buNone/>
            </a:pPr>
            <a:endParaRPr lang="en-GB"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200" b="0" i="0" u="none" strike="noStrike" cap="none" dirty="0">
                <a:solidFill>
                  <a:srgbClr val="000000"/>
                </a:solidFill>
                <a:latin typeface="Arial"/>
                <a:ea typeface="Arial"/>
                <a:cs typeface="Arial"/>
                <a:sym typeface="Arial"/>
              </a:rPr>
              <a:t>Ukraine, which was part of the Soviet Union won independence as the USSR broke up in 1991. </a:t>
            </a:r>
            <a:endParaRPr lang="en-GB" dirty="0"/>
          </a:p>
          <a:p>
            <a:pPr marL="0" marR="0" lvl="0" indent="0" algn="l" rtl="0">
              <a:lnSpc>
                <a:spcPct val="100000"/>
              </a:lnSpc>
              <a:spcBef>
                <a:spcPts val="0"/>
              </a:spcBef>
              <a:spcAft>
                <a:spcPts val="0"/>
              </a:spcAft>
              <a:buClr>
                <a:srgbClr val="000000"/>
              </a:buClr>
              <a:buSzPts val="1600"/>
              <a:buFont typeface="Arial"/>
              <a:buNone/>
            </a:pPr>
            <a:endParaRPr lang="en-GB"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200" b="0" i="0" u="none" strike="noStrike" cap="none" dirty="0">
                <a:solidFill>
                  <a:srgbClr val="000000"/>
                </a:solidFill>
                <a:latin typeface="Arial"/>
                <a:ea typeface="Arial"/>
                <a:cs typeface="Arial"/>
                <a:sym typeface="Arial"/>
              </a:rPr>
              <a:t>Russia has always considered Ukraine to be within its ‘sphere of influence’ and is extremely hostile to allow the Ukraine to have closer ties with the EU/NATO. </a:t>
            </a:r>
            <a:endParaRPr lang="en-GB" dirty="0"/>
          </a:p>
          <a:p>
            <a:endParaRPr lang="en-GB" dirty="0"/>
          </a:p>
        </p:txBody>
      </p:sp>
      <p:sp>
        <p:nvSpPr>
          <p:cNvPr id="4" name="Slide Number Placeholder 3"/>
          <p:cNvSpPr>
            <a:spLocks noGrp="1"/>
          </p:cNvSpPr>
          <p:nvPr>
            <p:ph type="sldNum" sz="quarter" idx="5"/>
          </p:nvPr>
        </p:nvSpPr>
        <p:spPr/>
        <p:txBody>
          <a:bodyPr/>
          <a:lstStyle/>
          <a:p>
            <a:fld id="{1AFEACE0-A55D-4B31-AFC0-8BECEF8C36F0}" type="slidenum">
              <a:rPr lang="en-GB" smtClean="0"/>
              <a:t>6</a:t>
            </a:fld>
            <a:endParaRPr lang="en-GB"/>
          </a:p>
        </p:txBody>
      </p:sp>
    </p:spTree>
    <p:extLst>
      <p:ext uri="{BB962C8B-B14F-4D97-AF65-F5344CB8AC3E}">
        <p14:creationId xmlns:p14="http://schemas.microsoft.com/office/powerpoint/2010/main" val="14358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rgbClr val="000000"/>
                </a:solidFill>
                <a:latin typeface="Arial"/>
                <a:ea typeface="Arial"/>
                <a:cs typeface="Arial"/>
                <a:sym typeface="Arial"/>
              </a:rPr>
              <a:t>And it’s not just NATO. </a:t>
            </a:r>
            <a:endParaRPr lang="en-GB" dirty="0"/>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rgbClr val="000000"/>
                </a:solidFill>
                <a:latin typeface="Arial"/>
                <a:ea typeface="Arial"/>
                <a:cs typeface="Arial"/>
                <a:sym typeface="Arial"/>
              </a:rPr>
              <a:t>Look at this map of the European Union. </a:t>
            </a:r>
            <a:endParaRPr lang="en-GB" dirty="0"/>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rgbClr val="000000"/>
                </a:solidFill>
                <a:latin typeface="Arial"/>
                <a:ea typeface="Arial"/>
                <a:cs typeface="Arial"/>
                <a:sym typeface="Arial"/>
              </a:rPr>
              <a:t>The light yellow countries are original countries. The darker yellow countries are ones that joined in 2004. </a:t>
            </a:r>
            <a:endParaRPr lang="en-GB" dirty="0"/>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200" b="1" i="0" u="none" strike="noStrike" cap="none" dirty="0">
                <a:solidFill>
                  <a:srgbClr val="000000"/>
                </a:solidFill>
                <a:latin typeface="Arial"/>
                <a:ea typeface="Arial"/>
                <a:cs typeface="Arial"/>
                <a:sym typeface="Arial"/>
              </a:rPr>
              <a:t>Ukraine </a:t>
            </a:r>
            <a:r>
              <a:rPr lang="en-GB" sz="1200" b="0" i="0" u="none" strike="noStrike" cap="none" dirty="0">
                <a:solidFill>
                  <a:srgbClr val="000000"/>
                </a:solidFill>
                <a:latin typeface="Arial"/>
                <a:ea typeface="Arial"/>
                <a:cs typeface="Arial"/>
                <a:sym typeface="Arial"/>
              </a:rPr>
              <a:t>wanted to join the EU. </a:t>
            </a:r>
            <a:endParaRPr lang="en-GB" dirty="0"/>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200" b="1" i="0" u="none" strike="noStrike" cap="none" dirty="0">
                <a:solidFill>
                  <a:srgbClr val="000000"/>
                </a:solidFill>
                <a:latin typeface="Arial"/>
                <a:ea typeface="Arial"/>
                <a:cs typeface="Arial"/>
                <a:sym typeface="Arial"/>
              </a:rPr>
              <a:t>Ukraine </a:t>
            </a:r>
            <a:r>
              <a:rPr lang="en-GB" sz="1200" b="0" i="0" u="none" strike="noStrike" cap="none" dirty="0">
                <a:solidFill>
                  <a:srgbClr val="000000"/>
                </a:solidFill>
                <a:latin typeface="Arial"/>
                <a:ea typeface="Arial"/>
                <a:cs typeface="Arial"/>
                <a:sym typeface="Arial"/>
              </a:rPr>
              <a:t>used to be part of the USSR. It has close cultural ties with Russia.</a:t>
            </a:r>
            <a:endParaRPr lang="en-GB" dirty="0"/>
          </a:p>
          <a:p>
            <a:pPr marL="0" marR="0" lvl="0" indent="0" algn="l" rtl="0">
              <a:lnSpc>
                <a:spcPct val="100000"/>
              </a:lnSpc>
              <a:spcBef>
                <a:spcPts val="0"/>
              </a:spcBef>
              <a:spcAft>
                <a:spcPts val="0"/>
              </a:spcAft>
              <a:buClr>
                <a:srgbClr val="000000"/>
              </a:buClr>
              <a:buSzPts val="1400"/>
              <a:buFont typeface="Arial"/>
              <a:buNone/>
            </a:pPr>
            <a:endParaRPr lang="en-GB" sz="1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200" b="1" i="0" u="none" strike="noStrike" cap="none" dirty="0">
                <a:solidFill>
                  <a:srgbClr val="000000"/>
                </a:solidFill>
                <a:latin typeface="Arial"/>
                <a:ea typeface="Arial"/>
                <a:cs typeface="Arial"/>
                <a:sym typeface="Arial"/>
              </a:rPr>
              <a:t>Why do you think  Putin so interested in Ukraine?</a:t>
            </a:r>
            <a:endParaRPr lang="en-GB" dirty="0"/>
          </a:p>
          <a:p>
            <a:endParaRPr lang="en-GB" dirty="0"/>
          </a:p>
        </p:txBody>
      </p:sp>
      <p:sp>
        <p:nvSpPr>
          <p:cNvPr id="4" name="Slide Number Placeholder 3"/>
          <p:cNvSpPr>
            <a:spLocks noGrp="1"/>
          </p:cNvSpPr>
          <p:nvPr>
            <p:ph type="sldNum" sz="quarter" idx="5"/>
          </p:nvPr>
        </p:nvSpPr>
        <p:spPr/>
        <p:txBody>
          <a:bodyPr/>
          <a:lstStyle/>
          <a:p>
            <a:fld id="{1AFEACE0-A55D-4B31-AFC0-8BECEF8C36F0}" type="slidenum">
              <a:rPr lang="en-GB" smtClean="0"/>
              <a:t>7</a:t>
            </a:fld>
            <a:endParaRPr lang="en-GB"/>
          </a:p>
        </p:txBody>
      </p:sp>
    </p:spTree>
    <p:extLst>
      <p:ext uri="{BB962C8B-B14F-4D97-AF65-F5344CB8AC3E}">
        <p14:creationId xmlns:p14="http://schemas.microsoft.com/office/powerpoint/2010/main" val="389886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Arial"/>
                <a:ea typeface="Arial"/>
                <a:cs typeface="Arial"/>
                <a:sym typeface="Arial"/>
              </a:rPr>
              <a:t>The country shares borders with Russia both to the east and northeast.</a:t>
            </a:r>
            <a:endParaRPr lang="en-GB" dirty="0"/>
          </a:p>
          <a:p>
            <a:endParaRPr lang="en-GB" sz="1200" dirty="0">
              <a:solidFill>
                <a:srgbClr val="000000"/>
              </a:solidFill>
              <a:latin typeface="Arial"/>
              <a:ea typeface="Arial"/>
              <a:cs typeface="Arial"/>
              <a:sym typeface="Arial"/>
            </a:endParaRPr>
          </a:p>
          <a:p>
            <a:r>
              <a:rPr lang="en-GB" sz="1200" dirty="0">
                <a:solidFill>
                  <a:srgbClr val="000000"/>
                </a:solidFill>
                <a:latin typeface="Arial"/>
                <a:ea typeface="Arial"/>
                <a:cs typeface="Arial"/>
                <a:sym typeface="Arial"/>
              </a:rPr>
              <a:t>In 2014 Russia annexed (took over) the Crimea. The region was of particular interest to Russia since it depends on the Black Sea for access to the Mediterranean. The Port of Sevastopol, is one of the few ice-free </a:t>
            </a:r>
            <a:r>
              <a:rPr lang="en-GB" sz="1200" dirty="0" err="1">
                <a:solidFill>
                  <a:srgbClr val="000000"/>
                </a:solidFill>
                <a:latin typeface="Arial"/>
                <a:ea typeface="Arial"/>
                <a:cs typeface="Arial"/>
                <a:sym typeface="Arial"/>
              </a:rPr>
              <a:t>deepwater</a:t>
            </a:r>
            <a:r>
              <a:rPr lang="en-GB" sz="1200" dirty="0">
                <a:solidFill>
                  <a:srgbClr val="000000"/>
                </a:solidFill>
                <a:latin typeface="Arial"/>
                <a:ea typeface="Arial"/>
                <a:cs typeface="Arial"/>
                <a:sym typeface="Arial"/>
              </a:rPr>
              <a:t> ports available to Russia. This conflict, which began in 2014, is ongoing. There are many Russian speakers in eastern Ukraine who prefer to be close to Russia, not the West. But western leaders say that is no excuse for Russia to wade in and support a war..</a:t>
            </a:r>
            <a:endParaRPr lang="en-GB" dirty="0"/>
          </a:p>
          <a:p>
            <a:endParaRPr lang="en-GB" sz="1200" dirty="0">
              <a:solidFill>
                <a:srgbClr val="000000"/>
              </a:solidFill>
              <a:latin typeface="Arial"/>
              <a:ea typeface="Arial"/>
              <a:cs typeface="Arial"/>
              <a:sym typeface="Arial"/>
            </a:endParaRPr>
          </a:p>
          <a:p>
            <a:r>
              <a:rPr lang="en-GB" sz="1200" dirty="0">
                <a:solidFill>
                  <a:srgbClr val="000000"/>
                </a:solidFill>
                <a:latin typeface="Arial"/>
                <a:ea typeface="Arial"/>
                <a:cs typeface="Arial"/>
                <a:sym typeface="Arial"/>
              </a:rPr>
              <a:t>The Ukraine is an important route for Russian gas. The continent gets nearly 40% of its natural gas and 25% of its oil from Russia.</a:t>
            </a:r>
            <a:endParaRPr lang="en-GB" dirty="0"/>
          </a:p>
          <a:p>
            <a:endParaRPr lang="en-GB" dirty="0"/>
          </a:p>
        </p:txBody>
      </p:sp>
      <p:sp>
        <p:nvSpPr>
          <p:cNvPr id="4" name="Slide Number Placeholder 3"/>
          <p:cNvSpPr>
            <a:spLocks noGrp="1"/>
          </p:cNvSpPr>
          <p:nvPr>
            <p:ph type="sldNum" sz="quarter" idx="5"/>
          </p:nvPr>
        </p:nvSpPr>
        <p:spPr/>
        <p:txBody>
          <a:bodyPr/>
          <a:lstStyle/>
          <a:p>
            <a:fld id="{1AFEACE0-A55D-4B31-AFC0-8BECEF8C36F0}" type="slidenum">
              <a:rPr lang="en-GB" smtClean="0"/>
              <a:t>8</a:t>
            </a:fld>
            <a:endParaRPr lang="en-GB"/>
          </a:p>
        </p:txBody>
      </p:sp>
    </p:spTree>
    <p:extLst>
      <p:ext uri="{BB962C8B-B14F-4D97-AF65-F5344CB8AC3E}">
        <p14:creationId xmlns:p14="http://schemas.microsoft.com/office/powerpoint/2010/main" val="830962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Major reasons include: </a:t>
            </a:r>
          </a:p>
          <a:p>
            <a:endParaRPr lang="en-GB" dirty="0"/>
          </a:p>
          <a:p>
            <a:r>
              <a:rPr lang="en-GB" dirty="0"/>
              <a:t>Ukraine trying to join NATO and EU which would permanently remove them from Russian influence</a:t>
            </a:r>
          </a:p>
          <a:p>
            <a:r>
              <a:rPr lang="en-GB" dirty="0"/>
              <a:t>Huge mineral deposits, to help prop up Russian economy </a:t>
            </a:r>
          </a:p>
          <a:p>
            <a:r>
              <a:rPr lang="en-GB" dirty="0"/>
              <a:t>Agricultural wealth – creates food for 600m people- so climate change and food security an issue. </a:t>
            </a:r>
          </a:p>
          <a:p>
            <a:r>
              <a:rPr lang="en-GB" dirty="0"/>
              <a:t>Putin’s own desire to see the expansion of Russia to include more of the old USSR</a:t>
            </a:r>
          </a:p>
          <a:p>
            <a:r>
              <a:rPr lang="en-GB" dirty="0"/>
              <a:t>Some pro-Russian rebels in the far east of Ukraine, although not enough to have any democratic influence nationally. </a:t>
            </a:r>
          </a:p>
        </p:txBody>
      </p:sp>
      <p:sp>
        <p:nvSpPr>
          <p:cNvPr id="4" name="Slide Number Placeholder 3"/>
          <p:cNvSpPr>
            <a:spLocks noGrp="1"/>
          </p:cNvSpPr>
          <p:nvPr>
            <p:ph type="sldNum" sz="quarter" idx="5"/>
          </p:nvPr>
        </p:nvSpPr>
        <p:spPr/>
        <p:txBody>
          <a:bodyPr/>
          <a:lstStyle/>
          <a:p>
            <a:fld id="{1AFEACE0-A55D-4B31-AFC0-8BECEF8C36F0}" type="slidenum">
              <a:rPr lang="en-GB" smtClean="0"/>
              <a:t>9</a:t>
            </a:fld>
            <a:endParaRPr lang="en-GB"/>
          </a:p>
        </p:txBody>
      </p:sp>
    </p:spTree>
    <p:extLst>
      <p:ext uri="{BB962C8B-B14F-4D97-AF65-F5344CB8AC3E}">
        <p14:creationId xmlns:p14="http://schemas.microsoft.com/office/powerpoint/2010/main" val="4293544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get too bogged down in this – it is a rapidly changing situation, so show the students where they can find more if they want the detail.</a:t>
            </a:r>
          </a:p>
        </p:txBody>
      </p:sp>
      <p:sp>
        <p:nvSpPr>
          <p:cNvPr id="4" name="Slide Number Placeholder 3"/>
          <p:cNvSpPr>
            <a:spLocks noGrp="1"/>
          </p:cNvSpPr>
          <p:nvPr>
            <p:ph type="sldNum" sz="quarter" idx="5"/>
          </p:nvPr>
        </p:nvSpPr>
        <p:spPr/>
        <p:txBody>
          <a:bodyPr/>
          <a:lstStyle/>
          <a:p>
            <a:fld id="{1AFEACE0-A55D-4B31-AFC0-8BECEF8C36F0}" type="slidenum">
              <a:rPr lang="en-GB" smtClean="0"/>
              <a:t>10</a:t>
            </a:fld>
            <a:endParaRPr lang="en-GB"/>
          </a:p>
        </p:txBody>
      </p:sp>
    </p:spTree>
    <p:extLst>
      <p:ext uri="{BB962C8B-B14F-4D97-AF65-F5344CB8AC3E}">
        <p14:creationId xmlns:p14="http://schemas.microsoft.com/office/powerpoint/2010/main" val="201927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ADCACE"/>
                </a:solidFill>
              </a:rPr>
              <a:t>Ukrainian children hiding in the Kyiv metro from #ussian missile and bomb strikes </a:t>
            </a:r>
          </a:p>
          <a:p>
            <a:endParaRPr lang="en-GB" dirty="0"/>
          </a:p>
        </p:txBody>
      </p:sp>
      <p:sp>
        <p:nvSpPr>
          <p:cNvPr id="4" name="Slide Number Placeholder 3"/>
          <p:cNvSpPr>
            <a:spLocks noGrp="1"/>
          </p:cNvSpPr>
          <p:nvPr>
            <p:ph type="sldNum" sz="quarter" idx="5"/>
          </p:nvPr>
        </p:nvSpPr>
        <p:spPr/>
        <p:txBody>
          <a:bodyPr/>
          <a:lstStyle/>
          <a:p>
            <a:fld id="{1AFEACE0-A55D-4B31-AFC0-8BECEF8C36F0}" type="slidenum">
              <a:rPr lang="en-GB" smtClean="0"/>
              <a:t>13</a:t>
            </a:fld>
            <a:endParaRPr lang="en-GB"/>
          </a:p>
        </p:txBody>
      </p:sp>
    </p:spTree>
    <p:extLst>
      <p:ext uri="{BB962C8B-B14F-4D97-AF65-F5344CB8AC3E}">
        <p14:creationId xmlns:p14="http://schemas.microsoft.com/office/powerpoint/2010/main" val="3912547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F1419"/>
                </a:solidFill>
                <a:effectLst/>
                <a:latin typeface="TwitterChirp"/>
              </a:rPr>
              <a:t>Julia, a teacher and Ukrainian volunteer, weeps as she waits to be deployed to fight Russian troops around Kyiv on Saturday </a:t>
            </a:r>
            <a:endParaRPr lang="en-GB" dirty="0"/>
          </a:p>
        </p:txBody>
      </p:sp>
      <p:sp>
        <p:nvSpPr>
          <p:cNvPr id="4" name="Slide Number Placeholder 3"/>
          <p:cNvSpPr>
            <a:spLocks noGrp="1"/>
          </p:cNvSpPr>
          <p:nvPr>
            <p:ph type="sldNum" sz="quarter" idx="5"/>
          </p:nvPr>
        </p:nvSpPr>
        <p:spPr/>
        <p:txBody>
          <a:bodyPr/>
          <a:lstStyle/>
          <a:p>
            <a:fld id="{1AFEACE0-A55D-4B31-AFC0-8BECEF8C36F0}" type="slidenum">
              <a:rPr lang="en-GB" smtClean="0"/>
              <a:t>14</a:t>
            </a:fld>
            <a:endParaRPr lang="en-GB"/>
          </a:p>
        </p:txBody>
      </p:sp>
    </p:spTree>
    <p:extLst>
      <p:ext uri="{BB962C8B-B14F-4D97-AF65-F5344CB8AC3E}">
        <p14:creationId xmlns:p14="http://schemas.microsoft.com/office/powerpoint/2010/main" val="368195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A310C2-871C-4FC2-9262-E3EC71F8FA37}"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9404D2-9D87-4E1C-989D-6E8C2E5E1DD9}" type="slidenum">
              <a:rPr lang="en-GB" smtClean="0"/>
              <a:t>‹#›</a:t>
            </a:fld>
            <a:endParaRPr lang="en-GB"/>
          </a:p>
        </p:txBody>
      </p:sp>
    </p:spTree>
    <p:extLst>
      <p:ext uri="{BB962C8B-B14F-4D97-AF65-F5344CB8AC3E}">
        <p14:creationId xmlns:p14="http://schemas.microsoft.com/office/powerpoint/2010/main" val="330832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A310C2-871C-4FC2-9262-E3EC71F8FA37}"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9404D2-9D87-4E1C-989D-6E8C2E5E1DD9}" type="slidenum">
              <a:rPr lang="en-GB" smtClean="0"/>
              <a:t>‹#›</a:t>
            </a:fld>
            <a:endParaRPr lang="en-GB"/>
          </a:p>
        </p:txBody>
      </p:sp>
    </p:spTree>
    <p:extLst>
      <p:ext uri="{BB962C8B-B14F-4D97-AF65-F5344CB8AC3E}">
        <p14:creationId xmlns:p14="http://schemas.microsoft.com/office/powerpoint/2010/main" val="286422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A310C2-871C-4FC2-9262-E3EC71F8FA37}"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9404D2-9D87-4E1C-989D-6E8C2E5E1DD9}" type="slidenum">
              <a:rPr lang="en-GB" smtClean="0"/>
              <a:t>‹#›</a:t>
            </a:fld>
            <a:endParaRPr lang="en-GB"/>
          </a:p>
        </p:txBody>
      </p:sp>
    </p:spTree>
    <p:extLst>
      <p:ext uri="{BB962C8B-B14F-4D97-AF65-F5344CB8AC3E}">
        <p14:creationId xmlns:p14="http://schemas.microsoft.com/office/powerpoint/2010/main" val="2542756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A310C2-871C-4FC2-9262-E3EC71F8FA37}"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9404D2-9D87-4E1C-989D-6E8C2E5E1DD9}" type="slidenum">
              <a:rPr lang="en-GB" smtClean="0"/>
              <a:t>‹#›</a:t>
            </a:fld>
            <a:endParaRPr lang="en-GB"/>
          </a:p>
        </p:txBody>
      </p:sp>
    </p:spTree>
    <p:extLst>
      <p:ext uri="{BB962C8B-B14F-4D97-AF65-F5344CB8AC3E}">
        <p14:creationId xmlns:p14="http://schemas.microsoft.com/office/powerpoint/2010/main" val="48879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A310C2-871C-4FC2-9262-E3EC71F8FA37}"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9404D2-9D87-4E1C-989D-6E8C2E5E1DD9}" type="slidenum">
              <a:rPr lang="en-GB" smtClean="0"/>
              <a:t>‹#›</a:t>
            </a:fld>
            <a:endParaRPr lang="en-GB"/>
          </a:p>
        </p:txBody>
      </p:sp>
    </p:spTree>
    <p:extLst>
      <p:ext uri="{BB962C8B-B14F-4D97-AF65-F5344CB8AC3E}">
        <p14:creationId xmlns:p14="http://schemas.microsoft.com/office/powerpoint/2010/main" val="672315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A310C2-871C-4FC2-9262-E3EC71F8FA37}" type="datetimeFigureOut">
              <a:rPr lang="en-GB" smtClean="0"/>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9404D2-9D87-4E1C-989D-6E8C2E5E1DD9}" type="slidenum">
              <a:rPr lang="en-GB" smtClean="0"/>
              <a:t>‹#›</a:t>
            </a:fld>
            <a:endParaRPr lang="en-GB"/>
          </a:p>
        </p:txBody>
      </p:sp>
    </p:spTree>
    <p:extLst>
      <p:ext uri="{BB962C8B-B14F-4D97-AF65-F5344CB8AC3E}">
        <p14:creationId xmlns:p14="http://schemas.microsoft.com/office/powerpoint/2010/main" val="415460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A310C2-871C-4FC2-9262-E3EC71F8FA37}" type="datetimeFigureOut">
              <a:rPr lang="en-GB" smtClean="0"/>
              <a:t>28/02/2022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9404D2-9D87-4E1C-989D-6E8C2E5E1DD9}" type="slidenum">
              <a:rPr lang="en-GB" smtClean="0"/>
              <a:t>‹#›</a:t>
            </a:fld>
            <a:endParaRPr lang="en-GB"/>
          </a:p>
        </p:txBody>
      </p:sp>
    </p:spTree>
    <p:extLst>
      <p:ext uri="{BB962C8B-B14F-4D97-AF65-F5344CB8AC3E}">
        <p14:creationId xmlns:p14="http://schemas.microsoft.com/office/powerpoint/2010/main" val="199963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A310C2-871C-4FC2-9262-E3EC71F8FA37}" type="datetimeFigureOut">
              <a:rPr lang="en-GB" smtClean="0"/>
              <a:t>28/02/2022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9404D2-9D87-4E1C-989D-6E8C2E5E1DD9}" type="slidenum">
              <a:rPr lang="en-GB" smtClean="0"/>
              <a:t>‹#›</a:t>
            </a:fld>
            <a:endParaRPr lang="en-GB"/>
          </a:p>
        </p:txBody>
      </p:sp>
    </p:spTree>
    <p:extLst>
      <p:ext uri="{BB962C8B-B14F-4D97-AF65-F5344CB8AC3E}">
        <p14:creationId xmlns:p14="http://schemas.microsoft.com/office/powerpoint/2010/main" val="3399473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310C2-871C-4FC2-9262-E3EC71F8FA37}" type="datetimeFigureOut">
              <a:rPr lang="en-GB" smtClean="0"/>
              <a:t>28/02/2022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9404D2-9D87-4E1C-989D-6E8C2E5E1DD9}" type="slidenum">
              <a:rPr lang="en-GB" smtClean="0"/>
              <a:t>‹#›</a:t>
            </a:fld>
            <a:endParaRPr lang="en-GB"/>
          </a:p>
        </p:txBody>
      </p:sp>
    </p:spTree>
    <p:extLst>
      <p:ext uri="{BB962C8B-B14F-4D97-AF65-F5344CB8AC3E}">
        <p14:creationId xmlns:p14="http://schemas.microsoft.com/office/powerpoint/2010/main" val="3975421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A310C2-871C-4FC2-9262-E3EC71F8FA37}" type="datetimeFigureOut">
              <a:rPr lang="en-GB" smtClean="0"/>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9404D2-9D87-4E1C-989D-6E8C2E5E1DD9}" type="slidenum">
              <a:rPr lang="en-GB" smtClean="0"/>
              <a:t>‹#›</a:t>
            </a:fld>
            <a:endParaRPr lang="en-GB"/>
          </a:p>
        </p:txBody>
      </p:sp>
    </p:spTree>
    <p:extLst>
      <p:ext uri="{BB962C8B-B14F-4D97-AF65-F5344CB8AC3E}">
        <p14:creationId xmlns:p14="http://schemas.microsoft.com/office/powerpoint/2010/main" val="152182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A310C2-871C-4FC2-9262-E3EC71F8FA37}" type="datetimeFigureOut">
              <a:rPr lang="en-GB" smtClean="0"/>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9404D2-9D87-4E1C-989D-6E8C2E5E1DD9}" type="slidenum">
              <a:rPr lang="en-GB" smtClean="0"/>
              <a:t>‹#›</a:t>
            </a:fld>
            <a:endParaRPr lang="en-GB"/>
          </a:p>
        </p:txBody>
      </p:sp>
    </p:spTree>
    <p:extLst>
      <p:ext uri="{BB962C8B-B14F-4D97-AF65-F5344CB8AC3E}">
        <p14:creationId xmlns:p14="http://schemas.microsoft.com/office/powerpoint/2010/main" val="335541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310C2-871C-4FC2-9262-E3EC71F8FA37}" type="datetimeFigureOut">
              <a:rPr lang="en-GB" smtClean="0"/>
              <a:t>28/02/2022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404D2-9D87-4E1C-989D-6E8C2E5E1DD9}" type="slidenum">
              <a:rPr lang="en-GB" smtClean="0"/>
              <a:t>‹#›</a:t>
            </a:fld>
            <a:endParaRPr lang="en-GB"/>
          </a:p>
        </p:txBody>
      </p:sp>
    </p:spTree>
    <p:extLst>
      <p:ext uri="{BB962C8B-B14F-4D97-AF65-F5344CB8AC3E}">
        <p14:creationId xmlns:p14="http://schemas.microsoft.com/office/powerpoint/2010/main" val="1771590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witter.com/TheRestHistory/status/1496877376541708297?s=20&amp;t=BqVoasY6kF74Hz8Ew5GPXA" TargetMode="External"/><Relationship Id="rId2" Type="http://schemas.openxmlformats.org/officeDocument/2006/relationships/hyperlink" Target="https://threadreaderapp.com/thread/1497215854546665489.html" TargetMode="External"/><Relationship Id="rId1" Type="http://schemas.openxmlformats.org/officeDocument/2006/relationships/slideLayout" Target="../slideLayouts/slideLayout2.xml"/><Relationship Id="rId5" Type="http://schemas.openxmlformats.org/officeDocument/2006/relationships/hyperlink" Target="https://www.euronews.com/next/2022/02/25/the-disinformation-war-the-falsehoods-about-the-ukraine-invasion-and-how-to-stop-them-spre" TargetMode="External"/><Relationship Id="rId4" Type="http://schemas.openxmlformats.org/officeDocument/2006/relationships/hyperlink" Target="https://www.unhcr.org/publications/brochures/618bc1d64/unhcr-teaching-refugees-2021-guide-teachers.htm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news/world-europe-6050668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bbc.co.uk/news/world-6052535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bc.co.uk/news/av/world-europe-6053919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twitter.com/AllenCopsey/status/1497628564308512770/photo/1"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bbc.co.uk/iplayer/episode/p0br5dhc/ros-atkins-on-what-do-sanctions-mean-for-russi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bc.co.uk/newsround/13865002" TargetMode="External"/><Relationship Id="rId2" Type="http://schemas.openxmlformats.org/officeDocument/2006/relationships/hyperlink" Target="https://www.bbc.co.uk/news/60513452"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news/world-europe-5672058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bbc.co.uk/programmes/p0br5fx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build for teachers</a:t>
            </a:r>
          </a:p>
        </p:txBody>
      </p:sp>
      <p:sp>
        <p:nvSpPr>
          <p:cNvPr id="3" name="Content Placeholder 2"/>
          <p:cNvSpPr>
            <a:spLocks noGrp="1"/>
          </p:cNvSpPr>
          <p:nvPr>
            <p:ph idx="1"/>
          </p:nvPr>
        </p:nvSpPr>
        <p:spPr/>
        <p:txBody>
          <a:bodyPr>
            <a:normAutofit fontScale="92500" lnSpcReduction="20000"/>
          </a:bodyPr>
          <a:lstStyle/>
          <a:p>
            <a:r>
              <a:rPr lang="en-GB" dirty="0"/>
              <a:t>Long history in brief bullet points: </a:t>
            </a:r>
            <a:r>
              <a:rPr lang="en-GB" dirty="0">
                <a:hlinkClick r:id="rId2"/>
              </a:rPr>
              <a:t>https://threadreaderapp.com/thread/1497215854546665489.html</a:t>
            </a:r>
            <a:r>
              <a:rPr lang="en-GB" dirty="0"/>
              <a:t> </a:t>
            </a:r>
          </a:p>
          <a:p>
            <a:r>
              <a:rPr lang="en-GB" dirty="0"/>
              <a:t>Long history in one hour podcast: </a:t>
            </a:r>
            <a:r>
              <a:rPr lang="en-GB" b="0" i="0" dirty="0">
                <a:solidFill>
                  <a:srgbClr val="000000"/>
                </a:solidFill>
                <a:effectLst/>
                <a:latin typeface="Times New Roman" panose="02020603050405020304" pitchFamily="18" charset="0"/>
                <a:hlinkClick r:id="rId3"/>
              </a:rPr>
              <a:t>https://twitter.com/TheRestHistory/status/1496877376541708297?s=20&amp;t=BqVoasY6kF74Hz8Ew5GPXA</a:t>
            </a:r>
            <a:r>
              <a:rPr lang="en-GB" b="0" i="0" dirty="0">
                <a:solidFill>
                  <a:srgbClr val="000000"/>
                </a:solidFill>
                <a:effectLst/>
                <a:latin typeface="Times New Roman" panose="02020603050405020304" pitchFamily="18" charset="0"/>
              </a:rPr>
              <a:t> </a:t>
            </a:r>
          </a:p>
          <a:p>
            <a:r>
              <a:rPr lang="en-GB" dirty="0">
                <a:solidFill>
                  <a:srgbClr val="000000"/>
                </a:solidFill>
                <a:latin typeface="Times New Roman" panose="02020603050405020304" pitchFamily="18" charset="0"/>
              </a:rPr>
              <a:t>Teaching about refugees, some guidance: </a:t>
            </a:r>
            <a:r>
              <a:rPr lang="en-GB" b="0" i="0" dirty="0">
                <a:solidFill>
                  <a:srgbClr val="000000"/>
                </a:solidFill>
                <a:effectLst/>
                <a:latin typeface="Times New Roman" panose="02020603050405020304" pitchFamily="18" charset="0"/>
                <a:hlinkClick r:id="rId4"/>
              </a:rPr>
              <a:t>https://www.unhcr.org/publications/brochures/618bc1d64/unhcr-teaching-refugees-2021-guide-teachers.html</a:t>
            </a:r>
            <a:r>
              <a:rPr lang="en-GB" b="0" i="0" dirty="0">
                <a:solidFill>
                  <a:srgbClr val="000000"/>
                </a:solidFill>
                <a:effectLst/>
                <a:latin typeface="Times New Roman" panose="02020603050405020304" pitchFamily="18" charset="0"/>
              </a:rPr>
              <a:t> </a:t>
            </a:r>
          </a:p>
          <a:p>
            <a:r>
              <a:rPr lang="en-GB" dirty="0">
                <a:solidFill>
                  <a:srgbClr val="000000"/>
                </a:solidFill>
                <a:latin typeface="Times New Roman" panose="02020603050405020304" pitchFamily="18" charset="0"/>
              </a:rPr>
              <a:t>Teaching about misinformation: </a:t>
            </a:r>
            <a:r>
              <a:rPr lang="en-GB" dirty="0">
                <a:solidFill>
                  <a:srgbClr val="000000"/>
                </a:solidFill>
                <a:latin typeface="Times New Roman" panose="02020603050405020304" pitchFamily="18" charset="0"/>
                <a:hlinkClick r:id="rId5"/>
              </a:rPr>
              <a:t>https://www.euronews.com/next/2022/02/25/the-disinformation-war-the-falsehoods-about-the-ukraine-invasion-and-how-to-stop-them-spre</a:t>
            </a:r>
            <a:r>
              <a:rPr lang="en-GB" dirty="0">
                <a:solidFill>
                  <a:srgbClr val="000000"/>
                </a:solidFill>
                <a:latin typeface="Times New Roman" panose="02020603050405020304" pitchFamily="18" charset="0"/>
              </a:rPr>
              <a:t> </a:t>
            </a:r>
            <a:endParaRPr lang="en-GB" b="0" i="0" dirty="0">
              <a:solidFill>
                <a:srgbClr val="000000"/>
              </a:solidFill>
              <a:effectLst/>
              <a:latin typeface="Times New Roman" panose="02020603050405020304" pitchFamily="18" charset="0"/>
            </a:endParaRPr>
          </a:p>
          <a:p>
            <a:endParaRPr lang="en-GB" dirty="0">
              <a:solidFill>
                <a:srgbClr val="000000"/>
              </a:solidFill>
              <a:latin typeface="Times New Roman" panose="02020603050405020304" pitchFamily="18" charset="0"/>
            </a:endParaRPr>
          </a:p>
          <a:p>
            <a:endParaRPr lang="en-GB" dirty="0"/>
          </a:p>
        </p:txBody>
      </p:sp>
    </p:spTree>
    <p:extLst>
      <p:ext uri="{BB962C8B-B14F-4D97-AF65-F5344CB8AC3E}">
        <p14:creationId xmlns:p14="http://schemas.microsoft.com/office/powerpoint/2010/main" val="2308241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6101"/>
            <a:ext cx="8142514" cy="723220"/>
          </a:xfrm>
          <a:solidFill>
            <a:srgbClr val="FFDD33"/>
          </a:solidFill>
        </p:spPr>
        <p:txBody>
          <a:bodyPr/>
          <a:lstStyle/>
          <a:p>
            <a:r>
              <a:rPr lang="en-GB" dirty="0">
                <a:solidFill>
                  <a:srgbClr val="0758A7"/>
                </a:solidFill>
              </a:rPr>
              <a:t>What has happened so far?</a:t>
            </a:r>
          </a:p>
        </p:txBody>
      </p:sp>
      <p:sp>
        <p:nvSpPr>
          <p:cNvPr id="3" name="Content Placeholder 2"/>
          <p:cNvSpPr>
            <a:spLocks noGrp="1"/>
          </p:cNvSpPr>
          <p:nvPr>
            <p:ph idx="1"/>
          </p:nvPr>
        </p:nvSpPr>
        <p:spPr>
          <a:xfrm>
            <a:off x="255813" y="1605492"/>
            <a:ext cx="8617253" cy="4351338"/>
          </a:xfrm>
        </p:spPr>
        <p:txBody>
          <a:bodyPr/>
          <a:lstStyle/>
          <a:p>
            <a:r>
              <a:rPr lang="en-GB" dirty="0">
                <a:hlinkClick r:id="rId3"/>
              </a:rPr>
              <a:t>https://www.bbc.co.uk/news/world-europe-60506682</a:t>
            </a:r>
            <a:r>
              <a:rPr lang="en-GB" dirty="0"/>
              <a:t> </a:t>
            </a:r>
          </a:p>
          <a:p>
            <a:r>
              <a:rPr lang="en-GB" dirty="0"/>
              <a:t>For the latest, use </a:t>
            </a:r>
            <a:r>
              <a:rPr lang="en-GB" dirty="0">
                <a:hlinkClick r:id="rId4"/>
              </a:rPr>
              <a:t>https://www.bbc.co.uk/news/world-60525350</a:t>
            </a:r>
            <a:r>
              <a:rPr lang="en-GB" dirty="0"/>
              <a:t> </a:t>
            </a:r>
          </a:p>
          <a:p>
            <a:r>
              <a:rPr lang="en-GB" dirty="0"/>
              <a:t>Scroll to this section and use the ‘in maps’ page. </a:t>
            </a:r>
          </a:p>
        </p:txBody>
      </p:sp>
      <p:pic>
        <p:nvPicPr>
          <p:cNvPr id="5" name="Picture 4">
            <a:extLst>
              <a:ext uri="{FF2B5EF4-FFF2-40B4-BE49-F238E27FC236}">
                <a16:creationId xmlns:a16="http://schemas.microsoft.com/office/drawing/2014/main" id="{9EC36C7A-B2D4-48A8-82A6-4E988FD2D5F5}"/>
              </a:ext>
            </a:extLst>
          </p:cNvPr>
          <p:cNvPicPr>
            <a:picLocks noChangeAspect="1"/>
          </p:cNvPicPr>
          <p:nvPr/>
        </p:nvPicPr>
        <p:blipFill>
          <a:blip r:embed="rId5"/>
          <a:stretch>
            <a:fillRect/>
          </a:stretch>
        </p:blipFill>
        <p:spPr>
          <a:xfrm>
            <a:off x="-7561" y="3663829"/>
            <a:ext cx="9144000" cy="3177358"/>
          </a:xfrm>
          <a:prstGeom prst="rect">
            <a:avLst/>
          </a:prstGeom>
        </p:spPr>
      </p:pic>
    </p:spTree>
    <p:extLst>
      <p:ext uri="{BB962C8B-B14F-4D97-AF65-F5344CB8AC3E}">
        <p14:creationId xmlns:p14="http://schemas.microsoft.com/office/powerpoint/2010/main" val="300002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99740"/>
            <a:ext cx="9144000" cy="723220"/>
          </a:xfrm>
          <a:prstGeom prst="rect">
            <a:avLst/>
          </a:prstGeom>
          <a:solidFill>
            <a:srgbClr val="FFDD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758A7"/>
                </a:solidFill>
              </a:rPr>
              <a:t>What has happened so far: Sunday</a:t>
            </a:r>
          </a:p>
        </p:txBody>
      </p:sp>
      <p:pic>
        <p:nvPicPr>
          <p:cNvPr id="5" name="Picture 4"/>
          <p:cNvPicPr>
            <a:picLocks noChangeAspect="1"/>
          </p:cNvPicPr>
          <p:nvPr/>
        </p:nvPicPr>
        <p:blipFill>
          <a:blip r:embed="rId2"/>
          <a:stretch>
            <a:fillRect/>
          </a:stretch>
        </p:blipFill>
        <p:spPr>
          <a:xfrm>
            <a:off x="275625" y="1538672"/>
            <a:ext cx="4296375" cy="2419688"/>
          </a:xfrm>
          <a:prstGeom prst="rect">
            <a:avLst/>
          </a:prstGeom>
        </p:spPr>
      </p:pic>
      <p:pic>
        <p:nvPicPr>
          <p:cNvPr id="7" name="Picture 6"/>
          <p:cNvPicPr>
            <a:picLocks noChangeAspect="1"/>
          </p:cNvPicPr>
          <p:nvPr/>
        </p:nvPicPr>
        <p:blipFill>
          <a:blip r:embed="rId3"/>
          <a:stretch>
            <a:fillRect/>
          </a:stretch>
        </p:blipFill>
        <p:spPr>
          <a:xfrm>
            <a:off x="2955851" y="3402201"/>
            <a:ext cx="6062645" cy="2679622"/>
          </a:xfrm>
          <a:prstGeom prst="rect">
            <a:avLst/>
          </a:prstGeom>
        </p:spPr>
      </p:pic>
    </p:spTree>
    <p:extLst>
      <p:ext uri="{BB962C8B-B14F-4D97-AF65-F5344CB8AC3E}">
        <p14:creationId xmlns:p14="http://schemas.microsoft.com/office/powerpoint/2010/main" val="429274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955"/>
            <a:ext cx="8196943" cy="712560"/>
          </a:xfrm>
          <a:solidFill>
            <a:srgbClr val="FFDD33"/>
          </a:solidFill>
        </p:spPr>
        <p:txBody>
          <a:bodyPr>
            <a:normAutofit/>
          </a:bodyPr>
          <a:lstStyle/>
          <a:p>
            <a:r>
              <a:rPr lang="en-GB" sz="4000" b="1" dirty="0">
                <a:solidFill>
                  <a:srgbClr val="0758A7"/>
                </a:solidFill>
              </a:rPr>
              <a:t>How is Ukraine responding?</a:t>
            </a:r>
          </a:p>
        </p:txBody>
      </p:sp>
      <p:sp>
        <p:nvSpPr>
          <p:cNvPr id="3" name="Content Placeholder 2"/>
          <p:cNvSpPr>
            <a:spLocks noGrp="1"/>
          </p:cNvSpPr>
          <p:nvPr>
            <p:ph idx="1"/>
          </p:nvPr>
        </p:nvSpPr>
        <p:spPr>
          <a:xfrm>
            <a:off x="628650" y="1825625"/>
            <a:ext cx="5728607" cy="4351338"/>
          </a:xfrm>
        </p:spPr>
        <p:txBody>
          <a:bodyPr>
            <a:normAutofit lnSpcReduction="10000"/>
          </a:bodyPr>
          <a:lstStyle/>
          <a:p>
            <a:r>
              <a:rPr lang="en-GB" b="1" dirty="0">
                <a:solidFill>
                  <a:srgbClr val="0758A7"/>
                </a:solidFill>
              </a:rPr>
              <a:t>Armed Forces:</a:t>
            </a:r>
          </a:p>
          <a:p>
            <a:pPr lvl="1"/>
            <a:r>
              <a:rPr lang="en-GB" dirty="0"/>
              <a:t>Fighting back, with some success</a:t>
            </a:r>
          </a:p>
          <a:p>
            <a:pPr lvl="1"/>
            <a:r>
              <a:rPr lang="en-GB" dirty="0"/>
              <a:t>Turning Kyiv into a difficult city to capture</a:t>
            </a:r>
          </a:p>
          <a:p>
            <a:pPr lvl="1"/>
            <a:r>
              <a:rPr lang="en-GB" dirty="0"/>
              <a:t>Conscripting fighting age men</a:t>
            </a:r>
          </a:p>
          <a:p>
            <a:pPr lvl="1"/>
            <a:endParaRPr lang="en-GB" dirty="0"/>
          </a:p>
          <a:p>
            <a:r>
              <a:rPr lang="en-GB" b="1" dirty="0">
                <a:solidFill>
                  <a:srgbClr val="0758A7"/>
                </a:solidFill>
              </a:rPr>
              <a:t>Civilians</a:t>
            </a:r>
          </a:p>
          <a:p>
            <a:pPr lvl="1"/>
            <a:r>
              <a:rPr lang="en-GB" dirty="0"/>
              <a:t>Training with weapons</a:t>
            </a:r>
          </a:p>
          <a:p>
            <a:pPr lvl="1"/>
            <a:r>
              <a:rPr lang="en-GB" dirty="0"/>
              <a:t>Creating own weapons</a:t>
            </a:r>
          </a:p>
          <a:p>
            <a:pPr lvl="1"/>
            <a:r>
              <a:rPr lang="en-GB" dirty="0"/>
              <a:t>Fleeing conflict zones</a:t>
            </a:r>
          </a:p>
          <a:p>
            <a:pPr lvl="1"/>
            <a:r>
              <a:rPr lang="en-GB" dirty="0"/>
              <a:t>Trying to survive in shelters and subways underground</a:t>
            </a:r>
          </a:p>
          <a:p>
            <a:pPr lvl="1"/>
            <a:endParaRPr lang="en-GB" dirty="0"/>
          </a:p>
          <a:p>
            <a:pPr marL="457200" lvl="1" indent="0">
              <a:buNone/>
            </a:pPr>
            <a:endParaRPr lang="en-GB" dirty="0"/>
          </a:p>
        </p:txBody>
      </p:sp>
      <p:sp>
        <p:nvSpPr>
          <p:cNvPr id="4" name="Rectangle 3">
            <a:extLst>
              <a:ext uri="{FF2B5EF4-FFF2-40B4-BE49-F238E27FC236}">
                <a16:creationId xmlns:a16="http://schemas.microsoft.com/office/drawing/2014/main" id="{C06BBC5C-C268-4304-A86F-F1F41A0F68DE}"/>
              </a:ext>
            </a:extLst>
          </p:cNvPr>
          <p:cNvSpPr/>
          <p:nvPr/>
        </p:nvSpPr>
        <p:spPr>
          <a:xfrm>
            <a:off x="6760029" y="1594077"/>
            <a:ext cx="2166257" cy="3641952"/>
          </a:xfrm>
          <a:prstGeom prst="rect">
            <a:avLst/>
          </a:prstGeom>
          <a:solidFill>
            <a:srgbClr val="0758A7"/>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1"/>
                </a:solidFill>
              </a:rPr>
              <a:t>Key Figure</a:t>
            </a:r>
          </a:p>
          <a:p>
            <a:endParaRPr lang="en-GB" sz="1100" b="1" dirty="0">
              <a:solidFill>
                <a:schemeClr val="bg1"/>
              </a:solidFill>
            </a:endParaRPr>
          </a:p>
          <a:p>
            <a:r>
              <a:rPr lang="en-GB" b="1" dirty="0">
                <a:solidFill>
                  <a:schemeClr val="bg1"/>
                </a:solidFill>
              </a:rPr>
              <a:t>Ukrainian President Volodymyr Zelensky</a:t>
            </a:r>
          </a:p>
        </p:txBody>
      </p:sp>
      <p:sp>
        <p:nvSpPr>
          <p:cNvPr id="6" name="TextBox 5">
            <a:extLst>
              <a:ext uri="{FF2B5EF4-FFF2-40B4-BE49-F238E27FC236}">
                <a16:creationId xmlns:a16="http://schemas.microsoft.com/office/drawing/2014/main" id="{E38FB755-3369-471B-A8B0-6A5F5EF7F80C}"/>
              </a:ext>
            </a:extLst>
          </p:cNvPr>
          <p:cNvSpPr txBox="1"/>
          <p:nvPr/>
        </p:nvSpPr>
        <p:spPr>
          <a:xfrm>
            <a:off x="6760029" y="5362715"/>
            <a:ext cx="2079172" cy="923330"/>
          </a:xfrm>
          <a:prstGeom prst="rect">
            <a:avLst/>
          </a:prstGeom>
          <a:noFill/>
        </p:spPr>
        <p:txBody>
          <a:bodyPr wrap="square">
            <a:spAutoFit/>
          </a:bodyPr>
          <a:lstStyle/>
          <a:p>
            <a:r>
              <a:rPr lang="en-GB" dirty="0">
                <a:hlinkClick r:id="rId2"/>
              </a:rPr>
              <a:t>https://www.bbc.co.uk/news/av/world-europe-60539193</a:t>
            </a:r>
            <a:r>
              <a:rPr lang="en-GB" dirty="0"/>
              <a:t> </a:t>
            </a:r>
          </a:p>
        </p:txBody>
      </p:sp>
      <p:pic>
        <p:nvPicPr>
          <p:cNvPr id="8" name="Picture 7">
            <a:extLst>
              <a:ext uri="{FF2B5EF4-FFF2-40B4-BE49-F238E27FC236}">
                <a16:creationId xmlns:a16="http://schemas.microsoft.com/office/drawing/2014/main" id="{017DED32-1C8B-4947-82A5-006535D29377}"/>
              </a:ext>
            </a:extLst>
          </p:cNvPr>
          <p:cNvPicPr>
            <a:picLocks noChangeAspect="1"/>
          </p:cNvPicPr>
          <p:nvPr/>
        </p:nvPicPr>
        <p:blipFill>
          <a:blip r:embed="rId3"/>
          <a:stretch>
            <a:fillRect/>
          </a:stretch>
        </p:blipFill>
        <p:spPr>
          <a:xfrm>
            <a:off x="6881026" y="2866798"/>
            <a:ext cx="1924262" cy="2268991"/>
          </a:xfrm>
          <a:prstGeom prst="rect">
            <a:avLst/>
          </a:prstGeom>
        </p:spPr>
      </p:pic>
    </p:spTree>
    <p:extLst>
      <p:ext uri="{BB962C8B-B14F-4D97-AF65-F5344CB8AC3E}">
        <p14:creationId xmlns:p14="http://schemas.microsoft.com/office/powerpoint/2010/main" val="86427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47D6D-4838-42FC-9125-9232B4E9C56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6E7709F-65A5-44C8-9921-C0AE74A4D1DB}"/>
              </a:ext>
            </a:extLst>
          </p:cNvPr>
          <p:cNvSpPr>
            <a:spLocks noGrp="1"/>
          </p:cNvSpPr>
          <p:nvPr>
            <p:ph idx="1"/>
          </p:nvPr>
        </p:nvSpPr>
        <p:spPr/>
        <p:txBody>
          <a:bodyPr/>
          <a:lstStyle/>
          <a:p>
            <a:endParaRPr lang="en-GB"/>
          </a:p>
        </p:txBody>
      </p:sp>
      <p:pic>
        <p:nvPicPr>
          <p:cNvPr id="2050" name="Picture 2" descr="Image">
            <a:extLst>
              <a:ext uri="{FF2B5EF4-FFF2-40B4-BE49-F238E27FC236}">
                <a16:creationId xmlns:a16="http://schemas.microsoft.com/office/drawing/2014/main" id="{5F188795-A2E4-4DCD-8BD0-0D80D0D9C4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78" r="972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605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a:extLst>
              <a:ext uri="{FF2B5EF4-FFF2-40B4-BE49-F238E27FC236}">
                <a16:creationId xmlns:a16="http://schemas.microsoft.com/office/drawing/2014/main" id="{CC5D3D26-2E95-4769-B0F9-7469EFE1437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000" r="-1"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06E56BB-C8E6-4F70-B8BF-921C4912D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97716"/>
            <a:ext cx="9144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3" name="Rectangle 72">
            <a:extLst>
              <a:ext uri="{FF2B5EF4-FFF2-40B4-BE49-F238E27FC236}">
                <a16:creationId xmlns:a16="http://schemas.microsoft.com/office/drawing/2014/main" id="{99643316-AB20-4DD1-8578-B5D7F033C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64214"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2B439DA-B92B-4D93-BB74-9F045CFBE1E5}"/>
              </a:ext>
            </a:extLst>
          </p:cNvPr>
          <p:cNvSpPr txBox="1"/>
          <p:nvPr/>
        </p:nvSpPr>
        <p:spPr>
          <a:xfrm>
            <a:off x="2286000" y="2690336"/>
            <a:ext cx="4572000" cy="1000274"/>
          </a:xfrm>
          <a:prstGeom prst="rect">
            <a:avLst/>
          </a:prstGeom>
          <a:noFill/>
        </p:spPr>
        <p:txBody>
          <a:bodyPr wrap="square">
            <a:spAutoFit/>
          </a:bodyPr>
          <a:lstStyle/>
          <a:p>
            <a:pPr algn="l">
              <a:spcAft>
                <a:spcPts val="600"/>
              </a:spcAft>
            </a:pPr>
            <a:r>
              <a:rPr lang="en-GB" b="0" i="0" dirty="0">
                <a:solidFill>
                  <a:srgbClr val="0F1419"/>
                </a:solidFill>
                <a:effectLst/>
                <a:latin typeface="TwitterChirp"/>
              </a:rPr>
              <a:t>.</a:t>
            </a:r>
            <a:endParaRPr lang="en-GB" b="0" i="0">
              <a:solidFill>
                <a:srgbClr val="0F1419"/>
              </a:solidFill>
              <a:effectLst/>
              <a:latin typeface="TwitterChirp"/>
            </a:endParaRPr>
          </a:p>
          <a:p>
            <a:pPr>
              <a:spcAft>
                <a:spcPts val="600"/>
              </a:spcAft>
            </a:pPr>
            <a:br>
              <a:rPr lang="en-GB" b="0" i="0" u="none" strike="noStrike" dirty="0">
                <a:solidFill>
                  <a:srgbClr val="000000"/>
                </a:solidFill>
                <a:effectLst/>
                <a:latin typeface="Times New Roman" panose="02020603050405020304" pitchFamily="18" charset="0"/>
                <a:hlinkClick r:id="rId4"/>
              </a:rPr>
            </a:br>
            <a:endParaRPr lang="en-GB"/>
          </a:p>
        </p:txBody>
      </p:sp>
    </p:spTree>
    <p:extLst>
      <p:ext uri="{BB962C8B-B14F-4D97-AF65-F5344CB8AC3E}">
        <p14:creationId xmlns:p14="http://schemas.microsoft.com/office/powerpoint/2010/main" val="415265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955"/>
            <a:ext cx="8186057" cy="712560"/>
          </a:xfrm>
          <a:solidFill>
            <a:srgbClr val="FFDD33"/>
          </a:solidFill>
        </p:spPr>
        <p:txBody>
          <a:bodyPr>
            <a:normAutofit/>
          </a:bodyPr>
          <a:lstStyle/>
          <a:p>
            <a:r>
              <a:rPr lang="en-GB" sz="4000" b="1" dirty="0">
                <a:solidFill>
                  <a:srgbClr val="0758A7"/>
                </a:solidFill>
              </a:rPr>
              <a:t>How are other countries responding?</a:t>
            </a:r>
          </a:p>
        </p:txBody>
      </p:sp>
      <p:sp>
        <p:nvSpPr>
          <p:cNvPr id="3" name="Content Placeholder 2"/>
          <p:cNvSpPr>
            <a:spLocks noGrp="1"/>
          </p:cNvSpPr>
          <p:nvPr>
            <p:ph idx="1"/>
          </p:nvPr>
        </p:nvSpPr>
        <p:spPr>
          <a:xfrm>
            <a:off x="217712" y="1555070"/>
            <a:ext cx="5989864" cy="4351338"/>
          </a:xfrm>
        </p:spPr>
        <p:txBody>
          <a:bodyPr>
            <a:normAutofit fontScale="92500" lnSpcReduction="10000"/>
          </a:bodyPr>
          <a:lstStyle/>
          <a:p>
            <a:r>
              <a:rPr lang="en-GB" dirty="0"/>
              <a:t>Imposing </a:t>
            </a:r>
            <a:r>
              <a:rPr lang="en-GB" b="1" dirty="0"/>
              <a:t>sanctions</a:t>
            </a:r>
          </a:p>
          <a:p>
            <a:pPr lvl="1"/>
            <a:r>
              <a:rPr lang="en-GB" dirty="0"/>
              <a:t>Stopping trade with Russian banks</a:t>
            </a:r>
          </a:p>
          <a:p>
            <a:pPr lvl="1"/>
            <a:r>
              <a:rPr lang="en-GB" dirty="0"/>
              <a:t>Preventing Russia from accessing SWIFT, the main international payment system</a:t>
            </a:r>
          </a:p>
          <a:p>
            <a:pPr lvl="1"/>
            <a:r>
              <a:rPr lang="en-GB" dirty="0"/>
              <a:t>Limiting trade (imports and exports) of certain goods. </a:t>
            </a:r>
          </a:p>
          <a:p>
            <a:pPr lvl="1"/>
            <a:r>
              <a:rPr lang="en-GB" dirty="0"/>
              <a:t>Banning planes flying to Russia from using their airspace. </a:t>
            </a:r>
          </a:p>
          <a:p>
            <a:endParaRPr lang="en-GB" dirty="0"/>
          </a:p>
          <a:p>
            <a:r>
              <a:rPr lang="en-GB" dirty="0"/>
              <a:t>Providing </a:t>
            </a:r>
            <a:r>
              <a:rPr lang="en-GB" b="1" dirty="0"/>
              <a:t>weapons:</a:t>
            </a:r>
          </a:p>
          <a:p>
            <a:pPr lvl="1"/>
            <a:r>
              <a:rPr lang="en-GB" dirty="0"/>
              <a:t>For example, Germany is providing ground-to-air missiles and anti-tank weapons to the Ukrainian Army </a:t>
            </a:r>
          </a:p>
        </p:txBody>
      </p:sp>
      <p:sp>
        <p:nvSpPr>
          <p:cNvPr id="4" name="Rectangle 3">
            <a:extLst>
              <a:ext uri="{FF2B5EF4-FFF2-40B4-BE49-F238E27FC236}">
                <a16:creationId xmlns:a16="http://schemas.microsoft.com/office/drawing/2014/main" id="{C06BBC5C-C268-4304-A86F-F1F41A0F68DE}"/>
              </a:ext>
            </a:extLst>
          </p:cNvPr>
          <p:cNvSpPr/>
          <p:nvPr/>
        </p:nvSpPr>
        <p:spPr>
          <a:xfrm>
            <a:off x="6760029" y="1594077"/>
            <a:ext cx="2166257" cy="4839380"/>
          </a:xfrm>
          <a:prstGeom prst="rect">
            <a:avLst/>
          </a:prstGeom>
          <a:solidFill>
            <a:srgbClr val="0758A7"/>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1"/>
                </a:solidFill>
              </a:rPr>
              <a:t>‘Sanctions?’</a:t>
            </a:r>
          </a:p>
          <a:p>
            <a:endParaRPr lang="en-GB" b="1" dirty="0">
              <a:solidFill>
                <a:schemeClr val="bg1"/>
              </a:solidFill>
            </a:endParaRPr>
          </a:p>
          <a:p>
            <a:r>
              <a:rPr lang="en-GB" b="1" dirty="0">
                <a:solidFill>
                  <a:schemeClr val="bg1"/>
                </a:solidFill>
              </a:rPr>
              <a:t>Using non-military (usually economic) methods to cause problems for a country who has broken international law. </a:t>
            </a:r>
          </a:p>
          <a:p>
            <a:endParaRPr lang="en-GB" b="1" dirty="0">
              <a:solidFill>
                <a:schemeClr val="bg1"/>
              </a:solidFill>
            </a:endParaRPr>
          </a:p>
          <a:p>
            <a:r>
              <a:rPr lang="en-GB" b="1" dirty="0">
                <a:solidFill>
                  <a:schemeClr val="bg1"/>
                </a:solidFill>
              </a:rPr>
              <a:t>Can be effective, but usually slow to start to take effect. </a:t>
            </a:r>
          </a:p>
          <a:p>
            <a:endParaRPr lang="en-GB" b="1" dirty="0">
              <a:solidFill>
                <a:schemeClr val="bg1"/>
              </a:solidFill>
            </a:endParaRPr>
          </a:p>
          <a:p>
            <a:r>
              <a:rPr lang="en-GB" b="1" dirty="0">
                <a:solidFill>
                  <a:schemeClr val="bg1"/>
                </a:solidFill>
              </a:rPr>
              <a:t>Can be highly targeted at individuals.</a:t>
            </a:r>
          </a:p>
          <a:p>
            <a:endParaRPr lang="en-GB" b="1" dirty="0">
              <a:solidFill>
                <a:schemeClr val="bg1"/>
              </a:solidFill>
            </a:endParaRPr>
          </a:p>
        </p:txBody>
      </p:sp>
      <p:sp>
        <p:nvSpPr>
          <p:cNvPr id="8" name="TextBox 7">
            <a:extLst>
              <a:ext uri="{FF2B5EF4-FFF2-40B4-BE49-F238E27FC236}">
                <a16:creationId xmlns:a16="http://schemas.microsoft.com/office/drawing/2014/main" id="{C54DF7FE-A519-4901-BF76-BEEE7A8A8422}"/>
              </a:ext>
            </a:extLst>
          </p:cNvPr>
          <p:cNvSpPr txBox="1"/>
          <p:nvPr/>
        </p:nvSpPr>
        <p:spPr>
          <a:xfrm>
            <a:off x="217713" y="6176963"/>
            <a:ext cx="5989863" cy="646331"/>
          </a:xfrm>
          <a:prstGeom prst="rect">
            <a:avLst/>
          </a:prstGeom>
          <a:noFill/>
        </p:spPr>
        <p:txBody>
          <a:bodyPr wrap="square">
            <a:spAutoFit/>
          </a:bodyPr>
          <a:lstStyle/>
          <a:p>
            <a:r>
              <a:rPr lang="en-GB" dirty="0">
                <a:hlinkClick r:id="rId2"/>
              </a:rPr>
              <a:t>https://www.bbc.co.uk/iplayer/episode/p0br5dhc/ros-atkins-on-what-do-sanctions-mean-for-russia</a:t>
            </a:r>
            <a:r>
              <a:rPr lang="en-GB" dirty="0"/>
              <a:t> </a:t>
            </a:r>
          </a:p>
        </p:txBody>
      </p:sp>
    </p:spTree>
    <p:extLst>
      <p:ext uri="{BB962C8B-B14F-4D97-AF65-F5344CB8AC3E}">
        <p14:creationId xmlns:p14="http://schemas.microsoft.com/office/powerpoint/2010/main" val="3382603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050" y="1588559"/>
            <a:ext cx="4491347" cy="4863042"/>
          </a:xfrm>
        </p:spPr>
        <p:txBody>
          <a:bodyPr>
            <a:normAutofit fontScale="85000" lnSpcReduction="10000"/>
          </a:bodyPr>
          <a:lstStyle/>
          <a:p>
            <a:r>
              <a:rPr lang="en-GB" b="1" dirty="0">
                <a:solidFill>
                  <a:srgbClr val="0758A7"/>
                </a:solidFill>
              </a:rPr>
              <a:t>Personal trauma, </a:t>
            </a:r>
            <a:r>
              <a:rPr lang="en-GB" b="1" dirty="0"/>
              <a:t>stress</a:t>
            </a:r>
            <a:r>
              <a:rPr lang="en-GB" dirty="0"/>
              <a:t>, fear and tragedy for Ukrainians and others living in Britain who have family and friends in Ukraine.  </a:t>
            </a:r>
          </a:p>
          <a:p>
            <a:endParaRPr lang="en-GB" dirty="0"/>
          </a:p>
          <a:p>
            <a:endParaRPr lang="en-GB" dirty="0"/>
          </a:p>
          <a:p>
            <a:r>
              <a:rPr lang="en-GB" b="1" dirty="0">
                <a:solidFill>
                  <a:srgbClr val="0758A7"/>
                </a:solidFill>
              </a:rPr>
              <a:t>Companies</a:t>
            </a:r>
            <a:r>
              <a:rPr lang="en-GB" dirty="0"/>
              <a:t> that trade with Russia seeing problems caused by trade bans and other sanctions</a:t>
            </a:r>
          </a:p>
          <a:p>
            <a:endParaRPr lang="en-GB" dirty="0"/>
          </a:p>
          <a:p>
            <a:r>
              <a:rPr lang="en-GB" b="1" dirty="0">
                <a:solidFill>
                  <a:srgbClr val="0758A7"/>
                </a:solidFill>
              </a:rPr>
              <a:t>Rises in energy prices and bills </a:t>
            </a:r>
            <a:r>
              <a:rPr lang="en-GB" dirty="0"/>
              <a:t>as international supplies are disrupted.</a:t>
            </a:r>
          </a:p>
          <a:p>
            <a:endParaRPr lang="en-GB" dirty="0"/>
          </a:p>
          <a:p>
            <a:endParaRPr lang="en-GB" dirty="0"/>
          </a:p>
          <a:p>
            <a:endParaRPr lang="en-GB" dirty="0"/>
          </a:p>
        </p:txBody>
      </p:sp>
      <p:sp>
        <p:nvSpPr>
          <p:cNvPr id="6" name="Title 1">
            <a:extLst>
              <a:ext uri="{FF2B5EF4-FFF2-40B4-BE49-F238E27FC236}">
                <a16:creationId xmlns:a16="http://schemas.microsoft.com/office/drawing/2014/main" id="{A2FE8923-8FCD-4C37-8DC2-BEB71C1C12F8}"/>
              </a:ext>
            </a:extLst>
          </p:cNvPr>
          <p:cNvSpPr txBox="1">
            <a:spLocks/>
          </p:cNvSpPr>
          <p:nvPr/>
        </p:nvSpPr>
        <p:spPr>
          <a:xfrm>
            <a:off x="-1" y="576943"/>
            <a:ext cx="8196943" cy="689203"/>
          </a:xfrm>
          <a:prstGeom prst="rect">
            <a:avLst/>
          </a:prstGeom>
          <a:solidFill>
            <a:srgbClr val="FFDD33"/>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758A7"/>
                </a:solidFill>
              </a:rPr>
              <a:t>How else is the UK likely to be affected?</a:t>
            </a:r>
          </a:p>
        </p:txBody>
      </p:sp>
    </p:spTree>
    <p:extLst>
      <p:ext uri="{BB962C8B-B14F-4D97-AF65-F5344CB8AC3E}">
        <p14:creationId xmlns:p14="http://schemas.microsoft.com/office/powerpoint/2010/main" val="138062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FE8923-8FCD-4C37-8DC2-BEB71C1C12F8}"/>
              </a:ext>
            </a:extLst>
          </p:cNvPr>
          <p:cNvSpPr txBox="1">
            <a:spLocks/>
          </p:cNvSpPr>
          <p:nvPr/>
        </p:nvSpPr>
        <p:spPr>
          <a:xfrm>
            <a:off x="-1" y="576943"/>
            <a:ext cx="8196943" cy="689203"/>
          </a:xfrm>
          <a:prstGeom prst="rect">
            <a:avLst/>
          </a:prstGeom>
          <a:solidFill>
            <a:srgbClr val="FFDD33"/>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758A7"/>
                </a:solidFill>
              </a:rPr>
              <a:t>Refugees</a:t>
            </a:r>
          </a:p>
        </p:txBody>
      </p:sp>
      <p:sp>
        <p:nvSpPr>
          <p:cNvPr id="6" name="Rectangle 5"/>
          <p:cNvSpPr/>
          <p:nvPr/>
        </p:nvSpPr>
        <p:spPr>
          <a:xfrm>
            <a:off x="127589" y="1514523"/>
            <a:ext cx="4572000" cy="1477328"/>
          </a:xfrm>
          <a:prstGeom prst="rect">
            <a:avLst/>
          </a:prstGeom>
        </p:spPr>
        <p:txBody>
          <a:bodyPr>
            <a:spAutoFit/>
          </a:bodyPr>
          <a:lstStyle/>
          <a:p>
            <a:r>
              <a:rPr lang="en-GB" dirty="0"/>
              <a:t>Questions about Britain should respond to Ukrainians seeking temporary shelter. </a:t>
            </a:r>
          </a:p>
          <a:p>
            <a:endParaRPr lang="en-GB" dirty="0"/>
          </a:p>
          <a:p>
            <a:r>
              <a:rPr lang="en-GB" dirty="0"/>
              <a:t>Currently (Monday) just the families of those already in the UK can come from Ukraine. </a:t>
            </a:r>
          </a:p>
        </p:txBody>
      </p:sp>
      <p:pic>
        <p:nvPicPr>
          <p:cNvPr id="7" name="Picture 6"/>
          <p:cNvPicPr>
            <a:picLocks noChangeAspect="1"/>
          </p:cNvPicPr>
          <p:nvPr/>
        </p:nvPicPr>
        <p:blipFill>
          <a:blip r:embed="rId2"/>
          <a:stretch>
            <a:fillRect/>
          </a:stretch>
        </p:blipFill>
        <p:spPr>
          <a:xfrm>
            <a:off x="95691" y="3620275"/>
            <a:ext cx="6143375" cy="3237725"/>
          </a:xfrm>
          <a:prstGeom prst="rect">
            <a:avLst/>
          </a:prstGeom>
        </p:spPr>
      </p:pic>
      <p:pic>
        <p:nvPicPr>
          <p:cNvPr id="5" name="Picture 2" descr="Image">
            <a:extLst>
              <a:ext uri="{FF2B5EF4-FFF2-40B4-BE49-F238E27FC236}">
                <a16:creationId xmlns:a16="http://schemas.microsoft.com/office/drawing/2014/main" id="{BA328B46-47C9-4EA4-A381-BB4BA9831A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866" y="1317710"/>
            <a:ext cx="3187890" cy="293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933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FE8923-8FCD-4C37-8DC2-BEB71C1C12F8}"/>
              </a:ext>
            </a:extLst>
          </p:cNvPr>
          <p:cNvSpPr txBox="1">
            <a:spLocks/>
          </p:cNvSpPr>
          <p:nvPr/>
        </p:nvSpPr>
        <p:spPr>
          <a:xfrm>
            <a:off x="-1" y="576943"/>
            <a:ext cx="8196943" cy="689203"/>
          </a:xfrm>
          <a:prstGeom prst="rect">
            <a:avLst/>
          </a:prstGeom>
          <a:solidFill>
            <a:srgbClr val="FFDD33"/>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758A7"/>
                </a:solidFill>
              </a:rPr>
              <a:t>Protests</a:t>
            </a:r>
          </a:p>
        </p:txBody>
      </p:sp>
      <p:sp>
        <p:nvSpPr>
          <p:cNvPr id="3" name="Content Placeholder 2"/>
          <p:cNvSpPr>
            <a:spLocks noGrp="1"/>
          </p:cNvSpPr>
          <p:nvPr>
            <p:ph idx="1"/>
          </p:nvPr>
        </p:nvSpPr>
        <p:spPr>
          <a:xfrm>
            <a:off x="310242" y="1570443"/>
            <a:ext cx="2708328" cy="4351338"/>
          </a:xfrm>
        </p:spPr>
        <p:txBody>
          <a:bodyPr>
            <a:normAutofit fontScale="92500" lnSpcReduction="20000"/>
          </a:bodyPr>
          <a:lstStyle/>
          <a:p>
            <a:r>
              <a:rPr lang="en-GB" sz="2400" dirty="0"/>
              <a:t>Protests are happening against the war across Europe and the wider world </a:t>
            </a:r>
          </a:p>
          <a:p>
            <a:endParaRPr lang="en-GB" sz="2400" dirty="0"/>
          </a:p>
          <a:p>
            <a:r>
              <a:rPr lang="en-GB" sz="2400" dirty="0"/>
              <a:t>Most importantly, many Russian people are against the war and (although likely to be arrested and face severe punishment) many are protesting in Russia itself. </a:t>
            </a:r>
          </a:p>
        </p:txBody>
      </p:sp>
      <p:pic>
        <p:nvPicPr>
          <p:cNvPr id="6" name="Picture 5"/>
          <p:cNvPicPr>
            <a:picLocks noChangeAspect="1"/>
          </p:cNvPicPr>
          <p:nvPr/>
        </p:nvPicPr>
        <p:blipFill>
          <a:blip r:embed="rId3"/>
          <a:stretch>
            <a:fillRect/>
          </a:stretch>
        </p:blipFill>
        <p:spPr>
          <a:xfrm>
            <a:off x="3018570" y="1456571"/>
            <a:ext cx="6125430" cy="5401429"/>
          </a:xfrm>
          <a:prstGeom prst="rect">
            <a:avLst/>
          </a:prstGeom>
        </p:spPr>
      </p:pic>
    </p:spTree>
    <p:extLst>
      <p:ext uri="{BB962C8B-B14F-4D97-AF65-F5344CB8AC3E}">
        <p14:creationId xmlns:p14="http://schemas.microsoft.com/office/powerpoint/2010/main" val="78276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955"/>
            <a:ext cx="9143999" cy="712560"/>
          </a:xfrm>
          <a:solidFill>
            <a:srgbClr val="FFDD33"/>
          </a:solidFill>
        </p:spPr>
        <p:txBody>
          <a:bodyPr>
            <a:normAutofit/>
          </a:bodyPr>
          <a:lstStyle/>
          <a:p>
            <a:r>
              <a:rPr lang="en-GB" sz="4000" b="1" dirty="0">
                <a:solidFill>
                  <a:srgbClr val="0758A7"/>
                </a:solidFill>
              </a:rPr>
              <a:t>What about non-governmental responses?</a:t>
            </a:r>
          </a:p>
        </p:txBody>
      </p:sp>
      <p:sp>
        <p:nvSpPr>
          <p:cNvPr id="3" name="Content Placeholder 2"/>
          <p:cNvSpPr>
            <a:spLocks noGrp="1"/>
          </p:cNvSpPr>
          <p:nvPr>
            <p:ph idx="1"/>
          </p:nvPr>
        </p:nvSpPr>
        <p:spPr>
          <a:xfrm>
            <a:off x="628650" y="1825625"/>
            <a:ext cx="5989864" cy="4351338"/>
          </a:xfrm>
        </p:spPr>
        <p:txBody>
          <a:bodyPr>
            <a:normAutofit fontScale="92500"/>
          </a:bodyPr>
          <a:lstStyle/>
          <a:p>
            <a:r>
              <a:rPr lang="en-GB" b="1" dirty="0"/>
              <a:t>Anonymous</a:t>
            </a:r>
            <a:r>
              <a:rPr lang="en-GB" dirty="0"/>
              <a:t> (hacker group) hacked Russian state TV to broadcast what was happening, counter to Russian reporting. </a:t>
            </a:r>
          </a:p>
          <a:p>
            <a:r>
              <a:rPr lang="en-GB" b="1" dirty="0"/>
              <a:t>Elon Musk </a:t>
            </a:r>
            <a:r>
              <a:rPr lang="en-GB" dirty="0"/>
              <a:t>is providing </a:t>
            </a:r>
            <a:r>
              <a:rPr lang="en-GB" dirty="0" err="1"/>
              <a:t>Starlink</a:t>
            </a:r>
            <a:r>
              <a:rPr lang="en-GB" dirty="0"/>
              <a:t> internet connections via satellite over Ukraine </a:t>
            </a:r>
          </a:p>
          <a:p>
            <a:r>
              <a:rPr lang="en-GB" dirty="0"/>
              <a:t>The </a:t>
            </a:r>
            <a:r>
              <a:rPr lang="en-GB" b="1" dirty="0"/>
              <a:t>Champions League </a:t>
            </a:r>
            <a:r>
              <a:rPr lang="en-GB" dirty="0"/>
              <a:t>Final has been moved from St Petersburg to Paris – and the F1 Russian GP cancelled - </a:t>
            </a:r>
            <a:r>
              <a:rPr lang="en-GB" i="1" dirty="0"/>
              <a:t>don’t</a:t>
            </a:r>
            <a:r>
              <a:rPr lang="en-GB" dirty="0"/>
              <a:t> underestimate the importance of sport!</a:t>
            </a:r>
          </a:p>
        </p:txBody>
      </p:sp>
    </p:spTree>
    <p:extLst>
      <p:ext uri="{BB962C8B-B14F-4D97-AF65-F5344CB8AC3E}">
        <p14:creationId xmlns:p14="http://schemas.microsoft.com/office/powerpoint/2010/main" val="77013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a:extLst>
              <a:ext uri="{FF2B5EF4-FFF2-40B4-BE49-F238E27FC236}">
                <a16:creationId xmlns:a16="http://schemas.microsoft.com/office/drawing/2014/main" id="{3D50DA21-38EA-4CCA-8C15-45B581CD36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67" t="4938" r="3435" b="4226"/>
          <a:stretch/>
        </p:blipFill>
        <p:spPr bwMode="auto">
          <a:xfrm>
            <a:off x="-530912" y="0"/>
            <a:ext cx="9674912"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4C671E4-134A-454B-9E3F-3ADA776E4FCF}"/>
              </a:ext>
            </a:extLst>
          </p:cNvPr>
          <p:cNvSpPr txBox="1">
            <a:spLocks/>
          </p:cNvSpPr>
          <p:nvPr/>
        </p:nvSpPr>
        <p:spPr>
          <a:xfrm>
            <a:off x="0" y="5251253"/>
            <a:ext cx="7467600" cy="16067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endParaRPr lang="en-US" sz="2400" b="1" dirty="0">
              <a:solidFill>
                <a:schemeClr val="tx1">
                  <a:lumMod val="85000"/>
                  <a:lumOff val="15000"/>
                </a:schemeClr>
              </a:solidFill>
            </a:endParaRPr>
          </a:p>
        </p:txBody>
      </p:sp>
      <p:sp>
        <p:nvSpPr>
          <p:cNvPr id="11" name="TextBox 10">
            <a:extLst>
              <a:ext uri="{FF2B5EF4-FFF2-40B4-BE49-F238E27FC236}">
                <a16:creationId xmlns:a16="http://schemas.microsoft.com/office/drawing/2014/main" id="{BD85A274-03BD-449E-B17B-BD2B4B7BDF44}"/>
              </a:ext>
            </a:extLst>
          </p:cNvPr>
          <p:cNvSpPr txBox="1"/>
          <p:nvPr/>
        </p:nvSpPr>
        <p:spPr>
          <a:xfrm>
            <a:off x="0" y="4961344"/>
            <a:ext cx="7281333" cy="1969770"/>
          </a:xfrm>
          <a:prstGeom prst="rect">
            <a:avLst/>
          </a:prstGeom>
          <a:noFill/>
        </p:spPr>
        <p:txBody>
          <a:bodyPr wrap="square">
            <a:spAutoFit/>
          </a:bodyPr>
          <a:lstStyle/>
          <a:p>
            <a:pPr algn="l">
              <a:spcAft>
                <a:spcPts val="600"/>
              </a:spcAft>
            </a:pPr>
            <a:r>
              <a:rPr lang="en-US" sz="4000" b="1" dirty="0">
                <a:solidFill>
                  <a:srgbClr val="50423A"/>
                </a:solidFill>
              </a:rPr>
              <a:t>The Russian invasion </a:t>
            </a:r>
          </a:p>
          <a:p>
            <a:pPr algn="l">
              <a:spcAft>
                <a:spcPts val="600"/>
              </a:spcAft>
            </a:pPr>
            <a:r>
              <a:rPr lang="en-US" sz="4000" b="1" dirty="0">
                <a:solidFill>
                  <a:srgbClr val="50423A"/>
                </a:solidFill>
              </a:rPr>
              <a:t>of Ukraine, February 2022</a:t>
            </a:r>
          </a:p>
          <a:p>
            <a:pPr algn="l">
              <a:spcAft>
                <a:spcPts val="600"/>
              </a:spcAft>
            </a:pPr>
            <a:r>
              <a:rPr lang="en-US" sz="3200" b="1" dirty="0">
                <a:solidFill>
                  <a:srgbClr val="50423A"/>
                </a:solidFill>
              </a:rPr>
              <a:t>Historical context &amp; current events</a:t>
            </a:r>
          </a:p>
        </p:txBody>
      </p:sp>
    </p:spTree>
    <p:extLst>
      <p:ext uri="{BB962C8B-B14F-4D97-AF65-F5344CB8AC3E}">
        <p14:creationId xmlns:p14="http://schemas.microsoft.com/office/powerpoint/2010/main" val="1916982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187" y="1334560"/>
            <a:ext cx="8041822" cy="4351338"/>
          </a:xfrm>
        </p:spPr>
        <p:txBody>
          <a:bodyPr>
            <a:normAutofit/>
          </a:bodyPr>
          <a:lstStyle/>
          <a:p>
            <a:r>
              <a:rPr lang="en-GB" sz="2000" dirty="0"/>
              <a:t>As things stand, it seems unlikely.</a:t>
            </a:r>
          </a:p>
          <a:p>
            <a:r>
              <a:rPr lang="en-GB" sz="2000" b="1" dirty="0"/>
              <a:t>‘Mutually-assured destruction’</a:t>
            </a:r>
            <a:r>
              <a:rPr lang="en-GB" sz="2000" dirty="0"/>
              <a:t> </a:t>
            </a:r>
          </a:p>
          <a:p>
            <a:r>
              <a:rPr lang="en-GB" sz="2000" dirty="0"/>
              <a:t>So Putin might continue to move Russian soldiers up to the NATO border but is very, very unlikely to cross it. The below quote suggests he wants to avoid war with NATO. </a:t>
            </a:r>
          </a:p>
          <a:p>
            <a:r>
              <a:rPr lang="en-GB" sz="2000" dirty="0"/>
              <a:t>However, major European wars have been sparked by small events in the past. Crucially however, never in the nuclear age.   </a:t>
            </a:r>
          </a:p>
        </p:txBody>
      </p:sp>
      <p:sp>
        <p:nvSpPr>
          <p:cNvPr id="6" name="Title 1">
            <a:extLst>
              <a:ext uri="{FF2B5EF4-FFF2-40B4-BE49-F238E27FC236}">
                <a16:creationId xmlns:a16="http://schemas.microsoft.com/office/drawing/2014/main" id="{925727E0-615A-47E4-9A96-7088ACF5D51E}"/>
              </a:ext>
            </a:extLst>
          </p:cNvPr>
          <p:cNvSpPr>
            <a:spLocks noGrp="1"/>
          </p:cNvSpPr>
          <p:nvPr>
            <p:ph type="title"/>
          </p:nvPr>
        </p:nvSpPr>
        <p:spPr>
          <a:xfrm>
            <a:off x="-1" y="576943"/>
            <a:ext cx="8196943" cy="689203"/>
          </a:xfrm>
          <a:solidFill>
            <a:srgbClr val="FFDD33"/>
          </a:solidFill>
        </p:spPr>
        <p:txBody>
          <a:bodyPr>
            <a:normAutofit fontScale="90000"/>
          </a:bodyPr>
          <a:lstStyle/>
          <a:p>
            <a:r>
              <a:rPr lang="en-GB" b="1" dirty="0">
                <a:solidFill>
                  <a:srgbClr val="0758A7"/>
                </a:solidFill>
              </a:rPr>
              <a:t>Are we likely to go to war?</a:t>
            </a:r>
          </a:p>
        </p:txBody>
      </p:sp>
      <p:pic>
        <p:nvPicPr>
          <p:cNvPr id="8" name="Picture 7">
            <a:extLst>
              <a:ext uri="{FF2B5EF4-FFF2-40B4-BE49-F238E27FC236}">
                <a16:creationId xmlns:a16="http://schemas.microsoft.com/office/drawing/2014/main" id="{2C9AA6AB-A754-4AD0-8442-8E695D5D20C2}"/>
              </a:ext>
            </a:extLst>
          </p:cNvPr>
          <p:cNvPicPr>
            <a:picLocks noChangeAspect="1"/>
          </p:cNvPicPr>
          <p:nvPr/>
        </p:nvPicPr>
        <p:blipFill>
          <a:blip r:embed="rId3"/>
          <a:stretch>
            <a:fillRect/>
          </a:stretch>
        </p:blipFill>
        <p:spPr>
          <a:xfrm>
            <a:off x="0" y="3779520"/>
            <a:ext cx="9144000" cy="3078480"/>
          </a:xfrm>
          <a:prstGeom prst="rect">
            <a:avLst/>
          </a:prstGeom>
        </p:spPr>
      </p:pic>
    </p:spTree>
    <p:extLst>
      <p:ext uri="{BB962C8B-B14F-4D97-AF65-F5344CB8AC3E}">
        <p14:creationId xmlns:p14="http://schemas.microsoft.com/office/powerpoint/2010/main" val="3927301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0458F-1E76-4823-9379-0678FD25143F}"/>
              </a:ext>
            </a:extLst>
          </p:cNvPr>
          <p:cNvSpPr>
            <a:spLocks noGrp="1"/>
          </p:cNvSpPr>
          <p:nvPr>
            <p:ph idx="1"/>
          </p:nvPr>
        </p:nvSpPr>
        <p:spPr/>
        <p:txBody>
          <a:bodyPr/>
          <a:lstStyle/>
          <a:p>
            <a:r>
              <a:rPr lang="en-GB" dirty="0"/>
              <a:t>People in our school community have connections with Ukraine.</a:t>
            </a:r>
          </a:p>
          <a:p>
            <a:endParaRPr lang="en-GB" dirty="0"/>
          </a:p>
          <a:p>
            <a:r>
              <a:rPr lang="en-GB" dirty="0"/>
              <a:t>This war </a:t>
            </a:r>
            <a:r>
              <a:rPr lang="en-GB" b="1" dirty="0"/>
              <a:t>not a subject for jokes</a:t>
            </a:r>
            <a:r>
              <a:rPr lang="en-GB" dirty="0"/>
              <a:t>, either in person that people may overhear or on social media that people may see. </a:t>
            </a:r>
          </a:p>
          <a:p>
            <a:endParaRPr lang="en-GB" dirty="0"/>
          </a:p>
          <a:p>
            <a:r>
              <a:rPr lang="en-GB" dirty="0"/>
              <a:t>In either case you could be doing something that would hugely upset someone listening or reading it. </a:t>
            </a:r>
          </a:p>
        </p:txBody>
      </p:sp>
      <p:sp>
        <p:nvSpPr>
          <p:cNvPr id="4" name="Title 1">
            <a:extLst>
              <a:ext uri="{FF2B5EF4-FFF2-40B4-BE49-F238E27FC236}">
                <a16:creationId xmlns:a16="http://schemas.microsoft.com/office/drawing/2014/main" id="{D43001BB-3C36-45E5-A5F1-E35AA6EF22B4}"/>
              </a:ext>
            </a:extLst>
          </p:cNvPr>
          <p:cNvSpPr txBox="1">
            <a:spLocks/>
          </p:cNvSpPr>
          <p:nvPr/>
        </p:nvSpPr>
        <p:spPr>
          <a:xfrm>
            <a:off x="-1" y="576943"/>
            <a:ext cx="8196943" cy="689203"/>
          </a:xfrm>
          <a:prstGeom prst="rect">
            <a:avLst/>
          </a:prstGeom>
          <a:solidFill>
            <a:srgbClr val="FFDD33"/>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758A7"/>
                </a:solidFill>
              </a:rPr>
              <a:t>Important to remember</a:t>
            </a:r>
          </a:p>
        </p:txBody>
      </p:sp>
    </p:spTree>
    <p:extLst>
      <p:ext uri="{BB962C8B-B14F-4D97-AF65-F5344CB8AC3E}">
        <p14:creationId xmlns:p14="http://schemas.microsoft.com/office/powerpoint/2010/main" val="3693893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389C-EA65-461D-B23B-BEFC9AAB9396}"/>
              </a:ext>
            </a:extLst>
          </p:cNvPr>
          <p:cNvSpPr>
            <a:spLocks noGrp="1"/>
          </p:cNvSpPr>
          <p:nvPr>
            <p:ph type="title"/>
          </p:nvPr>
        </p:nvSpPr>
        <p:spPr>
          <a:xfrm>
            <a:off x="-1" y="576943"/>
            <a:ext cx="8196943" cy="689203"/>
          </a:xfrm>
          <a:solidFill>
            <a:srgbClr val="FFDD33"/>
          </a:solidFill>
        </p:spPr>
        <p:txBody>
          <a:bodyPr>
            <a:normAutofit fontScale="90000"/>
          </a:bodyPr>
          <a:lstStyle/>
          <a:p>
            <a:r>
              <a:rPr lang="en-GB" b="1" dirty="0">
                <a:solidFill>
                  <a:srgbClr val="0758A7"/>
                </a:solidFill>
              </a:rPr>
              <a:t>How do I find out more?</a:t>
            </a:r>
          </a:p>
        </p:txBody>
      </p:sp>
      <p:sp>
        <p:nvSpPr>
          <p:cNvPr id="3" name="Content Placeholder 2">
            <a:extLst>
              <a:ext uri="{FF2B5EF4-FFF2-40B4-BE49-F238E27FC236}">
                <a16:creationId xmlns:a16="http://schemas.microsoft.com/office/drawing/2014/main" id="{3EC88364-A2AA-4238-ACD3-2EAD868B9A41}"/>
              </a:ext>
            </a:extLst>
          </p:cNvPr>
          <p:cNvSpPr>
            <a:spLocks noGrp="1"/>
          </p:cNvSpPr>
          <p:nvPr>
            <p:ph idx="1"/>
          </p:nvPr>
        </p:nvSpPr>
        <p:spPr>
          <a:xfrm>
            <a:off x="628649" y="1825624"/>
            <a:ext cx="5129893" cy="4716689"/>
          </a:xfrm>
        </p:spPr>
        <p:txBody>
          <a:bodyPr>
            <a:normAutofit fontScale="92500"/>
          </a:bodyPr>
          <a:lstStyle/>
          <a:p>
            <a:pPr marL="514350" indent="-514350">
              <a:buFont typeface="+mj-lt"/>
              <a:buAutoNum type="arabicPeriod"/>
            </a:pPr>
            <a:r>
              <a:rPr lang="en-GB" sz="2400" b="1" dirty="0"/>
              <a:t>Take real care: </a:t>
            </a:r>
            <a:r>
              <a:rPr lang="en-GB" sz="2400" dirty="0"/>
              <a:t>look at these examples of misinformation (AKA ‘Fake News’ </a:t>
            </a:r>
            <a:r>
              <a:rPr lang="en-GB" sz="2400" dirty="0">
                <a:hlinkClick r:id="rId2"/>
              </a:rPr>
              <a:t>https://www.bbc.co.uk/news/60513452</a:t>
            </a:r>
            <a:r>
              <a:rPr lang="en-GB" sz="2400" dirty="0"/>
              <a:t> </a:t>
            </a:r>
          </a:p>
          <a:p>
            <a:pPr marL="514350" indent="-514350">
              <a:buFont typeface="+mj-lt"/>
              <a:buAutoNum type="arabicPeriod"/>
            </a:pPr>
            <a:r>
              <a:rPr lang="en-GB" sz="2400" b="1" dirty="0"/>
              <a:t>Let other people do the fact-checking:</a:t>
            </a:r>
            <a:r>
              <a:rPr lang="en-GB" sz="2400" dirty="0"/>
              <a:t> use reliable news sources: BBC, Sky, Channel 4 are some of your best bets. Don’t believe things that don’t match up with what trustworthy media is reporting. </a:t>
            </a:r>
          </a:p>
          <a:p>
            <a:pPr marL="514350" indent="-514350">
              <a:buFont typeface="+mj-lt"/>
              <a:buAutoNum type="arabicPeriod"/>
            </a:pPr>
            <a:r>
              <a:rPr lang="en-GB" sz="2400" dirty="0"/>
              <a:t>If you are finding this troubling or upsetting, as many people are: </a:t>
            </a:r>
            <a:r>
              <a:rPr lang="en-GB" sz="2400" dirty="0">
                <a:hlinkClick r:id="rId3"/>
              </a:rPr>
              <a:t>https://www.bbc.co.uk/newsround/13865002</a:t>
            </a:r>
            <a:r>
              <a:rPr lang="en-GB" sz="2400" dirty="0"/>
              <a:t>  </a:t>
            </a:r>
          </a:p>
          <a:p>
            <a:pPr marL="514350" indent="-514350">
              <a:buFont typeface="+mj-lt"/>
              <a:buAutoNum type="arabicPeriod"/>
            </a:pPr>
            <a:endParaRPr lang="en-GB" sz="2400" dirty="0"/>
          </a:p>
        </p:txBody>
      </p:sp>
      <p:pic>
        <p:nvPicPr>
          <p:cNvPr id="7" name="Picture 6">
            <a:extLst>
              <a:ext uri="{FF2B5EF4-FFF2-40B4-BE49-F238E27FC236}">
                <a16:creationId xmlns:a16="http://schemas.microsoft.com/office/drawing/2014/main" id="{36729449-1B52-4DE5-A81B-F16BAE5762E9}"/>
              </a:ext>
            </a:extLst>
          </p:cNvPr>
          <p:cNvPicPr>
            <a:picLocks noChangeAspect="1"/>
          </p:cNvPicPr>
          <p:nvPr/>
        </p:nvPicPr>
        <p:blipFill rotWithShape="1">
          <a:blip r:embed="rId4"/>
          <a:srcRect l="1759" t="4131" r="1759" b="3326"/>
          <a:stretch/>
        </p:blipFill>
        <p:spPr>
          <a:xfrm>
            <a:off x="5849414" y="1491340"/>
            <a:ext cx="2347528" cy="1687285"/>
          </a:xfrm>
          <a:prstGeom prst="rect">
            <a:avLst/>
          </a:prstGeom>
        </p:spPr>
      </p:pic>
      <p:pic>
        <p:nvPicPr>
          <p:cNvPr id="9" name="Picture 8">
            <a:extLst>
              <a:ext uri="{FF2B5EF4-FFF2-40B4-BE49-F238E27FC236}">
                <a16:creationId xmlns:a16="http://schemas.microsoft.com/office/drawing/2014/main" id="{660FA398-01E1-487B-B943-253D4D825570}"/>
              </a:ext>
            </a:extLst>
          </p:cNvPr>
          <p:cNvPicPr>
            <a:picLocks noChangeAspect="1"/>
          </p:cNvPicPr>
          <p:nvPr/>
        </p:nvPicPr>
        <p:blipFill>
          <a:blip r:embed="rId5"/>
          <a:stretch>
            <a:fillRect/>
          </a:stretch>
        </p:blipFill>
        <p:spPr>
          <a:xfrm>
            <a:off x="5849414" y="3178625"/>
            <a:ext cx="2347528" cy="1709612"/>
          </a:xfrm>
          <a:prstGeom prst="rect">
            <a:avLst/>
          </a:prstGeom>
        </p:spPr>
      </p:pic>
      <p:pic>
        <p:nvPicPr>
          <p:cNvPr id="11" name="Picture 10">
            <a:extLst>
              <a:ext uri="{FF2B5EF4-FFF2-40B4-BE49-F238E27FC236}">
                <a16:creationId xmlns:a16="http://schemas.microsoft.com/office/drawing/2014/main" id="{0981A160-278A-4FF9-8F87-397784DD4FEA}"/>
              </a:ext>
            </a:extLst>
          </p:cNvPr>
          <p:cNvPicPr>
            <a:picLocks noChangeAspect="1"/>
          </p:cNvPicPr>
          <p:nvPr/>
        </p:nvPicPr>
        <p:blipFill>
          <a:blip r:embed="rId6"/>
          <a:stretch>
            <a:fillRect/>
          </a:stretch>
        </p:blipFill>
        <p:spPr>
          <a:xfrm>
            <a:off x="5849414" y="4888237"/>
            <a:ext cx="2347528" cy="1740082"/>
          </a:xfrm>
          <a:prstGeom prst="rect">
            <a:avLst/>
          </a:prstGeom>
        </p:spPr>
      </p:pic>
    </p:spTree>
    <p:extLst>
      <p:ext uri="{BB962C8B-B14F-4D97-AF65-F5344CB8AC3E}">
        <p14:creationId xmlns:p14="http://schemas.microsoft.com/office/powerpoint/2010/main" val="623815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2;p2">
            <a:extLst>
              <a:ext uri="{FF2B5EF4-FFF2-40B4-BE49-F238E27FC236}">
                <a16:creationId xmlns:a16="http://schemas.microsoft.com/office/drawing/2014/main" id="{F1A40631-2532-4906-9D18-CE4B9F16E083}"/>
              </a:ext>
            </a:extLst>
          </p:cNvPr>
          <p:cNvPicPr preferRelativeResize="0"/>
          <p:nvPr/>
        </p:nvPicPr>
        <p:blipFill rotWithShape="1">
          <a:blip r:embed="rId2">
            <a:alphaModFix/>
          </a:blip>
          <a:srcRect r="16542"/>
          <a:stretch/>
        </p:blipFill>
        <p:spPr>
          <a:xfrm>
            <a:off x="-1" y="0"/>
            <a:ext cx="9144001" cy="6858000"/>
          </a:xfrm>
          <a:prstGeom prst="rect">
            <a:avLst/>
          </a:prstGeom>
          <a:noFill/>
          <a:ln>
            <a:noFill/>
          </a:ln>
        </p:spPr>
      </p:pic>
      <p:sp>
        <p:nvSpPr>
          <p:cNvPr id="2" name="Title 1"/>
          <p:cNvSpPr>
            <a:spLocks noGrp="1"/>
          </p:cNvSpPr>
          <p:nvPr>
            <p:ph type="title"/>
          </p:nvPr>
        </p:nvSpPr>
        <p:spPr>
          <a:xfrm>
            <a:off x="0" y="555172"/>
            <a:ext cx="5367868" cy="729342"/>
          </a:xfrm>
          <a:solidFill>
            <a:srgbClr val="8AB4F8"/>
          </a:solidFill>
        </p:spPr>
        <p:txBody>
          <a:bodyPr>
            <a:normAutofit/>
          </a:bodyPr>
          <a:lstStyle/>
          <a:p>
            <a:r>
              <a:rPr lang="en-GB" sz="4000" b="1" dirty="0">
                <a:solidFill>
                  <a:srgbClr val="404040"/>
                </a:solidFill>
              </a:rPr>
              <a:t>Background: Ukraine</a:t>
            </a:r>
          </a:p>
        </p:txBody>
      </p:sp>
      <p:sp>
        <p:nvSpPr>
          <p:cNvPr id="5" name="Content Placeholder 4">
            <a:extLst>
              <a:ext uri="{FF2B5EF4-FFF2-40B4-BE49-F238E27FC236}">
                <a16:creationId xmlns:a16="http://schemas.microsoft.com/office/drawing/2014/main" id="{A56081F2-876C-4CDA-A268-000629E235AC}"/>
              </a:ext>
            </a:extLst>
          </p:cNvPr>
          <p:cNvSpPr>
            <a:spLocks noGrp="1"/>
          </p:cNvSpPr>
          <p:nvPr>
            <p:ph idx="1"/>
          </p:nvPr>
        </p:nvSpPr>
        <p:spPr/>
        <p:txBody>
          <a:bodyPr/>
          <a:lstStyle/>
          <a:p>
            <a:r>
              <a:rPr lang="en-GB" dirty="0"/>
              <a:t>#</a:t>
            </a:r>
          </a:p>
        </p:txBody>
      </p:sp>
    </p:spTree>
    <p:extLst>
      <p:ext uri="{BB962C8B-B14F-4D97-AF65-F5344CB8AC3E}">
        <p14:creationId xmlns:p14="http://schemas.microsoft.com/office/powerpoint/2010/main" val="129964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7DB5-B15E-4E85-B337-5280BE346F8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AFB92CA-BE79-4765-A729-E23CAFCF3A1D}"/>
              </a:ext>
            </a:extLst>
          </p:cNvPr>
          <p:cNvSpPr>
            <a:spLocks noGrp="1"/>
          </p:cNvSpPr>
          <p:nvPr>
            <p:ph idx="1"/>
          </p:nvPr>
        </p:nvSpPr>
        <p:spPr/>
        <p:txBody>
          <a:bodyPr/>
          <a:lstStyle/>
          <a:p>
            <a:endParaRPr lang="en-GB"/>
          </a:p>
        </p:txBody>
      </p:sp>
      <p:pic>
        <p:nvPicPr>
          <p:cNvPr id="1026" name="Picture 2" descr="Image">
            <a:extLst>
              <a:ext uri="{FF2B5EF4-FFF2-40B4-BE49-F238E27FC236}">
                <a16:creationId xmlns:a16="http://schemas.microsoft.com/office/drawing/2014/main" id="{C77A1ED7-72F2-40BF-AC20-0FE8995FFA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324"/>
          <a:stretch/>
        </p:blipFill>
        <p:spPr bwMode="auto">
          <a:xfrm>
            <a:off x="846666" y="0"/>
            <a:ext cx="7450668" cy="685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59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7;p7">
            <a:extLst>
              <a:ext uri="{FF2B5EF4-FFF2-40B4-BE49-F238E27FC236}">
                <a16:creationId xmlns:a16="http://schemas.microsoft.com/office/drawing/2014/main" id="{214652EF-9E9F-4CAA-8139-037525C4F843}"/>
              </a:ext>
            </a:extLst>
          </p:cNvPr>
          <p:cNvPicPr preferRelativeResize="0"/>
          <p:nvPr/>
        </p:nvPicPr>
        <p:blipFill rotWithShape="1">
          <a:blip r:embed="rId3">
            <a:alphaModFix/>
          </a:blip>
          <a:srcRect/>
          <a:stretch/>
        </p:blipFill>
        <p:spPr>
          <a:xfrm>
            <a:off x="-2" y="0"/>
            <a:ext cx="9144001" cy="7054492"/>
          </a:xfrm>
          <a:prstGeom prst="rect">
            <a:avLst/>
          </a:prstGeom>
          <a:noFill/>
          <a:ln>
            <a:noFill/>
          </a:ln>
        </p:spPr>
      </p:pic>
      <p:sp>
        <p:nvSpPr>
          <p:cNvPr id="2" name="Title 1"/>
          <p:cNvSpPr>
            <a:spLocks noGrp="1"/>
          </p:cNvSpPr>
          <p:nvPr>
            <p:ph type="title"/>
          </p:nvPr>
        </p:nvSpPr>
        <p:spPr>
          <a:xfrm>
            <a:off x="0" y="555172"/>
            <a:ext cx="5401734" cy="729342"/>
          </a:xfrm>
          <a:solidFill>
            <a:srgbClr val="E2F8FE"/>
          </a:solidFill>
        </p:spPr>
        <p:txBody>
          <a:bodyPr>
            <a:normAutofit/>
          </a:bodyPr>
          <a:lstStyle/>
          <a:p>
            <a:r>
              <a:rPr lang="en-GB" sz="4000" b="1" dirty="0">
                <a:solidFill>
                  <a:srgbClr val="ED1C24"/>
                </a:solidFill>
              </a:rPr>
              <a:t>Context: The Cold War</a:t>
            </a:r>
          </a:p>
        </p:txBody>
      </p:sp>
    </p:spTree>
    <p:extLst>
      <p:ext uri="{BB962C8B-B14F-4D97-AF65-F5344CB8AC3E}">
        <p14:creationId xmlns:p14="http://schemas.microsoft.com/office/powerpoint/2010/main" val="123578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05;p8">
            <a:extLst>
              <a:ext uri="{FF2B5EF4-FFF2-40B4-BE49-F238E27FC236}">
                <a16:creationId xmlns:a16="http://schemas.microsoft.com/office/drawing/2014/main" id="{E58B21DE-8978-4183-9B23-8DA8E26FA788}"/>
              </a:ext>
            </a:extLst>
          </p:cNvPr>
          <p:cNvPicPr preferRelativeResize="0"/>
          <p:nvPr/>
        </p:nvPicPr>
        <p:blipFill rotWithShape="1">
          <a:blip r:embed="rId3">
            <a:alphaModFix/>
          </a:blip>
          <a:srcRect/>
          <a:stretch/>
        </p:blipFill>
        <p:spPr>
          <a:xfrm>
            <a:off x="-2" y="0"/>
            <a:ext cx="9144001" cy="6976269"/>
          </a:xfrm>
          <a:prstGeom prst="rect">
            <a:avLst/>
          </a:prstGeom>
          <a:solidFill>
            <a:schemeClr val="lt1"/>
          </a:solidFill>
          <a:ln>
            <a:noFill/>
          </a:ln>
        </p:spPr>
      </p:pic>
      <p:sp>
        <p:nvSpPr>
          <p:cNvPr id="2" name="Title 1"/>
          <p:cNvSpPr>
            <a:spLocks noGrp="1"/>
          </p:cNvSpPr>
          <p:nvPr>
            <p:ph type="title"/>
          </p:nvPr>
        </p:nvSpPr>
        <p:spPr>
          <a:xfrm>
            <a:off x="0" y="555172"/>
            <a:ext cx="5367868" cy="729342"/>
          </a:xfrm>
          <a:solidFill>
            <a:srgbClr val="C0C0C0"/>
          </a:solidFill>
        </p:spPr>
        <p:txBody>
          <a:bodyPr>
            <a:normAutofit/>
          </a:bodyPr>
          <a:lstStyle/>
          <a:p>
            <a:r>
              <a:rPr lang="en-GB" sz="4000" b="1" dirty="0"/>
              <a:t>Context: NATO</a:t>
            </a:r>
          </a:p>
        </p:txBody>
      </p:sp>
      <p:sp>
        <p:nvSpPr>
          <p:cNvPr id="5" name="Content Placeholder 4">
            <a:extLst>
              <a:ext uri="{FF2B5EF4-FFF2-40B4-BE49-F238E27FC236}">
                <a16:creationId xmlns:a16="http://schemas.microsoft.com/office/drawing/2014/main" id="{A56081F2-876C-4CDA-A268-000629E235A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062322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2;p9">
            <a:extLst>
              <a:ext uri="{FF2B5EF4-FFF2-40B4-BE49-F238E27FC236}">
                <a16:creationId xmlns:a16="http://schemas.microsoft.com/office/drawing/2014/main" id="{C3007AD5-230E-4735-A674-D3529DF30574}"/>
              </a:ext>
            </a:extLst>
          </p:cNvPr>
          <p:cNvPicPr preferRelativeResize="0"/>
          <p:nvPr/>
        </p:nvPicPr>
        <p:blipFill rotWithShape="1">
          <a:blip r:embed="rId3">
            <a:alphaModFix/>
          </a:blip>
          <a:srcRect l="819" t="1741" r="1755" b="1710"/>
          <a:stretch/>
        </p:blipFill>
        <p:spPr>
          <a:xfrm>
            <a:off x="0" y="0"/>
            <a:ext cx="9144000" cy="6858000"/>
          </a:xfrm>
          <a:prstGeom prst="rect">
            <a:avLst/>
          </a:prstGeom>
          <a:noFill/>
          <a:ln>
            <a:noFill/>
          </a:ln>
        </p:spPr>
      </p:pic>
      <p:sp>
        <p:nvSpPr>
          <p:cNvPr id="2" name="Title 1"/>
          <p:cNvSpPr>
            <a:spLocks noGrp="1"/>
          </p:cNvSpPr>
          <p:nvPr>
            <p:ph type="title"/>
          </p:nvPr>
        </p:nvSpPr>
        <p:spPr>
          <a:xfrm>
            <a:off x="-1" y="555172"/>
            <a:ext cx="3860801" cy="729342"/>
          </a:xfrm>
          <a:solidFill>
            <a:srgbClr val="FDD853"/>
          </a:solidFill>
        </p:spPr>
        <p:txBody>
          <a:bodyPr>
            <a:normAutofit/>
          </a:bodyPr>
          <a:lstStyle/>
          <a:p>
            <a:r>
              <a:rPr lang="en-GB" sz="4000" b="1" dirty="0">
                <a:solidFill>
                  <a:srgbClr val="0758A7"/>
                </a:solidFill>
              </a:rPr>
              <a:t>Context: the EU</a:t>
            </a:r>
          </a:p>
        </p:txBody>
      </p:sp>
    </p:spTree>
    <p:extLst>
      <p:ext uri="{BB962C8B-B14F-4D97-AF65-F5344CB8AC3E}">
        <p14:creationId xmlns:p14="http://schemas.microsoft.com/office/powerpoint/2010/main" val="2120830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34;p12" descr="Ukraine | History, Geography, Population, Religion, Map, &amp;amp; Language |  Britannica">
            <a:extLst>
              <a:ext uri="{FF2B5EF4-FFF2-40B4-BE49-F238E27FC236}">
                <a16:creationId xmlns:a16="http://schemas.microsoft.com/office/drawing/2014/main" id="{B2E077B7-36C9-4308-8597-0B346CC35F68}"/>
              </a:ext>
            </a:extLst>
          </p:cNvPr>
          <p:cNvPicPr preferRelativeResize="0"/>
          <p:nvPr/>
        </p:nvPicPr>
        <p:blipFill rotWithShape="1">
          <a:blip r:embed="rId3">
            <a:alphaModFix/>
          </a:blip>
          <a:srcRect l="3179" r="3179"/>
          <a:stretch/>
        </p:blipFill>
        <p:spPr>
          <a:xfrm>
            <a:off x="-1" y="0"/>
            <a:ext cx="9144001" cy="6858000"/>
          </a:xfrm>
          <a:prstGeom prst="rect">
            <a:avLst/>
          </a:prstGeom>
          <a:noFill/>
          <a:ln>
            <a:noFill/>
          </a:ln>
        </p:spPr>
      </p:pic>
      <p:sp>
        <p:nvSpPr>
          <p:cNvPr id="2" name="Title 1"/>
          <p:cNvSpPr>
            <a:spLocks noGrp="1"/>
          </p:cNvSpPr>
          <p:nvPr>
            <p:ph type="title"/>
          </p:nvPr>
        </p:nvSpPr>
        <p:spPr>
          <a:xfrm>
            <a:off x="0" y="555172"/>
            <a:ext cx="4961468" cy="729342"/>
          </a:xfrm>
          <a:solidFill>
            <a:srgbClr val="BAD0E7"/>
          </a:solidFill>
        </p:spPr>
        <p:txBody>
          <a:bodyPr>
            <a:normAutofit/>
          </a:bodyPr>
          <a:lstStyle/>
          <a:p>
            <a:r>
              <a:rPr lang="en-GB" sz="4000" b="1" dirty="0">
                <a:solidFill>
                  <a:srgbClr val="AB0022"/>
                </a:solidFill>
              </a:rPr>
              <a:t>Context: Crimea, 2014</a:t>
            </a:r>
          </a:p>
        </p:txBody>
      </p:sp>
    </p:spTree>
    <p:extLst>
      <p:ext uri="{BB962C8B-B14F-4D97-AF65-F5344CB8AC3E}">
        <p14:creationId xmlns:p14="http://schemas.microsoft.com/office/powerpoint/2010/main" val="273910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55172"/>
            <a:ext cx="8196943" cy="729342"/>
          </a:xfrm>
          <a:solidFill>
            <a:srgbClr val="FFDD33"/>
          </a:solidFill>
        </p:spPr>
        <p:txBody>
          <a:bodyPr>
            <a:normAutofit/>
          </a:bodyPr>
          <a:lstStyle/>
          <a:p>
            <a:r>
              <a:rPr lang="en-GB" sz="4000" b="1" dirty="0">
                <a:solidFill>
                  <a:srgbClr val="0758A7"/>
                </a:solidFill>
              </a:rPr>
              <a:t>Why is there a war?</a:t>
            </a:r>
          </a:p>
        </p:txBody>
      </p:sp>
      <p:sp>
        <p:nvSpPr>
          <p:cNvPr id="6" name="Content Placeholder 2">
            <a:extLst>
              <a:ext uri="{FF2B5EF4-FFF2-40B4-BE49-F238E27FC236}">
                <a16:creationId xmlns:a16="http://schemas.microsoft.com/office/drawing/2014/main" id="{436EA0FF-F01F-4707-AFB7-9AA68BFCD82A}"/>
              </a:ext>
            </a:extLst>
          </p:cNvPr>
          <p:cNvSpPr>
            <a:spLocks noGrp="1"/>
          </p:cNvSpPr>
          <p:nvPr>
            <p:ph idx="1"/>
          </p:nvPr>
        </p:nvSpPr>
        <p:spPr>
          <a:xfrm>
            <a:off x="310242" y="2171623"/>
            <a:ext cx="7886700" cy="4351338"/>
          </a:xfrm>
        </p:spPr>
        <p:txBody>
          <a:bodyPr>
            <a:normAutofit fontScale="85000" lnSpcReduction="20000"/>
          </a:bodyPr>
          <a:lstStyle/>
          <a:p>
            <a:r>
              <a:rPr lang="en-GB" b="1" i="0" dirty="0">
                <a:solidFill>
                  <a:srgbClr val="0758A7"/>
                </a:solidFill>
                <a:effectLst/>
                <a:latin typeface="ReithSans"/>
              </a:rPr>
              <a:t>“Many of President Putin's arguments were false or irrational. He claimed his goal was to protect people subjected to bullying and genocide and aim for the "demilitarisation and de-Nazification" of Ukraine. There has been no genocide in Ukraine: it is a vibrant democracy, led by a president who is Jewish.” – </a:t>
            </a:r>
            <a:r>
              <a:rPr lang="en-GB" i="0" dirty="0">
                <a:solidFill>
                  <a:srgbClr val="0758A7"/>
                </a:solidFill>
                <a:effectLst/>
                <a:latin typeface="ReithSans"/>
              </a:rPr>
              <a:t>more her, updated </a:t>
            </a:r>
            <a:r>
              <a:rPr lang="en-GB" i="0" dirty="0" err="1">
                <a:solidFill>
                  <a:srgbClr val="0758A7"/>
                </a:solidFill>
                <a:effectLst/>
                <a:latin typeface="ReithSans"/>
              </a:rPr>
              <a:t>regualrly</a:t>
            </a:r>
            <a:r>
              <a:rPr lang="en-GB" dirty="0">
                <a:solidFill>
                  <a:srgbClr val="0758A7"/>
                </a:solidFill>
                <a:latin typeface="ReithSans"/>
              </a:rPr>
              <a:t>:</a:t>
            </a:r>
            <a:r>
              <a:rPr lang="en-GB" i="0" dirty="0">
                <a:solidFill>
                  <a:srgbClr val="0758A7"/>
                </a:solidFill>
                <a:effectLst/>
                <a:latin typeface="ReithSans"/>
              </a:rPr>
              <a:t> </a:t>
            </a:r>
            <a:r>
              <a:rPr lang="en-GB" i="0" dirty="0">
                <a:solidFill>
                  <a:srgbClr val="0758A7"/>
                </a:solidFill>
                <a:effectLst/>
                <a:latin typeface="ReithSans"/>
                <a:hlinkClick r:id="rId3"/>
              </a:rPr>
              <a:t>https://www.bbc.co.uk/news/world-europe-56720589</a:t>
            </a:r>
            <a:r>
              <a:rPr lang="en-GB" i="0" dirty="0">
                <a:solidFill>
                  <a:srgbClr val="0758A7"/>
                </a:solidFill>
                <a:effectLst/>
                <a:latin typeface="ReithSans"/>
              </a:rPr>
              <a:t> </a:t>
            </a:r>
          </a:p>
          <a:p>
            <a:endParaRPr lang="en-GB" b="1" dirty="0">
              <a:solidFill>
                <a:srgbClr val="0758A7"/>
              </a:solidFill>
            </a:endParaRPr>
          </a:p>
          <a:p>
            <a:r>
              <a:rPr lang="en-GB" dirty="0">
                <a:solidFill>
                  <a:srgbClr val="0758A7"/>
                </a:solidFill>
              </a:rPr>
              <a:t>Whist Putin is not solely responsible, is appears that this war is </a:t>
            </a:r>
            <a:r>
              <a:rPr lang="en-GB" b="1" dirty="0">
                <a:solidFill>
                  <a:srgbClr val="0758A7"/>
                </a:solidFill>
              </a:rPr>
              <a:t>not supported </a:t>
            </a:r>
            <a:r>
              <a:rPr lang="en-GB" dirty="0">
                <a:solidFill>
                  <a:srgbClr val="0758A7"/>
                </a:solidFill>
              </a:rPr>
              <a:t>by many Russian people.</a:t>
            </a:r>
          </a:p>
          <a:p>
            <a:r>
              <a:rPr lang="en-GB" dirty="0">
                <a:solidFill>
                  <a:srgbClr val="0758A7"/>
                </a:solidFill>
              </a:rPr>
              <a:t>It is important to distinguish the many from the </a:t>
            </a:r>
            <a:r>
              <a:rPr lang="en-GB" b="1" dirty="0">
                <a:solidFill>
                  <a:srgbClr val="0758A7"/>
                </a:solidFill>
              </a:rPr>
              <a:t>ruling elite – </a:t>
            </a:r>
            <a:r>
              <a:rPr lang="en-GB" dirty="0">
                <a:solidFill>
                  <a:srgbClr val="0758A7"/>
                </a:solidFill>
              </a:rPr>
              <a:t>a group of ultra-rich Russians often described as </a:t>
            </a:r>
            <a:r>
              <a:rPr lang="en-GB" b="1" dirty="0">
                <a:solidFill>
                  <a:srgbClr val="0758A7"/>
                </a:solidFill>
              </a:rPr>
              <a:t>‘oligarchs’ </a:t>
            </a:r>
            <a:r>
              <a:rPr lang="en-GB" dirty="0">
                <a:solidFill>
                  <a:srgbClr val="0758A7"/>
                </a:solidFill>
              </a:rPr>
              <a:t>and their immediate supporters. </a:t>
            </a:r>
            <a:endParaRPr lang="en-GB" b="1" dirty="0">
              <a:solidFill>
                <a:srgbClr val="0758A7"/>
              </a:solidFill>
            </a:endParaRPr>
          </a:p>
          <a:p>
            <a:pPr marL="0" indent="0">
              <a:buNone/>
            </a:pPr>
            <a:endParaRPr lang="en-GB" dirty="0">
              <a:solidFill>
                <a:srgbClr val="0758A7"/>
              </a:solidFill>
            </a:endParaRPr>
          </a:p>
        </p:txBody>
      </p:sp>
      <p:sp>
        <p:nvSpPr>
          <p:cNvPr id="8" name="TextBox 7">
            <a:extLst>
              <a:ext uri="{FF2B5EF4-FFF2-40B4-BE49-F238E27FC236}">
                <a16:creationId xmlns:a16="http://schemas.microsoft.com/office/drawing/2014/main" id="{401C0A0E-8FA6-41EA-82FD-B7AAD6900047}"/>
              </a:ext>
            </a:extLst>
          </p:cNvPr>
          <p:cNvSpPr txBox="1"/>
          <p:nvPr/>
        </p:nvSpPr>
        <p:spPr>
          <a:xfrm>
            <a:off x="478367" y="1543402"/>
            <a:ext cx="4682066" cy="369332"/>
          </a:xfrm>
          <a:prstGeom prst="rect">
            <a:avLst/>
          </a:prstGeom>
          <a:noFill/>
        </p:spPr>
        <p:txBody>
          <a:bodyPr wrap="square">
            <a:spAutoFit/>
          </a:bodyPr>
          <a:lstStyle/>
          <a:p>
            <a:r>
              <a:rPr lang="en-GB" dirty="0">
                <a:solidFill>
                  <a:srgbClr val="0758A7"/>
                </a:solidFill>
                <a:hlinkClick r:id="rId4">
                  <a:extLst>
                    <a:ext uri="{A12FA001-AC4F-418D-AE19-62706E023703}">
                      <ahyp:hlinkClr xmlns:ahyp="http://schemas.microsoft.com/office/drawing/2018/hyperlinkcolor" val="tx"/>
                    </a:ext>
                  </a:extLst>
                </a:hlinkClick>
              </a:rPr>
              <a:t>https://www.bbc.co.uk/programmes/p0br5fxh</a:t>
            </a:r>
            <a:endParaRPr lang="en-GB" dirty="0">
              <a:solidFill>
                <a:srgbClr val="0758A7"/>
              </a:solidFill>
            </a:endParaRPr>
          </a:p>
        </p:txBody>
      </p:sp>
    </p:spTree>
    <p:extLst>
      <p:ext uri="{BB962C8B-B14F-4D97-AF65-F5344CB8AC3E}">
        <p14:creationId xmlns:p14="http://schemas.microsoft.com/office/powerpoint/2010/main" val="360414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TotalTime>
  <Words>1549</Words>
  <Application>Microsoft Office PowerPoint</Application>
  <PresentationFormat>On-screen Show (4:3)</PresentationFormat>
  <Paragraphs>146</Paragraphs>
  <Slides>22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ReithSans</vt:lpstr>
      <vt:lpstr>Times New Roman</vt:lpstr>
      <vt:lpstr>TwitterChirp</vt:lpstr>
      <vt:lpstr>Office Theme</vt:lpstr>
      <vt:lpstr>Knowledge build for teachers</vt:lpstr>
      <vt:lpstr>PowerPoint Presentation</vt:lpstr>
      <vt:lpstr>Background: Ukraine</vt:lpstr>
      <vt:lpstr>PowerPoint Presentation</vt:lpstr>
      <vt:lpstr>Context: The Cold War</vt:lpstr>
      <vt:lpstr>Context: NATO</vt:lpstr>
      <vt:lpstr>Context: the EU</vt:lpstr>
      <vt:lpstr>Context: Crimea, 2014</vt:lpstr>
      <vt:lpstr>Why is there a war?</vt:lpstr>
      <vt:lpstr>What has happened so far?</vt:lpstr>
      <vt:lpstr>PowerPoint Presentation</vt:lpstr>
      <vt:lpstr>How is Ukraine responding?</vt:lpstr>
      <vt:lpstr>PowerPoint Presentation</vt:lpstr>
      <vt:lpstr>PowerPoint Presentation</vt:lpstr>
      <vt:lpstr>How are other countries responding?</vt:lpstr>
      <vt:lpstr>PowerPoint Presentation</vt:lpstr>
      <vt:lpstr>PowerPoint Presentation</vt:lpstr>
      <vt:lpstr>PowerPoint Presentation</vt:lpstr>
      <vt:lpstr>What about non-governmental responses?</vt:lpstr>
      <vt:lpstr>Are we likely to go to war?</vt:lpstr>
      <vt:lpstr>PowerPoint Presentation</vt:lpstr>
      <vt:lpstr>How do I 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build for teachers</dc:title>
  <dc:creator>Hugh Richards</dc:creator>
  <cp:lastModifiedBy>Naomi Davies</cp:lastModifiedBy>
  <cp:revision>20</cp:revision>
  <dcterms:created xsi:type="dcterms:W3CDTF">2022-02-25T23:46:58Z</dcterms:created>
  <dcterms:modified xsi:type="dcterms:W3CDTF">2022-02-28T10:02:58Z</dcterms:modified>
</cp:coreProperties>
</file>