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2" roundtripDataSignature="AMtx7mh7g8J98oqEzkYxwoFQ2B9oiL+wK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737"/>
  </p:normalViewPr>
  <p:slideViewPr>
    <p:cSldViewPr snapToGrid="0">
      <p:cViewPr varScale="1">
        <p:scale>
          <a:sx n="106" d="100"/>
          <a:sy n="106" d="100"/>
        </p:scale>
        <p:origin x="1686" y="12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6"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72"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68" name="Google Shape;168;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90" name="Google Shape;290;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40" name="Google Shape;140;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7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6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7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7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7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7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7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7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ypte.org.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5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69.jp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title"/>
          </p:nvPr>
        </p:nvSpPr>
        <p:spPr>
          <a:xfrm>
            <a:off x="466969" y="258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70C0"/>
              </a:buClr>
              <a:buSzPts val="4400"/>
              <a:buFont typeface="Calibri"/>
              <a:buNone/>
            </a:pPr>
            <a:r>
              <a:rPr lang="en-GB" dirty="0" smtClean="0">
                <a:solidFill>
                  <a:srgbClr val="0070C0"/>
                </a:solidFill>
              </a:rPr>
              <a:t>Notes from the Author</a:t>
            </a:r>
            <a:endParaRPr dirty="0"/>
          </a:p>
        </p:txBody>
      </p:sp>
      <p:sp>
        <p:nvSpPr>
          <p:cNvPr id="90" name="Google Shape;90;p1"/>
          <p:cNvSpPr txBox="1">
            <a:spLocks noGrp="1"/>
          </p:cNvSpPr>
          <p:nvPr>
            <p:ph type="body" idx="1"/>
          </p:nvPr>
        </p:nvSpPr>
        <p:spPr>
          <a:xfrm>
            <a:off x="466969" y="998538"/>
            <a:ext cx="8229600" cy="4708525"/>
          </a:xfrm>
          <a:prstGeom prst="rect">
            <a:avLst/>
          </a:prstGeom>
          <a:noFill/>
          <a:ln>
            <a:noFill/>
          </a:ln>
        </p:spPr>
        <p:txBody>
          <a:bodyPr spcFirstLastPara="1" wrap="square" lIns="91425" tIns="45700" rIns="91425" bIns="45700" anchor="t" anchorCtr="0">
            <a:noAutofit/>
          </a:bodyPr>
          <a:lstStyle/>
          <a:p>
            <a:pPr marL="0" lvl="0" indent="0" algn="l" rtl="0">
              <a:spcBef>
                <a:spcPts val="480"/>
              </a:spcBef>
              <a:spcAft>
                <a:spcPts val="0"/>
              </a:spcAft>
              <a:buClr>
                <a:schemeClr val="dk1"/>
              </a:buClr>
              <a:buSzPts val="2400"/>
              <a:buNone/>
            </a:pPr>
            <a:endParaRPr sz="2400" dirty="0"/>
          </a:p>
          <a:p>
            <a:pPr marL="0" lvl="0" indent="0" algn="l" rtl="0">
              <a:spcBef>
                <a:spcPts val="480"/>
              </a:spcBef>
              <a:spcAft>
                <a:spcPts val="0"/>
              </a:spcAft>
              <a:buClr>
                <a:schemeClr val="dk1"/>
              </a:buClr>
              <a:buSzPts val="2400"/>
              <a:buNone/>
            </a:pPr>
            <a:r>
              <a:rPr lang="en-GB" sz="2400" dirty="0"/>
              <a:t>Please do not remove the photo credits from any of the photos you use and we would be very grateful if you could leave YPTE’s logo and web address on the relevant pages.  </a:t>
            </a:r>
            <a:endParaRPr dirty="0"/>
          </a:p>
          <a:p>
            <a:pPr marL="0" lvl="0" indent="0" algn="l" rtl="0">
              <a:spcBef>
                <a:spcPts val="480"/>
              </a:spcBef>
              <a:spcAft>
                <a:spcPts val="0"/>
              </a:spcAft>
              <a:buClr>
                <a:schemeClr val="dk1"/>
              </a:buClr>
              <a:buSzPts val="2400"/>
              <a:buNone/>
            </a:pPr>
            <a:endParaRPr sz="2400" dirty="0"/>
          </a:p>
          <a:p>
            <a:pPr marL="0" lvl="0" indent="0" algn="l" rtl="0">
              <a:spcBef>
                <a:spcPts val="480"/>
              </a:spcBef>
              <a:spcAft>
                <a:spcPts val="0"/>
              </a:spcAft>
              <a:buClr>
                <a:schemeClr val="dk1"/>
              </a:buClr>
              <a:buSzPts val="2400"/>
              <a:buNone/>
            </a:pPr>
            <a:r>
              <a:rPr lang="en-GB" sz="2400" dirty="0"/>
              <a:t>We want to encourage more and more young people to learn about taking care of our world and our website is a great starting point for this. You can find lots more supporting information by visiting the ‘Explore’ section of </a:t>
            </a:r>
            <a:r>
              <a:rPr lang="en-GB" sz="2400" u="sng" dirty="0">
                <a:solidFill>
                  <a:schemeClr val="hlink"/>
                </a:solidFill>
                <a:hlinkClick r:id="rId3"/>
              </a:rPr>
              <a:t>https://ypte.org.uk</a:t>
            </a:r>
            <a:endParaRPr sz="2400" dirty="0"/>
          </a:p>
        </p:txBody>
      </p:sp>
      <p:pic>
        <p:nvPicPr>
          <p:cNvPr id="91" name="Google Shape;91;p1" descr="YPTE-logo-type-cmyk.eps"/>
          <p:cNvPicPr preferRelativeResize="0"/>
          <p:nvPr/>
        </p:nvPicPr>
        <p:blipFill rotWithShape="1">
          <a:blip r:embed="rId4">
            <a:alphaModFix/>
          </a:blip>
          <a:srcRect/>
          <a:stretch/>
        </p:blipFill>
        <p:spPr>
          <a:xfrm>
            <a:off x="7414846" y="5763221"/>
            <a:ext cx="1463429" cy="87399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0"/>
          <p:cNvSpPr txBox="1">
            <a:spLocks noGrp="1"/>
          </p:cNvSpPr>
          <p:nvPr>
            <p:ph type="title"/>
          </p:nvPr>
        </p:nvSpPr>
        <p:spPr>
          <a:xfrm>
            <a:off x="100013" y="274638"/>
            <a:ext cx="8915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GB" sz="3600"/>
              <a:t>Storm Desmond in 2015 broke the UK’s 24 hour rainfall record and caused severe flooding</a:t>
            </a:r>
            <a:endParaRPr/>
          </a:p>
        </p:txBody>
      </p:sp>
      <p:pic>
        <p:nvPicPr>
          <p:cNvPr id="150" name="Google Shape;150;p10"/>
          <p:cNvPicPr preferRelativeResize="0">
            <a:picLocks noGrp="1"/>
          </p:cNvPicPr>
          <p:nvPr>
            <p:ph type="body" idx="1"/>
          </p:nvPr>
        </p:nvPicPr>
        <p:blipFill rotWithShape="1">
          <a:blip r:embed="rId3">
            <a:alphaModFix/>
          </a:blip>
          <a:srcRect l="3438" r="10276"/>
          <a:stretch/>
        </p:blipFill>
        <p:spPr>
          <a:xfrm>
            <a:off x="0" y="1572300"/>
            <a:ext cx="9144000" cy="5285700"/>
          </a:xfrm>
          <a:prstGeom prst="rect">
            <a:avLst/>
          </a:prstGeom>
          <a:noFill/>
          <a:ln>
            <a:noFill/>
          </a:ln>
        </p:spPr>
      </p:pic>
      <p:sp>
        <p:nvSpPr>
          <p:cNvPr id="151" name="Google Shape;151;p10"/>
          <p:cNvSpPr txBox="1"/>
          <p:nvPr/>
        </p:nvSpPr>
        <p:spPr>
          <a:xfrm>
            <a:off x="8049491" y="6508062"/>
            <a:ext cx="1094509"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a:solidFill>
                  <a:schemeClr val="dk1"/>
                </a:solidFill>
                <a:latin typeface="Calibri"/>
                <a:ea typeface="Calibri"/>
                <a:cs typeface="Calibri"/>
                <a:sym typeface="Calibri"/>
              </a:rPr>
              <a:t>Photo: Steve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1"/>
          <p:cNvSpPr txBox="1">
            <a:spLocks noGrp="1"/>
          </p:cNvSpPr>
          <p:nvPr>
            <p:ph type="title"/>
          </p:nvPr>
        </p:nvSpPr>
        <p:spPr>
          <a:xfrm>
            <a:off x="457200" y="188910"/>
            <a:ext cx="828675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GB" sz="3200" dirty="0"/>
              <a:t>The flooding of the Somerset Levels in 2014 is the largest flood event ever </a:t>
            </a:r>
            <a:r>
              <a:rPr lang="en-GB" sz="3200" dirty="0" smtClean="0"/>
              <a:t>known in the area</a:t>
            </a:r>
            <a:endParaRPr sz="3200" dirty="0"/>
          </a:p>
        </p:txBody>
      </p:sp>
      <p:pic>
        <p:nvPicPr>
          <p:cNvPr id="157" name="Google Shape;157;p11"/>
          <p:cNvPicPr preferRelativeResize="0">
            <a:picLocks noGrp="1"/>
          </p:cNvPicPr>
          <p:nvPr>
            <p:ph type="body" idx="1"/>
          </p:nvPr>
        </p:nvPicPr>
        <p:blipFill rotWithShape="1">
          <a:blip r:embed="rId3">
            <a:alphaModFix/>
          </a:blip>
          <a:srcRect/>
          <a:stretch/>
        </p:blipFill>
        <p:spPr>
          <a:xfrm>
            <a:off x="-1" y="1417638"/>
            <a:ext cx="9177809" cy="5440362"/>
          </a:xfrm>
          <a:prstGeom prst="rect">
            <a:avLst/>
          </a:prstGeom>
          <a:noFill/>
          <a:ln>
            <a:noFill/>
          </a:ln>
        </p:spPr>
      </p:pic>
      <p:sp>
        <p:nvSpPr>
          <p:cNvPr id="158" name="Google Shape;158;p11"/>
          <p:cNvSpPr txBox="1"/>
          <p:nvPr/>
        </p:nvSpPr>
        <p:spPr>
          <a:xfrm>
            <a:off x="7672388" y="6543675"/>
            <a:ext cx="1071562"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a:solidFill>
                  <a:schemeClr val="dk1"/>
                </a:solidFill>
                <a:latin typeface="Calibri"/>
                <a:ea typeface="Calibri"/>
                <a:cs typeface="Calibri"/>
                <a:sym typeface="Calibri"/>
              </a:rPr>
              <a:t>Photo: Nick</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12"/>
          <p:cNvPicPr preferRelativeResize="0">
            <a:picLocks noGrp="1"/>
          </p:cNvPicPr>
          <p:nvPr>
            <p:ph type="body" idx="1"/>
          </p:nvPr>
        </p:nvPicPr>
        <p:blipFill rotWithShape="1">
          <a:blip r:embed="rId3">
            <a:alphaModFix/>
          </a:blip>
          <a:srcRect t="10476"/>
          <a:stretch/>
        </p:blipFill>
        <p:spPr>
          <a:xfrm>
            <a:off x="0" y="1417638"/>
            <a:ext cx="9144001" cy="5440362"/>
          </a:xfrm>
          <a:prstGeom prst="rect">
            <a:avLst/>
          </a:prstGeom>
          <a:noFill/>
          <a:ln>
            <a:noFill/>
          </a:ln>
        </p:spPr>
      </p:pic>
      <p:sp>
        <p:nvSpPr>
          <p:cNvPr id="164" name="Google Shape;164;p12"/>
          <p:cNvSpPr txBox="1"/>
          <p:nvPr/>
        </p:nvSpPr>
        <p:spPr>
          <a:xfrm>
            <a:off x="1032387" y="324465"/>
            <a:ext cx="6459793"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a:solidFill>
                  <a:srgbClr val="FF0000"/>
                </a:solidFill>
                <a:latin typeface="Calibri"/>
                <a:ea typeface="Calibri"/>
                <a:cs typeface="Calibri"/>
                <a:sym typeface="Calibri"/>
              </a:rPr>
              <a:t>2. More Drought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3"/>
          <p:cNvSpPr txBox="1">
            <a:spLocks noGrp="1"/>
          </p:cNvSpPr>
          <p:nvPr>
            <p:ph type="title"/>
          </p:nvPr>
        </p:nvSpPr>
        <p:spPr>
          <a:xfrm>
            <a:off x="457200" y="162572"/>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en-GB" sz="3959"/>
              <a:t>Horn of Africa drought, 2011 </a:t>
            </a:r>
            <a:br>
              <a:rPr lang="en-GB" sz="3959"/>
            </a:br>
            <a:endParaRPr sz="3600"/>
          </a:p>
        </p:txBody>
      </p:sp>
      <p:pic>
        <p:nvPicPr>
          <p:cNvPr id="171" name="Google Shape;171;p13"/>
          <p:cNvPicPr preferRelativeResize="0">
            <a:picLocks noGrp="1"/>
          </p:cNvPicPr>
          <p:nvPr>
            <p:ph type="body" idx="1"/>
          </p:nvPr>
        </p:nvPicPr>
        <p:blipFill rotWithShape="1">
          <a:blip r:embed="rId3">
            <a:alphaModFix/>
          </a:blip>
          <a:srcRect t="10799" b="5857"/>
          <a:stretch/>
        </p:blipFill>
        <p:spPr>
          <a:xfrm>
            <a:off x="-1" y="880118"/>
            <a:ext cx="9144000" cy="5083175"/>
          </a:xfrm>
          <a:prstGeom prst="rect">
            <a:avLst/>
          </a:prstGeom>
          <a:noFill/>
          <a:ln>
            <a:noFill/>
          </a:ln>
        </p:spPr>
      </p:pic>
      <p:sp>
        <p:nvSpPr>
          <p:cNvPr id="172" name="Google Shape;172;p13"/>
          <p:cNvSpPr txBox="1"/>
          <p:nvPr/>
        </p:nvSpPr>
        <p:spPr>
          <a:xfrm>
            <a:off x="8101012" y="6472238"/>
            <a:ext cx="928688"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a:solidFill>
                  <a:schemeClr val="lt1"/>
                </a:solidFill>
                <a:latin typeface="Calibri"/>
                <a:ea typeface="Calibri"/>
                <a:cs typeface="Calibri"/>
                <a:sym typeface="Calibri"/>
              </a:rPr>
              <a:t>Photo: DFID</a:t>
            </a:r>
            <a:endParaRPr/>
          </a:p>
        </p:txBody>
      </p:sp>
      <p:sp>
        <p:nvSpPr>
          <p:cNvPr id="173" name="Google Shape;173;p13"/>
          <p:cNvSpPr txBox="1"/>
          <p:nvPr/>
        </p:nvSpPr>
        <p:spPr>
          <a:xfrm>
            <a:off x="328612" y="6056739"/>
            <a:ext cx="848677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a:solidFill>
                  <a:schemeClr val="dk1"/>
                </a:solidFill>
                <a:latin typeface="Calibri"/>
                <a:ea typeface="Calibri"/>
                <a:cs typeface="Calibri"/>
                <a:sym typeface="Calibri"/>
              </a:rPr>
              <a:t>A woman scoops water from a dry riverbed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14"/>
          <p:cNvPicPr preferRelativeResize="0">
            <a:picLocks noGrp="1"/>
          </p:cNvPicPr>
          <p:nvPr>
            <p:ph type="body" idx="1"/>
          </p:nvPr>
        </p:nvPicPr>
        <p:blipFill rotWithShape="1">
          <a:blip r:embed="rId3">
            <a:alphaModFix/>
          </a:blip>
          <a:srcRect t="4482" b="4594"/>
          <a:stretch/>
        </p:blipFill>
        <p:spPr>
          <a:xfrm>
            <a:off x="-14748" y="1312607"/>
            <a:ext cx="9144000" cy="5545393"/>
          </a:xfrm>
          <a:prstGeom prst="rect">
            <a:avLst/>
          </a:prstGeom>
          <a:noFill/>
          <a:ln>
            <a:noFill/>
          </a:ln>
        </p:spPr>
      </p:pic>
      <p:sp>
        <p:nvSpPr>
          <p:cNvPr id="179" name="Google Shape;179;p14"/>
          <p:cNvSpPr txBox="1"/>
          <p:nvPr/>
        </p:nvSpPr>
        <p:spPr>
          <a:xfrm>
            <a:off x="6592529" y="6563032"/>
            <a:ext cx="2344994"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a:solidFill>
                  <a:schemeClr val="dk1"/>
                </a:solidFill>
                <a:latin typeface="Calibri"/>
                <a:ea typeface="Calibri"/>
                <a:cs typeface="Calibri"/>
                <a:sym typeface="Calibri"/>
              </a:rPr>
              <a:t>Photo: IHH Humanitarian Relief Foundation</a:t>
            </a:r>
            <a:endParaRPr/>
          </a:p>
        </p:txBody>
      </p:sp>
      <p:sp>
        <p:nvSpPr>
          <p:cNvPr id="180" name="Google Shape;180;p14"/>
          <p:cNvSpPr txBox="1"/>
          <p:nvPr/>
        </p:nvSpPr>
        <p:spPr>
          <a:xfrm>
            <a:off x="361336" y="280219"/>
            <a:ext cx="8391832"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a:solidFill>
                  <a:srgbClr val="FF0000"/>
                </a:solidFill>
                <a:latin typeface="Calibri"/>
                <a:ea typeface="Calibri"/>
                <a:cs typeface="Calibri"/>
                <a:sym typeface="Calibri"/>
              </a:rPr>
              <a:t>3. More Hunger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endParaRPr/>
          </a:p>
        </p:txBody>
      </p:sp>
      <p:pic>
        <p:nvPicPr>
          <p:cNvPr id="186" name="Google Shape;186;p15"/>
          <p:cNvPicPr preferRelativeResize="0">
            <a:picLocks noGrp="1"/>
          </p:cNvPicPr>
          <p:nvPr>
            <p:ph type="body" idx="1"/>
          </p:nvPr>
        </p:nvPicPr>
        <p:blipFill rotWithShape="1">
          <a:blip r:embed="rId3">
            <a:alphaModFix/>
          </a:blip>
          <a:srcRect l="11249"/>
          <a:stretch/>
        </p:blipFill>
        <p:spPr>
          <a:xfrm>
            <a:off x="0" y="0"/>
            <a:ext cx="9166378" cy="6858000"/>
          </a:xfrm>
          <a:prstGeom prst="rect">
            <a:avLst/>
          </a:prstGeom>
          <a:noFill/>
          <a:ln>
            <a:noFill/>
          </a:ln>
        </p:spPr>
      </p:pic>
      <p:sp>
        <p:nvSpPr>
          <p:cNvPr id="187" name="Google Shape;187;p15"/>
          <p:cNvSpPr txBox="1"/>
          <p:nvPr/>
        </p:nvSpPr>
        <p:spPr>
          <a:xfrm>
            <a:off x="6886575" y="6529388"/>
            <a:ext cx="194310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a:solidFill>
                  <a:schemeClr val="dk1"/>
                </a:solidFill>
                <a:latin typeface="Calibri"/>
                <a:ea typeface="Calibri"/>
                <a:cs typeface="Calibri"/>
                <a:sym typeface="Calibri"/>
              </a:rPr>
              <a:t>Photo: Feed My Starving Children</a:t>
            </a:r>
            <a:endParaRPr/>
          </a:p>
        </p:txBody>
      </p:sp>
      <p:sp>
        <p:nvSpPr>
          <p:cNvPr id="188" name="Google Shape;188;p15"/>
          <p:cNvSpPr txBox="1"/>
          <p:nvPr/>
        </p:nvSpPr>
        <p:spPr>
          <a:xfrm>
            <a:off x="132735" y="156528"/>
            <a:ext cx="8878530" cy="11695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500">
                <a:solidFill>
                  <a:schemeClr val="lt1"/>
                </a:solidFill>
                <a:latin typeface="Calibri"/>
                <a:ea typeface="Calibri"/>
                <a:cs typeface="Calibri"/>
                <a:sym typeface="Calibri"/>
              </a:rPr>
              <a:t>900 million people are short of food and climate change means this number is increasing</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16"/>
          <p:cNvPicPr preferRelativeResize="0">
            <a:picLocks noGrp="1"/>
          </p:cNvPicPr>
          <p:nvPr>
            <p:ph type="body" idx="1"/>
          </p:nvPr>
        </p:nvPicPr>
        <p:blipFill rotWithShape="1">
          <a:blip r:embed="rId3">
            <a:alphaModFix/>
          </a:blip>
          <a:srcRect t="11272"/>
          <a:stretch/>
        </p:blipFill>
        <p:spPr>
          <a:xfrm>
            <a:off x="0" y="1446550"/>
            <a:ext cx="9144000" cy="5411450"/>
          </a:xfrm>
          <a:prstGeom prst="rect">
            <a:avLst/>
          </a:prstGeom>
          <a:noFill/>
          <a:ln>
            <a:noFill/>
          </a:ln>
        </p:spPr>
      </p:pic>
      <p:sp>
        <p:nvSpPr>
          <p:cNvPr id="194" name="Google Shape;194;p16"/>
          <p:cNvSpPr txBox="1"/>
          <p:nvPr/>
        </p:nvSpPr>
        <p:spPr>
          <a:xfrm>
            <a:off x="7787148" y="6386052"/>
            <a:ext cx="1194620"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a:solidFill>
                  <a:schemeClr val="lt1"/>
                </a:solidFill>
                <a:latin typeface="Calibri"/>
                <a:ea typeface="Calibri"/>
                <a:cs typeface="Calibri"/>
                <a:sym typeface="Calibri"/>
              </a:rPr>
              <a:t>Photo: NASA Goddard Space Flight Centre</a:t>
            </a:r>
            <a:endParaRPr/>
          </a:p>
        </p:txBody>
      </p:sp>
      <p:sp>
        <p:nvSpPr>
          <p:cNvPr id="195" name="Google Shape;195;p16"/>
          <p:cNvSpPr txBox="1"/>
          <p:nvPr/>
        </p:nvSpPr>
        <p:spPr>
          <a:xfrm>
            <a:off x="0" y="309715"/>
            <a:ext cx="914399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FF0000"/>
                </a:solidFill>
                <a:latin typeface="Calibri"/>
                <a:ea typeface="Calibri"/>
                <a:cs typeface="Calibri"/>
                <a:sym typeface="Calibri"/>
              </a:rPr>
              <a:t>4. Melting Glaciers, Sea Ice and Ice Sheets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7"/>
          <p:cNvSpPr txBox="1">
            <a:spLocks noGrp="1"/>
          </p:cNvSpPr>
          <p:nvPr>
            <p:ph type="title"/>
          </p:nvPr>
        </p:nvSpPr>
        <p:spPr>
          <a:xfrm>
            <a:off x="457200" y="73741"/>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en-GB" sz="3959"/>
              <a:t>Melt water ends up in the oceans causing sea levels to rise</a:t>
            </a:r>
            <a:endParaRPr/>
          </a:p>
        </p:txBody>
      </p:sp>
      <p:pic>
        <p:nvPicPr>
          <p:cNvPr id="201" name="Google Shape;201;p17"/>
          <p:cNvPicPr preferRelativeResize="0">
            <a:picLocks noGrp="1"/>
          </p:cNvPicPr>
          <p:nvPr>
            <p:ph type="body" idx="1"/>
          </p:nvPr>
        </p:nvPicPr>
        <p:blipFill rotWithShape="1">
          <a:blip r:embed="rId3">
            <a:alphaModFix/>
          </a:blip>
          <a:srcRect t="14194" b="4301"/>
          <a:stretch/>
        </p:blipFill>
        <p:spPr>
          <a:xfrm>
            <a:off x="0" y="1268362"/>
            <a:ext cx="9144000" cy="558963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18"/>
          <p:cNvPicPr preferRelativeResize="0">
            <a:picLocks noGrp="1"/>
          </p:cNvPicPr>
          <p:nvPr>
            <p:ph type="body" idx="1"/>
          </p:nvPr>
        </p:nvPicPr>
        <p:blipFill rotWithShape="1">
          <a:blip r:embed="rId3">
            <a:alphaModFix/>
          </a:blip>
          <a:srcRect l="2324" t="4072" r="11757" b="3055"/>
          <a:stretch/>
        </p:blipFill>
        <p:spPr>
          <a:xfrm>
            <a:off x="-8074" y="1312606"/>
            <a:ext cx="9152074" cy="5545394"/>
          </a:xfrm>
          <a:prstGeom prst="rect">
            <a:avLst/>
          </a:prstGeom>
          <a:noFill/>
          <a:ln>
            <a:noFill/>
          </a:ln>
        </p:spPr>
      </p:pic>
      <p:sp>
        <p:nvSpPr>
          <p:cNvPr id="207" name="Google Shape;207;p18"/>
          <p:cNvSpPr txBox="1"/>
          <p:nvPr/>
        </p:nvSpPr>
        <p:spPr>
          <a:xfrm>
            <a:off x="1" y="265471"/>
            <a:ext cx="9143999"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a:solidFill>
                  <a:srgbClr val="FF0000"/>
                </a:solidFill>
                <a:latin typeface="Calibri"/>
                <a:ea typeface="Calibri"/>
                <a:cs typeface="Calibri"/>
                <a:sym typeface="Calibri"/>
              </a:rPr>
              <a:t>5. Rising Sea Levels Lead to Flooding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9"/>
          <p:cNvSpPr txBox="1">
            <a:spLocks noGrp="1"/>
          </p:cNvSpPr>
          <p:nvPr>
            <p:ph type="title"/>
          </p:nvPr>
        </p:nvSpPr>
        <p:spPr>
          <a:xfrm>
            <a:off x="1" y="0"/>
            <a:ext cx="9143999"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GB" sz="3600"/>
              <a:t>In Louisiana land is being lost at a rate of a football field every 45 minutes</a:t>
            </a:r>
            <a:endParaRPr/>
          </a:p>
        </p:txBody>
      </p:sp>
      <p:pic>
        <p:nvPicPr>
          <p:cNvPr id="213" name="Google Shape;213;p19"/>
          <p:cNvPicPr preferRelativeResize="0">
            <a:picLocks noGrp="1"/>
          </p:cNvPicPr>
          <p:nvPr>
            <p:ph type="body" idx="1"/>
          </p:nvPr>
        </p:nvPicPr>
        <p:blipFill rotWithShape="1">
          <a:blip r:embed="rId3">
            <a:alphaModFix/>
          </a:blip>
          <a:srcRect b="17120"/>
          <a:stretch/>
        </p:blipFill>
        <p:spPr>
          <a:xfrm>
            <a:off x="1" y="1174107"/>
            <a:ext cx="9143999" cy="5683893"/>
          </a:xfrm>
          <a:prstGeom prst="rect">
            <a:avLst/>
          </a:prstGeom>
          <a:noFill/>
          <a:ln>
            <a:noFill/>
          </a:ln>
        </p:spPr>
      </p:pic>
      <p:sp>
        <p:nvSpPr>
          <p:cNvPr id="214" name="Google Shape;214;p19"/>
          <p:cNvSpPr txBox="1"/>
          <p:nvPr/>
        </p:nvSpPr>
        <p:spPr>
          <a:xfrm>
            <a:off x="8088904" y="6476180"/>
            <a:ext cx="1509486"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a:solidFill>
                  <a:schemeClr val="lt1"/>
                </a:solidFill>
                <a:latin typeface="Calibri"/>
                <a:ea typeface="Calibri"/>
                <a:cs typeface="Calibri"/>
                <a:sym typeface="Calibri"/>
              </a:rPr>
              <a:t>Photo: Tobin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2" descr="YPTE-logo-embrace-cmyk.eps"/>
          <p:cNvPicPr preferRelativeResize="0"/>
          <p:nvPr/>
        </p:nvPicPr>
        <p:blipFill rotWithShape="1">
          <a:blip r:embed="rId3">
            <a:alphaModFix/>
          </a:blip>
          <a:srcRect/>
          <a:stretch/>
        </p:blipFill>
        <p:spPr>
          <a:xfrm>
            <a:off x="3191220" y="365312"/>
            <a:ext cx="2820174" cy="3772648"/>
          </a:xfrm>
          <a:prstGeom prst="rect">
            <a:avLst/>
          </a:prstGeom>
          <a:noFill/>
          <a:ln>
            <a:noFill/>
          </a:ln>
        </p:spPr>
      </p:pic>
      <p:sp>
        <p:nvSpPr>
          <p:cNvPr id="97" name="Google Shape;97;p2"/>
          <p:cNvSpPr txBox="1"/>
          <p:nvPr/>
        </p:nvSpPr>
        <p:spPr>
          <a:xfrm>
            <a:off x="3048000" y="6291385"/>
            <a:ext cx="310661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b="0" i="0" u="none" strike="noStrike" cap="none">
                <a:solidFill>
                  <a:schemeClr val="dk1"/>
                </a:solidFill>
                <a:latin typeface="Calibri"/>
                <a:ea typeface="Calibri"/>
                <a:cs typeface="Calibri"/>
                <a:sym typeface="Calibri"/>
              </a:rPr>
              <a:t>Registered charity number 1153740</a:t>
            </a:r>
            <a:endParaRPr/>
          </a:p>
        </p:txBody>
      </p:sp>
      <p:sp>
        <p:nvSpPr>
          <p:cNvPr id="98" name="Google Shape;98;p2"/>
          <p:cNvSpPr txBox="1"/>
          <p:nvPr/>
        </p:nvSpPr>
        <p:spPr>
          <a:xfrm>
            <a:off x="486507" y="4552953"/>
            <a:ext cx="8229599"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0" b="0" i="0" u="none" strike="noStrike" cap="none">
                <a:solidFill>
                  <a:schemeClr val="dk1"/>
                </a:solidFill>
                <a:latin typeface="Calibri"/>
                <a:ea typeface="Calibri"/>
                <a:cs typeface="Calibri"/>
                <a:sym typeface="Calibri"/>
              </a:rPr>
              <a:t>CLIMATE CHANGE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473" y="0"/>
            <a:ext cx="10326484" cy="6858000"/>
          </a:xfrm>
          <a:prstGeom prst="rect">
            <a:avLst/>
          </a:prstGeom>
        </p:spPr>
      </p:pic>
      <p:sp>
        <p:nvSpPr>
          <p:cNvPr id="221" name="Google Shape;221;p20"/>
          <p:cNvSpPr txBox="1"/>
          <p:nvPr/>
        </p:nvSpPr>
        <p:spPr>
          <a:xfrm>
            <a:off x="1076632" y="5678129"/>
            <a:ext cx="6740013"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a:solidFill>
                  <a:schemeClr val="dk1"/>
                </a:solidFill>
                <a:latin typeface="Calibri"/>
                <a:ea typeface="Calibri"/>
                <a:cs typeface="Calibri"/>
                <a:sym typeface="Calibri"/>
              </a:rPr>
              <a:t>Could this be our future?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21"/>
          <p:cNvPicPr preferRelativeResize="0">
            <a:picLocks noGrp="1"/>
          </p:cNvPicPr>
          <p:nvPr>
            <p:ph type="body" idx="1"/>
          </p:nvPr>
        </p:nvPicPr>
        <p:blipFill rotWithShape="1">
          <a:blip r:embed="rId3">
            <a:alphaModFix/>
          </a:blip>
          <a:srcRect t="5492" b="6075"/>
          <a:stretch/>
        </p:blipFill>
        <p:spPr>
          <a:xfrm>
            <a:off x="0" y="1490794"/>
            <a:ext cx="9144000" cy="5367206"/>
          </a:xfrm>
          <a:prstGeom prst="rect">
            <a:avLst/>
          </a:prstGeom>
          <a:noFill/>
          <a:ln>
            <a:noFill/>
          </a:ln>
        </p:spPr>
      </p:pic>
      <p:sp>
        <p:nvSpPr>
          <p:cNvPr id="227" name="Google Shape;227;p21"/>
          <p:cNvSpPr txBox="1"/>
          <p:nvPr/>
        </p:nvSpPr>
        <p:spPr>
          <a:xfrm>
            <a:off x="398206" y="44244"/>
            <a:ext cx="8347587"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a:solidFill>
                  <a:srgbClr val="FF0000"/>
                </a:solidFill>
                <a:latin typeface="Calibri"/>
                <a:ea typeface="Calibri"/>
                <a:cs typeface="Calibri"/>
                <a:sym typeface="Calibri"/>
              </a:rPr>
              <a:t>6. Animals Lose Their Habitats and Cannot Adapt to Climate Change</a:t>
            </a:r>
            <a:endParaRPr/>
          </a:p>
        </p:txBody>
      </p:sp>
      <p:sp>
        <p:nvSpPr>
          <p:cNvPr id="228" name="Google Shape;228;p21"/>
          <p:cNvSpPr txBox="1"/>
          <p:nvPr/>
        </p:nvSpPr>
        <p:spPr>
          <a:xfrm>
            <a:off x="147484" y="5928852"/>
            <a:ext cx="8804787"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dk1"/>
                </a:solidFill>
                <a:latin typeface="Calibri"/>
                <a:ea typeface="Calibri"/>
                <a:cs typeface="Calibri"/>
                <a:sym typeface="Calibri"/>
              </a:rPr>
              <a:t>Polar bears need sea ice to hunt, raise their young and rest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2"/>
          <p:cNvSpPr txBox="1">
            <a:spLocks noGrp="1"/>
          </p:cNvSpPr>
          <p:nvPr>
            <p:ph type="title"/>
          </p:nvPr>
        </p:nvSpPr>
        <p:spPr>
          <a:xfrm>
            <a:off x="132735" y="136092"/>
            <a:ext cx="8900427"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GB" sz="3600"/>
              <a:t>Some species – like these bats in Cairns - are unable to adapt to rapidly changing conditions</a:t>
            </a:r>
            <a:endParaRPr/>
          </a:p>
        </p:txBody>
      </p:sp>
      <p:pic>
        <p:nvPicPr>
          <p:cNvPr id="234" name="Google Shape;234;p22"/>
          <p:cNvPicPr preferRelativeResize="0">
            <a:picLocks noGrp="1"/>
          </p:cNvPicPr>
          <p:nvPr>
            <p:ph type="body" idx="1"/>
          </p:nvPr>
        </p:nvPicPr>
        <p:blipFill rotWithShape="1">
          <a:blip r:embed="rId3">
            <a:alphaModFix/>
          </a:blip>
          <a:srcRect/>
          <a:stretch/>
        </p:blipFill>
        <p:spPr>
          <a:xfrm>
            <a:off x="0" y="1370707"/>
            <a:ext cx="9144000" cy="5487293"/>
          </a:xfrm>
          <a:prstGeom prst="rect">
            <a:avLst/>
          </a:prstGeom>
          <a:noFill/>
          <a:ln>
            <a:noFill/>
          </a:ln>
        </p:spPr>
      </p:pic>
      <p:sp>
        <p:nvSpPr>
          <p:cNvPr id="235" name="Google Shape;235;p22"/>
          <p:cNvSpPr txBox="1"/>
          <p:nvPr/>
        </p:nvSpPr>
        <p:spPr>
          <a:xfrm>
            <a:off x="7550727" y="6470072"/>
            <a:ext cx="1482436"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a:solidFill>
                  <a:schemeClr val="dk1"/>
                </a:solidFill>
                <a:latin typeface="Calibri"/>
                <a:ea typeface="Calibri"/>
                <a:cs typeface="Calibri"/>
                <a:sym typeface="Calibri"/>
              </a:rPr>
              <a:t>Photo: denisbin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3"/>
          <p:cNvSpPr txBox="1">
            <a:spLocks noGrp="1"/>
          </p:cNvSpPr>
          <p:nvPr>
            <p:ph type="title"/>
          </p:nvPr>
        </p:nvSpPr>
        <p:spPr>
          <a:xfrm>
            <a:off x="162232" y="55639"/>
            <a:ext cx="8819536"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5400"/>
              <a:buFont typeface="Calibri"/>
              <a:buNone/>
            </a:pPr>
            <a:r>
              <a:rPr lang="en-GB" sz="5400" cap="none"/>
              <a:t>2. HOW ARE WE DOING THIS?</a:t>
            </a:r>
            <a:endParaRPr/>
          </a:p>
        </p:txBody>
      </p:sp>
      <p:pic>
        <p:nvPicPr>
          <p:cNvPr id="241" name="Google Shape;241;p23"/>
          <p:cNvPicPr preferRelativeResize="0">
            <a:picLocks noGrp="1"/>
          </p:cNvPicPr>
          <p:nvPr>
            <p:ph type="body" idx="1"/>
          </p:nvPr>
        </p:nvPicPr>
        <p:blipFill rotWithShape="1">
          <a:blip r:embed="rId3">
            <a:alphaModFix/>
          </a:blip>
          <a:srcRect b="7163"/>
          <a:stretch/>
        </p:blipFill>
        <p:spPr>
          <a:xfrm>
            <a:off x="0" y="1198639"/>
            <a:ext cx="9144000" cy="565936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4"/>
          <p:cNvSpPr txBox="1">
            <a:spLocks noGrp="1"/>
          </p:cNvSpPr>
          <p:nvPr>
            <p:ph type="title"/>
          </p:nvPr>
        </p:nvSpPr>
        <p:spPr>
          <a:xfrm>
            <a:off x="0" y="-99750"/>
            <a:ext cx="9143999" cy="156891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GB" sz="3600"/>
              <a:t>It started over 200 years ago when scientists learned how to use steam to create power</a:t>
            </a:r>
            <a:endParaRPr/>
          </a:p>
        </p:txBody>
      </p:sp>
      <p:pic>
        <p:nvPicPr>
          <p:cNvPr id="247" name="Google Shape;247;p24"/>
          <p:cNvPicPr preferRelativeResize="0"/>
          <p:nvPr/>
        </p:nvPicPr>
        <p:blipFill rotWithShape="1">
          <a:blip r:embed="rId3">
            <a:alphaModFix/>
          </a:blip>
          <a:srcRect t="10375"/>
          <a:stretch/>
        </p:blipFill>
        <p:spPr>
          <a:xfrm>
            <a:off x="3885" y="1379913"/>
            <a:ext cx="9140114" cy="547832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5"/>
          <p:cNvPicPr preferRelativeResize="0"/>
          <p:nvPr/>
        </p:nvPicPr>
        <p:blipFill rotWithShape="1">
          <a:blip r:embed="rId3">
            <a:alphaModFix/>
          </a:blip>
          <a:srcRect l="1785" t="5451" r="47990" b="15428"/>
          <a:stretch/>
        </p:blipFill>
        <p:spPr>
          <a:xfrm>
            <a:off x="0" y="1395343"/>
            <a:ext cx="3993788" cy="3195030"/>
          </a:xfrm>
          <a:prstGeom prst="rect">
            <a:avLst/>
          </a:prstGeom>
          <a:noFill/>
          <a:ln>
            <a:noFill/>
          </a:ln>
        </p:spPr>
      </p:pic>
      <p:pic>
        <p:nvPicPr>
          <p:cNvPr id="253" name="Google Shape;253;p25"/>
          <p:cNvPicPr preferRelativeResize="0"/>
          <p:nvPr/>
        </p:nvPicPr>
        <p:blipFill rotWithShape="1">
          <a:blip r:embed="rId4">
            <a:alphaModFix/>
          </a:blip>
          <a:srcRect l="18159"/>
          <a:stretch/>
        </p:blipFill>
        <p:spPr>
          <a:xfrm>
            <a:off x="5241096" y="1391388"/>
            <a:ext cx="3919232" cy="3195031"/>
          </a:xfrm>
          <a:prstGeom prst="rect">
            <a:avLst/>
          </a:prstGeom>
          <a:noFill/>
          <a:ln w="9525" cap="flat" cmpd="sng">
            <a:solidFill>
              <a:schemeClr val="lt1"/>
            </a:solidFill>
            <a:prstDash val="solid"/>
            <a:round/>
            <a:headEnd type="none" w="sm" len="sm"/>
            <a:tailEnd type="none" w="sm" len="sm"/>
          </a:ln>
        </p:spPr>
      </p:pic>
      <p:sp>
        <p:nvSpPr>
          <p:cNvPr id="254" name="Google Shape;254;p25"/>
          <p:cNvSpPr txBox="1">
            <a:spLocks noGrp="1"/>
          </p:cNvSpPr>
          <p:nvPr>
            <p:ph type="title"/>
          </p:nvPr>
        </p:nvSpPr>
        <p:spPr>
          <a:xfrm>
            <a:off x="114300" y="265061"/>
            <a:ext cx="8850085" cy="800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800"/>
              <a:buFont typeface="Calibri"/>
              <a:buNone/>
            </a:pPr>
            <a:r>
              <a:rPr lang="en-GB" sz="3800"/>
              <a:t>It all depended on fossil fuels being burned to produce heat and turn water into steam</a:t>
            </a:r>
            <a:endParaRPr sz="3800">
              <a:latin typeface="Comic Sans MS"/>
              <a:ea typeface="Comic Sans MS"/>
              <a:cs typeface="Comic Sans MS"/>
              <a:sym typeface="Comic Sans MS"/>
            </a:endParaRPr>
          </a:p>
        </p:txBody>
      </p:sp>
      <p:sp>
        <p:nvSpPr>
          <p:cNvPr id="255" name="Google Shape;255;p25"/>
          <p:cNvSpPr txBox="1"/>
          <p:nvPr/>
        </p:nvSpPr>
        <p:spPr>
          <a:xfrm>
            <a:off x="54413" y="4341720"/>
            <a:ext cx="1224643"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dk1"/>
                </a:solidFill>
                <a:latin typeface="Calibri"/>
                <a:ea typeface="Calibri"/>
                <a:cs typeface="Calibri"/>
                <a:sym typeface="Calibri"/>
              </a:rPr>
              <a:t>Photo: Jeffrey Beall</a:t>
            </a:r>
            <a:endParaRPr/>
          </a:p>
        </p:txBody>
      </p:sp>
      <p:pic>
        <p:nvPicPr>
          <p:cNvPr id="256" name="Google Shape;256;p25"/>
          <p:cNvPicPr preferRelativeResize="0"/>
          <p:nvPr/>
        </p:nvPicPr>
        <p:blipFill rotWithShape="1">
          <a:blip r:embed="rId5">
            <a:alphaModFix/>
          </a:blip>
          <a:srcRect l="8258" r="11243"/>
          <a:stretch/>
        </p:blipFill>
        <p:spPr>
          <a:xfrm>
            <a:off x="2558113" y="3700734"/>
            <a:ext cx="3962458" cy="3169966"/>
          </a:xfrm>
          <a:prstGeom prst="rect">
            <a:avLst/>
          </a:prstGeom>
          <a:noFill/>
          <a:ln w="9525" cap="flat" cmpd="sng">
            <a:solidFill>
              <a:schemeClr val="lt1"/>
            </a:solidFill>
            <a:prstDash val="solid"/>
            <a:round/>
            <a:headEnd type="none" w="sm" len="sm"/>
            <a:tailEnd type="none" w="sm" len="sm"/>
          </a:ln>
        </p:spPr>
      </p:pic>
      <p:sp>
        <p:nvSpPr>
          <p:cNvPr id="257" name="Google Shape;257;p25"/>
          <p:cNvSpPr txBox="1"/>
          <p:nvPr/>
        </p:nvSpPr>
        <p:spPr>
          <a:xfrm>
            <a:off x="7915797" y="4276847"/>
            <a:ext cx="1306287"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Calibri"/>
                <a:ea typeface="Calibri"/>
                <a:cs typeface="Calibri"/>
                <a:sym typeface="Calibri"/>
              </a:rPr>
              <a:t>Photo: Jose Luis Agapito</a:t>
            </a:r>
            <a:endParaRPr/>
          </a:p>
        </p:txBody>
      </p:sp>
      <p:sp>
        <p:nvSpPr>
          <p:cNvPr id="258" name="Google Shape;258;p25"/>
          <p:cNvSpPr txBox="1"/>
          <p:nvPr/>
        </p:nvSpPr>
        <p:spPr>
          <a:xfrm>
            <a:off x="5224768" y="6642556"/>
            <a:ext cx="14042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Calibri"/>
                <a:ea typeface="Calibri"/>
                <a:cs typeface="Calibri"/>
                <a:sym typeface="Calibri"/>
              </a:rPr>
              <a:t>Photo: Stephen Shrubsole</a:t>
            </a:r>
            <a:endParaRPr/>
          </a:p>
        </p:txBody>
      </p:sp>
      <p:sp>
        <p:nvSpPr>
          <p:cNvPr id="259" name="Google Shape;259;p25"/>
          <p:cNvSpPr txBox="1"/>
          <p:nvPr/>
        </p:nvSpPr>
        <p:spPr>
          <a:xfrm>
            <a:off x="54413" y="1507543"/>
            <a:ext cx="13589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dk1"/>
                </a:solidFill>
                <a:latin typeface="Comic Sans MS"/>
                <a:ea typeface="Comic Sans MS"/>
                <a:cs typeface="Comic Sans MS"/>
                <a:sym typeface="Comic Sans MS"/>
              </a:rPr>
              <a:t>Coal</a:t>
            </a:r>
            <a:endParaRPr/>
          </a:p>
        </p:txBody>
      </p:sp>
      <p:sp>
        <p:nvSpPr>
          <p:cNvPr id="260" name="Google Shape;260;p25"/>
          <p:cNvSpPr txBox="1"/>
          <p:nvPr/>
        </p:nvSpPr>
        <p:spPr>
          <a:xfrm>
            <a:off x="5302852" y="3864003"/>
            <a:ext cx="114847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dk1"/>
                </a:solidFill>
                <a:latin typeface="Comic Sans MS"/>
                <a:ea typeface="Comic Sans MS"/>
                <a:cs typeface="Comic Sans MS"/>
                <a:sym typeface="Comic Sans MS"/>
              </a:rPr>
              <a:t>Oil</a:t>
            </a:r>
            <a:endParaRPr/>
          </a:p>
        </p:txBody>
      </p:sp>
      <p:sp>
        <p:nvSpPr>
          <p:cNvPr id="261" name="Google Shape;261;p25"/>
          <p:cNvSpPr txBox="1"/>
          <p:nvPr/>
        </p:nvSpPr>
        <p:spPr>
          <a:xfrm>
            <a:off x="5483291" y="1507543"/>
            <a:ext cx="114573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omic Sans MS"/>
                <a:ea typeface="Comic Sans MS"/>
                <a:cs typeface="Comic Sans MS"/>
                <a:sym typeface="Comic Sans MS"/>
              </a:rPr>
              <a:t>Gas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6"/>
          <p:cNvSpPr txBox="1">
            <a:spLocks noGrp="1"/>
          </p:cNvSpPr>
          <p:nvPr>
            <p:ph type="title"/>
          </p:nvPr>
        </p:nvSpPr>
        <p:spPr>
          <a:xfrm>
            <a:off x="299258" y="-232754"/>
            <a:ext cx="8512233" cy="162066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700"/>
              <a:buFont typeface="Calibri"/>
              <a:buNone/>
            </a:pPr>
            <a:r>
              <a:rPr lang="en-GB" sz="3700"/>
              <a:t>Soon steam power was being used to generate electricity</a:t>
            </a:r>
            <a:endParaRPr/>
          </a:p>
        </p:txBody>
      </p:sp>
      <p:pic>
        <p:nvPicPr>
          <p:cNvPr id="267" name="Google Shape;267;p26"/>
          <p:cNvPicPr preferRelativeResize="0"/>
          <p:nvPr/>
        </p:nvPicPr>
        <p:blipFill rotWithShape="1">
          <a:blip r:embed="rId3">
            <a:alphaModFix/>
          </a:blip>
          <a:srcRect t="2407" b="5914"/>
          <a:stretch/>
        </p:blipFill>
        <p:spPr>
          <a:xfrm>
            <a:off x="0" y="1188720"/>
            <a:ext cx="9133001" cy="566928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7"/>
          <p:cNvSpPr txBox="1">
            <a:spLocks noGrp="1"/>
          </p:cNvSpPr>
          <p:nvPr>
            <p:ph type="title"/>
          </p:nvPr>
        </p:nvSpPr>
        <p:spPr>
          <a:xfrm>
            <a:off x="-1" y="274638"/>
            <a:ext cx="9019309"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000"/>
              <a:buFont typeface="Calibri"/>
              <a:buNone/>
            </a:pPr>
            <a:r>
              <a:rPr lang="en-GB" sz="3000">
                <a:latin typeface="Calibri"/>
                <a:ea typeface="Calibri"/>
                <a:cs typeface="Calibri"/>
                <a:sym typeface="Calibri"/>
              </a:rPr>
              <a:t>Around three-quarters of the electricity generated in the UK comes from power stations fuelled by fossil fuels</a:t>
            </a:r>
            <a:endParaRPr/>
          </a:p>
        </p:txBody>
      </p:sp>
      <p:pic>
        <p:nvPicPr>
          <p:cNvPr id="273" name="Google Shape;273;p27"/>
          <p:cNvPicPr preferRelativeResize="0"/>
          <p:nvPr/>
        </p:nvPicPr>
        <p:blipFill rotWithShape="1">
          <a:blip r:embed="rId3">
            <a:alphaModFix/>
          </a:blip>
          <a:srcRect t="8939" b="7962"/>
          <a:stretch/>
        </p:blipFill>
        <p:spPr>
          <a:xfrm>
            <a:off x="0" y="1793629"/>
            <a:ext cx="9144000" cy="506437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28"/>
          <p:cNvPicPr preferRelativeResize="0"/>
          <p:nvPr/>
        </p:nvPicPr>
        <p:blipFill rotWithShape="1">
          <a:blip r:embed="rId3">
            <a:alphaModFix/>
          </a:blip>
          <a:srcRect b="3061"/>
          <a:stretch/>
        </p:blipFill>
        <p:spPr>
          <a:xfrm>
            <a:off x="4085302" y="3588774"/>
            <a:ext cx="5058698" cy="3269226"/>
          </a:xfrm>
          <a:prstGeom prst="rect">
            <a:avLst/>
          </a:prstGeom>
          <a:noFill/>
          <a:ln>
            <a:noFill/>
          </a:ln>
        </p:spPr>
      </p:pic>
      <p:sp>
        <p:nvSpPr>
          <p:cNvPr id="279" name="Google Shape;279;p28"/>
          <p:cNvSpPr txBox="1">
            <a:spLocks noGrp="1"/>
          </p:cNvSpPr>
          <p:nvPr>
            <p:ph type="title"/>
          </p:nvPr>
        </p:nvSpPr>
        <p:spPr>
          <a:xfrm>
            <a:off x="1" y="156651"/>
            <a:ext cx="9143999"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GB" sz="3600"/>
              <a:t>We rely on fossil fuels to make electricity, provide our heating and power our vehicles</a:t>
            </a:r>
            <a:endParaRPr/>
          </a:p>
        </p:txBody>
      </p:sp>
      <p:pic>
        <p:nvPicPr>
          <p:cNvPr id="280" name="Google Shape;280;p28"/>
          <p:cNvPicPr preferRelativeResize="0">
            <a:picLocks noGrp="1"/>
          </p:cNvPicPr>
          <p:nvPr>
            <p:ph type="body" idx="1"/>
          </p:nvPr>
        </p:nvPicPr>
        <p:blipFill rotWithShape="1">
          <a:blip r:embed="rId4">
            <a:alphaModFix/>
          </a:blip>
          <a:srcRect t="4785"/>
          <a:stretch/>
        </p:blipFill>
        <p:spPr>
          <a:xfrm>
            <a:off x="1" y="1460089"/>
            <a:ext cx="5029200" cy="319236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9"/>
          <p:cNvSpPr txBox="1">
            <a:spLocks noGrp="1"/>
          </p:cNvSpPr>
          <p:nvPr>
            <p:ph type="title"/>
          </p:nvPr>
        </p:nvSpPr>
        <p:spPr>
          <a:xfrm>
            <a:off x="166255" y="70337"/>
            <a:ext cx="8844741" cy="114653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alibri"/>
              <a:buNone/>
            </a:pPr>
            <a:r>
              <a:rPr lang="en-GB" sz="4000">
                <a:latin typeface="Calibri"/>
                <a:ea typeface="Calibri"/>
                <a:cs typeface="Calibri"/>
                <a:sym typeface="Calibri"/>
              </a:rPr>
              <a:t>BUT the big problem is that fossil fuels release </a:t>
            </a:r>
            <a:r>
              <a:rPr lang="en-GB" sz="4000">
                <a:solidFill>
                  <a:srgbClr val="FF0000"/>
                </a:solidFill>
                <a:latin typeface="Calibri"/>
                <a:ea typeface="Calibri"/>
                <a:cs typeface="Calibri"/>
                <a:sym typeface="Calibri"/>
              </a:rPr>
              <a:t>carbon dioxide </a:t>
            </a:r>
            <a:r>
              <a:rPr lang="en-GB" sz="4000">
                <a:latin typeface="Calibri"/>
                <a:ea typeface="Calibri"/>
                <a:cs typeface="Calibri"/>
                <a:sym typeface="Calibri"/>
              </a:rPr>
              <a:t>when they burn</a:t>
            </a:r>
            <a:endParaRPr/>
          </a:p>
        </p:txBody>
      </p:sp>
      <p:sp>
        <p:nvSpPr>
          <p:cNvPr id="2" name="Text Placeholder 1"/>
          <p:cNvSpPr>
            <a:spLocks noGrp="1"/>
          </p:cNvSpPr>
          <p:nvPr>
            <p:ph type="body"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659"/>
            <a:ext cx="9278471" cy="616398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a:spLocks noGrp="1"/>
          </p:cNvSpPr>
          <p:nvPr>
            <p:ph type="title"/>
          </p:nvPr>
        </p:nvSpPr>
        <p:spPr>
          <a:xfrm>
            <a:off x="1" y="-73740"/>
            <a:ext cx="9143999"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alibri"/>
              <a:buNone/>
            </a:pPr>
            <a:r>
              <a:rPr lang="en-GB" sz="4000" cap="none"/>
              <a:t>1. WHAT ARE WE DOING TO OUR WORLD?</a:t>
            </a:r>
            <a:endParaRPr/>
          </a:p>
        </p:txBody>
      </p:sp>
      <p:pic>
        <p:nvPicPr>
          <p:cNvPr id="104" name="Google Shape;104;p3"/>
          <p:cNvPicPr preferRelativeResize="0">
            <a:picLocks noGrp="1"/>
          </p:cNvPicPr>
          <p:nvPr>
            <p:ph type="body" idx="1"/>
          </p:nvPr>
        </p:nvPicPr>
        <p:blipFill rotWithShape="1">
          <a:blip r:embed="rId3">
            <a:alphaModFix/>
          </a:blip>
          <a:srcRect t="14839"/>
          <a:stretch/>
        </p:blipFill>
        <p:spPr>
          <a:xfrm>
            <a:off x="1" y="1017638"/>
            <a:ext cx="9143999" cy="584036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0"/>
          <p:cNvSpPr txBox="1">
            <a:spLocks noGrp="1"/>
          </p:cNvSpPr>
          <p:nvPr>
            <p:ph type="title"/>
          </p:nvPr>
        </p:nvSpPr>
        <p:spPr>
          <a:xfrm>
            <a:off x="5629273" y="0"/>
            <a:ext cx="3429000" cy="625889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GB" sz="3600">
                <a:latin typeface="Calibri"/>
                <a:ea typeface="Calibri"/>
                <a:cs typeface="Calibri"/>
                <a:sym typeface="Calibri"/>
              </a:rPr>
              <a:t>Carbon dioxide is a greenhouse gas </a:t>
            </a:r>
            <a:br>
              <a:rPr lang="en-GB" sz="3600">
                <a:latin typeface="Calibri"/>
                <a:ea typeface="Calibri"/>
                <a:cs typeface="Calibri"/>
                <a:sym typeface="Calibri"/>
              </a:rPr>
            </a:br>
            <a:r>
              <a:rPr lang="en-GB" sz="3600">
                <a:latin typeface="Calibri"/>
                <a:ea typeface="Calibri"/>
                <a:cs typeface="Calibri"/>
                <a:sym typeface="Calibri"/>
              </a:rPr>
              <a:t/>
            </a:r>
            <a:br>
              <a:rPr lang="en-GB" sz="3600">
                <a:latin typeface="Calibri"/>
                <a:ea typeface="Calibri"/>
                <a:cs typeface="Calibri"/>
                <a:sym typeface="Calibri"/>
              </a:rPr>
            </a:br>
            <a:r>
              <a:rPr lang="en-GB" sz="3600">
                <a:latin typeface="Calibri"/>
                <a:ea typeface="Calibri"/>
                <a:cs typeface="Calibri"/>
                <a:sym typeface="Calibri"/>
              </a:rPr>
              <a:t>It forms a layer in the atmosphere that reflects heat back to earth </a:t>
            </a:r>
            <a:endParaRPr/>
          </a:p>
        </p:txBody>
      </p:sp>
      <p:pic>
        <p:nvPicPr>
          <p:cNvPr id="293" name="Google Shape;293;p30"/>
          <p:cNvPicPr preferRelativeResize="0">
            <a:picLocks noGrp="1"/>
          </p:cNvPicPr>
          <p:nvPr>
            <p:ph type="body" idx="1"/>
          </p:nvPr>
        </p:nvPicPr>
        <p:blipFill rotWithShape="1">
          <a:blip r:embed="rId3">
            <a:alphaModFix/>
          </a:blip>
          <a:srcRect l="8438" r="10964"/>
          <a:stretch/>
        </p:blipFill>
        <p:spPr>
          <a:xfrm>
            <a:off x="0" y="0"/>
            <a:ext cx="5529262" cy="686023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1"/>
          <p:cNvSpPr txBox="1">
            <a:spLocks noGrp="1"/>
          </p:cNvSpPr>
          <p:nvPr>
            <p:ph type="title"/>
          </p:nvPr>
        </p:nvSpPr>
        <p:spPr>
          <a:xfrm>
            <a:off x="440574" y="116379"/>
            <a:ext cx="8229600" cy="1284634"/>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en-GB" sz="3959"/>
              <a:t>…..this causes the Earth to warm up</a:t>
            </a:r>
            <a:br>
              <a:rPr lang="en-GB" sz="3959"/>
            </a:br>
            <a:r>
              <a:rPr lang="en-GB" sz="3959"/>
              <a:t> – a bit like tomatoes in a greenhouse</a:t>
            </a:r>
            <a:endParaRPr/>
          </a:p>
        </p:txBody>
      </p:sp>
      <p:pic>
        <p:nvPicPr>
          <p:cNvPr id="299" name="Google Shape;299;p31"/>
          <p:cNvPicPr preferRelativeResize="0">
            <a:picLocks noGrp="1"/>
          </p:cNvPicPr>
          <p:nvPr>
            <p:ph type="body" idx="1"/>
          </p:nvPr>
        </p:nvPicPr>
        <p:blipFill rotWithShape="1">
          <a:blip r:embed="rId3">
            <a:alphaModFix/>
          </a:blip>
          <a:srcRect b="13477"/>
          <a:stretch/>
        </p:blipFill>
        <p:spPr>
          <a:xfrm>
            <a:off x="0" y="1417638"/>
            <a:ext cx="9148883" cy="560346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2"/>
          <p:cNvSpPr txBox="1">
            <a:spLocks noGrp="1"/>
          </p:cNvSpPr>
          <p:nvPr>
            <p:ph type="title"/>
          </p:nvPr>
        </p:nvSpPr>
        <p:spPr>
          <a:xfrm>
            <a:off x="1" y="401638"/>
            <a:ext cx="9144000" cy="768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300"/>
              <a:buFont typeface="Calibri"/>
              <a:buNone/>
            </a:pPr>
            <a:r>
              <a:rPr lang="en-GB" sz="3300"/>
              <a:t>There is a clear relationship between carbon dioxide in the atmosphere and temperature increase</a:t>
            </a:r>
            <a:endParaRPr/>
          </a:p>
        </p:txBody>
      </p:sp>
      <p:pic>
        <p:nvPicPr>
          <p:cNvPr id="305" name="Google Shape;305;p32"/>
          <p:cNvPicPr preferRelativeResize="0">
            <a:picLocks noGrp="1"/>
          </p:cNvPicPr>
          <p:nvPr>
            <p:ph type="body" idx="1"/>
          </p:nvPr>
        </p:nvPicPr>
        <p:blipFill rotWithShape="1">
          <a:blip r:embed="rId3">
            <a:alphaModFix/>
          </a:blip>
          <a:srcRect l="3204" t="11953" b="8790"/>
          <a:stretch/>
        </p:blipFill>
        <p:spPr>
          <a:xfrm>
            <a:off x="303886" y="1427163"/>
            <a:ext cx="8536226" cy="5395770"/>
          </a:xfrm>
          <a:prstGeom prst="rect">
            <a:avLst/>
          </a:prstGeom>
          <a:noFill/>
          <a:ln>
            <a:noFill/>
          </a:ln>
        </p:spPr>
      </p:pic>
      <p:sp>
        <p:nvSpPr>
          <p:cNvPr id="306" name="Google Shape;306;p32"/>
          <p:cNvSpPr txBox="1"/>
          <p:nvPr/>
        </p:nvSpPr>
        <p:spPr>
          <a:xfrm>
            <a:off x="7772400" y="6466176"/>
            <a:ext cx="137160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a:solidFill>
                  <a:schemeClr val="dk1"/>
                </a:solidFill>
                <a:latin typeface="Calibri"/>
                <a:ea typeface="Calibri"/>
                <a:cs typeface="Calibri"/>
                <a:sym typeface="Calibri"/>
              </a:rPr>
              <a:t>Photo: Matt Lemmon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33"/>
          <p:cNvPicPr preferRelativeResize="0">
            <a:picLocks noGrp="1"/>
          </p:cNvPicPr>
          <p:nvPr>
            <p:ph type="body" idx="1"/>
          </p:nvPr>
        </p:nvPicPr>
        <p:blipFill rotWithShape="1">
          <a:blip r:embed="rId3">
            <a:alphaModFix/>
          </a:blip>
          <a:srcRect/>
          <a:stretch/>
        </p:blipFill>
        <p:spPr>
          <a:xfrm>
            <a:off x="1768988" y="1108364"/>
            <a:ext cx="5509041" cy="5547877"/>
          </a:xfrm>
          <a:prstGeom prst="rect">
            <a:avLst/>
          </a:prstGeom>
          <a:noFill/>
          <a:ln>
            <a:noFill/>
          </a:ln>
        </p:spPr>
      </p:pic>
      <p:sp>
        <p:nvSpPr>
          <p:cNvPr id="312" name="Google Shape;312;p33"/>
          <p:cNvSpPr txBox="1"/>
          <p:nvPr/>
        </p:nvSpPr>
        <p:spPr>
          <a:xfrm>
            <a:off x="0" y="221673"/>
            <a:ext cx="9047018" cy="6155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400">
                <a:solidFill>
                  <a:schemeClr val="dk1"/>
                </a:solidFill>
                <a:latin typeface="Calibri"/>
                <a:ea typeface="Calibri"/>
                <a:cs typeface="Calibri"/>
                <a:sym typeface="Calibri"/>
              </a:rPr>
              <a:t>We all have a carbon footprint – how big is yours?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4"/>
          <p:cNvSpPr txBox="1">
            <a:spLocks noGrp="1"/>
          </p:cNvSpPr>
          <p:nvPr>
            <p:ph type="title"/>
          </p:nvPr>
        </p:nvSpPr>
        <p:spPr>
          <a:xfrm>
            <a:off x="0" y="191511"/>
            <a:ext cx="9144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GB" sz="3600"/>
              <a:t>Dairy farming is also a big contributor to climate change as cows and sheep release methane</a:t>
            </a:r>
            <a:endParaRPr/>
          </a:p>
        </p:txBody>
      </p:sp>
      <p:pic>
        <p:nvPicPr>
          <p:cNvPr id="318" name="Google Shape;318;p34"/>
          <p:cNvPicPr preferRelativeResize="0">
            <a:picLocks noGrp="1"/>
          </p:cNvPicPr>
          <p:nvPr>
            <p:ph type="body" idx="1"/>
          </p:nvPr>
        </p:nvPicPr>
        <p:blipFill rotWithShape="1">
          <a:blip r:embed="rId3">
            <a:alphaModFix/>
          </a:blip>
          <a:srcRect t="3427" b="9051"/>
          <a:stretch/>
        </p:blipFill>
        <p:spPr>
          <a:xfrm>
            <a:off x="-40827" y="1496291"/>
            <a:ext cx="9184828" cy="5361709"/>
          </a:xfrm>
          <a:prstGeom prst="rect">
            <a:avLst/>
          </a:prstGeom>
          <a:noFill/>
          <a:ln>
            <a:noFill/>
          </a:ln>
        </p:spPr>
      </p:pic>
      <p:sp>
        <p:nvSpPr>
          <p:cNvPr id="319" name="Google Shape;319;p34"/>
          <p:cNvSpPr txBox="1"/>
          <p:nvPr/>
        </p:nvSpPr>
        <p:spPr>
          <a:xfrm>
            <a:off x="7897091" y="6470074"/>
            <a:ext cx="1468582"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a:solidFill>
                  <a:schemeClr val="lt1"/>
                </a:solidFill>
                <a:latin typeface="Calibri"/>
                <a:ea typeface="Calibri"/>
                <a:cs typeface="Calibri"/>
                <a:sym typeface="Calibri"/>
              </a:rPr>
              <a:t>Photo: Rockin’Rita</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5"/>
          <p:cNvSpPr txBox="1">
            <a:spLocks noGrp="1"/>
          </p:cNvSpPr>
          <p:nvPr>
            <p:ph type="title"/>
          </p:nvPr>
        </p:nvSpPr>
        <p:spPr>
          <a:xfrm>
            <a:off x="250724" y="236648"/>
            <a:ext cx="8613058"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GB" sz="3200"/>
              <a:t>Deforestation is a huge contributor to climate change as trees absorb carbon dioxide and burning trees releases carbon dioxide into the atmosphere</a:t>
            </a:r>
            <a:endParaRPr/>
          </a:p>
        </p:txBody>
      </p:sp>
      <p:pic>
        <p:nvPicPr>
          <p:cNvPr id="325" name="Google Shape;325;p35"/>
          <p:cNvPicPr preferRelativeResize="0">
            <a:picLocks noGrp="1"/>
          </p:cNvPicPr>
          <p:nvPr>
            <p:ph type="body" idx="1"/>
          </p:nvPr>
        </p:nvPicPr>
        <p:blipFill rotWithShape="1">
          <a:blip r:embed="rId3">
            <a:alphaModFix/>
          </a:blip>
          <a:srcRect t="9757" b="3388"/>
          <a:stretch/>
        </p:blipFill>
        <p:spPr>
          <a:xfrm>
            <a:off x="0" y="1579870"/>
            <a:ext cx="9144000" cy="527813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800"/>
              <a:buFont typeface="Calibri"/>
              <a:buNone/>
            </a:pPr>
            <a:r>
              <a:rPr lang="en-GB" sz="4800"/>
              <a:t>3. WHAT CAN WE DO TO </a:t>
            </a:r>
            <a:r>
              <a:rPr lang="en-GB" sz="4800">
                <a:solidFill>
                  <a:srgbClr val="FF0000"/>
                </a:solidFill>
              </a:rPr>
              <a:t>STOP</a:t>
            </a:r>
            <a:r>
              <a:rPr lang="en-GB" sz="4800"/>
              <a:t> CLIMATE CHANGE?</a:t>
            </a:r>
            <a:endParaRPr/>
          </a:p>
        </p:txBody>
      </p:sp>
      <p:pic>
        <p:nvPicPr>
          <p:cNvPr id="331" name="Google Shape;331;p36"/>
          <p:cNvPicPr preferRelativeResize="0">
            <a:picLocks noGrp="1"/>
          </p:cNvPicPr>
          <p:nvPr>
            <p:ph type="body" idx="1"/>
          </p:nvPr>
        </p:nvPicPr>
        <p:blipFill rotWithShape="1">
          <a:blip r:embed="rId3">
            <a:alphaModFix/>
          </a:blip>
          <a:srcRect t="7991" b="5417"/>
          <a:stretch/>
        </p:blipFill>
        <p:spPr>
          <a:xfrm>
            <a:off x="0" y="1579418"/>
            <a:ext cx="9144000" cy="527858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37"/>
          <p:cNvPicPr preferRelativeResize="0">
            <a:picLocks noGrp="1"/>
          </p:cNvPicPr>
          <p:nvPr>
            <p:ph type="body" idx="1"/>
          </p:nvPr>
        </p:nvPicPr>
        <p:blipFill rotWithShape="1">
          <a:blip r:embed="rId3">
            <a:alphaModFix/>
          </a:blip>
          <a:srcRect t="19571" b="19988"/>
          <a:stretch/>
        </p:blipFill>
        <p:spPr>
          <a:xfrm>
            <a:off x="-12673" y="1323699"/>
            <a:ext cx="9156673" cy="5534301"/>
          </a:xfrm>
          <a:prstGeom prst="rect">
            <a:avLst/>
          </a:prstGeom>
          <a:noFill/>
          <a:ln>
            <a:noFill/>
          </a:ln>
        </p:spPr>
      </p:pic>
      <p:sp>
        <p:nvSpPr>
          <p:cNvPr id="337" name="Google Shape;337;p37"/>
          <p:cNvSpPr txBox="1">
            <a:spLocks noGrp="1"/>
          </p:cNvSpPr>
          <p:nvPr>
            <p:ph type="title"/>
          </p:nvPr>
        </p:nvSpPr>
        <p:spPr>
          <a:xfrm>
            <a:off x="450863" y="125279"/>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en-GB" sz="3959"/>
              <a:t>If we don’t take action now we could face devastating consequences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8"/>
          <p:cNvSpPr txBox="1">
            <a:spLocks noGrp="1"/>
          </p:cNvSpPr>
          <p:nvPr>
            <p:ph type="title"/>
          </p:nvPr>
        </p:nvSpPr>
        <p:spPr>
          <a:xfrm>
            <a:off x="0" y="0"/>
            <a:ext cx="91440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800"/>
              <a:buFont typeface="Calibri"/>
              <a:buNone/>
            </a:pPr>
            <a:endParaRPr sz="3800">
              <a:latin typeface="Comic Sans MS"/>
              <a:ea typeface="Comic Sans MS"/>
              <a:cs typeface="Comic Sans MS"/>
              <a:sym typeface="Comic Sans MS"/>
            </a:endParaRPr>
          </a:p>
        </p:txBody>
      </p:sp>
      <p:pic>
        <p:nvPicPr>
          <p:cNvPr id="343" name="Google Shape;343;p38"/>
          <p:cNvPicPr preferRelativeResize="0"/>
          <p:nvPr/>
        </p:nvPicPr>
        <p:blipFill rotWithShape="1">
          <a:blip r:embed="rId3">
            <a:alphaModFix/>
          </a:blip>
          <a:srcRect l="12925" t="-661" b="-613"/>
          <a:stretch/>
        </p:blipFill>
        <p:spPr>
          <a:xfrm>
            <a:off x="0" y="-87511"/>
            <a:ext cx="9144000" cy="7088385"/>
          </a:xfrm>
          <a:prstGeom prst="rect">
            <a:avLst/>
          </a:prstGeom>
          <a:noFill/>
          <a:ln>
            <a:noFill/>
          </a:ln>
        </p:spPr>
      </p:pic>
      <p:sp>
        <p:nvSpPr>
          <p:cNvPr id="344" name="Google Shape;344;p38"/>
          <p:cNvSpPr txBox="1"/>
          <p:nvPr/>
        </p:nvSpPr>
        <p:spPr>
          <a:xfrm>
            <a:off x="281354" y="6611815"/>
            <a:ext cx="128016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a:solidFill>
                  <a:schemeClr val="lt1"/>
                </a:solidFill>
                <a:latin typeface="Calibri"/>
                <a:ea typeface="Calibri"/>
                <a:cs typeface="Calibri"/>
                <a:sym typeface="Calibri"/>
              </a:rPr>
              <a:t>Photo: Thomas Hawk</a:t>
            </a:r>
            <a:endParaRPr/>
          </a:p>
        </p:txBody>
      </p:sp>
      <p:sp>
        <p:nvSpPr>
          <p:cNvPr id="345" name="Google Shape;345;p38"/>
          <p:cNvSpPr txBox="1"/>
          <p:nvPr/>
        </p:nvSpPr>
        <p:spPr>
          <a:xfrm>
            <a:off x="141915" y="0"/>
            <a:ext cx="6632063" cy="35394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We are </a:t>
            </a:r>
            <a:r>
              <a:rPr lang="en-GB" sz="4000" b="1">
                <a:solidFill>
                  <a:schemeClr val="lt1"/>
                </a:solidFill>
                <a:latin typeface="Calibri"/>
                <a:ea typeface="Calibri"/>
                <a:cs typeface="Calibri"/>
                <a:sym typeface="Calibri"/>
              </a:rPr>
              <a:t>all</a:t>
            </a:r>
            <a:r>
              <a:rPr lang="en-GB" sz="4000">
                <a:solidFill>
                  <a:schemeClr val="lt1"/>
                </a:solidFill>
                <a:latin typeface="Calibri"/>
                <a:ea typeface="Calibri"/>
                <a:cs typeface="Calibri"/>
                <a:sym typeface="Calibri"/>
              </a:rPr>
              <a:t> contributing to climate change</a:t>
            </a:r>
            <a:endParaRPr/>
          </a:p>
          <a:p>
            <a:pPr marL="0" marR="0" lvl="0" indent="0" algn="l" rtl="0">
              <a:spcBef>
                <a:spcPts val="0"/>
              </a:spcBef>
              <a:spcAft>
                <a:spcPts val="0"/>
              </a:spcAft>
              <a:buNone/>
            </a:pPr>
            <a:endParaRPr sz="1200">
              <a:solidFill>
                <a:schemeClr val="lt1"/>
              </a:solidFill>
              <a:latin typeface="Calibri"/>
              <a:ea typeface="Calibri"/>
              <a:cs typeface="Calibri"/>
              <a:sym typeface="Calibri"/>
            </a:endParaRPr>
          </a:p>
          <a:p>
            <a:pPr marL="0" marR="0" lvl="0" indent="0" algn="l" rtl="0">
              <a:spcBef>
                <a:spcPts val="0"/>
              </a:spcBef>
              <a:spcAft>
                <a:spcPts val="0"/>
              </a:spcAft>
              <a:buNone/>
            </a:pPr>
            <a:r>
              <a:rPr lang="en-GB" sz="4400" b="1">
                <a:solidFill>
                  <a:schemeClr val="lt1"/>
                </a:solidFill>
                <a:latin typeface="Calibri"/>
                <a:ea typeface="Calibri"/>
                <a:cs typeface="Calibri"/>
                <a:sym typeface="Calibri"/>
              </a:rPr>
              <a:t>It is everyone’s problem and we can all do something about it</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39"/>
          <p:cNvPicPr preferRelativeResize="0">
            <a:picLocks noGrp="1"/>
          </p:cNvPicPr>
          <p:nvPr>
            <p:ph type="body" idx="1"/>
          </p:nvPr>
        </p:nvPicPr>
        <p:blipFill rotWithShape="1">
          <a:blip r:embed="rId3">
            <a:alphaModFix/>
          </a:blip>
          <a:srcRect l="17623" t="12138" r="10716" b="21012"/>
          <a:stretch/>
        </p:blipFill>
        <p:spPr>
          <a:xfrm>
            <a:off x="0" y="1172755"/>
            <a:ext cx="9144000" cy="5685245"/>
          </a:xfrm>
          <a:prstGeom prst="rect">
            <a:avLst/>
          </a:prstGeom>
          <a:noFill/>
          <a:ln>
            <a:noFill/>
          </a:ln>
        </p:spPr>
      </p:pic>
      <p:sp>
        <p:nvSpPr>
          <p:cNvPr id="351" name="Google Shape;351;p39"/>
          <p:cNvSpPr txBox="1"/>
          <p:nvPr/>
        </p:nvSpPr>
        <p:spPr>
          <a:xfrm>
            <a:off x="140109" y="83351"/>
            <a:ext cx="886378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a:solidFill>
                  <a:srgbClr val="00B050"/>
                </a:solidFill>
                <a:latin typeface="Calibri"/>
                <a:ea typeface="Calibri"/>
                <a:cs typeface="Calibri"/>
                <a:sym typeface="Calibri"/>
              </a:rPr>
              <a:t>1. Raise Awareness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4"/>
          <p:cNvSpPr txBox="1">
            <a:spLocks noGrp="1"/>
          </p:cNvSpPr>
          <p:nvPr>
            <p:ph type="title"/>
          </p:nvPr>
        </p:nvSpPr>
        <p:spPr>
          <a:xfrm>
            <a:off x="0" y="-94670"/>
            <a:ext cx="9033164"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70C0"/>
              </a:buClr>
              <a:buSzPts val="3000"/>
              <a:buFont typeface="Calibri"/>
              <a:buNone/>
            </a:pPr>
            <a:r>
              <a:rPr lang="en-GB" sz="3000" b="1">
                <a:solidFill>
                  <a:srgbClr val="0070C0"/>
                </a:solidFill>
              </a:rPr>
              <a:t>Weather</a:t>
            </a:r>
            <a:r>
              <a:rPr lang="en-GB" sz="3000"/>
              <a:t> describes the day-to-day conditions in a place</a:t>
            </a:r>
            <a:endParaRPr/>
          </a:p>
        </p:txBody>
      </p:sp>
      <p:pic>
        <p:nvPicPr>
          <p:cNvPr id="110" name="Google Shape;110;p4"/>
          <p:cNvPicPr preferRelativeResize="0">
            <a:picLocks noGrp="1"/>
          </p:cNvPicPr>
          <p:nvPr>
            <p:ph type="body" idx="1"/>
          </p:nvPr>
        </p:nvPicPr>
        <p:blipFill rotWithShape="1">
          <a:blip r:embed="rId3">
            <a:alphaModFix/>
          </a:blip>
          <a:srcRect/>
          <a:stretch/>
        </p:blipFill>
        <p:spPr>
          <a:xfrm>
            <a:off x="0" y="965200"/>
            <a:ext cx="9144000" cy="58928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0"/>
          <p:cNvSpPr txBox="1">
            <a:spLocks noGrp="1"/>
          </p:cNvSpPr>
          <p:nvPr>
            <p:ph type="title"/>
          </p:nvPr>
        </p:nvSpPr>
        <p:spPr>
          <a:xfrm>
            <a:off x="457200" y="-38341"/>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200"/>
              <a:buFont typeface="Calibri"/>
              <a:buNone/>
            </a:pPr>
            <a:r>
              <a:rPr lang="en-GB" sz="3200"/>
              <a:t>Greta Thunberg is a young girl who campaigns for something to be done about climate change</a:t>
            </a:r>
            <a:endParaRPr/>
          </a:p>
        </p:txBody>
      </p:sp>
      <p:pic>
        <p:nvPicPr>
          <p:cNvPr id="357" name="Google Shape;357;p40"/>
          <p:cNvPicPr preferRelativeResize="0">
            <a:picLocks noGrp="1"/>
          </p:cNvPicPr>
          <p:nvPr>
            <p:ph type="body" idx="1"/>
          </p:nvPr>
        </p:nvPicPr>
        <p:blipFill rotWithShape="1">
          <a:blip r:embed="rId3">
            <a:alphaModFix/>
          </a:blip>
          <a:srcRect/>
          <a:stretch/>
        </p:blipFill>
        <p:spPr>
          <a:xfrm>
            <a:off x="0" y="1049239"/>
            <a:ext cx="9144000" cy="5808762"/>
          </a:xfrm>
          <a:prstGeom prst="rect">
            <a:avLst/>
          </a:prstGeom>
          <a:noFill/>
          <a:ln>
            <a:noFill/>
          </a:ln>
        </p:spPr>
      </p:pic>
      <p:sp>
        <p:nvSpPr>
          <p:cNvPr id="358" name="Google Shape;358;p40"/>
          <p:cNvSpPr txBox="1"/>
          <p:nvPr/>
        </p:nvSpPr>
        <p:spPr>
          <a:xfrm>
            <a:off x="235527" y="6442364"/>
            <a:ext cx="1704109"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a:solidFill>
                  <a:schemeClr val="lt1"/>
                </a:solidFill>
                <a:latin typeface="Calibri"/>
                <a:ea typeface="Calibri"/>
                <a:cs typeface="Calibri"/>
                <a:sym typeface="Calibri"/>
              </a:rPr>
              <a:t>Photo: European Parliament</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41"/>
          <p:cNvPicPr preferRelativeResize="0">
            <a:picLocks noGrp="1"/>
          </p:cNvPicPr>
          <p:nvPr>
            <p:ph type="body" idx="1"/>
          </p:nvPr>
        </p:nvPicPr>
        <p:blipFill rotWithShape="1">
          <a:blip r:embed="rId3">
            <a:alphaModFix/>
          </a:blip>
          <a:srcRect t="8160" b="10290"/>
          <a:stretch/>
        </p:blipFill>
        <p:spPr>
          <a:xfrm>
            <a:off x="1" y="1265238"/>
            <a:ext cx="9143999" cy="5592762"/>
          </a:xfrm>
          <a:prstGeom prst="rect">
            <a:avLst/>
          </a:prstGeom>
          <a:noFill/>
          <a:ln>
            <a:noFill/>
          </a:ln>
        </p:spPr>
      </p:pic>
      <p:sp>
        <p:nvSpPr>
          <p:cNvPr id="364" name="Google Shape;364;p41"/>
          <p:cNvSpPr txBox="1"/>
          <p:nvPr/>
        </p:nvSpPr>
        <p:spPr>
          <a:xfrm>
            <a:off x="1" y="117988"/>
            <a:ext cx="904076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a:solidFill>
                  <a:srgbClr val="00B050"/>
                </a:solidFill>
                <a:latin typeface="Calibri"/>
                <a:ea typeface="Calibri"/>
                <a:cs typeface="Calibri"/>
                <a:sym typeface="Calibri"/>
              </a:rPr>
              <a:t>2. Reduce Your Energy Use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42"/>
          <p:cNvPicPr preferRelativeResize="0">
            <a:picLocks noGrp="1"/>
          </p:cNvPicPr>
          <p:nvPr>
            <p:ph type="body" idx="1"/>
          </p:nvPr>
        </p:nvPicPr>
        <p:blipFill rotWithShape="1">
          <a:blip r:embed="rId3">
            <a:alphaModFix/>
          </a:blip>
          <a:srcRect l="5827" r="7371"/>
          <a:stretch/>
        </p:blipFill>
        <p:spPr>
          <a:xfrm>
            <a:off x="0" y="20710"/>
            <a:ext cx="6192983" cy="6837290"/>
          </a:xfrm>
          <a:prstGeom prst="rect">
            <a:avLst/>
          </a:prstGeom>
          <a:noFill/>
          <a:ln>
            <a:noFill/>
          </a:ln>
        </p:spPr>
      </p:pic>
      <p:sp>
        <p:nvSpPr>
          <p:cNvPr id="370" name="Google Shape;370;p42"/>
          <p:cNvSpPr txBox="1"/>
          <p:nvPr/>
        </p:nvSpPr>
        <p:spPr>
          <a:xfrm>
            <a:off x="6343650" y="597477"/>
            <a:ext cx="2700336" cy="48013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400">
                <a:solidFill>
                  <a:schemeClr val="dk1"/>
                </a:solidFill>
                <a:latin typeface="Calibri"/>
                <a:ea typeface="Calibri"/>
                <a:cs typeface="Calibri"/>
                <a:sym typeface="Calibri"/>
              </a:rPr>
              <a:t>Think of all the things you use that need electricity</a:t>
            </a:r>
            <a:endParaRPr/>
          </a:p>
          <a:p>
            <a:pPr marL="0" marR="0" lvl="0" indent="0" algn="l" rtl="0">
              <a:spcBef>
                <a:spcPts val="0"/>
              </a:spcBef>
              <a:spcAft>
                <a:spcPts val="0"/>
              </a:spcAft>
              <a:buNone/>
            </a:pPr>
            <a:endParaRPr sz="3400">
              <a:solidFill>
                <a:schemeClr val="dk1"/>
              </a:solidFill>
              <a:latin typeface="Calibri"/>
              <a:ea typeface="Calibri"/>
              <a:cs typeface="Calibri"/>
              <a:sym typeface="Calibri"/>
            </a:endParaRPr>
          </a:p>
          <a:p>
            <a:pPr marL="0" marR="0" lvl="0" indent="0" algn="l" rtl="0">
              <a:spcBef>
                <a:spcPts val="0"/>
              </a:spcBef>
              <a:spcAft>
                <a:spcPts val="0"/>
              </a:spcAft>
              <a:buNone/>
            </a:pPr>
            <a:r>
              <a:rPr lang="en-GB" sz="3400" b="1" cap="none">
                <a:solidFill>
                  <a:srgbClr val="00B050"/>
                </a:solidFill>
                <a:latin typeface="Calibri"/>
                <a:ea typeface="Calibri"/>
                <a:cs typeface="Calibri"/>
                <a:sym typeface="Calibri"/>
              </a:rPr>
              <a:t>ONLY USE THEM WHEN YOU REALLY NEED TO</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3"/>
          <p:cNvSpPr txBox="1">
            <a:spLocks noGrp="1"/>
          </p:cNvSpPr>
          <p:nvPr>
            <p:ph type="title"/>
          </p:nvPr>
        </p:nvSpPr>
        <p:spPr>
          <a:xfrm>
            <a:off x="112541" y="109023"/>
            <a:ext cx="8890781"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B050"/>
              </a:buClr>
              <a:buSzPts val="4000"/>
              <a:buFont typeface="Calibri"/>
              <a:buNone/>
            </a:pPr>
            <a:r>
              <a:rPr lang="en-GB" sz="4000">
                <a:solidFill>
                  <a:srgbClr val="00B050"/>
                </a:solidFill>
                <a:latin typeface="Calibri"/>
                <a:ea typeface="Calibri"/>
                <a:cs typeface="Calibri"/>
                <a:sym typeface="Calibri"/>
              </a:rPr>
              <a:t>Switch off lights when you leave a room</a:t>
            </a:r>
            <a:endParaRPr/>
          </a:p>
        </p:txBody>
      </p:sp>
      <p:pic>
        <p:nvPicPr>
          <p:cNvPr id="376" name="Google Shape;376;p43"/>
          <p:cNvPicPr preferRelativeResize="0">
            <a:picLocks noGrp="1"/>
          </p:cNvPicPr>
          <p:nvPr>
            <p:ph type="body" idx="1"/>
          </p:nvPr>
        </p:nvPicPr>
        <p:blipFill rotWithShape="1">
          <a:blip r:embed="rId3">
            <a:alphaModFix/>
          </a:blip>
          <a:srcRect t="7847"/>
          <a:stretch/>
        </p:blipFill>
        <p:spPr>
          <a:xfrm>
            <a:off x="0" y="1294227"/>
            <a:ext cx="9144000" cy="561619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4"/>
          <p:cNvSpPr txBox="1">
            <a:spLocks noGrp="1"/>
          </p:cNvSpPr>
          <p:nvPr>
            <p:ph type="title"/>
          </p:nvPr>
        </p:nvSpPr>
        <p:spPr>
          <a:xfrm>
            <a:off x="0" y="40287"/>
            <a:ext cx="91440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B050"/>
              </a:buClr>
              <a:buSzPts val="4000"/>
              <a:buFont typeface="Calibri"/>
              <a:buNone/>
            </a:pPr>
            <a:r>
              <a:rPr lang="en-GB" sz="4000">
                <a:solidFill>
                  <a:srgbClr val="00B050"/>
                </a:solidFill>
                <a:latin typeface="Calibri"/>
                <a:ea typeface="Calibri"/>
                <a:cs typeface="Calibri"/>
                <a:sym typeface="Calibri"/>
              </a:rPr>
              <a:t>Turn the smartboard off when not in use</a:t>
            </a:r>
            <a:endParaRPr/>
          </a:p>
        </p:txBody>
      </p:sp>
      <p:pic>
        <p:nvPicPr>
          <p:cNvPr id="382" name="Google Shape;382;p44"/>
          <p:cNvPicPr preferRelativeResize="0">
            <a:picLocks noGrp="1"/>
          </p:cNvPicPr>
          <p:nvPr>
            <p:ph type="body" idx="1"/>
          </p:nvPr>
        </p:nvPicPr>
        <p:blipFill rotWithShape="1">
          <a:blip r:embed="rId3">
            <a:alphaModFix/>
          </a:blip>
          <a:srcRect t="8616" b="8638"/>
          <a:stretch/>
        </p:blipFill>
        <p:spPr>
          <a:xfrm>
            <a:off x="-1" y="1183287"/>
            <a:ext cx="9144001" cy="5674713"/>
          </a:xfrm>
          <a:prstGeom prst="rect">
            <a:avLst/>
          </a:prstGeom>
          <a:noFill/>
          <a:ln>
            <a:noFill/>
          </a:ln>
        </p:spPr>
      </p:pic>
      <p:sp>
        <p:nvSpPr>
          <p:cNvPr id="383" name="Google Shape;383;p44"/>
          <p:cNvSpPr txBox="1"/>
          <p:nvPr/>
        </p:nvSpPr>
        <p:spPr>
          <a:xfrm>
            <a:off x="7498080" y="6527409"/>
            <a:ext cx="1336431"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a:solidFill>
                  <a:schemeClr val="dk1"/>
                </a:solidFill>
                <a:latin typeface="Calibri"/>
                <a:ea typeface="Calibri"/>
                <a:cs typeface="Calibri"/>
                <a:sym typeface="Calibri"/>
              </a:rPr>
              <a:t>Photo: F Delventhal</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5"/>
          <p:cNvSpPr txBox="1">
            <a:spLocks noGrp="1"/>
          </p:cNvSpPr>
          <p:nvPr>
            <p:ph type="title"/>
          </p:nvPr>
        </p:nvSpPr>
        <p:spPr>
          <a:xfrm>
            <a:off x="264676" y="45719"/>
            <a:ext cx="8623495"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B050"/>
              </a:buClr>
              <a:buSzPts val="4000"/>
              <a:buFont typeface="Calibri"/>
              <a:buNone/>
            </a:pPr>
            <a:r>
              <a:rPr lang="en-GB" sz="4000">
                <a:solidFill>
                  <a:srgbClr val="00B050"/>
                </a:solidFill>
                <a:latin typeface="Calibri"/>
                <a:ea typeface="Calibri"/>
                <a:cs typeface="Calibri"/>
                <a:sym typeface="Calibri"/>
              </a:rPr>
              <a:t>Turn computers off when not in use</a:t>
            </a:r>
            <a:endParaRPr/>
          </a:p>
        </p:txBody>
      </p:sp>
      <p:pic>
        <p:nvPicPr>
          <p:cNvPr id="389" name="Google Shape;389;p45"/>
          <p:cNvPicPr preferRelativeResize="0">
            <a:picLocks noGrp="1"/>
          </p:cNvPicPr>
          <p:nvPr>
            <p:ph type="body" idx="1"/>
          </p:nvPr>
        </p:nvPicPr>
        <p:blipFill rotWithShape="1">
          <a:blip r:embed="rId3">
            <a:alphaModFix/>
          </a:blip>
          <a:srcRect t="13542" b="4583"/>
          <a:stretch/>
        </p:blipFill>
        <p:spPr>
          <a:xfrm>
            <a:off x="0" y="1244991"/>
            <a:ext cx="9152849" cy="5613009"/>
          </a:xfrm>
          <a:prstGeom prst="rect">
            <a:avLst/>
          </a:prstGeom>
          <a:noFill/>
          <a:ln>
            <a:noFill/>
          </a:ln>
        </p:spPr>
      </p:pic>
      <p:sp>
        <p:nvSpPr>
          <p:cNvPr id="390" name="Google Shape;390;p45"/>
          <p:cNvSpPr txBox="1"/>
          <p:nvPr/>
        </p:nvSpPr>
        <p:spPr>
          <a:xfrm>
            <a:off x="7498080" y="6527409"/>
            <a:ext cx="1547446"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a:solidFill>
                  <a:schemeClr val="dk1"/>
                </a:solidFill>
                <a:latin typeface="Calibri"/>
                <a:ea typeface="Calibri"/>
                <a:cs typeface="Calibri"/>
                <a:sym typeface="Calibri"/>
              </a:rPr>
              <a:t>Photo: ttarasiuk</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6"/>
          <p:cNvSpPr txBox="1">
            <a:spLocks noGrp="1"/>
          </p:cNvSpPr>
          <p:nvPr>
            <p:ph type="title"/>
          </p:nvPr>
        </p:nvSpPr>
        <p:spPr>
          <a:xfrm>
            <a:off x="0" y="7349"/>
            <a:ext cx="9144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B050"/>
              </a:buClr>
              <a:buSzPts val="4000"/>
              <a:buFont typeface="Calibri"/>
              <a:buNone/>
            </a:pPr>
            <a:r>
              <a:rPr lang="en-GB" sz="4000">
                <a:solidFill>
                  <a:srgbClr val="00B050"/>
                </a:solidFill>
                <a:latin typeface="Calibri"/>
                <a:ea typeface="Calibri"/>
                <a:cs typeface="Calibri"/>
                <a:sym typeface="Calibri"/>
              </a:rPr>
              <a:t>Keep doors shut to keep heat in</a:t>
            </a:r>
            <a:endParaRPr/>
          </a:p>
        </p:txBody>
      </p:sp>
      <p:pic>
        <p:nvPicPr>
          <p:cNvPr id="396" name="Google Shape;396;p46"/>
          <p:cNvPicPr preferRelativeResize="0">
            <a:picLocks noGrp="1"/>
          </p:cNvPicPr>
          <p:nvPr>
            <p:ph type="body" idx="1"/>
          </p:nvPr>
        </p:nvPicPr>
        <p:blipFill rotWithShape="1">
          <a:blip r:embed="rId3">
            <a:alphaModFix/>
          </a:blip>
          <a:srcRect b="4824"/>
          <a:stretch/>
        </p:blipFill>
        <p:spPr>
          <a:xfrm>
            <a:off x="0" y="1150349"/>
            <a:ext cx="9135480" cy="572555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7"/>
          <p:cNvSpPr txBox="1">
            <a:spLocks noGrp="1"/>
          </p:cNvSpPr>
          <p:nvPr>
            <p:ph type="title"/>
          </p:nvPr>
        </p:nvSpPr>
        <p:spPr>
          <a:xfrm>
            <a:off x="457199" y="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B050"/>
              </a:buClr>
              <a:buSzPts val="4000"/>
              <a:buFont typeface="Calibri"/>
              <a:buNone/>
            </a:pPr>
            <a:r>
              <a:rPr lang="en-GB" sz="4000">
                <a:solidFill>
                  <a:srgbClr val="00B050"/>
                </a:solidFill>
              </a:rPr>
              <a:t>Change how you travel</a:t>
            </a:r>
            <a:endParaRPr/>
          </a:p>
        </p:txBody>
      </p:sp>
      <p:pic>
        <p:nvPicPr>
          <p:cNvPr id="402" name="Google Shape;402;p47"/>
          <p:cNvPicPr preferRelativeResize="0">
            <a:picLocks noGrp="1"/>
          </p:cNvPicPr>
          <p:nvPr>
            <p:ph type="body" idx="1"/>
          </p:nvPr>
        </p:nvPicPr>
        <p:blipFill rotWithShape="1">
          <a:blip r:embed="rId3">
            <a:alphaModFix/>
          </a:blip>
          <a:srcRect t="10031"/>
          <a:stretch/>
        </p:blipFill>
        <p:spPr>
          <a:xfrm>
            <a:off x="-1" y="1030778"/>
            <a:ext cx="9144001" cy="582722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8"/>
          <p:cNvSpPr txBox="1">
            <a:spLocks noGrp="1"/>
          </p:cNvSpPr>
          <p:nvPr>
            <p:ph type="title"/>
          </p:nvPr>
        </p:nvSpPr>
        <p:spPr>
          <a:xfrm>
            <a:off x="457200" y="177656"/>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B050"/>
              </a:buClr>
              <a:buSzPts val="3600"/>
              <a:buFont typeface="Calibri"/>
              <a:buNone/>
            </a:pPr>
            <a:r>
              <a:rPr lang="en-GB" sz="3600">
                <a:solidFill>
                  <a:srgbClr val="00B050"/>
                </a:solidFill>
              </a:rPr>
              <a:t>The most effective way for people to reduce their carbon footprint is not to fly</a:t>
            </a:r>
            <a:endParaRPr/>
          </a:p>
        </p:txBody>
      </p:sp>
      <p:pic>
        <p:nvPicPr>
          <p:cNvPr id="408" name="Google Shape;408;p48"/>
          <p:cNvPicPr preferRelativeResize="0">
            <a:picLocks noGrp="1"/>
          </p:cNvPicPr>
          <p:nvPr>
            <p:ph type="body" idx="1"/>
          </p:nvPr>
        </p:nvPicPr>
        <p:blipFill rotWithShape="1">
          <a:blip r:embed="rId3">
            <a:alphaModFix/>
          </a:blip>
          <a:srcRect b="5081"/>
          <a:stretch/>
        </p:blipFill>
        <p:spPr>
          <a:xfrm>
            <a:off x="0" y="1424800"/>
            <a:ext cx="9144000" cy="54332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49"/>
          <p:cNvPicPr preferRelativeResize="0">
            <a:picLocks noGrp="1"/>
          </p:cNvPicPr>
          <p:nvPr>
            <p:ph type="body" idx="1"/>
          </p:nvPr>
        </p:nvPicPr>
        <p:blipFill rotWithShape="1">
          <a:blip r:embed="rId3">
            <a:alphaModFix/>
          </a:blip>
          <a:srcRect r="3672"/>
          <a:stretch/>
        </p:blipFill>
        <p:spPr>
          <a:xfrm>
            <a:off x="0" y="1320656"/>
            <a:ext cx="9144000" cy="5537343"/>
          </a:xfrm>
          <a:prstGeom prst="rect">
            <a:avLst/>
          </a:prstGeom>
          <a:noFill/>
          <a:ln>
            <a:noFill/>
          </a:ln>
        </p:spPr>
      </p:pic>
      <p:sp>
        <p:nvSpPr>
          <p:cNvPr id="414" name="Google Shape;414;p49"/>
          <p:cNvSpPr txBox="1"/>
          <p:nvPr/>
        </p:nvSpPr>
        <p:spPr>
          <a:xfrm>
            <a:off x="103238" y="191730"/>
            <a:ext cx="904076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a:solidFill>
                  <a:srgbClr val="00B050"/>
                </a:solidFill>
                <a:latin typeface="Calibri"/>
                <a:ea typeface="Calibri"/>
                <a:cs typeface="Calibri"/>
                <a:sym typeface="Calibri"/>
              </a:rPr>
              <a:t>3. Reduce Reuse &amp; Recycle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70C0"/>
              </a:buClr>
              <a:buSzPts val="3200"/>
              <a:buFont typeface="Calibri"/>
              <a:buNone/>
            </a:pPr>
            <a:r>
              <a:rPr lang="en-GB" sz="3200" b="1">
                <a:solidFill>
                  <a:srgbClr val="0070C0"/>
                </a:solidFill>
              </a:rPr>
              <a:t>Climate</a:t>
            </a:r>
            <a:r>
              <a:rPr lang="en-GB" sz="3200"/>
              <a:t> describes the average weather conditions in a region over a long period of time</a:t>
            </a:r>
            <a:endParaRPr/>
          </a:p>
        </p:txBody>
      </p:sp>
      <p:pic>
        <p:nvPicPr>
          <p:cNvPr id="116" name="Google Shape;116;p5"/>
          <p:cNvPicPr preferRelativeResize="0">
            <a:picLocks noGrp="1"/>
          </p:cNvPicPr>
          <p:nvPr>
            <p:ph type="body" idx="1"/>
          </p:nvPr>
        </p:nvPicPr>
        <p:blipFill rotWithShape="1">
          <a:blip r:embed="rId3">
            <a:alphaModFix/>
          </a:blip>
          <a:srcRect l="1532" t="21272"/>
          <a:stretch/>
        </p:blipFill>
        <p:spPr>
          <a:xfrm>
            <a:off x="1" y="1500980"/>
            <a:ext cx="9144000" cy="4295137"/>
          </a:xfrm>
          <a:prstGeom prst="rect">
            <a:avLst/>
          </a:prstGeom>
          <a:noFill/>
          <a:ln>
            <a:noFill/>
          </a:ln>
        </p:spPr>
      </p:pic>
      <p:sp>
        <p:nvSpPr>
          <p:cNvPr id="117" name="Google Shape;117;p5"/>
          <p:cNvSpPr txBox="1"/>
          <p:nvPr/>
        </p:nvSpPr>
        <p:spPr>
          <a:xfrm>
            <a:off x="1356852" y="5914103"/>
            <a:ext cx="586985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0" i="0" u="none" strike="noStrike" cap="none">
                <a:solidFill>
                  <a:schemeClr val="dk1"/>
                </a:solidFill>
                <a:latin typeface="Calibri"/>
                <a:ea typeface="Calibri"/>
                <a:cs typeface="Calibri"/>
                <a:sym typeface="Calibri"/>
              </a:rPr>
              <a:t>World Climate Zones Map</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0"/>
          <p:cNvSpPr txBox="1">
            <a:spLocks noGrp="1"/>
          </p:cNvSpPr>
          <p:nvPr>
            <p:ph type="title"/>
          </p:nvPr>
        </p:nvSpPr>
        <p:spPr>
          <a:xfrm>
            <a:off x="103239" y="215646"/>
            <a:ext cx="8893277"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00B050"/>
              </a:buClr>
              <a:buSzPts val="3800"/>
              <a:buFont typeface="Calibri"/>
              <a:buNone/>
            </a:pPr>
            <a:r>
              <a:rPr lang="en-GB" sz="3800">
                <a:solidFill>
                  <a:srgbClr val="00B050"/>
                </a:solidFill>
              </a:rPr>
              <a:t>Most things you throw away can be recycled</a:t>
            </a:r>
            <a:endParaRPr/>
          </a:p>
        </p:txBody>
      </p:sp>
      <p:pic>
        <p:nvPicPr>
          <p:cNvPr id="420" name="Google Shape;420;p50"/>
          <p:cNvPicPr preferRelativeResize="0">
            <a:picLocks noGrp="1"/>
          </p:cNvPicPr>
          <p:nvPr>
            <p:ph type="body" idx="1"/>
          </p:nvPr>
        </p:nvPicPr>
        <p:blipFill rotWithShape="1">
          <a:blip r:embed="rId3">
            <a:alphaModFix/>
          </a:blip>
          <a:srcRect/>
          <a:stretch/>
        </p:blipFill>
        <p:spPr>
          <a:xfrm>
            <a:off x="102462" y="1253613"/>
            <a:ext cx="9041538" cy="536841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1"/>
          <p:cNvSpPr txBox="1">
            <a:spLocks noGrp="1"/>
          </p:cNvSpPr>
          <p:nvPr>
            <p:ph type="title"/>
          </p:nvPr>
        </p:nvSpPr>
        <p:spPr>
          <a:xfrm>
            <a:off x="133643" y="73872"/>
            <a:ext cx="8876713"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B050"/>
              </a:buClr>
              <a:buSzPts val="4000"/>
              <a:buFont typeface="Calibri"/>
              <a:buNone/>
            </a:pPr>
            <a:r>
              <a:rPr lang="en-GB" sz="4000">
                <a:solidFill>
                  <a:srgbClr val="00B050"/>
                </a:solidFill>
                <a:latin typeface="Calibri"/>
                <a:ea typeface="Calibri"/>
                <a:cs typeface="Calibri"/>
                <a:sym typeface="Calibri"/>
              </a:rPr>
              <a:t>Sort recycling correctly to reduce waste</a:t>
            </a:r>
            <a:endParaRPr/>
          </a:p>
        </p:txBody>
      </p:sp>
      <p:pic>
        <p:nvPicPr>
          <p:cNvPr id="426" name="Google Shape;426;p51"/>
          <p:cNvPicPr preferRelativeResize="0">
            <a:picLocks noGrp="1"/>
          </p:cNvPicPr>
          <p:nvPr>
            <p:ph type="body" idx="1"/>
          </p:nvPr>
        </p:nvPicPr>
        <p:blipFill rotWithShape="1">
          <a:blip r:embed="rId3">
            <a:alphaModFix/>
          </a:blip>
          <a:srcRect b="7438"/>
          <a:stretch/>
        </p:blipFill>
        <p:spPr>
          <a:xfrm>
            <a:off x="-1" y="1216872"/>
            <a:ext cx="9144000" cy="564112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2"/>
          <p:cNvSpPr txBox="1">
            <a:spLocks noGrp="1"/>
          </p:cNvSpPr>
          <p:nvPr>
            <p:ph type="title"/>
          </p:nvPr>
        </p:nvSpPr>
        <p:spPr>
          <a:xfrm>
            <a:off x="378859" y="44244"/>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00B050"/>
              </a:buClr>
              <a:buSzPts val="3959"/>
              <a:buFont typeface="Calibri"/>
              <a:buNone/>
            </a:pPr>
            <a:r>
              <a:rPr lang="en-GB" sz="3959">
                <a:solidFill>
                  <a:srgbClr val="00B050"/>
                </a:solidFill>
              </a:rPr>
              <a:t>Think about all the energy needed to produce and transport your food</a:t>
            </a:r>
            <a:endParaRPr/>
          </a:p>
        </p:txBody>
      </p:sp>
      <p:pic>
        <p:nvPicPr>
          <p:cNvPr id="432" name="Google Shape;432;p52"/>
          <p:cNvPicPr preferRelativeResize="0">
            <a:picLocks noGrp="1"/>
          </p:cNvPicPr>
          <p:nvPr>
            <p:ph type="body" idx="1"/>
          </p:nvPr>
        </p:nvPicPr>
        <p:blipFill rotWithShape="1">
          <a:blip r:embed="rId3">
            <a:alphaModFix/>
          </a:blip>
          <a:srcRect/>
          <a:stretch/>
        </p:blipFill>
        <p:spPr>
          <a:xfrm>
            <a:off x="0" y="1270154"/>
            <a:ext cx="4493659" cy="2977049"/>
          </a:xfrm>
          <a:prstGeom prst="rect">
            <a:avLst/>
          </a:prstGeom>
          <a:noFill/>
          <a:ln>
            <a:noFill/>
          </a:ln>
        </p:spPr>
      </p:pic>
      <p:pic>
        <p:nvPicPr>
          <p:cNvPr id="433" name="Google Shape;433;p52"/>
          <p:cNvPicPr preferRelativeResize="0"/>
          <p:nvPr/>
        </p:nvPicPr>
        <p:blipFill rotWithShape="1">
          <a:blip r:embed="rId4">
            <a:alphaModFix/>
          </a:blip>
          <a:srcRect/>
          <a:stretch/>
        </p:blipFill>
        <p:spPr>
          <a:xfrm>
            <a:off x="4701253" y="1270154"/>
            <a:ext cx="4442747" cy="2958740"/>
          </a:xfrm>
          <a:prstGeom prst="rect">
            <a:avLst/>
          </a:prstGeom>
          <a:noFill/>
          <a:ln>
            <a:noFill/>
          </a:ln>
        </p:spPr>
      </p:pic>
      <p:pic>
        <p:nvPicPr>
          <p:cNvPr id="434" name="Google Shape;434;p52"/>
          <p:cNvPicPr preferRelativeResize="0"/>
          <p:nvPr/>
        </p:nvPicPr>
        <p:blipFill rotWithShape="1">
          <a:blip r:embed="rId5">
            <a:alphaModFix/>
          </a:blip>
          <a:srcRect l="1634" t="8566" b="7356"/>
          <a:stretch/>
        </p:blipFill>
        <p:spPr>
          <a:xfrm>
            <a:off x="4701252" y="4330112"/>
            <a:ext cx="4442747" cy="2527887"/>
          </a:xfrm>
          <a:prstGeom prst="rect">
            <a:avLst/>
          </a:prstGeom>
          <a:noFill/>
          <a:ln>
            <a:noFill/>
          </a:ln>
        </p:spPr>
      </p:pic>
      <p:sp>
        <p:nvSpPr>
          <p:cNvPr id="435" name="Google Shape;435;p52"/>
          <p:cNvSpPr txBox="1"/>
          <p:nvPr/>
        </p:nvSpPr>
        <p:spPr>
          <a:xfrm>
            <a:off x="3727860" y="6642556"/>
            <a:ext cx="973393"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Calibri"/>
                <a:ea typeface="Calibri"/>
                <a:cs typeface="Calibri"/>
                <a:sym typeface="Calibri"/>
              </a:rPr>
              <a:t>Photo: EDDIE</a:t>
            </a:r>
            <a:endParaRPr/>
          </a:p>
        </p:txBody>
      </p:sp>
      <p:pic>
        <p:nvPicPr>
          <p:cNvPr id="436" name="Google Shape;436;p52"/>
          <p:cNvPicPr preferRelativeResize="0"/>
          <p:nvPr/>
        </p:nvPicPr>
        <p:blipFill rotWithShape="1">
          <a:blip r:embed="rId6">
            <a:alphaModFix/>
          </a:blip>
          <a:srcRect l="-4880" t="19484" r="4879" b="-2160"/>
          <a:stretch/>
        </p:blipFill>
        <p:spPr>
          <a:xfrm>
            <a:off x="-230525" y="4330113"/>
            <a:ext cx="4724184" cy="259571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3"/>
          <p:cNvSpPr txBox="1">
            <a:spLocks noGrp="1"/>
          </p:cNvSpPr>
          <p:nvPr>
            <p:ph type="title"/>
          </p:nvPr>
        </p:nvSpPr>
        <p:spPr>
          <a:xfrm>
            <a:off x="281940" y="381318"/>
            <a:ext cx="85725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en-GB" sz="3959"/>
              <a:t>The food we buy accounts for a quarter of the carbon footprint in the UK</a:t>
            </a:r>
            <a:endParaRPr/>
          </a:p>
        </p:txBody>
      </p:sp>
      <p:pic>
        <p:nvPicPr>
          <p:cNvPr id="442" name="Google Shape;442;p53"/>
          <p:cNvPicPr preferRelativeResize="0">
            <a:picLocks noGrp="1"/>
          </p:cNvPicPr>
          <p:nvPr>
            <p:ph type="body" idx="1"/>
          </p:nvPr>
        </p:nvPicPr>
        <p:blipFill rotWithShape="1">
          <a:blip r:embed="rId3">
            <a:alphaModFix/>
          </a:blip>
          <a:srcRect l="3780" t="5801" r="2287"/>
          <a:stretch/>
        </p:blipFill>
        <p:spPr>
          <a:xfrm>
            <a:off x="0" y="1524318"/>
            <a:ext cx="9022080" cy="520245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4"/>
          <p:cNvSpPr txBox="1">
            <a:spLocks noGrp="1"/>
          </p:cNvSpPr>
          <p:nvPr>
            <p:ph type="title"/>
          </p:nvPr>
        </p:nvSpPr>
        <p:spPr>
          <a:xfrm>
            <a:off x="135731" y="-65088"/>
            <a:ext cx="8872537"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B050"/>
              </a:buClr>
              <a:buSzPts val="3600"/>
              <a:buFont typeface="Calibri"/>
              <a:buNone/>
            </a:pPr>
            <a:r>
              <a:rPr lang="en-GB" sz="3600">
                <a:solidFill>
                  <a:srgbClr val="00B050"/>
                </a:solidFill>
              </a:rPr>
              <a:t>Only buy what you will eat to reduce waste</a:t>
            </a:r>
            <a:endParaRPr/>
          </a:p>
        </p:txBody>
      </p:sp>
      <p:pic>
        <p:nvPicPr>
          <p:cNvPr id="448" name="Google Shape;448;p54"/>
          <p:cNvPicPr preferRelativeResize="0">
            <a:picLocks noGrp="1"/>
          </p:cNvPicPr>
          <p:nvPr>
            <p:ph type="body" idx="1"/>
          </p:nvPr>
        </p:nvPicPr>
        <p:blipFill rotWithShape="1">
          <a:blip r:embed="rId3">
            <a:alphaModFix/>
          </a:blip>
          <a:srcRect t="3085"/>
          <a:stretch/>
        </p:blipFill>
        <p:spPr>
          <a:xfrm>
            <a:off x="0" y="1003299"/>
            <a:ext cx="9144000" cy="590788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5"/>
          <p:cNvSpPr txBox="1">
            <a:spLocks noGrp="1"/>
          </p:cNvSpPr>
          <p:nvPr>
            <p:ph type="title"/>
          </p:nvPr>
        </p:nvSpPr>
        <p:spPr>
          <a:xfrm>
            <a:off x="457200" y="28574"/>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B050"/>
              </a:buClr>
              <a:buSzPts val="4400"/>
              <a:buFont typeface="Calibri"/>
              <a:buNone/>
            </a:pPr>
            <a:r>
              <a:rPr lang="en-GB">
                <a:solidFill>
                  <a:srgbClr val="00B050"/>
                </a:solidFill>
              </a:rPr>
              <a:t>Be clever when using up leftovers</a:t>
            </a:r>
            <a:endParaRPr/>
          </a:p>
        </p:txBody>
      </p:sp>
      <p:pic>
        <p:nvPicPr>
          <p:cNvPr id="454" name="Google Shape;454;p55"/>
          <p:cNvPicPr preferRelativeResize="0">
            <a:picLocks noGrp="1"/>
          </p:cNvPicPr>
          <p:nvPr>
            <p:ph type="body" idx="1"/>
          </p:nvPr>
        </p:nvPicPr>
        <p:blipFill rotWithShape="1">
          <a:blip r:embed="rId3">
            <a:alphaModFix/>
          </a:blip>
          <a:srcRect t="5707"/>
          <a:stretch/>
        </p:blipFill>
        <p:spPr>
          <a:xfrm>
            <a:off x="0" y="1171574"/>
            <a:ext cx="9144000" cy="573008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56"/>
          <p:cNvSpPr txBox="1">
            <a:spLocks noGrp="1"/>
          </p:cNvSpPr>
          <p:nvPr>
            <p:ph type="title"/>
          </p:nvPr>
        </p:nvSpPr>
        <p:spPr>
          <a:xfrm>
            <a:off x="453496" y="-42864"/>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B050"/>
              </a:buClr>
              <a:buSzPts val="3959"/>
              <a:buFont typeface="Calibri"/>
              <a:buNone/>
            </a:pPr>
            <a:r>
              <a:rPr lang="en-GB" sz="3959">
                <a:solidFill>
                  <a:srgbClr val="00B050"/>
                </a:solidFill>
              </a:rPr>
              <a:t>Buy local produce to reduce food miles</a:t>
            </a:r>
            <a:endParaRPr/>
          </a:p>
        </p:txBody>
      </p:sp>
      <p:pic>
        <p:nvPicPr>
          <p:cNvPr id="460" name="Google Shape;460;p56"/>
          <p:cNvPicPr preferRelativeResize="0">
            <a:picLocks noGrp="1"/>
          </p:cNvPicPr>
          <p:nvPr>
            <p:ph type="body" idx="1"/>
          </p:nvPr>
        </p:nvPicPr>
        <p:blipFill rotWithShape="1">
          <a:blip r:embed="rId3">
            <a:alphaModFix/>
          </a:blip>
          <a:srcRect t="2290" b="11529"/>
          <a:stretch/>
        </p:blipFill>
        <p:spPr>
          <a:xfrm>
            <a:off x="-7408" y="942975"/>
            <a:ext cx="9151408" cy="59150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57"/>
          <p:cNvPicPr preferRelativeResize="0">
            <a:picLocks noGrp="1"/>
          </p:cNvPicPr>
          <p:nvPr>
            <p:ph type="body" idx="1"/>
          </p:nvPr>
        </p:nvPicPr>
        <p:blipFill rotWithShape="1">
          <a:blip r:embed="rId3">
            <a:alphaModFix/>
          </a:blip>
          <a:srcRect r="5161" b="10700"/>
          <a:stretch/>
        </p:blipFill>
        <p:spPr>
          <a:xfrm>
            <a:off x="-31887" y="1"/>
            <a:ext cx="9175887" cy="6858000"/>
          </a:xfrm>
          <a:prstGeom prst="rect">
            <a:avLst/>
          </a:prstGeom>
          <a:noFill/>
          <a:ln>
            <a:noFill/>
          </a:ln>
        </p:spPr>
      </p:pic>
      <p:sp>
        <p:nvSpPr>
          <p:cNvPr id="466" name="Google Shape;466;p57"/>
          <p:cNvSpPr txBox="1">
            <a:spLocks noGrp="1"/>
          </p:cNvSpPr>
          <p:nvPr>
            <p:ph type="title"/>
          </p:nvPr>
        </p:nvSpPr>
        <p:spPr>
          <a:xfrm>
            <a:off x="673167" y="112405"/>
            <a:ext cx="782955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4000"/>
              <a:buFont typeface="Calibri"/>
              <a:buNone/>
            </a:pPr>
            <a:r>
              <a:rPr lang="en-GB" sz="4000">
                <a:solidFill>
                  <a:schemeClr val="lt1"/>
                </a:solidFill>
              </a:rPr>
              <a:t>Reduce meat consumption – remember the methane!</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58"/>
          <p:cNvPicPr preferRelativeResize="0">
            <a:picLocks noGrp="1"/>
          </p:cNvPicPr>
          <p:nvPr>
            <p:ph type="body" idx="1"/>
          </p:nvPr>
        </p:nvPicPr>
        <p:blipFill rotWithShape="1">
          <a:blip r:embed="rId3">
            <a:alphaModFix/>
          </a:blip>
          <a:srcRect t="3093" b="4706"/>
          <a:stretch/>
        </p:blipFill>
        <p:spPr>
          <a:xfrm>
            <a:off x="0" y="1061883"/>
            <a:ext cx="9144000" cy="5796117"/>
          </a:xfrm>
          <a:prstGeom prst="rect">
            <a:avLst/>
          </a:prstGeom>
          <a:noFill/>
          <a:ln>
            <a:noFill/>
          </a:ln>
        </p:spPr>
      </p:pic>
      <p:sp>
        <p:nvSpPr>
          <p:cNvPr id="472" name="Google Shape;472;p58"/>
          <p:cNvSpPr txBox="1"/>
          <p:nvPr/>
        </p:nvSpPr>
        <p:spPr>
          <a:xfrm>
            <a:off x="0" y="44247"/>
            <a:ext cx="914399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a:solidFill>
                  <a:srgbClr val="00B050"/>
                </a:solidFill>
                <a:latin typeface="Calibri"/>
                <a:ea typeface="Calibri"/>
                <a:cs typeface="Calibri"/>
                <a:sym typeface="Calibri"/>
              </a:rPr>
              <a:t>4. Support Renewable Energies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59"/>
          <p:cNvSpPr txBox="1">
            <a:spLocks noGrp="1"/>
          </p:cNvSpPr>
          <p:nvPr>
            <p:ph type="title"/>
          </p:nvPr>
        </p:nvSpPr>
        <p:spPr>
          <a:xfrm>
            <a:off x="396240" y="1222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B050"/>
              </a:buClr>
              <a:buSzPts val="3600"/>
              <a:buFont typeface="Calibri"/>
              <a:buNone/>
            </a:pPr>
            <a:r>
              <a:rPr lang="en-GB" sz="3600">
                <a:solidFill>
                  <a:srgbClr val="00B050"/>
                </a:solidFill>
              </a:rPr>
              <a:t>Renewable energies use natural resources such as the sun, wind and water</a:t>
            </a:r>
            <a:endParaRPr/>
          </a:p>
        </p:txBody>
      </p:sp>
      <p:pic>
        <p:nvPicPr>
          <p:cNvPr id="478" name="Google Shape;478;p59"/>
          <p:cNvPicPr preferRelativeResize="0">
            <a:picLocks noGrp="1"/>
          </p:cNvPicPr>
          <p:nvPr>
            <p:ph type="body" idx="1"/>
          </p:nvPr>
        </p:nvPicPr>
        <p:blipFill rotWithShape="1">
          <a:blip r:embed="rId3">
            <a:alphaModFix/>
          </a:blip>
          <a:srcRect b="12148"/>
          <a:stretch/>
        </p:blipFill>
        <p:spPr>
          <a:xfrm>
            <a:off x="1088595" y="1170980"/>
            <a:ext cx="7217205" cy="4544019"/>
          </a:xfrm>
          <a:prstGeom prst="rect">
            <a:avLst/>
          </a:prstGeom>
          <a:noFill/>
          <a:ln>
            <a:noFill/>
          </a:ln>
        </p:spPr>
      </p:pic>
      <p:sp>
        <p:nvSpPr>
          <p:cNvPr id="479" name="Google Shape;479;p59"/>
          <p:cNvSpPr txBox="1"/>
          <p:nvPr/>
        </p:nvSpPr>
        <p:spPr>
          <a:xfrm>
            <a:off x="716280" y="5562600"/>
            <a:ext cx="790956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a:solidFill>
                  <a:srgbClr val="00B050"/>
                </a:solidFill>
                <a:latin typeface="Calibri"/>
                <a:ea typeface="Calibri"/>
                <a:cs typeface="Calibri"/>
                <a:sym typeface="Calibri"/>
              </a:rPr>
              <a:t>They are clean energies and do not release any greenhouse gases</a:t>
            </a:r>
            <a:endParaRPr sz="36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6"/>
          <p:cNvSpPr txBox="1">
            <a:spLocks noGrp="1"/>
          </p:cNvSpPr>
          <p:nvPr>
            <p:ph type="title"/>
          </p:nvPr>
        </p:nvSpPr>
        <p:spPr>
          <a:xfrm>
            <a:off x="442451" y="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a:t>Our world is getting hotter</a:t>
            </a:r>
            <a:endParaRPr/>
          </a:p>
        </p:txBody>
      </p:sp>
      <p:sp>
        <p:nvSpPr>
          <p:cNvPr id="123" name="Google Shape;123;p6"/>
          <p:cNvSpPr txBox="1"/>
          <p:nvPr/>
        </p:nvSpPr>
        <p:spPr>
          <a:xfrm>
            <a:off x="317087" y="5555008"/>
            <a:ext cx="8480323"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dk1"/>
                </a:solidFill>
                <a:latin typeface="Calibri"/>
                <a:ea typeface="Calibri"/>
                <a:cs typeface="Calibri"/>
                <a:sym typeface="Calibri"/>
              </a:rPr>
              <a:t>This is called </a:t>
            </a:r>
            <a:r>
              <a:rPr lang="en-GB" sz="4400" b="0" i="0" u="none" strike="noStrike" cap="none">
                <a:solidFill>
                  <a:srgbClr val="FF0000"/>
                </a:solidFill>
                <a:latin typeface="Calibri"/>
                <a:ea typeface="Calibri"/>
                <a:cs typeface="Calibri"/>
                <a:sym typeface="Calibri"/>
              </a:rPr>
              <a:t>climate change</a:t>
            </a:r>
            <a:endParaRPr sz="4400" b="0" i="0" u="none" strike="noStrike" cap="none">
              <a:solidFill>
                <a:schemeClr val="dk1"/>
              </a:solidFill>
              <a:latin typeface="Calibri"/>
              <a:ea typeface="Calibri"/>
              <a:cs typeface="Calibri"/>
              <a:sym typeface="Calibri"/>
            </a:endParaRPr>
          </a:p>
        </p:txBody>
      </p:sp>
      <p:pic>
        <p:nvPicPr>
          <p:cNvPr id="124" name="Google Shape;124;p6"/>
          <p:cNvPicPr preferRelativeResize="0"/>
          <p:nvPr/>
        </p:nvPicPr>
        <p:blipFill rotWithShape="1">
          <a:blip r:embed="rId3">
            <a:alphaModFix/>
          </a:blip>
          <a:srcRect t="6892" b="3115"/>
          <a:stretch/>
        </p:blipFill>
        <p:spPr>
          <a:xfrm>
            <a:off x="995445" y="1218758"/>
            <a:ext cx="7123609" cy="426049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60"/>
          <p:cNvPicPr preferRelativeResize="0">
            <a:picLocks noGrp="1"/>
          </p:cNvPicPr>
          <p:nvPr>
            <p:ph type="body" idx="1"/>
          </p:nvPr>
        </p:nvPicPr>
        <p:blipFill rotWithShape="1">
          <a:blip r:embed="rId3">
            <a:alphaModFix/>
          </a:blip>
          <a:srcRect b="8017"/>
          <a:stretch/>
        </p:blipFill>
        <p:spPr>
          <a:xfrm>
            <a:off x="1" y="1208536"/>
            <a:ext cx="9143999" cy="5605976"/>
          </a:xfrm>
          <a:prstGeom prst="rect">
            <a:avLst/>
          </a:prstGeom>
          <a:noFill/>
          <a:ln>
            <a:noFill/>
          </a:ln>
        </p:spPr>
      </p:pic>
      <p:sp>
        <p:nvSpPr>
          <p:cNvPr id="485" name="Google Shape;485;p60"/>
          <p:cNvSpPr txBox="1"/>
          <p:nvPr/>
        </p:nvSpPr>
        <p:spPr>
          <a:xfrm>
            <a:off x="7371471" y="6583680"/>
            <a:ext cx="1139483"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a:solidFill>
                  <a:schemeClr val="lt1"/>
                </a:solidFill>
                <a:latin typeface="Calibri"/>
                <a:ea typeface="Calibri"/>
                <a:cs typeface="Calibri"/>
                <a:sym typeface="Calibri"/>
              </a:rPr>
              <a:t>Photo: steve p2008</a:t>
            </a:r>
            <a:endParaRPr/>
          </a:p>
        </p:txBody>
      </p:sp>
      <p:sp>
        <p:nvSpPr>
          <p:cNvPr id="486" name="Google Shape;486;p60"/>
          <p:cNvSpPr txBox="1"/>
          <p:nvPr/>
        </p:nvSpPr>
        <p:spPr>
          <a:xfrm>
            <a:off x="316522" y="73299"/>
            <a:ext cx="8510954"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00B050"/>
                </a:solidFill>
                <a:latin typeface="Comic Sans MS"/>
                <a:ea typeface="Comic Sans MS"/>
                <a:cs typeface="Comic Sans MS"/>
                <a:sym typeface="Comic Sans MS"/>
              </a:rPr>
              <a:t>Wind power generates electricity by using the wind to turn big arms on a wind turbine</a:t>
            </a:r>
            <a:endParaRPr sz="3200">
              <a:solidFill>
                <a:srgbClr val="00B050"/>
              </a:solidFill>
              <a:latin typeface="Comic Sans MS"/>
              <a:ea typeface="Comic Sans MS"/>
              <a:cs typeface="Comic Sans MS"/>
              <a:sym typeface="Comic Sans M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61"/>
          <p:cNvPicPr preferRelativeResize="0">
            <a:picLocks noGrp="1"/>
          </p:cNvPicPr>
          <p:nvPr>
            <p:ph type="body" idx="1"/>
          </p:nvPr>
        </p:nvPicPr>
        <p:blipFill rotWithShape="1">
          <a:blip r:embed="rId3">
            <a:alphaModFix/>
          </a:blip>
          <a:srcRect t="4623" b="7035"/>
          <a:stretch/>
        </p:blipFill>
        <p:spPr>
          <a:xfrm>
            <a:off x="0" y="1470073"/>
            <a:ext cx="9144000" cy="5387927"/>
          </a:xfrm>
          <a:prstGeom prst="rect">
            <a:avLst/>
          </a:prstGeom>
          <a:noFill/>
          <a:ln>
            <a:noFill/>
          </a:ln>
        </p:spPr>
      </p:pic>
      <p:sp>
        <p:nvSpPr>
          <p:cNvPr id="492" name="Google Shape;492;p61"/>
          <p:cNvSpPr txBox="1"/>
          <p:nvPr/>
        </p:nvSpPr>
        <p:spPr>
          <a:xfrm>
            <a:off x="7385539" y="6485205"/>
            <a:ext cx="2264898"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a:solidFill>
                  <a:schemeClr val="lt1"/>
                </a:solidFill>
                <a:latin typeface="Calibri"/>
                <a:ea typeface="Calibri"/>
                <a:cs typeface="Calibri"/>
                <a:sym typeface="Calibri"/>
              </a:rPr>
              <a:t>Photo: Solar Trade Association</a:t>
            </a:r>
            <a:endParaRPr/>
          </a:p>
        </p:txBody>
      </p:sp>
      <p:sp>
        <p:nvSpPr>
          <p:cNvPr id="493" name="Google Shape;493;p61"/>
          <p:cNvSpPr txBox="1"/>
          <p:nvPr/>
        </p:nvSpPr>
        <p:spPr>
          <a:xfrm>
            <a:off x="154746" y="211015"/>
            <a:ext cx="8890780" cy="2031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100">
                <a:solidFill>
                  <a:srgbClr val="00B050"/>
                </a:solidFill>
                <a:latin typeface="Comic Sans MS"/>
                <a:ea typeface="Comic Sans MS"/>
                <a:cs typeface="Comic Sans MS"/>
                <a:sym typeface="Comic Sans MS"/>
              </a:rPr>
              <a:t>Solar power generates electricity by absorbing heat and light from the sun in special panels</a:t>
            </a:r>
            <a:endParaRPr/>
          </a:p>
          <a:p>
            <a:pPr marL="0" marR="0" lvl="0" indent="0" algn="ctr" rtl="0">
              <a:spcBef>
                <a:spcPts val="0"/>
              </a:spcBef>
              <a:spcAft>
                <a:spcPts val="0"/>
              </a:spcAft>
              <a:buNone/>
            </a:pPr>
            <a:r>
              <a:rPr lang="en-GB" sz="3200">
                <a:solidFill>
                  <a:schemeClr val="dk1"/>
                </a:solidFill>
                <a:latin typeface="Comic Sans MS"/>
                <a:ea typeface="Comic Sans MS"/>
                <a:cs typeface="Comic Sans MS"/>
                <a:sym typeface="Comic Sans MS"/>
              </a:rPr>
              <a:t/>
            </a:r>
            <a:br>
              <a:rPr lang="en-GB" sz="3200">
                <a:solidFill>
                  <a:schemeClr val="dk1"/>
                </a:solidFill>
                <a:latin typeface="Comic Sans MS"/>
                <a:ea typeface="Comic Sans MS"/>
                <a:cs typeface="Comic Sans MS"/>
                <a:sym typeface="Comic Sans MS"/>
              </a:rPr>
            </a:br>
            <a:endParaRPr sz="3200">
              <a:solidFill>
                <a:schemeClr val="dk1"/>
              </a:solidFill>
              <a:latin typeface="Comic Sans MS"/>
              <a:ea typeface="Comic Sans MS"/>
              <a:cs typeface="Comic Sans MS"/>
              <a:sym typeface="Comic Sans M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62"/>
          <p:cNvPicPr preferRelativeResize="0"/>
          <p:nvPr/>
        </p:nvPicPr>
        <p:blipFill rotWithShape="1">
          <a:blip r:embed="rId3">
            <a:alphaModFix/>
          </a:blip>
          <a:srcRect/>
          <a:stretch/>
        </p:blipFill>
        <p:spPr>
          <a:xfrm>
            <a:off x="0" y="1244600"/>
            <a:ext cx="5410200" cy="4057650"/>
          </a:xfrm>
          <a:prstGeom prst="rect">
            <a:avLst/>
          </a:prstGeom>
          <a:noFill/>
          <a:ln>
            <a:noFill/>
          </a:ln>
        </p:spPr>
      </p:pic>
      <p:sp>
        <p:nvSpPr>
          <p:cNvPr id="499" name="Google Shape;499;p62"/>
          <p:cNvSpPr txBox="1">
            <a:spLocks noGrp="1"/>
          </p:cNvSpPr>
          <p:nvPr>
            <p:ph type="title"/>
          </p:nvPr>
        </p:nvSpPr>
        <p:spPr>
          <a:xfrm>
            <a:off x="0" y="0"/>
            <a:ext cx="9144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B050"/>
              </a:buClr>
              <a:buSzPts val="2800"/>
              <a:buFont typeface="Comic Sans MS"/>
              <a:buNone/>
            </a:pPr>
            <a:r>
              <a:rPr lang="en-GB" sz="2800">
                <a:solidFill>
                  <a:srgbClr val="00B050"/>
                </a:solidFill>
                <a:latin typeface="Comic Sans MS"/>
                <a:ea typeface="Comic Sans MS"/>
                <a:cs typeface="Comic Sans MS"/>
                <a:sym typeface="Comic Sans MS"/>
              </a:rPr>
              <a:t>With small solar panels and wind turbines it’s possible to generate electricity at your own home or school</a:t>
            </a:r>
            <a:endParaRPr/>
          </a:p>
        </p:txBody>
      </p:sp>
      <p:pic>
        <p:nvPicPr>
          <p:cNvPr id="500" name="Google Shape;500;p62"/>
          <p:cNvPicPr preferRelativeResize="0">
            <a:picLocks noGrp="1"/>
          </p:cNvPicPr>
          <p:nvPr>
            <p:ph type="body" idx="1"/>
          </p:nvPr>
        </p:nvPicPr>
        <p:blipFill rotWithShape="1">
          <a:blip r:embed="rId4">
            <a:alphaModFix/>
          </a:blip>
          <a:srcRect/>
          <a:stretch/>
        </p:blipFill>
        <p:spPr>
          <a:xfrm>
            <a:off x="3733800" y="2800350"/>
            <a:ext cx="5410200" cy="4057650"/>
          </a:xfrm>
          <a:prstGeom prst="rect">
            <a:avLst/>
          </a:prstGeom>
          <a:noFill/>
          <a:ln w="9525" cap="flat" cmpd="sng">
            <a:solidFill>
              <a:schemeClr val="lt1"/>
            </a:solidFill>
            <a:prstDash val="solid"/>
            <a:round/>
            <a:headEnd type="none" w="sm" len="sm"/>
            <a:tailEnd type="none" w="sm" len="sm"/>
          </a:ln>
        </p:spPr>
      </p:pic>
      <p:sp>
        <p:nvSpPr>
          <p:cNvPr id="501" name="Google Shape;501;p62"/>
          <p:cNvSpPr txBox="1"/>
          <p:nvPr/>
        </p:nvSpPr>
        <p:spPr>
          <a:xfrm>
            <a:off x="7930092" y="6572706"/>
            <a:ext cx="121390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Calibri"/>
                <a:ea typeface="Calibri"/>
                <a:cs typeface="Calibri"/>
                <a:sym typeface="Calibri"/>
              </a:rPr>
              <a:t>Photo: Elliott Brown</a:t>
            </a:r>
            <a:endParaRPr/>
          </a:p>
        </p:txBody>
      </p:sp>
      <p:sp>
        <p:nvSpPr>
          <p:cNvPr id="502" name="Google Shape;502;p62"/>
          <p:cNvSpPr txBox="1"/>
          <p:nvPr/>
        </p:nvSpPr>
        <p:spPr>
          <a:xfrm>
            <a:off x="139700" y="4953000"/>
            <a:ext cx="8509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Calibri"/>
                <a:ea typeface="Calibri"/>
                <a:cs typeface="Calibri"/>
                <a:sym typeface="Calibri"/>
              </a:rPr>
              <a:t>Photo: cowrin</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3"/>
          <p:cNvSpPr txBox="1">
            <a:spLocks noGrp="1"/>
          </p:cNvSpPr>
          <p:nvPr>
            <p:ph type="title"/>
          </p:nvPr>
        </p:nvSpPr>
        <p:spPr>
          <a:xfrm>
            <a:off x="457200" y="1901374"/>
            <a:ext cx="8229600" cy="3757702"/>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600"/>
              <a:buFont typeface="Arial"/>
              <a:buNone/>
            </a:pPr>
            <a:r>
              <a:rPr lang="en-GB" sz="3600">
                <a:latin typeface="Arial"/>
                <a:ea typeface="Arial"/>
                <a:cs typeface="Arial"/>
                <a:sym typeface="Arial"/>
              </a:rPr>
              <a:t>Only after the last tree has been cut down,</a:t>
            </a:r>
            <a:br>
              <a:rPr lang="en-GB" sz="3600">
                <a:latin typeface="Arial"/>
                <a:ea typeface="Arial"/>
                <a:cs typeface="Arial"/>
                <a:sym typeface="Arial"/>
              </a:rPr>
            </a:br>
            <a:r>
              <a:rPr lang="en-GB" sz="3600">
                <a:latin typeface="Arial"/>
                <a:ea typeface="Arial"/>
                <a:cs typeface="Arial"/>
                <a:sym typeface="Arial"/>
              </a:rPr>
              <a:t>Only after the last river has been poisoned,</a:t>
            </a:r>
            <a:br>
              <a:rPr lang="en-GB" sz="3600">
                <a:latin typeface="Arial"/>
                <a:ea typeface="Arial"/>
                <a:cs typeface="Arial"/>
                <a:sym typeface="Arial"/>
              </a:rPr>
            </a:br>
            <a:r>
              <a:rPr lang="en-GB" sz="3600">
                <a:latin typeface="Arial"/>
                <a:ea typeface="Arial"/>
                <a:cs typeface="Arial"/>
                <a:sym typeface="Arial"/>
              </a:rPr>
              <a:t>Only after the last fish has been caught,</a:t>
            </a:r>
            <a:br>
              <a:rPr lang="en-GB" sz="3600">
                <a:latin typeface="Arial"/>
                <a:ea typeface="Arial"/>
                <a:cs typeface="Arial"/>
                <a:sym typeface="Arial"/>
              </a:rPr>
            </a:br>
            <a:r>
              <a:rPr lang="en-GB" sz="3600">
                <a:latin typeface="Arial"/>
                <a:ea typeface="Arial"/>
                <a:cs typeface="Arial"/>
                <a:sym typeface="Arial"/>
              </a:rPr>
              <a:t>Only then will you find that money cannot be eaten</a:t>
            </a:r>
            <a:endParaRPr/>
          </a:p>
        </p:txBody>
      </p:sp>
      <p:sp>
        <p:nvSpPr>
          <p:cNvPr id="508" name="Google Shape;508;p63"/>
          <p:cNvSpPr/>
          <p:nvPr/>
        </p:nvSpPr>
        <p:spPr>
          <a:xfrm>
            <a:off x="2286000" y="2828836"/>
            <a:ext cx="4572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Lobster Two"/>
              <a:ea typeface="Lobster Two"/>
              <a:cs typeface="Lobster Two"/>
              <a:sym typeface="Lobster Two"/>
            </a:endParaRPr>
          </a:p>
        </p:txBody>
      </p:sp>
      <p:sp>
        <p:nvSpPr>
          <p:cNvPr id="509" name="Google Shape;509;p63"/>
          <p:cNvSpPr txBox="1"/>
          <p:nvPr/>
        </p:nvSpPr>
        <p:spPr>
          <a:xfrm>
            <a:off x="528638" y="657225"/>
            <a:ext cx="815816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a:solidFill>
                  <a:srgbClr val="00B050"/>
                </a:solidFill>
                <a:latin typeface="Arial"/>
                <a:ea typeface="Arial"/>
                <a:cs typeface="Arial"/>
                <a:sym typeface="Arial"/>
              </a:rPr>
              <a:t>Cree Indian Proverb</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4"/>
          <p:cNvSpPr txBox="1">
            <a:spLocks noGrp="1"/>
          </p:cNvSpPr>
          <p:nvPr>
            <p:ph type="title"/>
          </p:nvPr>
        </p:nvSpPr>
        <p:spPr>
          <a:xfrm>
            <a:off x="4853354" y="133960"/>
            <a:ext cx="4023360" cy="4536513"/>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B050"/>
              </a:buClr>
              <a:buSzPts val="4800"/>
              <a:buFont typeface="Calibri"/>
              <a:buNone/>
            </a:pPr>
            <a:r>
              <a:rPr lang="en-GB" sz="4800">
                <a:solidFill>
                  <a:srgbClr val="00B050"/>
                </a:solidFill>
                <a:latin typeface="Calibri"/>
                <a:ea typeface="Calibri"/>
                <a:cs typeface="Calibri"/>
                <a:sym typeface="Calibri"/>
              </a:rPr>
              <a:t>It’s not too late if we </a:t>
            </a:r>
            <a:r>
              <a:rPr lang="en-GB" sz="4800" b="1">
                <a:solidFill>
                  <a:srgbClr val="00B050"/>
                </a:solidFill>
                <a:latin typeface="Calibri"/>
                <a:ea typeface="Calibri"/>
                <a:cs typeface="Calibri"/>
                <a:sym typeface="Calibri"/>
              </a:rPr>
              <a:t>all</a:t>
            </a:r>
            <a:r>
              <a:rPr lang="en-GB" sz="4800">
                <a:solidFill>
                  <a:srgbClr val="00B050"/>
                </a:solidFill>
                <a:latin typeface="Calibri"/>
                <a:ea typeface="Calibri"/>
                <a:cs typeface="Calibri"/>
                <a:sym typeface="Calibri"/>
              </a:rPr>
              <a:t> do our bit to save our world</a:t>
            </a:r>
            <a:endParaRPr/>
          </a:p>
        </p:txBody>
      </p:sp>
      <p:pic>
        <p:nvPicPr>
          <p:cNvPr id="515" name="Google Shape;515;p64"/>
          <p:cNvPicPr preferRelativeResize="0">
            <a:picLocks noGrp="1"/>
          </p:cNvPicPr>
          <p:nvPr>
            <p:ph type="body" idx="1"/>
          </p:nvPr>
        </p:nvPicPr>
        <p:blipFill rotWithShape="1">
          <a:blip r:embed="rId3">
            <a:alphaModFix/>
          </a:blip>
          <a:srcRect/>
          <a:stretch/>
        </p:blipFill>
        <p:spPr>
          <a:xfrm>
            <a:off x="0" y="0"/>
            <a:ext cx="4586067" cy="6875745"/>
          </a:xfrm>
          <a:prstGeom prst="rect">
            <a:avLst/>
          </a:prstGeom>
          <a:noFill/>
          <a:ln>
            <a:noFill/>
          </a:ln>
        </p:spPr>
      </p:pic>
      <p:sp>
        <p:nvSpPr>
          <p:cNvPr id="516" name="Google Shape;516;p64"/>
          <p:cNvSpPr txBox="1"/>
          <p:nvPr/>
        </p:nvSpPr>
        <p:spPr>
          <a:xfrm>
            <a:off x="196948" y="6541477"/>
            <a:ext cx="164592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Calibri"/>
                <a:ea typeface="Calibri"/>
                <a:cs typeface="Calibri"/>
                <a:sym typeface="Calibri"/>
              </a:rPr>
              <a:t>Photo: woodleywonderworks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5"/>
          <p:cNvSpPr txBox="1"/>
          <p:nvPr/>
        </p:nvSpPr>
        <p:spPr>
          <a:xfrm>
            <a:off x="840154" y="4425462"/>
            <a:ext cx="7453923" cy="23083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a:solidFill>
                  <a:schemeClr val="dk1"/>
                </a:solidFill>
                <a:latin typeface="Calibri"/>
                <a:ea typeface="Calibri"/>
                <a:cs typeface="Calibri"/>
                <a:sym typeface="Calibri"/>
              </a:rPr>
              <a:t>To find out more, please visit</a:t>
            </a:r>
            <a:endParaRPr/>
          </a:p>
          <a:p>
            <a:pPr marL="0" marR="0" lvl="0" indent="0" algn="ctr" rtl="0">
              <a:spcBef>
                <a:spcPts val="0"/>
              </a:spcBef>
              <a:spcAft>
                <a:spcPts val="0"/>
              </a:spcAft>
              <a:buNone/>
            </a:pPr>
            <a:r>
              <a:rPr lang="en-GB" sz="4800" b="1">
                <a:solidFill>
                  <a:schemeClr val="dk1"/>
                </a:solidFill>
                <a:latin typeface="Calibri"/>
                <a:ea typeface="Calibri"/>
                <a:cs typeface="Calibri"/>
                <a:sym typeface="Calibri"/>
              </a:rPr>
              <a:t>ypte.org.uk</a:t>
            </a:r>
            <a:endParaRPr/>
          </a:p>
          <a:p>
            <a:pPr marL="0" marR="0" lvl="0" indent="0" algn="ctr" rtl="0">
              <a:spcBef>
                <a:spcPts val="0"/>
              </a:spcBef>
              <a:spcAft>
                <a:spcPts val="0"/>
              </a:spcAft>
              <a:buNone/>
            </a:pPr>
            <a:endParaRPr sz="1600" b="1">
              <a:solidFill>
                <a:schemeClr val="dk1"/>
              </a:solidFill>
              <a:latin typeface="Calibri"/>
              <a:ea typeface="Calibri"/>
              <a:cs typeface="Calibri"/>
              <a:sym typeface="Calibri"/>
            </a:endParaRPr>
          </a:p>
          <a:p>
            <a:pPr marL="0" marR="0" lvl="0" indent="0" algn="ctr" rtl="0">
              <a:spcBef>
                <a:spcPts val="0"/>
              </a:spcBef>
              <a:spcAft>
                <a:spcPts val="0"/>
              </a:spcAft>
              <a:buNone/>
            </a:pPr>
            <a:endParaRPr sz="1600" b="1">
              <a:solidFill>
                <a:schemeClr val="dk1"/>
              </a:solidFill>
              <a:latin typeface="Calibri"/>
              <a:ea typeface="Calibri"/>
              <a:cs typeface="Calibri"/>
              <a:sym typeface="Calibri"/>
            </a:endParaRPr>
          </a:p>
          <a:p>
            <a:pPr marL="0" marR="0" lvl="0" indent="0" algn="ctr" rtl="0">
              <a:spcBef>
                <a:spcPts val="0"/>
              </a:spcBef>
              <a:spcAft>
                <a:spcPts val="0"/>
              </a:spcAft>
              <a:buNone/>
            </a:pPr>
            <a:r>
              <a:rPr lang="en-GB" sz="1600" b="1">
                <a:solidFill>
                  <a:schemeClr val="dk1"/>
                </a:solidFill>
                <a:latin typeface="Calibri"/>
                <a:ea typeface="Calibri"/>
                <a:cs typeface="Calibri"/>
                <a:sym typeface="Calibri"/>
              </a:rPr>
              <a:t>Registered charity number 1153740</a:t>
            </a:r>
            <a:endParaRPr/>
          </a:p>
          <a:p>
            <a:pPr marL="0" marR="0" lvl="0" indent="0" algn="ctr" rtl="0">
              <a:spcBef>
                <a:spcPts val="0"/>
              </a:spcBef>
              <a:spcAft>
                <a:spcPts val="0"/>
              </a:spcAft>
              <a:buNone/>
            </a:pPr>
            <a:r>
              <a:rPr lang="en-GB" sz="1600" b="1">
                <a:solidFill>
                  <a:srgbClr val="0D2C3E"/>
                </a:solidFill>
                <a:latin typeface="Calibri"/>
                <a:ea typeface="Calibri"/>
                <a:cs typeface="Calibri"/>
                <a:sym typeface="Calibri"/>
              </a:rPr>
              <a:t>Creating a better future by inspiring young people to look after our world</a:t>
            </a:r>
            <a:endParaRPr/>
          </a:p>
        </p:txBody>
      </p:sp>
      <p:pic>
        <p:nvPicPr>
          <p:cNvPr id="522" name="Google Shape;522;p65"/>
          <p:cNvPicPr preferRelativeResize="0"/>
          <p:nvPr/>
        </p:nvPicPr>
        <p:blipFill rotWithShape="1">
          <a:blip r:embed="rId3">
            <a:alphaModFix/>
          </a:blip>
          <a:srcRect/>
          <a:stretch/>
        </p:blipFill>
        <p:spPr>
          <a:xfrm>
            <a:off x="-4885" y="629529"/>
            <a:ext cx="9144000" cy="36576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a:t>Credits</a:t>
            </a:r>
            <a:endParaRPr/>
          </a:p>
        </p:txBody>
      </p:sp>
      <p:sp>
        <p:nvSpPr>
          <p:cNvPr id="528" name="Google Shape;528;p6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3200"/>
              <a:buNone/>
            </a:pPr>
            <a:r>
              <a:rPr lang="en-GB"/>
              <a:t>YPTE would like to thank all the amazing photographers on Flickr who allow the use of their photos for non-commercial purposes.</a:t>
            </a:r>
            <a:endParaRPr/>
          </a:p>
          <a:p>
            <a:pPr marL="0" lvl="0" indent="0" algn="l" rtl="0">
              <a:spcBef>
                <a:spcPts val="640"/>
              </a:spcBef>
              <a:spcAft>
                <a:spcPts val="0"/>
              </a:spcAft>
              <a:buClr>
                <a:schemeClr val="dk1"/>
              </a:buClr>
              <a:buSzPts val="3200"/>
              <a:buNone/>
            </a:pPr>
            <a:endParaRPr/>
          </a:p>
          <a:p>
            <a:pPr marL="0" lvl="0" indent="0" algn="ctr" rtl="0">
              <a:spcBef>
                <a:spcPts val="640"/>
              </a:spcBef>
              <a:spcAft>
                <a:spcPts val="0"/>
              </a:spcAft>
              <a:buClr>
                <a:schemeClr val="dk1"/>
              </a:buClr>
              <a:buSzPts val="3200"/>
              <a:buNone/>
            </a:pPr>
            <a:r>
              <a:rPr lang="en-GB"/>
              <a:t>Your photos are helping young people to learn more about environmental issues.  We couldn’t have created this presentation without you!</a:t>
            </a:r>
            <a:endParaRPr/>
          </a:p>
        </p:txBody>
      </p:sp>
      <p:pic>
        <p:nvPicPr>
          <p:cNvPr id="529" name="Google Shape;529;p66" descr="YPTE-logo-type-cmyk.eps"/>
          <p:cNvPicPr preferRelativeResize="0"/>
          <p:nvPr/>
        </p:nvPicPr>
        <p:blipFill rotWithShape="1">
          <a:blip r:embed="rId3">
            <a:alphaModFix/>
          </a:blip>
          <a:srcRect/>
          <a:stretch/>
        </p:blipFill>
        <p:spPr>
          <a:xfrm>
            <a:off x="6663435" y="5314462"/>
            <a:ext cx="2214841" cy="132275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7"/>
          <p:cNvSpPr txBox="1">
            <a:spLocks noGrp="1"/>
          </p:cNvSpPr>
          <p:nvPr>
            <p:ph type="title"/>
          </p:nvPr>
        </p:nvSpPr>
        <p:spPr>
          <a:xfrm>
            <a:off x="138543" y="77936"/>
            <a:ext cx="8880763"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500"/>
              <a:buFont typeface="Calibri"/>
              <a:buNone/>
            </a:pPr>
            <a:r>
              <a:rPr lang="en-GB" sz="3500"/>
              <a:t>Climate change is already having disastrous impacts on millions of people around the world</a:t>
            </a:r>
            <a:endParaRPr/>
          </a:p>
        </p:txBody>
      </p:sp>
      <p:pic>
        <p:nvPicPr>
          <p:cNvPr id="130" name="Google Shape;130;p7"/>
          <p:cNvPicPr preferRelativeResize="0">
            <a:picLocks noGrp="1"/>
          </p:cNvPicPr>
          <p:nvPr>
            <p:ph type="body" idx="1"/>
          </p:nvPr>
        </p:nvPicPr>
        <p:blipFill rotWithShape="1">
          <a:blip r:embed="rId3">
            <a:alphaModFix/>
          </a:blip>
          <a:srcRect t="5536" b="13250"/>
          <a:stretch/>
        </p:blipFill>
        <p:spPr>
          <a:xfrm>
            <a:off x="0" y="1288472"/>
            <a:ext cx="9144001" cy="556952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8"/>
          <p:cNvPicPr preferRelativeResize="0">
            <a:picLocks noGrp="1"/>
          </p:cNvPicPr>
          <p:nvPr>
            <p:ph type="body" idx="1"/>
          </p:nvPr>
        </p:nvPicPr>
        <p:blipFill rotWithShape="1">
          <a:blip r:embed="rId3">
            <a:alphaModFix/>
          </a:blip>
          <a:srcRect t="9586"/>
          <a:stretch/>
        </p:blipFill>
        <p:spPr>
          <a:xfrm>
            <a:off x="0" y="1417637"/>
            <a:ext cx="9144000" cy="5471131"/>
          </a:xfrm>
          <a:prstGeom prst="rect">
            <a:avLst/>
          </a:prstGeom>
          <a:noFill/>
          <a:ln>
            <a:noFill/>
          </a:ln>
        </p:spPr>
      </p:pic>
      <p:sp>
        <p:nvSpPr>
          <p:cNvPr id="136" name="Google Shape;136;p8"/>
          <p:cNvSpPr txBox="1"/>
          <p:nvPr/>
        </p:nvSpPr>
        <p:spPr>
          <a:xfrm>
            <a:off x="0" y="0"/>
            <a:ext cx="9144000"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i="0" u="none" strike="noStrike" cap="none">
                <a:solidFill>
                  <a:srgbClr val="FF0000"/>
                </a:solidFill>
                <a:latin typeface="Calibri"/>
                <a:ea typeface="Calibri"/>
                <a:cs typeface="Calibri"/>
                <a:sym typeface="Calibri"/>
              </a:rPr>
              <a:t>1. More Frequent and More Powerful Storms and Floods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9"/>
          <p:cNvSpPr txBox="1">
            <a:spLocks noGrp="1"/>
          </p:cNvSpPr>
          <p:nvPr>
            <p:ph type="title"/>
          </p:nvPr>
        </p:nvSpPr>
        <p:spPr>
          <a:xfrm>
            <a:off x="1" y="81116"/>
            <a:ext cx="9143999"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GB" sz="3200"/>
              <a:t>Hurricane Michael - one of the most powerful storms in US history - battered north-west Florida in 2018</a:t>
            </a:r>
            <a:endParaRPr/>
          </a:p>
        </p:txBody>
      </p:sp>
      <p:pic>
        <p:nvPicPr>
          <p:cNvPr id="143" name="Google Shape;143;p9"/>
          <p:cNvPicPr preferRelativeResize="0">
            <a:picLocks noGrp="1"/>
          </p:cNvPicPr>
          <p:nvPr>
            <p:ph type="body" idx="1"/>
          </p:nvPr>
        </p:nvPicPr>
        <p:blipFill rotWithShape="1">
          <a:blip r:embed="rId3">
            <a:alphaModFix/>
          </a:blip>
          <a:srcRect t="2837" b="4742"/>
          <a:stretch/>
        </p:blipFill>
        <p:spPr>
          <a:xfrm>
            <a:off x="0" y="1224116"/>
            <a:ext cx="9143998" cy="5633884"/>
          </a:xfrm>
          <a:prstGeom prst="rect">
            <a:avLst/>
          </a:prstGeom>
          <a:noFill/>
          <a:ln>
            <a:noFill/>
          </a:ln>
        </p:spPr>
      </p:pic>
      <p:sp>
        <p:nvSpPr>
          <p:cNvPr id="144" name="Google Shape;144;p9"/>
          <p:cNvSpPr txBox="1"/>
          <p:nvPr/>
        </p:nvSpPr>
        <p:spPr>
          <a:xfrm>
            <a:off x="309716" y="1519084"/>
            <a:ext cx="1533833"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b="0" i="0" u="none" strike="noStrike" cap="none">
                <a:solidFill>
                  <a:schemeClr val="lt1"/>
                </a:solidFill>
                <a:latin typeface="Calibri"/>
                <a:ea typeface="Calibri"/>
                <a:cs typeface="Calibri"/>
                <a:sym typeface="Calibri"/>
              </a:rPr>
              <a:t>Photo: Tabitha Kaylee Hawk</a:t>
            </a:r>
            <a:endParaRPr/>
          </a:p>
        </p:txBody>
      </p:sp>
    </p:spTree>
  </p:cSld>
  <p:clrMapOvr>
    <a:masterClrMapping/>
  </p:clrMapOvr>
</p:sld>
</file>

<file path=ppt/theme/theme1.xml><?xml version="1.0" encoding="utf-8"?>
<a:theme xmlns:a="http://schemas.openxmlformats.org/drawingml/2006/main" name="Office Theme">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1006</Words>
  <Application>Microsoft Office PowerPoint</Application>
  <PresentationFormat>On-screen Show (4:3)</PresentationFormat>
  <Paragraphs>121</Paragraphs>
  <Slides>66</Slides>
  <Notes>66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Calibri</vt:lpstr>
      <vt:lpstr>Comic Sans MS</vt:lpstr>
      <vt:lpstr>Lobster Two</vt:lpstr>
      <vt:lpstr>Office Theme</vt:lpstr>
      <vt:lpstr>Notes from the Author</vt:lpstr>
      <vt:lpstr>PowerPoint Presentation</vt:lpstr>
      <vt:lpstr>1. WHAT ARE WE DOING TO OUR WORLD?</vt:lpstr>
      <vt:lpstr>Weather describes the day-to-day conditions in a place</vt:lpstr>
      <vt:lpstr>Climate describes the average weather conditions in a region over a long period of time</vt:lpstr>
      <vt:lpstr>Our world is getting hotter</vt:lpstr>
      <vt:lpstr>Climate change is already having disastrous impacts on millions of people around the world</vt:lpstr>
      <vt:lpstr>PowerPoint Presentation</vt:lpstr>
      <vt:lpstr>Hurricane Michael - one of the most powerful storms in US history - battered north-west Florida in 2018</vt:lpstr>
      <vt:lpstr>Storm Desmond in 2015 broke the UK’s 24 hour rainfall record and caused severe flooding</vt:lpstr>
      <vt:lpstr>The flooding of the Somerset Levels in 2014 is the largest flood event ever known in the area</vt:lpstr>
      <vt:lpstr>PowerPoint Presentation</vt:lpstr>
      <vt:lpstr>Horn of Africa drought, 2011  </vt:lpstr>
      <vt:lpstr>PowerPoint Presentation</vt:lpstr>
      <vt:lpstr>PowerPoint Presentation</vt:lpstr>
      <vt:lpstr>PowerPoint Presentation</vt:lpstr>
      <vt:lpstr>Melt water ends up in the oceans causing sea levels to rise</vt:lpstr>
      <vt:lpstr>PowerPoint Presentation</vt:lpstr>
      <vt:lpstr>In Louisiana land is being lost at a rate of a football field every 45 minutes</vt:lpstr>
      <vt:lpstr>PowerPoint Presentation</vt:lpstr>
      <vt:lpstr>PowerPoint Presentation</vt:lpstr>
      <vt:lpstr>Some species – like these bats in Cairns - are unable to adapt to rapidly changing conditions</vt:lpstr>
      <vt:lpstr>2. HOW ARE WE DOING THIS?</vt:lpstr>
      <vt:lpstr>It started over 200 years ago when scientists learned how to use steam to create power</vt:lpstr>
      <vt:lpstr>It all depended on fossil fuels being burned to produce heat and turn water into steam</vt:lpstr>
      <vt:lpstr>Soon steam power was being used to generate electricity</vt:lpstr>
      <vt:lpstr>Around three-quarters of the electricity generated in the UK comes from power stations fuelled by fossil fuels</vt:lpstr>
      <vt:lpstr>We rely on fossil fuels to make electricity, provide our heating and power our vehicles</vt:lpstr>
      <vt:lpstr>BUT the big problem is that fossil fuels release carbon dioxide when they burn</vt:lpstr>
      <vt:lpstr>Carbon dioxide is a greenhouse gas   It forms a layer in the atmosphere that reflects heat back to earth </vt:lpstr>
      <vt:lpstr>…..this causes the Earth to warm up  – a bit like tomatoes in a greenhouse</vt:lpstr>
      <vt:lpstr>There is a clear relationship between carbon dioxide in the atmosphere and temperature increase</vt:lpstr>
      <vt:lpstr>PowerPoint Presentation</vt:lpstr>
      <vt:lpstr>Dairy farming is also a big contributor to climate change as cows and sheep release methane</vt:lpstr>
      <vt:lpstr>Deforestation is a huge contributor to climate change as trees absorb carbon dioxide and burning trees releases carbon dioxide into the atmosphere</vt:lpstr>
      <vt:lpstr>3. WHAT CAN WE DO TO STOP CLIMATE CHANGE?</vt:lpstr>
      <vt:lpstr>If we don’t take action now we could face devastating consequences</vt:lpstr>
      <vt:lpstr>PowerPoint Presentation</vt:lpstr>
      <vt:lpstr>PowerPoint Presentation</vt:lpstr>
      <vt:lpstr>Greta Thunberg is a young girl who campaigns for something to be done about climate change</vt:lpstr>
      <vt:lpstr>PowerPoint Presentation</vt:lpstr>
      <vt:lpstr>PowerPoint Presentation</vt:lpstr>
      <vt:lpstr>Switch off lights when you leave a room</vt:lpstr>
      <vt:lpstr>Turn the smartboard off when not in use</vt:lpstr>
      <vt:lpstr>Turn computers off when not in use</vt:lpstr>
      <vt:lpstr>Keep doors shut to keep heat in</vt:lpstr>
      <vt:lpstr>Change how you travel</vt:lpstr>
      <vt:lpstr>The most effective way for people to reduce their carbon footprint is not to fly</vt:lpstr>
      <vt:lpstr>PowerPoint Presentation</vt:lpstr>
      <vt:lpstr>Most things you throw away can be recycled</vt:lpstr>
      <vt:lpstr>Sort recycling correctly to reduce waste</vt:lpstr>
      <vt:lpstr>Think about all the energy needed to produce and transport your food</vt:lpstr>
      <vt:lpstr>The food we buy accounts for a quarter of the carbon footprint in the UK</vt:lpstr>
      <vt:lpstr>Only buy what you will eat to reduce waste</vt:lpstr>
      <vt:lpstr>Be clever when using up leftovers</vt:lpstr>
      <vt:lpstr>Buy local produce to reduce food miles</vt:lpstr>
      <vt:lpstr>Reduce meat consumption – remember the methane!</vt:lpstr>
      <vt:lpstr>PowerPoint Presentation</vt:lpstr>
      <vt:lpstr>Renewable energies use natural resources such as the sun, wind and water</vt:lpstr>
      <vt:lpstr>PowerPoint Presentation</vt:lpstr>
      <vt:lpstr>PowerPoint Presentation</vt:lpstr>
      <vt:lpstr>With small solar panels and wind turbines it’s possible to generate electricity at your own home or school</vt:lpstr>
      <vt:lpstr>Only after the last tree has been cut down, Only after the last river has been poisoned, Only after the last fish has been caught, Only then will you find that money cannot be eaten</vt:lpstr>
      <vt:lpstr>It’s not too late if we all do our bit to save our world</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 to teachers</dc:title>
  <dc:creator>Peter Littlewood</dc:creator>
  <cp:lastModifiedBy>NPTC Powys ACL</cp:lastModifiedBy>
  <cp:revision>4</cp:revision>
  <dcterms:created xsi:type="dcterms:W3CDTF">2015-06-24T11:40:37Z</dcterms:created>
  <dcterms:modified xsi:type="dcterms:W3CDTF">2021-11-08T12:46:30Z</dcterms:modified>
</cp:coreProperties>
</file>