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8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1" r:id="rId15"/>
    <p:sldId id="271" r:id="rId16"/>
    <p:sldId id="269" r:id="rId17"/>
    <p:sldId id="273" r:id="rId18"/>
    <p:sldId id="278" r:id="rId19"/>
    <p:sldId id="274" r:id="rId20"/>
    <p:sldId id="275" r:id="rId21"/>
    <p:sldId id="286" r:id="rId22"/>
    <p:sldId id="277" r:id="rId23"/>
    <p:sldId id="283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yantan Ghosal" initials="" lastIdx="16" clrIdx="0"/>
  <p:cmAuthor id="1" name="Yvonne Richards" initials="" lastIdx="2" clrIdx="1"/>
  <p:cmAuthor id="2" name="Yvonne Richards" initials="YR" lastIdx="1" clrIdx="2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3" name="Akasa Pradhan" initials="AP" lastIdx="3" clrIdx="3">
    <p:extLst>
      <p:ext uri="{19B8F6BF-5375-455C-9EA6-DF929625EA0E}">
        <p15:presenceInfo xmlns:p15="http://schemas.microsoft.com/office/powerpoint/2012/main" userId="S-1-5-21-600606445-897779884-259006233-9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3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C668A-8F29-48BD-B194-C3BE04DCE9AA}" type="doc">
      <dgm:prSet loTypeId="urn:microsoft.com/office/officeart/2005/8/layout/venn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A5AB4471-FBAA-4EFE-B0BA-95536C512E1B}">
      <dgm:prSet phldrT="[Text]" custT="1"/>
      <dgm:spPr>
        <a:solidFill>
          <a:schemeClr val="bg1"/>
        </a:solidFill>
        <a:ln w="28575">
          <a:solidFill>
            <a:srgbClr val="E34597"/>
          </a:solidFill>
        </a:ln>
      </dgm:spPr>
      <dgm:t>
        <a:bodyPr/>
        <a:lstStyle/>
        <a:p>
          <a:r>
            <a:rPr lang="en-GB" sz="16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system</a:t>
          </a:r>
        </a:p>
      </dgm:t>
    </dgm:pt>
    <dgm:pt modelId="{79C9860A-12D1-4933-B3FE-1282FCAC9BB9}" type="parTrans" cxnId="{3DA7FAB3-7CB0-4D2E-A334-35E401D1314C}">
      <dgm:prSet/>
      <dgm:spPr/>
      <dgm:t>
        <a:bodyPr/>
        <a:lstStyle/>
        <a:p>
          <a:endParaRPr lang="en-GB"/>
        </a:p>
      </dgm:t>
    </dgm:pt>
    <dgm:pt modelId="{4AEBC62E-ADBA-4E4C-8507-73EAF0472EFB}" type="sibTrans" cxnId="{3DA7FAB3-7CB0-4D2E-A334-35E401D1314C}">
      <dgm:prSet/>
      <dgm:spPr/>
      <dgm:t>
        <a:bodyPr/>
        <a:lstStyle/>
        <a:p>
          <a:endParaRPr lang="en-GB"/>
        </a:p>
      </dgm:t>
    </dgm:pt>
    <dgm:pt modelId="{D9F0F931-564E-4144-B7D1-B24732EB394E}">
      <dgm:prSet phldrT="[Text]" custT="1"/>
      <dgm:spPr>
        <a:solidFill>
          <a:schemeClr val="bg1"/>
        </a:solidFill>
        <a:ln w="28575">
          <a:solidFill>
            <a:srgbClr val="E34597"/>
          </a:solidFill>
        </a:ln>
      </dgm:spPr>
      <dgm:t>
        <a:bodyPr/>
        <a:lstStyle/>
        <a:p>
          <a:r>
            <a:rPr lang="en-GB" sz="16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Lloyds Banking Group </a:t>
          </a:r>
        </a:p>
      </dgm:t>
    </dgm:pt>
    <dgm:pt modelId="{81EA8A8D-B2C1-400E-ADE6-BF9481867C29}" type="parTrans" cxnId="{85B12C4D-15F7-4EBB-B96D-7A7E4ECD417B}">
      <dgm:prSet/>
      <dgm:spPr/>
      <dgm:t>
        <a:bodyPr/>
        <a:lstStyle/>
        <a:p>
          <a:endParaRPr lang="en-GB"/>
        </a:p>
      </dgm:t>
    </dgm:pt>
    <dgm:pt modelId="{2CB12FFE-F555-40AC-8312-75AD8106606C}" type="sibTrans" cxnId="{85B12C4D-15F7-4EBB-B96D-7A7E4ECD417B}">
      <dgm:prSet/>
      <dgm:spPr/>
      <dgm:t>
        <a:bodyPr/>
        <a:lstStyle/>
        <a:p>
          <a:endParaRPr lang="en-GB"/>
        </a:p>
      </dgm:t>
    </dgm:pt>
    <dgm:pt modelId="{F929DBC6-7A1E-4131-8F7F-67075A4D663B}">
      <dgm:prSet phldrT="[Text]" custT="1"/>
      <dgm:spPr>
        <a:solidFill>
          <a:schemeClr val="bg1"/>
        </a:solidFill>
        <a:ln w="28575">
          <a:solidFill>
            <a:srgbClr val="E34597"/>
          </a:solidFill>
        </a:ln>
      </dgm:spPr>
      <dgm:t>
        <a:bodyPr/>
        <a:lstStyle/>
        <a:p>
          <a:r>
            <a:rPr lang="en-GB" sz="16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Bank of Scotland</a:t>
          </a:r>
        </a:p>
      </dgm:t>
    </dgm:pt>
    <dgm:pt modelId="{94AAD980-E648-4978-A6A0-772552DF2CA1}" type="parTrans" cxnId="{B1BAFB42-A450-4001-AE36-768AFCB264C7}">
      <dgm:prSet/>
      <dgm:spPr/>
      <dgm:t>
        <a:bodyPr/>
        <a:lstStyle/>
        <a:p>
          <a:endParaRPr lang="en-GB"/>
        </a:p>
      </dgm:t>
    </dgm:pt>
    <dgm:pt modelId="{F65BC960-8B06-481C-A6D7-6A5E9F632011}" type="sibTrans" cxnId="{B1BAFB42-A450-4001-AE36-768AFCB264C7}">
      <dgm:prSet/>
      <dgm:spPr/>
      <dgm:t>
        <a:bodyPr/>
        <a:lstStyle/>
        <a:p>
          <a:endParaRPr lang="en-GB"/>
        </a:p>
      </dgm:t>
    </dgm:pt>
    <dgm:pt modelId="{6A5AFAD0-FCE5-4322-941D-671D9EDD0E04}">
      <dgm:prSet phldrT="[Text]" custT="1"/>
      <dgm:spPr>
        <a:solidFill>
          <a:schemeClr val="bg1"/>
        </a:solidFill>
        <a:ln w="28575">
          <a:solidFill>
            <a:srgbClr val="E34597"/>
          </a:solidFill>
        </a:ln>
      </dgm:spPr>
      <dgm:t>
        <a:bodyPr/>
        <a:lstStyle/>
        <a:p>
          <a:r>
            <a:rPr lang="en-GB" sz="1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Halifax</a:t>
          </a:r>
        </a:p>
      </dgm:t>
    </dgm:pt>
    <dgm:pt modelId="{5A30699C-A369-4561-B7B6-72E054870160}" type="sibTrans" cxnId="{F039A430-7B5A-4B67-892F-97E782DA54AB}">
      <dgm:prSet/>
      <dgm:spPr/>
      <dgm:t>
        <a:bodyPr/>
        <a:lstStyle/>
        <a:p>
          <a:endParaRPr lang="en-GB"/>
        </a:p>
      </dgm:t>
    </dgm:pt>
    <dgm:pt modelId="{5D7A25A4-24F8-4C0E-B35B-EFC99940B509}" type="parTrans" cxnId="{F039A430-7B5A-4B67-892F-97E782DA54AB}">
      <dgm:prSet/>
      <dgm:spPr/>
      <dgm:t>
        <a:bodyPr/>
        <a:lstStyle/>
        <a:p>
          <a:endParaRPr lang="en-GB"/>
        </a:p>
      </dgm:t>
    </dgm:pt>
    <dgm:pt modelId="{D8AA9A14-734B-4CA8-B431-A0A3D02D869C}" type="pres">
      <dgm:prSet presAssocID="{3C0C668A-8F29-48BD-B194-C3BE04DCE9AA}" presName="Name0" presStyleCnt="0">
        <dgm:presLayoutVars>
          <dgm:chMax val="7"/>
          <dgm:resizeHandles val="exact"/>
        </dgm:presLayoutVars>
      </dgm:prSet>
      <dgm:spPr/>
    </dgm:pt>
    <dgm:pt modelId="{D990FAD4-C7B6-4FEC-9796-9224665DF479}" type="pres">
      <dgm:prSet presAssocID="{3C0C668A-8F29-48BD-B194-C3BE04DCE9AA}" presName="comp1" presStyleCnt="0"/>
      <dgm:spPr/>
    </dgm:pt>
    <dgm:pt modelId="{8651CF08-07D6-49B9-93D8-DD84F2979EA1}" type="pres">
      <dgm:prSet presAssocID="{3C0C668A-8F29-48BD-B194-C3BE04DCE9AA}" presName="circle1" presStyleLbl="node1" presStyleIdx="0" presStyleCnt="4" custScaleX="124936" custScaleY="83976" custLinFactNeighborX="0" custLinFactNeighborY="8467"/>
      <dgm:spPr/>
    </dgm:pt>
    <dgm:pt modelId="{8C29A122-6610-48A0-8BEF-0A0039903660}" type="pres">
      <dgm:prSet presAssocID="{3C0C668A-8F29-48BD-B194-C3BE04DCE9AA}" presName="c1text" presStyleLbl="node1" presStyleIdx="0" presStyleCnt="4">
        <dgm:presLayoutVars>
          <dgm:bulletEnabled val="1"/>
        </dgm:presLayoutVars>
      </dgm:prSet>
      <dgm:spPr/>
    </dgm:pt>
    <dgm:pt modelId="{109EA916-3173-422F-8128-B9168AB72625}" type="pres">
      <dgm:prSet presAssocID="{3C0C668A-8F29-48BD-B194-C3BE04DCE9AA}" presName="comp2" presStyleCnt="0"/>
      <dgm:spPr/>
    </dgm:pt>
    <dgm:pt modelId="{8C3C745A-B057-46C2-816B-B566A2CF86EE}" type="pres">
      <dgm:prSet presAssocID="{3C0C668A-8F29-48BD-B194-C3BE04DCE9AA}" presName="circle2" presStyleLbl="node1" presStyleIdx="1" presStyleCnt="4" custScaleX="111883" custScaleY="80674" custLinFactNeighborX="-76" custLinFactNeighborY="9663"/>
      <dgm:spPr/>
    </dgm:pt>
    <dgm:pt modelId="{2C4186F5-28F9-4BEA-8B4A-69634E731809}" type="pres">
      <dgm:prSet presAssocID="{3C0C668A-8F29-48BD-B194-C3BE04DCE9AA}" presName="c2text" presStyleLbl="node1" presStyleIdx="1" presStyleCnt="4">
        <dgm:presLayoutVars>
          <dgm:bulletEnabled val="1"/>
        </dgm:presLayoutVars>
      </dgm:prSet>
      <dgm:spPr/>
    </dgm:pt>
    <dgm:pt modelId="{E6C2C3E2-293F-4F68-9B1F-2DAFDB69F253}" type="pres">
      <dgm:prSet presAssocID="{3C0C668A-8F29-48BD-B194-C3BE04DCE9AA}" presName="comp3" presStyleCnt="0"/>
      <dgm:spPr/>
    </dgm:pt>
    <dgm:pt modelId="{4BC291FA-80A8-4258-8D30-4F32472A3289}" type="pres">
      <dgm:prSet presAssocID="{3C0C668A-8F29-48BD-B194-C3BE04DCE9AA}" presName="circle3" presStyleLbl="node1" presStyleIdx="2" presStyleCnt="4" custScaleY="72807" custLinFactNeighborX="-360" custLinFactNeighborY="13374"/>
      <dgm:spPr/>
    </dgm:pt>
    <dgm:pt modelId="{01766F56-9DB4-4A28-8DC3-FD1FC05564EA}" type="pres">
      <dgm:prSet presAssocID="{3C0C668A-8F29-48BD-B194-C3BE04DCE9AA}" presName="c3text" presStyleLbl="node1" presStyleIdx="2" presStyleCnt="4">
        <dgm:presLayoutVars>
          <dgm:bulletEnabled val="1"/>
        </dgm:presLayoutVars>
      </dgm:prSet>
      <dgm:spPr/>
    </dgm:pt>
    <dgm:pt modelId="{51C5E3C1-AA17-4F78-A385-FA26975514E7}" type="pres">
      <dgm:prSet presAssocID="{3C0C668A-8F29-48BD-B194-C3BE04DCE9AA}" presName="comp4" presStyleCnt="0"/>
      <dgm:spPr/>
    </dgm:pt>
    <dgm:pt modelId="{DDD64215-29C0-4105-A59C-94427D86B4AB}" type="pres">
      <dgm:prSet presAssocID="{3C0C668A-8F29-48BD-B194-C3BE04DCE9AA}" presName="circle4" presStyleLbl="node1" presStyleIdx="3" presStyleCnt="4" custScaleY="64494" custLinFactNeighborY="17682"/>
      <dgm:spPr/>
    </dgm:pt>
    <dgm:pt modelId="{D4B7565C-F2DC-4A0C-882A-42E9FAB7B395}" type="pres">
      <dgm:prSet presAssocID="{3C0C668A-8F29-48BD-B194-C3BE04DCE9AA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9345B17-AA44-40FC-AA6F-ECFAD0D7E0E9}" type="presOf" srcId="{F929DBC6-7A1E-4131-8F7F-67075A4D663B}" destId="{01766F56-9DB4-4A28-8DC3-FD1FC05564EA}" srcOrd="1" destOrd="0" presId="urn:microsoft.com/office/officeart/2005/8/layout/venn2"/>
    <dgm:cxn modelId="{F039A430-7B5A-4B67-892F-97E782DA54AB}" srcId="{3C0C668A-8F29-48BD-B194-C3BE04DCE9AA}" destId="{6A5AFAD0-FCE5-4322-941D-671D9EDD0E04}" srcOrd="3" destOrd="0" parTransId="{5D7A25A4-24F8-4C0E-B35B-EFC99940B509}" sibTransId="{5A30699C-A369-4561-B7B6-72E054870160}"/>
    <dgm:cxn modelId="{8562A83F-3F67-4BD5-95AE-B3795A9FD230}" type="presOf" srcId="{A5AB4471-FBAA-4EFE-B0BA-95536C512E1B}" destId="{8C29A122-6610-48A0-8BEF-0A0039903660}" srcOrd="1" destOrd="0" presId="urn:microsoft.com/office/officeart/2005/8/layout/venn2"/>
    <dgm:cxn modelId="{B1BAFB42-A450-4001-AE36-768AFCB264C7}" srcId="{3C0C668A-8F29-48BD-B194-C3BE04DCE9AA}" destId="{F929DBC6-7A1E-4131-8F7F-67075A4D663B}" srcOrd="2" destOrd="0" parTransId="{94AAD980-E648-4978-A6A0-772552DF2CA1}" sibTransId="{F65BC960-8B06-481C-A6D7-6A5E9F632011}"/>
    <dgm:cxn modelId="{6600914B-144C-435E-B3B3-33759C6D7D38}" type="presOf" srcId="{3C0C668A-8F29-48BD-B194-C3BE04DCE9AA}" destId="{D8AA9A14-734B-4CA8-B431-A0A3D02D869C}" srcOrd="0" destOrd="0" presId="urn:microsoft.com/office/officeart/2005/8/layout/venn2"/>
    <dgm:cxn modelId="{85B12C4D-15F7-4EBB-B96D-7A7E4ECD417B}" srcId="{3C0C668A-8F29-48BD-B194-C3BE04DCE9AA}" destId="{D9F0F931-564E-4144-B7D1-B24732EB394E}" srcOrd="1" destOrd="0" parTransId="{81EA8A8D-B2C1-400E-ADE6-BF9481867C29}" sibTransId="{2CB12FFE-F555-40AC-8312-75AD8106606C}"/>
    <dgm:cxn modelId="{D605B04D-73AB-425E-99E6-65B72F06DA0D}" type="presOf" srcId="{F929DBC6-7A1E-4131-8F7F-67075A4D663B}" destId="{4BC291FA-80A8-4258-8D30-4F32472A3289}" srcOrd="0" destOrd="0" presId="urn:microsoft.com/office/officeart/2005/8/layout/venn2"/>
    <dgm:cxn modelId="{F5C04770-557F-4075-B7ED-C6BFCA47C4E0}" type="presOf" srcId="{D9F0F931-564E-4144-B7D1-B24732EB394E}" destId="{2C4186F5-28F9-4BEA-8B4A-69634E731809}" srcOrd="1" destOrd="0" presId="urn:microsoft.com/office/officeart/2005/8/layout/venn2"/>
    <dgm:cxn modelId="{93496078-DA4F-4A59-9AC5-F218ED16A5E5}" type="presOf" srcId="{6A5AFAD0-FCE5-4322-941D-671D9EDD0E04}" destId="{D4B7565C-F2DC-4A0C-882A-42E9FAB7B395}" srcOrd="1" destOrd="0" presId="urn:microsoft.com/office/officeart/2005/8/layout/venn2"/>
    <dgm:cxn modelId="{88583A87-C5C4-4D0E-B180-0F55D07A681C}" type="presOf" srcId="{6A5AFAD0-FCE5-4322-941D-671D9EDD0E04}" destId="{DDD64215-29C0-4105-A59C-94427D86B4AB}" srcOrd="0" destOrd="0" presId="urn:microsoft.com/office/officeart/2005/8/layout/venn2"/>
    <dgm:cxn modelId="{3DA7FAB3-7CB0-4D2E-A334-35E401D1314C}" srcId="{3C0C668A-8F29-48BD-B194-C3BE04DCE9AA}" destId="{A5AB4471-FBAA-4EFE-B0BA-95536C512E1B}" srcOrd="0" destOrd="0" parTransId="{79C9860A-12D1-4933-B3FE-1282FCAC9BB9}" sibTransId="{4AEBC62E-ADBA-4E4C-8507-73EAF0472EFB}"/>
    <dgm:cxn modelId="{0B6654C0-B187-4D03-9C70-3C74B6102EF2}" type="presOf" srcId="{D9F0F931-564E-4144-B7D1-B24732EB394E}" destId="{8C3C745A-B057-46C2-816B-B566A2CF86EE}" srcOrd="0" destOrd="0" presId="urn:microsoft.com/office/officeart/2005/8/layout/venn2"/>
    <dgm:cxn modelId="{966477CB-213C-4ECB-A17D-43596EB5A03A}" type="presOf" srcId="{A5AB4471-FBAA-4EFE-B0BA-95536C512E1B}" destId="{8651CF08-07D6-49B9-93D8-DD84F2979EA1}" srcOrd="0" destOrd="0" presId="urn:microsoft.com/office/officeart/2005/8/layout/venn2"/>
    <dgm:cxn modelId="{3083CAED-9493-435E-AF3B-6262E8A77B05}" type="presParOf" srcId="{D8AA9A14-734B-4CA8-B431-A0A3D02D869C}" destId="{D990FAD4-C7B6-4FEC-9796-9224665DF479}" srcOrd="0" destOrd="0" presId="urn:microsoft.com/office/officeart/2005/8/layout/venn2"/>
    <dgm:cxn modelId="{E8930C45-83E9-47C4-AF6A-12B996194214}" type="presParOf" srcId="{D990FAD4-C7B6-4FEC-9796-9224665DF479}" destId="{8651CF08-07D6-49B9-93D8-DD84F2979EA1}" srcOrd="0" destOrd="0" presId="urn:microsoft.com/office/officeart/2005/8/layout/venn2"/>
    <dgm:cxn modelId="{4846FC00-400C-45F5-B728-07A77515BCA8}" type="presParOf" srcId="{D990FAD4-C7B6-4FEC-9796-9224665DF479}" destId="{8C29A122-6610-48A0-8BEF-0A0039903660}" srcOrd="1" destOrd="0" presId="urn:microsoft.com/office/officeart/2005/8/layout/venn2"/>
    <dgm:cxn modelId="{9770BE0F-0D1A-42F3-962D-4D6E28D43311}" type="presParOf" srcId="{D8AA9A14-734B-4CA8-B431-A0A3D02D869C}" destId="{109EA916-3173-422F-8128-B9168AB72625}" srcOrd="1" destOrd="0" presId="urn:microsoft.com/office/officeart/2005/8/layout/venn2"/>
    <dgm:cxn modelId="{4C36B391-6E3A-4245-9EF9-925FC61C4B68}" type="presParOf" srcId="{109EA916-3173-422F-8128-B9168AB72625}" destId="{8C3C745A-B057-46C2-816B-B566A2CF86EE}" srcOrd="0" destOrd="0" presId="urn:microsoft.com/office/officeart/2005/8/layout/venn2"/>
    <dgm:cxn modelId="{6D08FF44-5ED6-4A9A-8CC8-05FB00A34EE7}" type="presParOf" srcId="{109EA916-3173-422F-8128-B9168AB72625}" destId="{2C4186F5-28F9-4BEA-8B4A-69634E731809}" srcOrd="1" destOrd="0" presId="urn:microsoft.com/office/officeart/2005/8/layout/venn2"/>
    <dgm:cxn modelId="{646DEF4A-1FA9-4689-AD77-5DE2F2F3323D}" type="presParOf" srcId="{D8AA9A14-734B-4CA8-B431-A0A3D02D869C}" destId="{E6C2C3E2-293F-4F68-9B1F-2DAFDB69F253}" srcOrd="2" destOrd="0" presId="urn:microsoft.com/office/officeart/2005/8/layout/venn2"/>
    <dgm:cxn modelId="{53CEC1BA-19DE-4B12-8A28-8EA2C4382CDC}" type="presParOf" srcId="{E6C2C3E2-293F-4F68-9B1F-2DAFDB69F253}" destId="{4BC291FA-80A8-4258-8D30-4F32472A3289}" srcOrd="0" destOrd="0" presId="urn:microsoft.com/office/officeart/2005/8/layout/venn2"/>
    <dgm:cxn modelId="{D2274805-BCB6-4424-AB35-B354C2182AFB}" type="presParOf" srcId="{E6C2C3E2-293F-4F68-9B1F-2DAFDB69F253}" destId="{01766F56-9DB4-4A28-8DC3-FD1FC05564EA}" srcOrd="1" destOrd="0" presId="urn:microsoft.com/office/officeart/2005/8/layout/venn2"/>
    <dgm:cxn modelId="{3A52B2AC-DD82-4EF2-AB6F-1984F9053F3A}" type="presParOf" srcId="{D8AA9A14-734B-4CA8-B431-A0A3D02D869C}" destId="{51C5E3C1-AA17-4F78-A385-FA26975514E7}" srcOrd="3" destOrd="0" presId="urn:microsoft.com/office/officeart/2005/8/layout/venn2"/>
    <dgm:cxn modelId="{0C5C10FC-17D3-4D2D-BE06-AC5D21313CBF}" type="presParOf" srcId="{51C5E3C1-AA17-4F78-A385-FA26975514E7}" destId="{DDD64215-29C0-4105-A59C-94427D86B4AB}" srcOrd="0" destOrd="0" presId="urn:microsoft.com/office/officeart/2005/8/layout/venn2"/>
    <dgm:cxn modelId="{45561AAC-0A89-4C21-AAB6-85CA8BD97E55}" type="presParOf" srcId="{51C5E3C1-AA17-4F78-A385-FA26975514E7}" destId="{D4B7565C-F2DC-4A0C-882A-42E9FAB7B39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1CF08-07D6-49B9-93D8-DD84F2979EA1}">
      <dsp:nvSpPr>
        <dsp:cNvPr id="0" name=""/>
        <dsp:cNvSpPr/>
      </dsp:nvSpPr>
      <dsp:spPr>
        <a:xfrm>
          <a:off x="229514" y="849599"/>
          <a:ext cx="6624325" cy="4452554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E345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system</a:t>
          </a:r>
        </a:p>
      </dsp:txBody>
      <dsp:txXfrm>
        <a:off x="2615596" y="1072227"/>
        <a:ext cx="1852161" cy="667883"/>
      </dsp:txXfrm>
    </dsp:sp>
    <dsp:sp modelId="{8C3C745A-B057-46C2-816B-B566A2CF86EE}">
      <dsp:nvSpPr>
        <dsp:cNvPr id="0" name=""/>
        <dsp:cNvSpPr/>
      </dsp:nvSpPr>
      <dsp:spPr>
        <a:xfrm>
          <a:off x="1165560" y="1856047"/>
          <a:ext cx="4745785" cy="3421981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E345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Lloyds Banking Group </a:t>
          </a:r>
        </a:p>
      </dsp:txBody>
      <dsp:txXfrm>
        <a:off x="2709127" y="2061366"/>
        <a:ext cx="1658652" cy="615956"/>
      </dsp:txXfrm>
    </dsp:sp>
    <dsp:sp modelId="{4BC291FA-80A8-4258-8D30-4F32472A3289}">
      <dsp:nvSpPr>
        <dsp:cNvPr id="0" name=""/>
        <dsp:cNvSpPr/>
      </dsp:nvSpPr>
      <dsp:spPr>
        <a:xfrm>
          <a:off x="1939571" y="2954737"/>
          <a:ext cx="3181305" cy="2316212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E345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Bank of Scotland</a:t>
          </a:r>
        </a:p>
      </dsp:txBody>
      <dsp:txXfrm>
        <a:off x="2788980" y="3128453"/>
        <a:ext cx="1482488" cy="521147"/>
      </dsp:txXfrm>
    </dsp:sp>
    <dsp:sp modelId="{DDD64215-29C0-4105-A59C-94427D86B4AB}">
      <dsp:nvSpPr>
        <dsp:cNvPr id="0" name=""/>
        <dsp:cNvSpPr/>
      </dsp:nvSpPr>
      <dsp:spPr>
        <a:xfrm>
          <a:off x="2481242" y="3908689"/>
          <a:ext cx="2120870" cy="1367833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E345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Halifax</a:t>
          </a:r>
        </a:p>
      </dsp:txBody>
      <dsp:txXfrm>
        <a:off x="2791836" y="4250647"/>
        <a:ext cx="1499681" cy="683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350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02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f9f5d42f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9f9f5d42f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940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f9f5d42f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9f9f5d42f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317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f9f5d42f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9f9f5d42f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723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769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263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28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823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331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542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99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92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10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366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65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08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00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04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53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48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40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04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f9f5d42f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9f9f5d42f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95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7623784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vimeo.com/476238830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476239752" TargetMode="Externa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7624514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7624695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476237431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762376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267" y="0"/>
            <a:ext cx="914241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/>
            <a:ahLst/>
            <a:cxnLst/>
            <a:rect l="l" t="t" r="r" b="b"/>
            <a:pathLst>
              <a:path w="5153481" h="5006898" extrusionOk="0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157663" y="2087831"/>
            <a:ext cx="4880320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-3676373" y="-600203"/>
            <a:ext cx="7396312" cy="7458203"/>
          </a:xfrm>
          <a:custGeom>
            <a:avLst/>
            <a:gdLst/>
            <a:ahLst/>
            <a:cxnLst/>
            <a:rect l="l" t="t" r="r" b="b"/>
            <a:pathLst>
              <a:path w="4600876" h="4639377" extrusionOk="0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890472" y="3709263"/>
            <a:ext cx="2108847" cy="2811392"/>
          </a:xfrm>
          <a:custGeom>
            <a:avLst/>
            <a:gdLst/>
            <a:ahLst/>
            <a:cxnLst/>
            <a:rect l="l" t="t" r="r" b="b"/>
            <a:pathLst>
              <a:path w="2720898" h="3334215" extrusionOk="0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2301" y="552978"/>
            <a:ext cx="2753203" cy="140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1521" y="5719856"/>
            <a:ext cx="3814762" cy="91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5923" y="824333"/>
            <a:ext cx="2027378" cy="92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>
            <a:off x="1500" y="816900"/>
            <a:ext cx="9142500" cy="604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667150" y="1498435"/>
            <a:ext cx="80307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</a:rPr>
              <a:t>What are the advantages and disadvantages of each money source?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70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/>
        </p:nvSpPr>
        <p:spPr>
          <a:xfrm>
            <a:off x="974360" y="6455323"/>
            <a:ext cx="5111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464697" y="6293278"/>
            <a:ext cx="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9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4029075" y="298605"/>
            <a:ext cx="510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1303000" y="4743767"/>
            <a:ext cx="14298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Friends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4800600" y="3212650"/>
            <a:ext cx="31344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200" dirty="0">
                <a:solidFill>
                  <a:schemeClr val="dk1"/>
                </a:solidFill>
              </a:rPr>
              <a:t>You trust each other</a:t>
            </a:r>
            <a:endParaRPr sz="1800" dirty="0">
              <a:solidFill>
                <a:srgbClr val="FF0000"/>
              </a:solidFill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629" y="4187872"/>
            <a:ext cx="974563" cy="66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225" y="2947071"/>
            <a:ext cx="923776" cy="85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4800600" y="4223375"/>
            <a:ext cx="3897300" cy="1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solidFill>
                  <a:schemeClr val="dk1"/>
                </a:solidFill>
              </a:rPr>
              <a:t>Friends may not have enough cash to support you.</a:t>
            </a:r>
            <a:endParaRPr sz="2200" dirty="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2200" dirty="0">
                <a:solidFill>
                  <a:schemeClr val="dk1"/>
                </a:solidFill>
              </a:rPr>
              <a:t>Might cause tension in friendship.</a:t>
            </a: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0" y="2998580"/>
            <a:ext cx="1579202" cy="16447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1587" y="483073"/>
            <a:ext cx="9142500" cy="604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667150" y="1498435"/>
            <a:ext cx="80307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</a:rPr>
              <a:t>What are the advantages and disadvantages of each money source?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70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974360" y="6455323"/>
            <a:ext cx="5111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464697" y="6293278"/>
            <a:ext cx="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10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4029075" y="298605"/>
            <a:ext cx="510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4800600" y="2877475"/>
            <a:ext cx="3962400" cy="1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You trust each other.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They may have the money.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Can pay back in instalments interest free.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5129" y="4565197"/>
            <a:ext cx="974563" cy="66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225" y="2794671"/>
            <a:ext cx="923776" cy="85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4800600" y="4451975"/>
            <a:ext cx="3811500" cy="21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Will ask you to pay them back with a lifetime of chores.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May not have the money.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You might have to pay the full amount back.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2850" y="2834475"/>
            <a:ext cx="1773024" cy="177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1198775" y="4743767"/>
            <a:ext cx="14298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Family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>
            <a:off x="1587" y="483073"/>
            <a:ext cx="9142500" cy="604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667150" y="1498435"/>
            <a:ext cx="80307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</a:rPr>
              <a:t>What are the advantages and disadvantages of each money source?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70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 txBox="1"/>
          <p:nvPr/>
        </p:nvSpPr>
        <p:spPr>
          <a:xfrm>
            <a:off x="974360" y="6455323"/>
            <a:ext cx="5111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464697" y="6293278"/>
            <a:ext cx="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11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4029075" y="298605"/>
            <a:ext cx="510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4800600" y="2877475"/>
            <a:ext cx="3962400" cy="1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You will get as much as you need.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The terms on which you get the money will be set out clearly.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You can pay back in instalments.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249" name="Google Shape;2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229" y="4470347"/>
            <a:ext cx="974563" cy="66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225" y="2794671"/>
            <a:ext cx="923776" cy="85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4800600" y="4319175"/>
            <a:ext cx="3811500" cy="21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You will have to pay back the amount with interest.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You will have to pay a very high interest rate as you are a young person who may not have borrowed before.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6975" y="2996726"/>
            <a:ext cx="1956899" cy="132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838525" y="4470352"/>
            <a:ext cx="21138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Loan from the bank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/>
          <p:nvPr/>
        </p:nvSpPr>
        <p:spPr>
          <a:xfrm>
            <a:off x="-1110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275445" y="2698986"/>
            <a:ext cx="80306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3: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Faustian Bargain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5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264" name="Google Shape;264;p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12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587" y="5477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dk1"/>
                </a:solidFill>
              </a:rPr>
              <a:t>Video 3: </a:t>
            </a:r>
            <a:r>
              <a:rPr lang="en-GB" sz="1800" dirty="0">
                <a:solidFill>
                  <a:schemeClr val="dk1"/>
                </a:solidFill>
                <a:hlinkClick r:id="rId4"/>
              </a:rPr>
              <a:t>https://vimeo.com/476237845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0320" y="1784095"/>
            <a:ext cx="4630193" cy="46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0" y="661423"/>
            <a:ext cx="9144000" cy="5809601"/>
          </a:xfrm>
          <a:custGeom>
            <a:avLst/>
            <a:gdLst/>
            <a:ahLst/>
            <a:cxnLst/>
            <a:rect l="l" t="t" r="r" b="b"/>
            <a:pathLst>
              <a:path w="9144000" h="5809601" extrusionOk="0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8942" y="5992332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482267" y="1333106"/>
            <a:ext cx="8030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the phrase ‘Faustian Bargain’ mean?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4497597" y="6754943"/>
            <a:ext cx="4801678" cy="827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98699" y="2823454"/>
            <a:ext cx="408224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deal with the devil where you always lose out.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275445" y="2698986"/>
            <a:ext cx="80306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4: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Sovereign debt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8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300" name="Google Shape;300;p28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14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15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E68BB6F-9BB7-4B06-B298-5C4C6D34B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267304"/>
              </p:ext>
            </p:extLst>
          </p:nvPr>
        </p:nvGraphicFramePr>
        <p:xfrm>
          <a:off x="915019" y="366130"/>
          <a:ext cx="7083354" cy="530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51" y="5212439"/>
            <a:ext cx="1099972" cy="11456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5462" y="5754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dk1"/>
                </a:solidFill>
              </a:rPr>
              <a:t>Video 4: </a:t>
            </a:r>
            <a:r>
              <a:rPr lang="en-GB" sz="1800" dirty="0">
                <a:solidFill>
                  <a:schemeClr val="dk1"/>
                </a:solidFill>
                <a:hlinkClick r:id="rId10"/>
              </a:rPr>
              <a:t>https://vimeo.com/476238830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306;p29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08;p29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309;p29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1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3;p29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0" y="655042"/>
            <a:ext cx="9144000" cy="5809601"/>
          </a:xfrm>
          <a:custGeom>
            <a:avLst/>
            <a:gdLst/>
            <a:ahLst/>
            <a:cxnLst/>
            <a:rect l="l" t="t" r="r" b="b"/>
            <a:pathLst>
              <a:path w="9144000" h="5809601" extrusionOk="0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0"/>
          <p:cNvSpPr/>
          <p:nvPr/>
        </p:nvSpPr>
        <p:spPr>
          <a:xfrm>
            <a:off x="8942" y="5992332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0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 txBox="1"/>
          <p:nvPr/>
        </p:nvSpPr>
        <p:spPr>
          <a:xfrm>
            <a:off x="6336406" y="298605"/>
            <a:ext cx="27949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Economic cycles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960965" y="6412571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326" name="Google Shape;326;p30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16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0"/>
          <p:cNvSpPr txBox="1"/>
          <p:nvPr/>
        </p:nvSpPr>
        <p:spPr>
          <a:xfrm>
            <a:off x="104229" y="1354032"/>
            <a:ext cx="87867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</a:rPr>
              <a:t>What kind of things does the government spend money on?</a:t>
            </a:r>
            <a:endParaRPr sz="18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4497597" y="6754943"/>
            <a:ext cx="4801678" cy="827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485366" y="3721830"/>
            <a:ext cx="1719047" cy="39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council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509" y="2609085"/>
            <a:ext cx="1660994" cy="110622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 txBox="1"/>
          <p:nvPr/>
        </p:nvSpPr>
        <p:spPr>
          <a:xfrm>
            <a:off x="2861975" y="3705124"/>
            <a:ext cx="1332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Defence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6287" y="2626445"/>
            <a:ext cx="1664281" cy="110841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0"/>
          <p:cNvSpPr txBox="1"/>
          <p:nvPr/>
        </p:nvSpPr>
        <p:spPr>
          <a:xfrm>
            <a:off x="4972208" y="3712235"/>
            <a:ext cx="1332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8506" y="2626445"/>
            <a:ext cx="1630315" cy="10857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0"/>
          <p:cNvSpPr txBox="1"/>
          <p:nvPr/>
        </p:nvSpPr>
        <p:spPr>
          <a:xfrm>
            <a:off x="7201799" y="3718024"/>
            <a:ext cx="1332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30"/>
          <p:cNvPicPr preferRelativeResize="0"/>
          <p:nvPr/>
        </p:nvPicPr>
        <p:blipFill rotWithShape="1">
          <a:blip r:embed="rId7">
            <a:alphaModFix/>
          </a:blip>
          <a:srcRect r="61384"/>
          <a:stretch/>
        </p:blipFill>
        <p:spPr>
          <a:xfrm>
            <a:off x="2669297" y="4291384"/>
            <a:ext cx="1883207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0"/>
          <p:cNvSpPr txBox="1"/>
          <p:nvPr/>
        </p:nvSpPr>
        <p:spPr>
          <a:xfrm>
            <a:off x="2600680" y="5346709"/>
            <a:ext cx="18526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and pensions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5412" y="4261248"/>
            <a:ext cx="1693087" cy="11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0"/>
          <p:cNvSpPr txBox="1"/>
          <p:nvPr/>
        </p:nvSpPr>
        <p:spPr>
          <a:xfrm>
            <a:off x="551471" y="5518221"/>
            <a:ext cx="16470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40851" y="4275257"/>
            <a:ext cx="1077143" cy="109077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0"/>
          <p:cNvSpPr txBox="1"/>
          <p:nvPr/>
        </p:nvSpPr>
        <p:spPr>
          <a:xfrm>
            <a:off x="4972208" y="5387754"/>
            <a:ext cx="16470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and social care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79121" y="4300443"/>
            <a:ext cx="1093731" cy="109034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0"/>
          <p:cNvSpPr txBox="1"/>
          <p:nvPr/>
        </p:nvSpPr>
        <p:spPr>
          <a:xfrm>
            <a:off x="7159768" y="5499154"/>
            <a:ext cx="1332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Justice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1" y="2396469"/>
            <a:ext cx="1450807" cy="1322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652774" y="1393103"/>
            <a:ext cx="80306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312" name="Google Shape;312;p29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17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9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464697" y="1555352"/>
            <a:ext cx="6393303" cy="36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87;p21"/>
          <p:cNvSpPr txBox="1"/>
          <p:nvPr/>
        </p:nvSpPr>
        <p:spPr>
          <a:xfrm>
            <a:off x="556650" y="1469434"/>
            <a:ext cx="80307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</a:rPr>
              <a:t>What do you think might be the impact of these cuts on future generations?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37" y="2522506"/>
            <a:ext cx="3814241" cy="25503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5462" y="5754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dk1"/>
                </a:solidFill>
              </a:rPr>
              <a:t>Video 5: </a:t>
            </a:r>
            <a:r>
              <a:rPr lang="en-GB" sz="1800" dirty="0">
                <a:solidFill>
                  <a:schemeClr val="dk1"/>
                </a:solidFill>
                <a:hlinkClick r:id="rId5"/>
              </a:rPr>
              <a:t>https://vimeo.com/476239752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9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1"/>
          <p:cNvSpPr txBox="1"/>
          <p:nvPr/>
        </p:nvSpPr>
        <p:spPr>
          <a:xfrm>
            <a:off x="275445" y="2698986"/>
            <a:ext cx="80306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5: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costs of COVID-19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1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355" name="Google Shape;355;p31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18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98743" y="1333106"/>
            <a:ext cx="8345220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Objectives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the difference between money and debt;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about </a:t>
            </a:r>
            <a:r>
              <a:rPr lang="en-GB" sz="2000" dirty="0">
                <a:solidFill>
                  <a:schemeClr val="dk1"/>
                </a:solidFill>
              </a:rPr>
              <a:t>personal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debt and </a:t>
            </a:r>
            <a:r>
              <a:rPr lang="en-GB" sz="2000" dirty="0">
                <a:solidFill>
                  <a:schemeClr val="dk1"/>
                </a:solidFill>
              </a:rPr>
              <a:t>sovereign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debt;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the connection between personal and sovereign debt and why the future of young people is affected by what a country borrows;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the impact of increased UK sovereign debt as a result of the government response to COVID-19;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reflect on the following points: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young people will be affected by increased UK government borrowing?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should citizens hold governments to account for their borrowing decisions?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2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652774" y="1393103"/>
            <a:ext cx="80306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21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2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464697" y="1555352"/>
            <a:ext cx="6393303" cy="36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827" y="1243342"/>
            <a:ext cx="6972553" cy="4238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15462" y="5754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dk1"/>
                </a:solidFill>
              </a:rPr>
              <a:t>Video 6: </a:t>
            </a:r>
            <a:r>
              <a:rPr lang="en-GB" sz="1800" dirty="0">
                <a:solidFill>
                  <a:schemeClr val="dk1"/>
                </a:solidFill>
                <a:hlinkClick r:id="rId4"/>
              </a:rPr>
              <a:t>https://vimeo.com/476245146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1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355" name="Google Shape;355;p31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22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11323"/>
          <a:stretch/>
        </p:blipFill>
        <p:spPr>
          <a:xfrm>
            <a:off x="1785464" y="1374869"/>
            <a:ext cx="5356390" cy="4505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34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275445" y="2698986"/>
            <a:ext cx="852565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Reflections and Discussion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4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4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394" name="Google Shape;394;p34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23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4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462" y="5754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dk1"/>
                </a:solidFill>
              </a:rPr>
              <a:t>Video 7: </a:t>
            </a:r>
            <a:r>
              <a:rPr lang="en-GB" sz="1800" dirty="0">
                <a:solidFill>
                  <a:schemeClr val="dk1"/>
                </a:solidFill>
                <a:hlinkClick r:id="rId4"/>
              </a:rPr>
              <a:t>https://vimeo.com/476246951</a:t>
            </a:r>
            <a:r>
              <a:rPr lang="en-GB" sz="1800" dirty="0">
                <a:solidFill>
                  <a:schemeClr val="dk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9;p31"/>
          <p:cNvSpPr/>
          <p:nvPr/>
        </p:nvSpPr>
        <p:spPr>
          <a:xfrm>
            <a:off x="1587" y="413734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8942" y="5992332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24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30076" y="1168152"/>
            <a:ext cx="8030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2800" b="1" dirty="0">
                <a:solidFill>
                  <a:schemeClr val="dk1"/>
                </a:solidFill>
              </a:rPr>
              <a:t>Discuss the following questions…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55;p18"/>
          <p:cNvSpPr txBox="1"/>
          <p:nvPr/>
        </p:nvSpPr>
        <p:spPr>
          <a:xfrm>
            <a:off x="535592" y="1729934"/>
            <a:ext cx="8219631" cy="420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dirty="0"/>
              <a:t>1. How will you be affected by increased government borrowing due to COVID-19?</a:t>
            </a:r>
          </a:p>
          <a:p>
            <a:endParaRPr lang="en-GB" sz="2000" dirty="0"/>
          </a:p>
          <a:p>
            <a:r>
              <a:rPr lang="en-GB" sz="2000" dirty="0"/>
              <a:t>2. Is austerity the only option to deal with sovereign debt? What other options </a:t>
            </a:r>
            <a:r>
              <a:rPr lang="en-GB" sz="2000"/>
              <a:t>are there?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3. Are there any steps you and other young people can take to hold the Government accountable for their borrowing decisions? What might these be?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35" y="4259901"/>
            <a:ext cx="4185243" cy="18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14"/>
          <p:cNvSpPr txBox="1"/>
          <p:nvPr/>
        </p:nvSpPr>
        <p:spPr>
          <a:xfrm>
            <a:off x="399390" y="1406750"/>
            <a:ext cx="8345220" cy="38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the Speaker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4"/>
                </a:solidFill>
              </a:rPr>
              <a:t>1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8" y="2313523"/>
            <a:ext cx="2152956" cy="27525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7073" y="249815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Dania studied law at University 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Her areas of expertise are: business law, sovereign debt,  financial regulation, contract law, company law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She teaches at the University of Glasgow 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She is a lecturer in Business Law </a:t>
            </a:r>
            <a:endParaRPr lang="en-GB" sz="1800" dirty="0">
              <a:solidFill>
                <a:schemeClr val="dk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587" y="5477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dk1"/>
                </a:solidFill>
              </a:rPr>
              <a:t>Video 1:  </a:t>
            </a:r>
            <a:r>
              <a:rPr lang="en-GB" sz="1800" dirty="0">
                <a:solidFill>
                  <a:schemeClr val="dk1"/>
                </a:solidFill>
                <a:hlinkClick r:id="rId5"/>
              </a:rPr>
              <a:t>https://vimeo.com/476237431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9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75445" y="2698986"/>
            <a:ext cx="80306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</a:t>
            </a:r>
            <a:r>
              <a:rPr lang="en-GB" sz="3600" b="1" dirty="0">
                <a:solidFill>
                  <a:srgbClr val="FFFFFF"/>
                </a:solidFill>
              </a:rPr>
              <a:t>1</a:t>
            </a:r>
            <a:r>
              <a:rPr lang="en-GB" sz="3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6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 the </a:t>
            </a:r>
            <a:r>
              <a:rPr lang="en-GB" sz="3600" b="1" dirty="0">
                <a:solidFill>
                  <a:schemeClr val="lt1"/>
                </a:solidFill>
              </a:rPr>
              <a:t>L</a:t>
            </a:r>
            <a:r>
              <a:rPr lang="en-GB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ingo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3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587" y="5477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dk1"/>
                </a:solidFill>
              </a:rPr>
              <a:t>Video 2:  </a:t>
            </a:r>
            <a:r>
              <a:rPr lang="en-GB" sz="1800" dirty="0">
                <a:solidFill>
                  <a:schemeClr val="dk1"/>
                </a:solidFill>
                <a:hlinkClick r:id="rId4"/>
              </a:rPr>
              <a:t>https://vimeo.com/476237604</a:t>
            </a:r>
            <a:r>
              <a:rPr lang="en-GB" sz="1800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4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00" r="16406" b="14941"/>
          <a:stretch/>
        </p:blipFill>
        <p:spPr>
          <a:xfrm>
            <a:off x="1486260" y="1489328"/>
            <a:ext cx="6015288" cy="402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275445" y="2698986"/>
            <a:ext cx="80306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</a:t>
            </a:r>
            <a:r>
              <a:rPr lang="en-GB" sz="3600" b="1">
                <a:solidFill>
                  <a:srgbClr val="FFFFFF"/>
                </a:solidFill>
              </a:rPr>
              <a:t>2</a:t>
            </a:r>
            <a:r>
              <a:rPr lang="en-GB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Borrowing to meet your goals</a:t>
            </a:r>
            <a:endParaRPr sz="3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5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75450" y="2131325"/>
            <a:ext cx="3448200" cy="3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schemeClr val="dk1"/>
                </a:solidFill>
              </a:rPr>
              <a:t>Imagine you on your way to university, your first job or to start an apprenticeship. Make a list of things that you will need to help you...</a:t>
            </a:r>
            <a:endParaRPr sz="15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FF0000"/>
              </a:solidFill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6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400" y="1897714"/>
            <a:ext cx="4817626" cy="32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556650" y="1174849"/>
            <a:ext cx="80307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</a:rPr>
              <a:t>Where will you go to borrow money to buy these things?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69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464697" y="6293278"/>
            <a:ext cx="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7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4029075" y="298605"/>
            <a:ext cx="51022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975" y="2152600"/>
            <a:ext cx="5310029" cy="398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1587" y="483073"/>
            <a:ext cx="9142500" cy="604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667150" y="1498435"/>
            <a:ext cx="80307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</a:rPr>
              <a:t>What are the advantages and disadvantages of each money source?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0" y="5989764"/>
            <a:ext cx="9144000" cy="865668"/>
          </a:xfrm>
          <a:custGeom>
            <a:avLst/>
            <a:gdLst/>
            <a:ahLst/>
            <a:cxnLst/>
            <a:rect l="l" t="t" r="r" b="b"/>
            <a:pathLst>
              <a:path w="9144000" h="865668" extrusionOk="0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0" y="1"/>
            <a:ext cx="9144000" cy="1140117"/>
          </a:xfrm>
          <a:custGeom>
            <a:avLst/>
            <a:gdLst/>
            <a:ahLst/>
            <a:cxnLst/>
            <a:rect l="l" t="t" r="r" b="b"/>
            <a:pathLst>
              <a:path w="9144000" h="1140117" extrusionOk="0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45" y="268625"/>
            <a:ext cx="923770" cy="10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1"/>
          <p:cNvSpPr txBox="1"/>
          <p:nvPr/>
        </p:nvSpPr>
        <p:spPr>
          <a:xfrm>
            <a:off x="974360" y="6455323"/>
            <a:ext cx="5111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© Young Citizens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464697" y="6293278"/>
            <a:ext cx="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</a:rPr>
              <a:t>8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4029075" y="298605"/>
            <a:ext cx="510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Who’s Really Paying for COVID?</a:t>
            </a:r>
            <a:endParaRPr sz="2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100" y="3286301"/>
            <a:ext cx="1956899" cy="132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275" y="2986900"/>
            <a:ext cx="1773024" cy="177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974350" y="4896192"/>
            <a:ext cx="14298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Friends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3772200" y="4896192"/>
            <a:ext cx="14298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Family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6417650" y="4759927"/>
            <a:ext cx="21138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Loan from the bank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12" y="3242125"/>
            <a:ext cx="1457325" cy="1517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832</Words>
  <Application>Microsoft Office PowerPoint</Application>
  <PresentationFormat>On-screen Show (4:3)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Adams, Jeanette</cp:lastModifiedBy>
  <cp:revision>45</cp:revision>
  <dcterms:modified xsi:type="dcterms:W3CDTF">2020-11-09T15:17:35Z</dcterms:modified>
</cp:coreProperties>
</file>