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5">
  <p:sldMasterIdLst>
    <p:sldMasterId id="2147483660" r:id="rId1"/>
    <p:sldMasterId id="2147483672" r:id="rId2"/>
  </p:sldMasterIdLst>
  <p:notesMasterIdLst>
    <p:notesMasterId r:id="rId16"/>
  </p:notesMasterIdLst>
  <p:sldIdLst>
    <p:sldId id="256" r:id="rId3"/>
    <p:sldId id="292" r:id="rId4"/>
    <p:sldId id="274" r:id="rId5"/>
    <p:sldId id="275" r:id="rId6"/>
    <p:sldId id="265" r:id="rId7"/>
    <p:sldId id="280" r:id="rId8"/>
    <p:sldId id="278" r:id="rId9"/>
    <p:sldId id="293" r:id="rId10"/>
    <p:sldId id="294" r:id="rId11"/>
    <p:sldId id="295" r:id="rId12"/>
    <p:sldId id="287" r:id="rId13"/>
    <p:sldId id="282" r:id="rId14"/>
    <p:sldId id="29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3F8BE56-9C68-45CD-8764-03E1DAC092CA}">
          <p14:sldIdLst>
            <p14:sldId id="256"/>
            <p14:sldId id="292"/>
            <p14:sldId id="274"/>
            <p14:sldId id="275"/>
            <p14:sldId id="265"/>
            <p14:sldId id="280"/>
            <p14:sldId id="278"/>
            <p14:sldId id="293"/>
            <p14:sldId id="294"/>
            <p14:sldId id="295"/>
            <p14:sldId id="287"/>
            <p14:sldId id="282"/>
            <p14:sldId id="29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omi Kennedy" initials="NK" lastIdx="5" clrIdx="0"/>
  <p:cmAuthor id="2" name="Yvonne Richards" initials="YR" lastIdx="4" clrIdx="1">
    <p:extLst/>
  </p:cmAuthor>
  <p:cmAuthor id="3" name="Akasa Pradhan" initials="AP" lastIdx="1" clrIdx="2">
    <p:extLst/>
  </p:cmAuthor>
  <p:cmAuthor id="4" name="Therri Tait" initials="TT" lastIdx="2"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C6BB"/>
    <a:srgbClr val="F1613F"/>
    <a:srgbClr val="E345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45" autoAdjust="0"/>
    <p:restoredTop sz="79270" autoAdjust="0"/>
  </p:normalViewPr>
  <p:slideViewPr>
    <p:cSldViewPr snapToGrid="0" snapToObjects="1">
      <p:cViewPr varScale="1">
        <p:scale>
          <a:sx n="59" d="100"/>
          <a:sy n="59" d="100"/>
        </p:scale>
        <p:origin x="1800" y="-174"/>
      </p:cViewPr>
      <p:guideLst>
        <p:guide orient="horz" pos="2160"/>
        <p:guide pos="2880"/>
      </p:guideLst>
    </p:cSldViewPr>
  </p:slid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123783-9142-4B14-B8F7-20063C42250D}" type="datetimeFigureOut">
              <a:rPr lang="en-GB" smtClean="0"/>
              <a:t>22/10/2021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8DC26D-66C0-470B-901D-C1DC90AA4E2E}" type="slidenum">
              <a:rPr lang="en-GB" smtClean="0"/>
              <a:t>‹#›</a:t>
            </a:fld>
            <a:endParaRPr lang="en-GB"/>
          </a:p>
        </p:txBody>
      </p:sp>
    </p:spTree>
    <p:extLst>
      <p:ext uri="{BB962C8B-B14F-4D97-AF65-F5344CB8AC3E}">
        <p14:creationId xmlns:p14="http://schemas.microsoft.com/office/powerpoint/2010/main" val="4081860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8DC26D-66C0-470B-901D-C1DC90AA4E2E}" type="slidenum">
              <a:rPr lang="en-GB" smtClean="0"/>
              <a:t>2</a:t>
            </a:fld>
            <a:endParaRPr lang="en-GB"/>
          </a:p>
        </p:txBody>
      </p:sp>
    </p:spTree>
    <p:extLst>
      <p:ext uri="{BB962C8B-B14F-4D97-AF65-F5344CB8AC3E}">
        <p14:creationId xmlns:p14="http://schemas.microsoft.com/office/powerpoint/2010/main" val="24991253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8DC26D-66C0-470B-901D-C1DC90AA4E2E}" type="slidenum">
              <a:rPr lang="en-GB" smtClean="0"/>
              <a:t>12</a:t>
            </a:fld>
            <a:endParaRPr lang="en-GB"/>
          </a:p>
        </p:txBody>
      </p:sp>
    </p:spTree>
    <p:extLst>
      <p:ext uri="{BB962C8B-B14F-4D97-AF65-F5344CB8AC3E}">
        <p14:creationId xmlns:p14="http://schemas.microsoft.com/office/powerpoint/2010/main" val="28470272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8DC26D-66C0-470B-901D-C1DC90AA4E2E}" type="slidenum">
              <a:rPr lang="en-GB" smtClean="0">
                <a:solidFill>
                  <a:prstClr val="black"/>
                </a:solidFill>
              </a:rPr>
              <a:pPr/>
              <a:t>13</a:t>
            </a:fld>
            <a:endParaRPr lang="en-GB">
              <a:solidFill>
                <a:prstClr val="black"/>
              </a:solidFill>
            </a:endParaRPr>
          </a:p>
        </p:txBody>
      </p:sp>
    </p:spTree>
    <p:extLst>
      <p:ext uri="{BB962C8B-B14F-4D97-AF65-F5344CB8AC3E}">
        <p14:creationId xmlns:p14="http://schemas.microsoft.com/office/powerpoint/2010/main" val="4210354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7A8DC26D-66C0-470B-901D-C1DC90AA4E2E}" type="slidenum">
              <a:rPr lang="en-GB" smtClean="0"/>
              <a:t>3</a:t>
            </a:fld>
            <a:endParaRPr lang="en-GB"/>
          </a:p>
        </p:txBody>
      </p:sp>
    </p:spTree>
    <p:extLst>
      <p:ext uri="{BB962C8B-B14F-4D97-AF65-F5344CB8AC3E}">
        <p14:creationId xmlns:p14="http://schemas.microsoft.com/office/powerpoint/2010/main" val="3279545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7A8DC26D-66C0-470B-901D-C1DC90AA4E2E}" type="slidenum">
              <a:rPr lang="en-GB" smtClean="0"/>
              <a:t>4</a:t>
            </a:fld>
            <a:endParaRPr lang="en-GB"/>
          </a:p>
        </p:txBody>
      </p:sp>
    </p:spTree>
    <p:extLst>
      <p:ext uri="{BB962C8B-B14F-4D97-AF65-F5344CB8AC3E}">
        <p14:creationId xmlns:p14="http://schemas.microsoft.com/office/powerpoint/2010/main" val="662419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9.8% fall: https://www.theguardian.com/business/2021/mar/31/uk-economy-savings-expansion-recovery</a:t>
            </a:r>
          </a:p>
          <a:p>
            <a:endParaRPr lang="en-US" dirty="0"/>
          </a:p>
          <a:p>
            <a:r>
              <a:rPr lang="en-US" dirty="0"/>
              <a:t>Late 2021 recovery: https://www.theguardian.com/business/2021/jun/18/cbi-predicts-uks-economic-recovery-will-accelerate-into-autumn</a:t>
            </a:r>
          </a:p>
          <a:p>
            <a:r>
              <a:rPr lang="en-US" dirty="0"/>
              <a:t>Early 2022 recovery: https://inews.co.uk/inews-lifestyle/money/investing/the-uk-economy-is-on-a-bumpy-road-to-full-recovery-1153568</a:t>
            </a:r>
          </a:p>
          <a:p>
            <a:endParaRPr lang="en-US" dirty="0"/>
          </a:p>
          <a:p>
            <a:r>
              <a:rPr lang="en-US" dirty="0"/>
              <a:t>730,000 jobs: https://www.ft.com/content/c8ef84bf-0539-4281-b353-d5b840d10b5e</a:t>
            </a:r>
          </a:p>
          <a:p>
            <a:endParaRPr lang="en-US" dirty="0"/>
          </a:p>
          <a:p>
            <a:r>
              <a:rPr lang="en-US" dirty="0"/>
              <a:t>8</a:t>
            </a:r>
            <a:r>
              <a:rPr lang="en-US" baseline="30000" dirty="0"/>
              <a:t>th</a:t>
            </a:r>
            <a:r>
              <a:rPr lang="en-US" dirty="0"/>
              <a:t> July UC: https://www.gov.uk/government/statistics/universal-credit-statistics-29-april-2013-to-8-july-2021/universal-credit-statistics-29-april-2013-to-8-july-2021</a:t>
            </a:r>
          </a:p>
          <a:p>
            <a:r>
              <a:rPr lang="en-US" dirty="0"/>
              <a:t>March UC: https://www.gov.uk/government/statistics/universal-credit-29-april-2013-to-9-april-2020/universal-credit-29-april-2013-to-9-april-2020 </a:t>
            </a:r>
          </a:p>
          <a:p>
            <a:endParaRPr lang="en-US" dirty="0"/>
          </a:p>
        </p:txBody>
      </p:sp>
      <p:sp>
        <p:nvSpPr>
          <p:cNvPr id="4" name="Slide Number Placeholder 3"/>
          <p:cNvSpPr>
            <a:spLocks noGrp="1"/>
          </p:cNvSpPr>
          <p:nvPr>
            <p:ph type="sldNum" sz="quarter" idx="10"/>
          </p:nvPr>
        </p:nvSpPr>
        <p:spPr/>
        <p:txBody>
          <a:bodyPr/>
          <a:lstStyle/>
          <a:p>
            <a:fld id="{7A8DC26D-66C0-470B-901D-C1DC90AA4E2E}" type="slidenum">
              <a:rPr lang="en-GB" smtClean="0"/>
              <a:t>5</a:t>
            </a:fld>
            <a:endParaRPr lang="en-GB"/>
          </a:p>
        </p:txBody>
      </p:sp>
    </p:spTree>
    <p:extLst>
      <p:ext uri="{BB962C8B-B14F-4D97-AF65-F5344CB8AC3E}">
        <p14:creationId xmlns:p14="http://schemas.microsoft.com/office/powerpoint/2010/main" val="437591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8DC26D-66C0-470B-901D-C1DC90AA4E2E}" type="slidenum">
              <a:rPr lang="en-GB" smtClean="0"/>
              <a:t>6</a:t>
            </a:fld>
            <a:endParaRPr lang="en-GB"/>
          </a:p>
        </p:txBody>
      </p:sp>
    </p:spTree>
    <p:extLst>
      <p:ext uri="{BB962C8B-B14F-4D97-AF65-F5344CB8AC3E}">
        <p14:creationId xmlns:p14="http://schemas.microsoft.com/office/powerpoint/2010/main" val="3113941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8DC26D-66C0-470B-901D-C1DC90AA4E2E}" type="slidenum">
              <a:rPr lang="en-GB" smtClean="0">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798790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8DC26D-66C0-470B-901D-C1DC90AA4E2E}" type="slidenum">
              <a:rPr lang="en-GB" smtClean="0">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37067400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8DC26D-66C0-470B-901D-C1DC90AA4E2E}" type="slidenum">
              <a:rPr lang="en-GB" smtClean="0"/>
              <a:t>10</a:t>
            </a:fld>
            <a:endParaRPr lang="en-GB"/>
          </a:p>
        </p:txBody>
      </p:sp>
    </p:spTree>
    <p:extLst>
      <p:ext uri="{BB962C8B-B14F-4D97-AF65-F5344CB8AC3E}">
        <p14:creationId xmlns:p14="http://schemas.microsoft.com/office/powerpoint/2010/main" val="10401325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a:t>
            </a:r>
            <a:r>
              <a:rPr lang="en-US" baseline="0" dirty="0"/>
              <a:t> https://www.shutterstock.com/image-illustration/united-kingdom-national-debt-budget-deficit-277780205</a:t>
            </a:r>
          </a:p>
          <a:p>
            <a:endParaRPr lang="en-US" baseline="0" dirty="0"/>
          </a:p>
          <a:p>
            <a:r>
              <a:rPr lang="en-US" baseline="0" dirty="0"/>
              <a:t>2019/2020 borrowing: https://www.ons.gov.uk/economy/governmentpublicsectorandtaxes/publicspending/bulletins/ukgovernmentdebtanddeficitforeurostatmaast/march2020</a:t>
            </a:r>
          </a:p>
          <a:p>
            <a:endParaRPr lang="en-US" baseline="0" dirty="0"/>
          </a:p>
          <a:p>
            <a:r>
              <a:rPr lang="en-US" baseline="0" dirty="0"/>
              <a:t>2020/2021 borrowing: https://www.ons.gov.uk/economy/governmentpublicsectorandtaxes/publicspending/bulletins/ukgovernmentdebtanddeficitforeurostatmaast/march2021</a:t>
            </a:r>
          </a:p>
          <a:p>
            <a:endParaRPr lang="en-US" baseline="0" dirty="0"/>
          </a:p>
          <a:p>
            <a:r>
              <a:rPr lang="en-US" baseline="0" dirty="0"/>
              <a:t>Predicted 2021/2022 borrowing: https://www.ons.gov.uk/economy/governmentpublicsectorandtaxes/publicsectorfinance/bulletins/publicsectorfinances/june2021#:~:text=Official%20forecasts%20suggest%20that%20borrowing,in%20the%20FYE%20March%202021.</a:t>
            </a:r>
            <a:endParaRPr lang="en-GB" dirty="0"/>
          </a:p>
        </p:txBody>
      </p:sp>
      <p:sp>
        <p:nvSpPr>
          <p:cNvPr id="4" name="Slide Number Placeholder 3"/>
          <p:cNvSpPr>
            <a:spLocks noGrp="1"/>
          </p:cNvSpPr>
          <p:nvPr>
            <p:ph type="sldNum" sz="quarter" idx="10"/>
          </p:nvPr>
        </p:nvSpPr>
        <p:spPr/>
        <p:txBody>
          <a:bodyPr/>
          <a:lstStyle/>
          <a:p>
            <a:fld id="{7A8DC26D-66C0-470B-901D-C1DC90AA4E2E}" type="slidenum">
              <a:rPr lang="en-GB" smtClean="0"/>
              <a:t>11</a:t>
            </a:fld>
            <a:endParaRPr lang="en-GB"/>
          </a:p>
        </p:txBody>
      </p:sp>
    </p:spTree>
    <p:extLst>
      <p:ext uri="{BB962C8B-B14F-4D97-AF65-F5344CB8AC3E}">
        <p14:creationId xmlns:p14="http://schemas.microsoft.com/office/powerpoint/2010/main" val="1147337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B1DB7CA-CC1E-2746-BA2A-FDA54CE4A808}" type="datetimeFigureOut">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5B16F-133A-EE4A-94E2-733D257F486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1DB7CA-CC1E-2746-BA2A-FDA54CE4A808}" type="datetimeFigureOut">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5B16F-133A-EE4A-94E2-733D257F486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1DB7CA-CC1E-2746-BA2A-FDA54CE4A808}" type="datetimeFigureOut">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5B16F-133A-EE4A-94E2-733D257F486E}"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B1DB7CA-CC1E-2746-BA2A-FDA54CE4A808}" type="datetimeFigureOut">
              <a:rPr lang="en-US" smtClean="0">
                <a:solidFill>
                  <a:srgbClr val="000000">
                    <a:tint val="75000"/>
                  </a:srgbClr>
                </a:solidFill>
              </a:rPr>
              <a:pPr/>
              <a:t>10/22/2021</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2665B16F-133A-EE4A-94E2-733D257F486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41726211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1DB7CA-CC1E-2746-BA2A-FDA54CE4A808}" type="datetimeFigureOut">
              <a:rPr lang="en-US" smtClean="0">
                <a:solidFill>
                  <a:srgbClr val="000000">
                    <a:tint val="75000"/>
                  </a:srgbClr>
                </a:solidFill>
              </a:rPr>
              <a:pPr/>
              <a:t>10/22/2021</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2665B16F-133A-EE4A-94E2-733D257F486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7934527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1DB7CA-CC1E-2746-BA2A-FDA54CE4A808}" type="datetimeFigureOut">
              <a:rPr lang="en-US" smtClean="0">
                <a:solidFill>
                  <a:srgbClr val="000000">
                    <a:tint val="75000"/>
                  </a:srgbClr>
                </a:solidFill>
              </a:rPr>
              <a:pPr/>
              <a:t>10/22/2021</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2665B16F-133A-EE4A-94E2-733D257F486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032775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B1DB7CA-CC1E-2746-BA2A-FDA54CE4A808}" type="datetimeFigureOut">
              <a:rPr lang="en-US" smtClean="0">
                <a:solidFill>
                  <a:srgbClr val="000000">
                    <a:tint val="75000"/>
                  </a:srgbClr>
                </a:solidFill>
              </a:rPr>
              <a:pPr/>
              <a:t>10/22/2021</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2665B16F-133A-EE4A-94E2-733D257F486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8354019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B1DB7CA-CC1E-2746-BA2A-FDA54CE4A808}" type="datetimeFigureOut">
              <a:rPr lang="en-US" smtClean="0">
                <a:solidFill>
                  <a:srgbClr val="000000">
                    <a:tint val="75000"/>
                  </a:srgbClr>
                </a:solidFill>
              </a:rPr>
              <a:pPr/>
              <a:t>10/22/2021</a:t>
            </a:fld>
            <a:endParaRPr lang="en-US">
              <a:solidFill>
                <a:srgbClr val="000000">
                  <a:tint val="75000"/>
                </a:srgbClr>
              </a:solidFill>
            </a:endParaRPr>
          </a:p>
        </p:txBody>
      </p:sp>
      <p:sp>
        <p:nvSpPr>
          <p:cNvPr id="8" name="Footer Placeholder 7"/>
          <p:cNvSpPr>
            <a:spLocks noGrp="1"/>
          </p:cNvSpPr>
          <p:nvPr>
            <p:ph type="ftr" sz="quarter" idx="11"/>
          </p:nvPr>
        </p:nvSpPr>
        <p:spPr/>
        <p:txBody>
          <a:bodyPr/>
          <a:lstStyle/>
          <a:p>
            <a:endParaRPr lang="en-US">
              <a:solidFill>
                <a:srgbClr val="000000">
                  <a:tint val="75000"/>
                </a:srgbClr>
              </a:solidFill>
            </a:endParaRPr>
          </a:p>
        </p:txBody>
      </p:sp>
      <p:sp>
        <p:nvSpPr>
          <p:cNvPr id="9" name="Slide Number Placeholder 8"/>
          <p:cNvSpPr>
            <a:spLocks noGrp="1"/>
          </p:cNvSpPr>
          <p:nvPr>
            <p:ph type="sldNum" sz="quarter" idx="12"/>
          </p:nvPr>
        </p:nvSpPr>
        <p:spPr/>
        <p:txBody>
          <a:bodyPr/>
          <a:lstStyle/>
          <a:p>
            <a:fld id="{2665B16F-133A-EE4A-94E2-733D257F486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1690631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B1DB7CA-CC1E-2746-BA2A-FDA54CE4A808}" type="datetimeFigureOut">
              <a:rPr lang="en-US" smtClean="0">
                <a:solidFill>
                  <a:srgbClr val="000000">
                    <a:tint val="75000"/>
                  </a:srgbClr>
                </a:solidFill>
              </a:rPr>
              <a:pPr/>
              <a:t>10/22/2021</a:t>
            </a:fld>
            <a:endParaRPr lang="en-US">
              <a:solidFill>
                <a:srgbClr val="000000">
                  <a:tint val="75000"/>
                </a:srgbClr>
              </a:solidFill>
            </a:endParaRPr>
          </a:p>
        </p:txBody>
      </p:sp>
      <p:sp>
        <p:nvSpPr>
          <p:cNvPr id="4" name="Footer Placeholder 3"/>
          <p:cNvSpPr>
            <a:spLocks noGrp="1"/>
          </p:cNvSpPr>
          <p:nvPr>
            <p:ph type="ftr" sz="quarter" idx="11"/>
          </p:nvPr>
        </p:nvSpPr>
        <p:spPr/>
        <p:txBody>
          <a:bodyPr/>
          <a:lstStyle/>
          <a:p>
            <a:endParaRPr lang="en-US">
              <a:solidFill>
                <a:srgbClr val="000000">
                  <a:tint val="75000"/>
                </a:srgbClr>
              </a:solidFill>
            </a:endParaRPr>
          </a:p>
        </p:txBody>
      </p:sp>
      <p:sp>
        <p:nvSpPr>
          <p:cNvPr id="5" name="Slide Number Placeholder 4"/>
          <p:cNvSpPr>
            <a:spLocks noGrp="1"/>
          </p:cNvSpPr>
          <p:nvPr>
            <p:ph type="sldNum" sz="quarter" idx="12"/>
          </p:nvPr>
        </p:nvSpPr>
        <p:spPr/>
        <p:txBody>
          <a:bodyPr/>
          <a:lstStyle/>
          <a:p>
            <a:fld id="{2665B16F-133A-EE4A-94E2-733D257F486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4211774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1DB7CA-CC1E-2746-BA2A-FDA54CE4A808}" type="datetimeFigureOut">
              <a:rPr lang="en-US" smtClean="0">
                <a:solidFill>
                  <a:srgbClr val="000000">
                    <a:tint val="75000"/>
                  </a:srgbClr>
                </a:solidFill>
              </a:rPr>
              <a:pPr/>
              <a:t>10/22/2021</a:t>
            </a:fld>
            <a:endParaRPr lang="en-US">
              <a:solidFill>
                <a:srgbClr val="000000">
                  <a:tint val="75000"/>
                </a:srgbClr>
              </a:solidFill>
            </a:endParaRPr>
          </a:p>
        </p:txBody>
      </p:sp>
      <p:sp>
        <p:nvSpPr>
          <p:cNvPr id="3" name="Footer Placeholder 2"/>
          <p:cNvSpPr>
            <a:spLocks noGrp="1"/>
          </p:cNvSpPr>
          <p:nvPr>
            <p:ph type="ftr" sz="quarter" idx="11"/>
          </p:nvPr>
        </p:nvSpPr>
        <p:spPr/>
        <p:txBody>
          <a:bodyPr/>
          <a:lstStyle/>
          <a:p>
            <a:endParaRPr lang="en-US">
              <a:solidFill>
                <a:srgbClr val="000000">
                  <a:tint val="75000"/>
                </a:srgbClr>
              </a:solidFill>
            </a:endParaRPr>
          </a:p>
        </p:txBody>
      </p:sp>
      <p:sp>
        <p:nvSpPr>
          <p:cNvPr id="4" name="Slide Number Placeholder 3"/>
          <p:cNvSpPr>
            <a:spLocks noGrp="1"/>
          </p:cNvSpPr>
          <p:nvPr>
            <p:ph type="sldNum" sz="quarter" idx="12"/>
          </p:nvPr>
        </p:nvSpPr>
        <p:spPr/>
        <p:txBody>
          <a:bodyPr/>
          <a:lstStyle/>
          <a:p>
            <a:fld id="{2665B16F-133A-EE4A-94E2-733D257F486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5219101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1DB7CA-CC1E-2746-BA2A-FDA54CE4A808}" type="datetimeFigureOut">
              <a:rPr lang="en-US" smtClean="0">
                <a:solidFill>
                  <a:srgbClr val="000000">
                    <a:tint val="75000"/>
                  </a:srgbClr>
                </a:solidFill>
              </a:rPr>
              <a:pPr/>
              <a:t>10/22/2021</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2665B16F-133A-EE4A-94E2-733D257F486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898587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1DB7CA-CC1E-2746-BA2A-FDA54CE4A808}" type="datetimeFigureOut">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5B16F-133A-EE4A-94E2-733D257F486E}"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1DB7CA-CC1E-2746-BA2A-FDA54CE4A808}" type="datetimeFigureOut">
              <a:rPr lang="en-US" smtClean="0">
                <a:solidFill>
                  <a:srgbClr val="000000">
                    <a:tint val="75000"/>
                  </a:srgbClr>
                </a:solidFill>
              </a:rPr>
              <a:pPr/>
              <a:t>10/22/2021</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2665B16F-133A-EE4A-94E2-733D257F486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42776483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1DB7CA-CC1E-2746-BA2A-FDA54CE4A808}" type="datetimeFigureOut">
              <a:rPr lang="en-US" smtClean="0">
                <a:solidFill>
                  <a:srgbClr val="000000">
                    <a:tint val="75000"/>
                  </a:srgbClr>
                </a:solidFill>
              </a:rPr>
              <a:pPr/>
              <a:t>10/22/2021</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2665B16F-133A-EE4A-94E2-733D257F486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359674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1DB7CA-CC1E-2746-BA2A-FDA54CE4A808}" type="datetimeFigureOut">
              <a:rPr lang="en-US" smtClean="0">
                <a:solidFill>
                  <a:srgbClr val="000000">
                    <a:tint val="75000"/>
                  </a:srgbClr>
                </a:solidFill>
              </a:rPr>
              <a:pPr/>
              <a:t>10/22/2021</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2665B16F-133A-EE4A-94E2-733D257F486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385251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1DB7CA-CC1E-2746-BA2A-FDA54CE4A808}" type="datetimeFigureOut">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5B16F-133A-EE4A-94E2-733D257F486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B1DB7CA-CC1E-2746-BA2A-FDA54CE4A808}" type="datetimeFigureOut">
              <a:rPr lang="en-US" smtClean="0"/>
              <a:t>10/22/2021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65B16F-133A-EE4A-94E2-733D257F486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B1DB7CA-CC1E-2746-BA2A-FDA54CE4A808}" type="datetimeFigureOut">
              <a:rPr lang="en-US" smtClean="0"/>
              <a:t>10/22/2021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65B16F-133A-EE4A-94E2-733D257F486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B1DB7CA-CC1E-2746-BA2A-FDA54CE4A808}" type="datetimeFigureOut">
              <a:rPr lang="en-US" smtClean="0"/>
              <a:t>10/22/2021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65B16F-133A-EE4A-94E2-733D257F486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1DB7CA-CC1E-2746-BA2A-FDA54CE4A808}" type="datetimeFigureOut">
              <a:rPr lang="en-US" smtClean="0"/>
              <a:t>10/22/2021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65B16F-133A-EE4A-94E2-733D257F486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1DB7CA-CC1E-2746-BA2A-FDA54CE4A808}" type="datetimeFigureOut">
              <a:rPr lang="en-US" smtClean="0"/>
              <a:t>10/22/2021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65B16F-133A-EE4A-94E2-733D257F486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1DB7CA-CC1E-2746-BA2A-FDA54CE4A808}" type="datetimeFigureOut">
              <a:rPr lang="en-US" smtClean="0"/>
              <a:t>10/22/2021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65B16F-133A-EE4A-94E2-733D257F486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1DB7CA-CC1E-2746-BA2A-FDA54CE4A808}" type="datetimeFigureOut">
              <a:rPr lang="en-US" smtClean="0"/>
              <a:t>10/22/2021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65B16F-133A-EE4A-94E2-733D257F486E}" type="slidenum">
              <a:rPr lang="en-US" smtClean="0"/>
              <a:t>‹#›</a:t>
            </a:fld>
            <a:endParaRPr lang="en-US"/>
          </a:p>
        </p:txBody>
      </p:sp>
    </p:spTree>
    <p:extLst>
      <p:ext uri="{BB962C8B-B14F-4D97-AF65-F5344CB8AC3E}">
        <p14:creationId xmlns:p14="http://schemas.microsoft.com/office/powerpoint/2010/main" val="16915440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1DB7CA-CC1E-2746-BA2A-FDA54CE4A808}" type="datetimeFigureOut">
              <a:rPr lang="en-US" smtClean="0">
                <a:solidFill>
                  <a:srgbClr val="000000">
                    <a:tint val="75000"/>
                  </a:srgbClr>
                </a:solidFill>
                <a:ea typeface="ＭＳ Ｐゴシック" panose="020B0600070205080204" pitchFamily="34" charset="-128"/>
              </a:rPr>
              <a:pPr/>
              <a:t>10/22/2021</a:t>
            </a:fld>
            <a:endParaRPr lang="en-US">
              <a:solidFill>
                <a:srgbClr val="000000">
                  <a:tint val="75000"/>
                </a:srgbClr>
              </a:solidFill>
              <a:ea typeface="ＭＳ Ｐゴシック" panose="020B0600070205080204" pitchFamily="34" charset="-128"/>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srgbClr val="000000">
                  <a:tint val="75000"/>
                </a:srgbClr>
              </a:solidFill>
              <a:ea typeface="ＭＳ Ｐゴシック" panose="020B0600070205080204" pitchFamily="34" charset="-128"/>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65B16F-133A-EE4A-94E2-733D257F486E}" type="slidenum">
              <a:rPr lang="en-US" smtClean="0">
                <a:solidFill>
                  <a:srgbClr val="000000">
                    <a:tint val="75000"/>
                  </a:srgbClr>
                </a:solidFill>
                <a:ea typeface="ＭＳ Ｐゴシック" panose="020B0600070205080204" pitchFamily="34" charset="-128"/>
              </a:rPr>
              <a:pPr/>
              <a:t>‹#›</a:t>
            </a:fld>
            <a:endParaRPr lang="en-US">
              <a:solidFill>
                <a:srgbClr val="000000">
                  <a:tint val="75000"/>
                </a:srgbClr>
              </a:solidFill>
              <a:ea typeface="ＭＳ Ｐゴシック" panose="020B0600070205080204" pitchFamily="34" charset="-128"/>
            </a:endParaRPr>
          </a:p>
        </p:txBody>
      </p:sp>
    </p:spTree>
    <p:extLst>
      <p:ext uri="{BB962C8B-B14F-4D97-AF65-F5344CB8AC3E}">
        <p14:creationId xmlns:p14="http://schemas.microsoft.com/office/powerpoint/2010/main" val="35986143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file:////Users/Nomad/Dropbox/NOMAD%20(1)/MARK'S%20ON%20THE%20GO/YC%20Migration%20resources/YC%20icon.png" TargetMode="Externa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file:////Users/Nomad/Dropbox/NOMAD%20(1)/MARK'S%20ON%20THE%20GO/YC%20Migration%20resources/YC%20icon.png" TargetMode="Externa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file:////Users/Nomad/Dropbox/NOMAD%20(1)/MARK'S%20ON%20THE%20GO/YC%20Migration%20resources/YC%20icon.pn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3.xml"/><Relationship Id="rId6" Type="http://schemas.openxmlformats.org/officeDocument/2006/relationships/hyperlink" Target="https://www.surveymonkey.co.uk/r/VR3XVRQ" TargetMode="External"/><Relationship Id="rId5" Type="http://schemas.openxmlformats.org/officeDocument/2006/relationships/hyperlink" Target="https://www.surveymonkey.co.uk/r/VCRWHMZ" TargetMode="External"/><Relationship Id="rId4" Type="http://schemas.openxmlformats.org/officeDocument/2006/relationships/image" Target="file:////Users/Nomad/Dropbox/NOMAD%20(1)/MARK'S%20ON%20THE%20GO/YC%20Migration%20resources/YC%20icon.pn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file:////Users/Nomad/Dropbox/NOMAD%20(1)/MARK'S%20ON%20THE%20GO/YC%20Migration%20resources/YC%20icon.png" TargetMode="Externa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file:////Users/Nomad/Dropbox/NOMAD%20(1)/MARK'S%20ON%20THE%20GO/YC%20Migration%20resources/YC%20icon.pn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file:////Users/Nomad/Dropbox/NOMAD%20(1)/MARK'S%20ON%20THE%20GO/YC%20Migration%20resources/YC%20icon.pn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file:////Users/Nomad/Dropbox/NOMAD%20(1)/MARK'S%20ON%20THE%20GO/YC%20Migration%20resources/YC%20icon.png" TargetMode="Externa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file:////Users/Nomad/Dropbox/NOMAD%20(1)/MARK'S%20ON%20THE%20GO/YC%20Migration%20resources/YC%20icon.pn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file:////Users/Nomad/Dropbox/NOMAD%20(1)/MARK'S%20ON%20THE%20GO/YC%20Migration%20resources/YC%20icon.png"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file:////Users/Nomad/Dropbox/NOMAD%20(1)/MARK'S%20ON%20THE%20GO/YC%20Migration%20resources/YC%20icon.pn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file:////Users/Nomad/Dropbox/NOMAD%20(1)/MARK'S%20ON%20THE%20GO/YC%20Migration%20resources/YC%20icon.p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21783" y="0"/>
            <a:ext cx="9142413"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560866" y="-1812577"/>
            <a:ext cx="10283823" cy="9150079"/>
          </a:xfrm>
          <a:custGeom>
            <a:avLst/>
            <a:gdLst>
              <a:gd name="connsiteX0" fmla="*/ 5151863 w 5151863"/>
              <a:gd name="connsiteY0" fmla="*/ 0 h 5006898"/>
              <a:gd name="connsiteX1" fmla="*/ 3724507 w 5151863"/>
              <a:gd name="connsiteY1" fmla="*/ 0 h 5006898"/>
              <a:gd name="connsiteX2" fmla="*/ 0 w 5151863"/>
              <a:gd name="connsiteY2" fmla="*/ 5006898 h 5006898"/>
              <a:gd name="connsiteX3" fmla="*/ 724829 w 5151863"/>
              <a:gd name="connsiteY3" fmla="*/ 5006898 h 5006898"/>
              <a:gd name="connsiteX4" fmla="*/ 5140712 w 5151863"/>
              <a:gd name="connsiteY4" fmla="*/ 2787805 h 5006898"/>
              <a:gd name="connsiteX5" fmla="*/ 5151863 w 5151863"/>
              <a:gd name="connsiteY5" fmla="*/ 0 h 5006898"/>
              <a:gd name="connsiteX0" fmla="*/ 5151863 w 5157737"/>
              <a:gd name="connsiteY0" fmla="*/ 0 h 5006898"/>
              <a:gd name="connsiteX1" fmla="*/ 3724507 w 5157737"/>
              <a:gd name="connsiteY1" fmla="*/ 0 h 5006898"/>
              <a:gd name="connsiteX2" fmla="*/ 0 w 5157737"/>
              <a:gd name="connsiteY2" fmla="*/ 5006898 h 5006898"/>
              <a:gd name="connsiteX3" fmla="*/ 724829 w 5157737"/>
              <a:gd name="connsiteY3" fmla="*/ 5006898 h 5006898"/>
              <a:gd name="connsiteX4" fmla="*/ 5157737 w 5157737"/>
              <a:gd name="connsiteY4" fmla="*/ 2770905 h 5006898"/>
              <a:gd name="connsiteX5" fmla="*/ 5151863 w 5157737"/>
              <a:gd name="connsiteY5" fmla="*/ 0 h 5006898"/>
              <a:gd name="connsiteX0" fmla="*/ 5151863 w 5153481"/>
              <a:gd name="connsiteY0" fmla="*/ 0 h 5006898"/>
              <a:gd name="connsiteX1" fmla="*/ 3724507 w 5153481"/>
              <a:gd name="connsiteY1" fmla="*/ 0 h 5006898"/>
              <a:gd name="connsiteX2" fmla="*/ 0 w 5153481"/>
              <a:gd name="connsiteY2" fmla="*/ 5006898 h 5006898"/>
              <a:gd name="connsiteX3" fmla="*/ 724829 w 5153481"/>
              <a:gd name="connsiteY3" fmla="*/ 5006898 h 5006898"/>
              <a:gd name="connsiteX4" fmla="*/ 5153481 w 5153481"/>
              <a:gd name="connsiteY4" fmla="*/ 2779355 h 5006898"/>
              <a:gd name="connsiteX5" fmla="*/ 5151863 w 5153481"/>
              <a:gd name="connsiteY5" fmla="*/ 0 h 5006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53481" h="5006898">
                <a:moveTo>
                  <a:pt x="5151863" y="0"/>
                </a:moveTo>
                <a:lnTo>
                  <a:pt x="3724507" y="0"/>
                </a:lnTo>
                <a:lnTo>
                  <a:pt x="0" y="5006898"/>
                </a:lnTo>
                <a:lnTo>
                  <a:pt x="724829" y="5006898"/>
                </a:lnTo>
                <a:lnTo>
                  <a:pt x="5153481" y="2779355"/>
                </a:lnTo>
                <a:cubicBezTo>
                  <a:pt x="5152942" y="1852903"/>
                  <a:pt x="5152402" y="926452"/>
                  <a:pt x="515186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TextBox 3"/>
          <p:cNvSpPr txBox="1"/>
          <p:nvPr/>
        </p:nvSpPr>
        <p:spPr>
          <a:xfrm>
            <a:off x="5697097" y="1772228"/>
            <a:ext cx="3340885" cy="1200329"/>
          </a:xfrm>
          <a:prstGeom prst="rect">
            <a:avLst/>
          </a:prstGeom>
          <a:noFill/>
        </p:spPr>
        <p:txBody>
          <a:bodyPr wrap="square" rtlCol="0">
            <a:spAutoFit/>
          </a:bodyPr>
          <a:lstStyle/>
          <a:p>
            <a:pPr defTabSz="342892"/>
            <a:r>
              <a:rPr lang="en-GB" sz="3600" b="1" dirty="0">
                <a:solidFill>
                  <a:schemeClr val="accent4"/>
                </a:solidFill>
                <a:latin typeface="Arial" panose="020B0604020202020204" pitchFamily="34" charset="0"/>
                <a:ea typeface="Verdana" panose="020B0604030504040204" pitchFamily="34" charset="0"/>
                <a:cs typeface="Arial" panose="020B0604020202020204" pitchFamily="34" charset="0"/>
              </a:rPr>
              <a:t>COVID and the Economy</a:t>
            </a:r>
            <a:endParaRPr lang="en-US" sz="3600" b="1" dirty="0">
              <a:solidFill>
                <a:schemeClr val="accent4"/>
              </a:solidFill>
              <a:latin typeface="Arial" panose="020B0604020202020204" pitchFamily="34" charset="0"/>
              <a:ea typeface="Verdana" panose="020B0604030504040204" pitchFamily="34" charset="0"/>
              <a:cs typeface="Arial" panose="020B0604020202020204" pitchFamily="34" charset="0"/>
            </a:endParaRPr>
          </a:p>
        </p:txBody>
      </p:sp>
      <p:sp>
        <p:nvSpPr>
          <p:cNvPr id="17" name="Freeform 16"/>
          <p:cNvSpPr/>
          <p:nvPr/>
        </p:nvSpPr>
        <p:spPr>
          <a:xfrm>
            <a:off x="3360668" y="3496033"/>
            <a:ext cx="2108847" cy="2811392"/>
          </a:xfrm>
          <a:custGeom>
            <a:avLst/>
            <a:gdLst>
              <a:gd name="connsiteX0" fmla="*/ 2720898 w 2720898"/>
              <a:gd name="connsiteY0" fmla="*/ 0 h 3334215"/>
              <a:gd name="connsiteX1" fmla="*/ 2720898 w 2720898"/>
              <a:gd name="connsiteY1" fmla="*/ 3334215 h 3334215"/>
              <a:gd name="connsiteX2" fmla="*/ 0 w 2720898"/>
              <a:gd name="connsiteY2" fmla="*/ 3334215 h 3334215"/>
              <a:gd name="connsiteX3" fmla="*/ 2720898 w 2720898"/>
              <a:gd name="connsiteY3" fmla="*/ 0 h 3334215"/>
            </a:gdLst>
            <a:ahLst/>
            <a:cxnLst>
              <a:cxn ang="0">
                <a:pos x="connsiteX0" y="connsiteY0"/>
              </a:cxn>
              <a:cxn ang="0">
                <a:pos x="connsiteX1" y="connsiteY1"/>
              </a:cxn>
              <a:cxn ang="0">
                <a:pos x="connsiteX2" y="connsiteY2"/>
              </a:cxn>
              <a:cxn ang="0">
                <a:pos x="connsiteX3" y="connsiteY3"/>
              </a:cxn>
            </a:cxnLst>
            <a:rect l="l" t="t" r="r" b="b"/>
            <a:pathLst>
              <a:path w="2720898" h="3334215">
                <a:moveTo>
                  <a:pt x="2720898" y="0"/>
                </a:moveTo>
                <a:lnTo>
                  <a:pt x="2720898" y="3334215"/>
                </a:lnTo>
                <a:lnTo>
                  <a:pt x="0" y="3334215"/>
                </a:lnTo>
                <a:lnTo>
                  <a:pt x="2720898"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Freeform 27"/>
          <p:cNvSpPr/>
          <p:nvPr/>
        </p:nvSpPr>
        <p:spPr>
          <a:xfrm>
            <a:off x="-2422868" y="-600203"/>
            <a:ext cx="7396312" cy="7458203"/>
          </a:xfrm>
          <a:custGeom>
            <a:avLst/>
            <a:gdLst>
              <a:gd name="connsiteX0" fmla="*/ 0 w 4600876"/>
              <a:gd name="connsiteY0" fmla="*/ 0 h 4639377"/>
              <a:gd name="connsiteX1" fmla="*/ 4600876 w 4600876"/>
              <a:gd name="connsiteY1" fmla="*/ 2377440 h 4639377"/>
              <a:gd name="connsiteX2" fmla="*/ 4600876 w 4600876"/>
              <a:gd name="connsiteY2" fmla="*/ 4639377 h 4639377"/>
              <a:gd name="connsiteX3" fmla="*/ 3455470 w 4600876"/>
              <a:gd name="connsiteY3" fmla="*/ 4639377 h 4639377"/>
              <a:gd name="connsiteX4" fmla="*/ 0 w 4600876"/>
              <a:gd name="connsiteY4" fmla="*/ 0 h 46393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0876" h="4639377">
                <a:moveTo>
                  <a:pt x="0" y="0"/>
                </a:moveTo>
                <a:lnTo>
                  <a:pt x="4600876" y="2377440"/>
                </a:lnTo>
                <a:lnTo>
                  <a:pt x="4600876" y="4639377"/>
                </a:lnTo>
                <a:lnTo>
                  <a:pt x="3455470" y="4639377"/>
                </a:lnTo>
                <a:lnTo>
                  <a:pt x="0" y="0"/>
                </a:lnTo>
                <a:close/>
              </a:path>
            </a:pathLst>
          </a:custGeom>
          <a:blipFill>
            <a:blip r:embed="rId2" cstate="screen">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3356821" y="3496033"/>
            <a:ext cx="2108847" cy="2811392"/>
          </a:xfrm>
          <a:custGeom>
            <a:avLst/>
            <a:gdLst>
              <a:gd name="connsiteX0" fmla="*/ 2720898 w 2720898"/>
              <a:gd name="connsiteY0" fmla="*/ 0 h 3334215"/>
              <a:gd name="connsiteX1" fmla="*/ 2720898 w 2720898"/>
              <a:gd name="connsiteY1" fmla="*/ 3334215 h 3334215"/>
              <a:gd name="connsiteX2" fmla="*/ 0 w 2720898"/>
              <a:gd name="connsiteY2" fmla="*/ 3334215 h 3334215"/>
              <a:gd name="connsiteX3" fmla="*/ 2720898 w 2720898"/>
              <a:gd name="connsiteY3" fmla="*/ 0 h 3334215"/>
            </a:gdLst>
            <a:ahLst/>
            <a:cxnLst>
              <a:cxn ang="0">
                <a:pos x="connsiteX0" y="connsiteY0"/>
              </a:cxn>
              <a:cxn ang="0">
                <a:pos x="connsiteX1" y="connsiteY1"/>
              </a:cxn>
              <a:cxn ang="0">
                <a:pos x="connsiteX2" y="connsiteY2"/>
              </a:cxn>
              <a:cxn ang="0">
                <a:pos x="connsiteX3" y="connsiteY3"/>
              </a:cxn>
            </a:cxnLst>
            <a:rect l="l" t="t" r="r" b="b"/>
            <a:pathLst>
              <a:path w="2720898" h="3334215">
                <a:moveTo>
                  <a:pt x="2720898" y="0"/>
                </a:moveTo>
                <a:lnTo>
                  <a:pt x="2720898" y="3334215"/>
                </a:lnTo>
                <a:lnTo>
                  <a:pt x="0" y="3334215"/>
                </a:lnTo>
                <a:lnTo>
                  <a:pt x="2720898" y="0"/>
                </a:lnTo>
                <a:close/>
              </a:path>
            </a:pathLst>
          </a:custGeom>
          <a:solidFill>
            <a:schemeClr val="accent3">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33" name="Picture 3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732301" y="349822"/>
            <a:ext cx="2753203" cy="1406264"/>
          </a:xfrm>
          <a:prstGeom prst="rect">
            <a:avLst/>
          </a:prstGeom>
        </p:spPr>
      </p:pic>
      <p:pic>
        <p:nvPicPr>
          <p:cNvPr id="2" name="Picture 1"/>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108902" y="5998060"/>
            <a:ext cx="1858756" cy="618730"/>
          </a:xfrm>
          <a:prstGeom prst="rect">
            <a:avLst/>
          </a:prstGeom>
        </p:spPr>
      </p:pic>
    </p:spTree>
    <p:extLst>
      <p:ext uri="{BB962C8B-B14F-4D97-AF65-F5344CB8AC3E}">
        <p14:creationId xmlns:p14="http://schemas.microsoft.com/office/powerpoint/2010/main" val="653924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screen">
            <a:extLst>
              <a:ext uri="{28A0092B-C50C-407E-A947-70E740481C1C}">
                <a14:useLocalDpi xmlns:a14="http://schemas.microsoft.com/office/drawing/2010/main"/>
              </a:ext>
            </a:extLst>
          </a:blip>
          <a:stretch>
            <a:fillRect/>
          </a:stretch>
        </p:blipFill>
        <p:spPr bwMode="auto">
          <a:xfrm>
            <a:off x="3282715" y="1843257"/>
            <a:ext cx="5879169" cy="4187067"/>
          </a:xfrm>
          <a:prstGeom prst="rect">
            <a:avLst/>
          </a:prstGeom>
          <a:noFill/>
          <a:extLst>
            <a:ext uri="{909E8E84-426E-40DD-AFC4-6F175D3DCCD1}">
              <a14:hiddenFill xmlns:a14="http://schemas.microsoft.com/office/drawing/2010/main">
                <a:solidFill>
                  <a:srgbClr val="FFFFFF"/>
                </a:solidFill>
              </a14:hiddenFill>
            </a:ext>
          </a:extLst>
        </p:spPr>
      </p:pic>
      <p:sp>
        <p:nvSpPr>
          <p:cNvPr id="24" name="Freeform 23"/>
          <p:cNvSpPr/>
          <p:nvPr/>
        </p:nvSpPr>
        <p:spPr>
          <a:xfrm>
            <a:off x="0" y="661423"/>
            <a:ext cx="9144000" cy="5809601"/>
          </a:xfrm>
          <a:custGeom>
            <a:avLst/>
            <a:gdLst>
              <a:gd name="connsiteX0" fmla="*/ 1 w 9144000"/>
              <a:gd name="connsiteY0" fmla="*/ 0 h 5809601"/>
              <a:gd name="connsiteX1" fmla="*/ 9144000 w 9144000"/>
              <a:gd name="connsiteY1" fmla="*/ 0 h 5809601"/>
              <a:gd name="connsiteX2" fmla="*/ 9144000 w 9144000"/>
              <a:gd name="connsiteY2" fmla="*/ 1085143 h 5809601"/>
              <a:gd name="connsiteX3" fmla="*/ 9144000 w 9144000"/>
              <a:gd name="connsiteY3" fmla="*/ 1307632 h 5809601"/>
              <a:gd name="connsiteX4" fmla="*/ 9144000 w 9144000"/>
              <a:gd name="connsiteY4" fmla="*/ 1384548 h 5809601"/>
              <a:gd name="connsiteX5" fmla="*/ 4567954 w 9144000"/>
              <a:gd name="connsiteY5" fmla="*/ 1562731 h 5809601"/>
              <a:gd name="connsiteX6" fmla="*/ 4567954 w 9144000"/>
              <a:gd name="connsiteY6" fmla="*/ 5098145 h 5809601"/>
              <a:gd name="connsiteX7" fmla="*/ 9144000 w 9144000"/>
              <a:gd name="connsiteY7" fmla="*/ 4919962 h 5809601"/>
              <a:gd name="connsiteX8" fmla="*/ 9144000 w 9144000"/>
              <a:gd name="connsiteY8" fmla="*/ 5358412 h 5809601"/>
              <a:gd name="connsiteX9" fmla="*/ 9144000 w 9144000"/>
              <a:gd name="connsiteY9" fmla="*/ 5575417 h 5809601"/>
              <a:gd name="connsiteX10" fmla="*/ 9144000 w 9144000"/>
              <a:gd name="connsiteY10" fmla="*/ 5809601 h 5809601"/>
              <a:gd name="connsiteX11" fmla="*/ 0 w 9144000"/>
              <a:gd name="connsiteY11" fmla="*/ 5809601 h 5809601"/>
              <a:gd name="connsiteX12" fmla="*/ 0 w 9144000"/>
              <a:gd name="connsiteY12" fmla="*/ 5358412 h 5809601"/>
              <a:gd name="connsiteX13" fmla="*/ 0 w 9144000"/>
              <a:gd name="connsiteY13" fmla="*/ 5358412 h 5809601"/>
              <a:gd name="connsiteX14" fmla="*/ 0 w 9144000"/>
              <a:gd name="connsiteY14" fmla="*/ 5276012 h 5809601"/>
              <a:gd name="connsiteX15" fmla="*/ 1 w 9144000"/>
              <a:gd name="connsiteY15" fmla="*/ 5276012 h 5809601"/>
              <a:gd name="connsiteX16" fmla="*/ 1 w 9144000"/>
              <a:gd name="connsiteY16" fmla="*/ 1740598 h 5809601"/>
              <a:gd name="connsiteX17" fmla="*/ 0 w 9144000"/>
              <a:gd name="connsiteY17" fmla="*/ 1740598 h 5809601"/>
              <a:gd name="connsiteX18" fmla="*/ 0 w 9144000"/>
              <a:gd name="connsiteY18" fmla="*/ 1085143 h 5809601"/>
              <a:gd name="connsiteX19" fmla="*/ 1 w 9144000"/>
              <a:gd name="connsiteY19" fmla="*/ 1085143 h 5809601"/>
              <a:gd name="connsiteX20" fmla="*/ 1 w 9144000"/>
              <a:gd name="connsiteY20" fmla="*/ 904183 h 580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144000" h="5809601">
                <a:moveTo>
                  <a:pt x="1" y="0"/>
                </a:moveTo>
                <a:lnTo>
                  <a:pt x="9144000" y="0"/>
                </a:lnTo>
                <a:lnTo>
                  <a:pt x="9144000" y="1085143"/>
                </a:lnTo>
                <a:lnTo>
                  <a:pt x="9144000" y="1307632"/>
                </a:lnTo>
                <a:lnTo>
                  <a:pt x="9144000" y="1384548"/>
                </a:lnTo>
                <a:lnTo>
                  <a:pt x="4567954" y="1562731"/>
                </a:lnTo>
                <a:lnTo>
                  <a:pt x="4567954" y="5098145"/>
                </a:lnTo>
                <a:lnTo>
                  <a:pt x="9144000" y="4919962"/>
                </a:lnTo>
                <a:lnTo>
                  <a:pt x="9144000" y="5358412"/>
                </a:lnTo>
                <a:lnTo>
                  <a:pt x="9144000" y="5575417"/>
                </a:lnTo>
                <a:lnTo>
                  <a:pt x="9144000" y="5809601"/>
                </a:lnTo>
                <a:lnTo>
                  <a:pt x="0" y="5809601"/>
                </a:lnTo>
                <a:lnTo>
                  <a:pt x="0" y="5358412"/>
                </a:lnTo>
                <a:lnTo>
                  <a:pt x="0" y="5358412"/>
                </a:lnTo>
                <a:lnTo>
                  <a:pt x="0" y="5276012"/>
                </a:lnTo>
                <a:lnTo>
                  <a:pt x="1" y="5276012"/>
                </a:lnTo>
                <a:lnTo>
                  <a:pt x="1" y="1740598"/>
                </a:lnTo>
                <a:lnTo>
                  <a:pt x="0" y="1740598"/>
                </a:lnTo>
                <a:lnTo>
                  <a:pt x="0" y="1085143"/>
                </a:lnTo>
                <a:lnTo>
                  <a:pt x="1" y="1085143"/>
                </a:lnTo>
                <a:lnTo>
                  <a:pt x="1" y="90418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25"/>
          <p:cNvSpPr/>
          <p:nvPr/>
        </p:nvSpPr>
        <p:spPr>
          <a:xfrm>
            <a:off x="8942" y="5992332"/>
            <a:ext cx="9144000" cy="865668"/>
          </a:xfrm>
          <a:custGeom>
            <a:avLst/>
            <a:gdLst>
              <a:gd name="connsiteX0" fmla="*/ 9144000 w 9144000"/>
              <a:gd name="connsiteY0" fmla="*/ 0 h 865668"/>
              <a:gd name="connsiteX1" fmla="*/ 9144000 w 9144000"/>
              <a:gd name="connsiteY1" fmla="*/ 481259 h 865668"/>
              <a:gd name="connsiteX2" fmla="*/ 9144000 w 9144000"/>
              <a:gd name="connsiteY2" fmla="*/ 655455 h 865668"/>
              <a:gd name="connsiteX3" fmla="*/ 9144000 w 9144000"/>
              <a:gd name="connsiteY3" fmla="*/ 865668 h 865668"/>
              <a:gd name="connsiteX4" fmla="*/ 0 w 9144000"/>
              <a:gd name="connsiteY4" fmla="*/ 865668 h 865668"/>
              <a:gd name="connsiteX5" fmla="*/ 0 w 9144000"/>
              <a:gd name="connsiteY5" fmla="*/ 655455 h 865668"/>
              <a:gd name="connsiteX6" fmla="*/ 0 w 9144000"/>
              <a:gd name="connsiteY6" fmla="*/ 481259 h 865668"/>
              <a:gd name="connsiteX7" fmla="*/ 0 w 9144000"/>
              <a:gd name="connsiteY7" fmla="*/ 356050 h 865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865668">
                <a:moveTo>
                  <a:pt x="9144000" y="0"/>
                </a:moveTo>
                <a:lnTo>
                  <a:pt x="9144000" y="481259"/>
                </a:lnTo>
                <a:lnTo>
                  <a:pt x="9144000" y="655455"/>
                </a:lnTo>
                <a:lnTo>
                  <a:pt x="9144000" y="865668"/>
                </a:lnTo>
                <a:lnTo>
                  <a:pt x="0" y="865668"/>
                </a:lnTo>
                <a:lnTo>
                  <a:pt x="0" y="655455"/>
                </a:lnTo>
                <a:lnTo>
                  <a:pt x="0" y="481259"/>
                </a:lnTo>
                <a:lnTo>
                  <a:pt x="0" y="35605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24"/>
          <p:cNvSpPr/>
          <p:nvPr/>
        </p:nvSpPr>
        <p:spPr>
          <a:xfrm>
            <a:off x="0" y="1"/>
            <a:ext cx="9144000" cy="1140117"/>
          </a:xfrm>
          <a:custGeom>
            <a:avLst/>
            <a:gdLst>
              <a:gd name="connsiteX0" fmla="*/ 0 w 9144000"/>
              <a:gd name="connsiteY0" fmla="*/ 0 h 1140117"/>
              <a:gd name="connsiteX1" fmla="*/ 9144000 w 9144000"/>
              <a:gd name="connsiteY1" fmla="*/ 0 h 1140117"/>
              <a:gd name="connsiteX2" fmla="*/ 9144000 w 9144000"/>
              <a:gd name="connsiteY2" fmla="*/ 484662 h 1140117"/>
              <a:gd name="connsiteX3" fmla="*/ 9144000 w 9144000"/>
              <a:gd name="connsiteY3" fmla="*/ 760270 h 1140117"/>
              <a:gd name="connsiteX4" fmla="*/ 9144000 w 9144000"/>
              <a:gd name="connsiteY4" fmla="*/ 784067 h 1140117"/>
              <a:gd name="connsiteX5" fmla="*/ 0 w 9144000"/>
              <a:gd name="connsiteY5" fmla="*/ 1140117 h 1140117"/>
              <a:gd name="connsiteX6" fmla="*/ 0 w 9144000"/>
              <a:gd name="connsiteY6" fmla="*/ 760270 h 1140117"/>
              <a:gd name="connsiteX7" fmla="*/ 0 w 9144000"/>
              <a:gd name="connsiteY7" fmla="*/ 484662 h 114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1140117">
                <a:moveTo>
                  <a:pt x="0" y="0"/>
                </a:moveTo>
                <a:lnTo>
                  <a:pt x="9144000" y="0"/>
                </a:lnTo>
                <a:lnTo>
                  <a:pt x="9144000" y="484662"/>
                </a:lnTo>
                <a:lnTo>
                  <a:pt x="9144000" y="760270"/>
                </a:lnTo>
                <a:lnTo>
                  <a:pt x="9144000" y="784067"/>
                </a:lnTo>
                <a:lnTo>
                  <a:pt x="0" y="1140117"/>
                </a:lnTo>
                <a:lnTo>
                  <a:pt x="0" y="760270"/>
                </a:lnTo>
                <a:lnTo>
                  <a:pt x="0" y="48466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4" r:link="rId5" cstate="screen">
            <a:extLst>
              <a:ext uri="{28A0092B-C50C-407E-A947-70E740481C1C}">
                <a14:useLocalDpi xmlns:a14="http://schemas.microsoft.com/office/drawing/2010/main"/>
              </a:ext>
            </a:extLst>
          </a:blip>
          <a:stretch>
            <a:fillRect/>
          </a:stretch>
        </p:blipFill>
        <p:spPr>
          <a:xfrm>
            <a:off x="275445" y="268625"/>
            <a:ext cx="923769" cy="1033742"/>
          </a:xfrm>
          <a:prstGeom prst="rect">
            <a:avLst/>
          </a:prstGeom>
        </p:spPr>
      </p:pic>
      <p:sp>
        <p:nvSpPr>
          <p:cNvPr id="12" name="TextBox 11"/>
          <p:cNvSpPr txBox="1"/>
          <p:nvPr/>
        </p:nvSpPr>
        <p:spPr>
          <a:xfrm>
            <a:off x="3857625" y="298605"/>
            <a:ext cx="5273681" cy="461665"/>
          </a:xfrm>
          <a:prstGeom prst="rect">
            <a:avLst/>
          </a:prstGeom>
          <a:noFill/>
        </p:spPr>
        <p:txBody>
          <a:bodyPr wrap="square" rtlCol="0">
            <a:spAutoFit/>
          </a:bodyPr>
          <a:lstStyle/>
          <a:p>
            <a:pPr algn="r" defTabSz="342892"/>
            <a:r>
              <a:rPr lang="en-GB" sz="2400" b="1" dirty="0">
                <a:solidFill>
                  <a:schemeClr val="accent4"/>
                </a:solidFill>
                <a:latin typeface="Arial" panose="020B0604020202020204" pitchFamily="34" charset="0"/>
                <a:ea typeface="Verdana" panose="020B0604030504040204" pitchFamily="34" charset="0"/>
                <a:cs typeface="Arial" panose="020B0604020202020204" pitchFamily="34" charset="0"/>
              </a:rPr>
              <a:t>COVID and the economy</a:t>
            </a:r>
            <a:endParaRPr lang="en-US" sz="2400" b="1" dirty="0">
              <a:solidFill>
                <a:schemeClr val="accent4"/>
              </a:solidFill>
              <a:latin typeface="Arial" panose="020B0604020202020204" pitchFamily="34" charset="0"/>
              <a:ea typeface="Verdana" panose="020B0604030504040204" pitchFamily="34" charset="0"/>
              <a:cs typeface="Arial" panose="020B0604020202020204" pitchFamily="34" charset="0"/>
            </a:endParaRPr>
          </a:p>
        </p:txBody>
      </p:sp>
      <p:sp>
        <p:nvSpPr>
          <p:cNvPr id="15" name="TextBox 14"/>
          <p:cNvSpPr txBox="1"/>
          <p:nvPr/>
        </p:nvSpPr>
        <p:spPr>
          <a:xfrm>
            <a:off x="974360" y="6455323"/>
            <a:ext cx="5111646" cy="246221"/>
          </a:xfrm>
          <a:prstGeom prst="rect">
            <a:avLst/>
          </a:prstGeom>
          <a:noFill/>
        </p:spPr>
        <p:txBody>
          <a:bodyPr wrap="square" rtlCol="0">
            <a:spAutoFit/>
          </a:bodyPr>
          <a:lstStyle/>
          <a:p>
            <a:r>
              <a:rPr lang="en-US" sz="1000" dirty="0">
                <a:solidFill>
                  <a:schemeClr val="bg2">
                    <a:lumMod val="50000"/>
                  </a:schemeClr>
                </a:solidFill>
                <a:latin typeface="Arial" charset="0"/>
                <a:ea typeface="Arial" charset="0"/>
                <a:cs typeface="Arial" charset="0"/>
              </a:rPr>
              <a:t>© Young Citizens</a:t>
            </a:r>
          </a:p>
        </p:txBody>
      </p:sp>
      <p:sp>
        <p:nvSpPr>
          <p:cNvPr id="16" name="TextBox 15"/>
          <p:cNvSpPr txBox="1"/>
          <p:nvPr/>
        </p:nvSpPr>
        <p:spPr>
          <a:xfrm>
            <a:off x="464697" y="6293278"/>
            <a:ext cx="794478" cy="461665"/>
          </a:xfrm>
          <a:prstGeom prst="rect">
            <a:avLst/>
          </a:prstGeom>
          <a:noFill/>
        </p:spPr>
        <p:txBody>
          <a:bodyPr wrap="square" rtlCol="0">
            <a:spAutoFit/>
          </a:bodyPr>
          <a:lstStyle/>
          <a:p>
            <a:pPr defTabSz="342892"/>
            <a:r>
              <a:rPr lang="en-US" sz="2400" b="1" dirty="0">
                <a:solidFill>
                  <a:schemeClr val="accent4"/>
                </a:solidFill>
                <a:latin typeface="Arial" panose="020B0604020202020204" pitchFamily="34" charset="0"/>
                <a:ea typeface="Verdana" panose="020B0604030504040204" pitchFamily="34" charset="0"/>
                <a:cs typeface="Arial" panose="020B0604020202020204" pitchFamily="34" charset="0"/>
              </a:rPr>
              <a:t>10</a:t>
            </a:r>
          </a:p>
        </p:txBody>
      </p:sp>
      <p:sp>
        <p:nvSpPr>
          <p:cNvPr id="4" name="Rectangle 3"/>
          <p:cNvSpPr/>
          <p:nvPr/>
        </p:nvSpPr>
        <p:spPr>
          <a:xfrm>
            <a:off x="4497597" y="6754943"/>
            <a:ext cx="4801678" cy="8276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23321" y="1401620"/>
            <a:ext cx="7228455"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Plenary</a:t>
            </a:r>
            <a:endParaRPr lang="en-GB" sz="3200" b="1" dirty="0">
              <a:latin typeface="Arial" panose="020B0604020202020204" pitchFamily="34" charset="0"/>
              <a:cs typeface="Arial" panose="020B0604020202020204" pitchFamily="34" charset="0"/>
            </a:endParaRPr>
          </a:p>
        </p:txBody>
      </p:sp>
      <p:sp>
        <p:nvSpPr>
          <p:cNvPr id="2" name="TextBox 1"/>
          <p:cNvSpPr txBox="1"/>
          <p:nvPr/>
        </p:nvSpPr>
        <p:spPr>
          <a:xfrm>
            <a:off x="163436" y="2237458"/>
            <a:ext cx="4129130" cy="3447098"/>
          </a:xfrm>
          <a:prstGeom prst="rect">
            <a:avLst/>
          </a:prstGeom>
          <a:noFill/>
        </p:spPr>
        <p:txBody>
          <a:bodyPr wrap="square" rtlCol="0">
            <a:spAutoFit/>
          </a:bodyPr>
          <a:lstStyle/>
          <a:p>
            <a:pPr lvl="0"/>
            <a:r>
              <a:rPr lang="en-GB" sz="2000" dirty="0">
                <a:latin typeface="Arial" panose="020B0604020202020204" pitchFamily="34" charset="0"/>
                <a:cs typeface="Arial" panose="020B0604020202020204" pitchFamily="34" charset="0"/>
              </a:rPr>
              <a:t>During this session we have considered some of the key economic decisions made by the Government during the pandemic and explored some of the support packages that have been put in place. </a:t>
            </a:r>
          </a:p>
          <a:p>
            <a:pPr lvl="0"/>
            <a:endParaRPr lang="en-GB"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These packages all cost money. </a:t>
            </a:r>
          </a:p>
          <a:p>
            <a:pPr lvl="0"/>
            <a:endParaRPr lang="en-GB" sz="20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4075031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screen">
            <a:extLst>
              <a:ext uri="{28A0092B-C50C-407E-A947-70E740481C1C}">
                <a14:useLocalDpi xmlns:a14="http://schemas.microsoft.com/office/drawing/2010/main"/>
              </a:ext>
            </a:extLst>
          </a:blip>
          <a:stretch>
            <a:fillRect/>
          </a:stretch>
        </p:blipFill>
        <p:spPr bwMode="auto">
          <a:xfrm>
            <a:off x="3737548" y="1801540"/>
            <a:ext cx="5876649" cy="4113653"/>
          </a:xfrm>
          <a:prstGeom prst="rect">
            <a:avLst/>
          </a:prstGeom>
          <a:noFill/>
          <a:extLst>
            <a:ext uri="{909E8E84-426E-40DD-AFC4-6F175D3DCCD1}">
              <a14:hiddenFill xmlns:a14="http://schemas.microsoft.com/office/drawing/2010/main">
                <a:solidFill>
                  <a:srgbClr val="FFFFFF"/>
                </a:solidFill>
              </a14:hiddenFill>
            </a:ext>
          </a:extLst>
        </p:spPr>
      </p:pic>
      <p:sp>
        <p:nvSpPr>
          <p:cNvPr id="24" name="Freeform 23"/>
          <p:cNvSpPr/>
          <p:nvPr/>
        </p:nvSpPr>
        <p:spPr>
          <a:xfrm>
            <a:off x="0" y="661423"/>
            <a:ext cx="9144000" cy="5809601"/>
          </a:xfrm>
          <a:custGeom>
            <a:avLst/>
            <a:gdLst>
              <a:gd name="connsiteX0" fmla="*/ 1 w 9144000"/>
              <a:gd name="connsiteY0" fmla="*/ 0 h 5809601"/>
              <a:gd name="connsiteX1" fmla="*/ 9144000 w 9144000"/>
              <a:gd name="connsiteY1" fmla="*/ 0 h 5809601"/>
              <a:gd name="connsiteX2" fmla="*/ 9144000 w 9144000"/>
              <a:gd name="connsiteY2" fmla="*/ 1085143 h 5809601"/>
              <a:gd name="connsiteX3" fmla="*/ 9144000 w 9144000"/>
              <a:gd name="connsiteY3" fmla="*/ 1307632 h 5809601"/>
              <a:gd name="connsiteX4" fmla="*/ 9144000 w 9144000"/>
              <a:gd name="connsiteY4" fmla="*/ 1384548 h 5809601"/>
              <a:gd name="connsiteX5" fmla="*/ 4567954 w 9144000"/>
              <a:gd name="connsiteY5" fmla="*/ 1562731 h 5809601"/>
              <a:gd name="connsiteX6" fmla="*/ 4567954 w 9144000"/>
              <a:gd name="connsiteY6" fmla="*/ 5098145 h 5809601"/>
              <a:gd name="connsiteX7" fmla="*/ 9144000 w 9144000"/>
              <a:gd name="connsiteY7" fmla="*/ 4919962 h 5809601"/>
              <a:gd name="connsiteX8" fmla="*/ 9144000 w 9144000"/>
              <a:gd name="connsiteY8" fmla="*/ 5358412 h 5809601"/>
              <a:gd name="connsiteX9" fmla="*/ 9144000 w 9144000"/>
              <a:gd name="connsiteY9" fmla="*/ 5575417 h 5809601"/>
              <a:gd name="connsiteX10" fmla="*/ 9144000 w 9144000"/>
              <a:gd name="connsiteY10" fmla="*/ 5809601 h 5809601"/>
              <a:gd name="connsiteX11" fmla="*/ 0 w 9144000"/>
              <a:gd name="connsiteY11" fmla="*/ 5809601 h 5809601"/>
              <a:gd name="connsiteX12" fmla="*/ 0 w 9144000"/>
              <a:gd name="connsiteY12" fmla="*/ 5358412 h 5809601"/>
              <a:gd name="connsiteX13" fmla="*/ 0 w 9144000"/>
              <a:gd name="connsiteY13" fmla="*/ 5358412 h 5809601"/>
              <a:gd name="connsiteX14" fmla="*/ 0 w 9144000"/>
              <a:gd name="connsiteY14" fmla="*/ 5276012 h 5809601"/>
              <a:gd name="connsiteX15" fmla="*/ 1 w 9144000"/>
              <a:gd name="connsiteY15" fmla="*/ 5276012 h 5809601"/>
              <a:gd name="connsiteX16" fmla="*/ 1 w 9144000"/>
              <a:gd name="connsiteY16" fmla="*/ 1740598 h 5809601"/>
              <a:gd name="connsiteX17" fmla="*/ 0 w 9144000"/>
              <a:gd name="connsiteY17" fmla="*/ 1740598 h 5809601"/>
              <a:gd name="connsiteX18" fmla="*/ 0 w 9144000"/>
              <a:gd name="connsiteY18" fmla="*/ 1085143 h 5809601"/>
              <a:gd name="connsiteX19" fmla="*/ 1 w 9144000"/>
              <a:gd name="connsiteY19" fmla="*/ 1085143 h 5809601"/>
              <a:gd name="connsiteX20" fmla="*/ 1 w 9144000"/>
              <a:gd name="connsiteY20" fmla="*/ 904183 h 580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144000" h="5809601">
                <a:moveTo>
                  <a:pt x="1" y="0"/>
                </a:moveTo>
                <a:lnTo>
                  <a:pt x="9144000" y="0"/>
                </a:lnTo>
                <a:lnTo>
                  <a:pt x="9144000" y="1085143"/>
                </a:lnTo>
                <a:lnTo>
                  <a:pt x="9144000" y="1307632"/>
                </a:lnTo>
                <a:lnTo>
                  <a:pt x="9144000" y="1384548"/>
                </a:lnTo>
                <a:lnTo>
                  <a:pt x="4567954" y="1562731"/>
                </a:lnTo>
                <a:lnTo>
                  <a:pt x="4567954" y="5098145"/>
                </a:lnTo>
                <a:lnTo>
                  <a:pt x="9144000" y="4919962"/>
                </a:lnTo>
                <a:lnTo>
                  <a:pt x="9144000" y="5358412"/>
                </a:lnTo>
                <a:lnTo>
                  <a:pt x="9144000" y="5575417"/>
                </a:lnTo>
                <a:lnTo>
                  <a:pt x="9144000" y="5809601"/>
                </a:lnTo>
                <a:lnTo>
                  <a:pt x="0" y="5809601"/>
                </a:lnTo>
                <a:lnTo>
                  <a:pt x="0" y="5358412"/>
                </a:lnTo>
                <a:lnTo>
                  <a:pt x="0" y="5358412"/>
                </a:lnTo>
                <a:lnTo>
                  <a:pt x="0" y="5276012"/>
                </a:lnTo>
                <a:lnTo>
                  <a:pt x="1" y="5276012"/>
                </a:lnTo>
                <a:lnTo>
                  <a:pt x="1" y="1740598"/>
                </a:lnTo>
                <a:lnTo>
                  <a:pt x="0" y="1740598"/>
                </a:lnTo>
                <a:lnTo>
                  <a:pt x="0" y="1085143"/>
                </a:lnTo>
                <a:lnTo>
                  <a:pt x="1" y="1085143"/>
                </a:lnTo>
                <a:lnTo>
                  <a:pt x="1" y="90418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8942" y="5992332"/>
            <a:ext cx="9144000" cy="865668"/>
          </a:xfrm>
          <a:custGeom>
            <a:avLst/>
            <a:gdLst>
              <a:gd name="connsiteX0" fmla="*/ 9144000 w 9144000"/>
              <a:gd name="connsiteY0" fmla="*/ 0 h 865668"/>
              <a:gd name="connsiteX1" fmla="*/ 9144000 w 9144000"/>
              <a:gd name="connsiteY1" fmla="*/ 481259 h 865668"/>
              <a:gd name="connsiteX2" fmla="*/ 9144000 w 9144000"/>
              <a:gd name="connsiteY2" fmla="*/ 655455 h 865668"/>
              <a:gd name="connsiteX3" fmla="*/ 9144000 w 9144000"/>
              <a:gd name="connsiteY3" fmla="*/ 865668 h 865668"/>
              <a:gd name="connsiteX4" fmla="*/ 0 w 9144000"/>
              <a:gd name="connsiteY4" fmla="*/ 865668 h 865668"/>
              <a:gd name="connsiteX5" fmla="*/ 0 w 9144000"/>
              <a:gd name="connsiteY5" fmla="*/ 655455 h 865668"/>
              <a:gd name="connsiteX6" fmla="*/ 0 w 9144000"/>
              <a:gd name="connsiteY6" fmla="*/ 481259 h 865668"/>
              <a:gd name="connsiteX7" fmla="*/ 0 w 9144000"/>
              <a:gd name="connsiteY7" fmla="*/ 356050 h 865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865668">
                <a:moveTo>
                  <a:pt x="9144000" y="0"/>
                </a:moveTo>
                <a:lnTo>
                  <a:pt x="9144000" y="481259"/>
                </a:lnTo>
                <a:lnTo>
                  <a:pt x="9144000" y="655455"/>
                </a:lnTo>
                <a:lnTo>
                  <a:pt x="9144000" y="865668"/>
                </a:lnTo>
                <a:lnTo>
                  <a:pt x="0" y="865668"/>
                </a:lnTo>
                <a:lnTo>
                  <a:pt x="0" y="655455"/>
                </a:lnTo>
                <a:lnTo>
                  <a:pt x="0" y="481259"/>
                </a:lnTo>
                <a:lnTo>
                  <a:pt x="0" y="35605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24"/>
          <p:cNvSpPr/>
          <p:nvPr/>
        </p:nvSpPr>
        <p:spPr>
          <a:xfrm>
            <a:off x="0" y="1"/>
            <a:ext cx="9144000" cy="1140117"/>
          </a:xfrm>
          <a:custGeom>
            <a:avLst/>
            <a:gdLst>
              <a:gd name="connsiteX0" fmla="*/ 0 w 9144000"/>
              <a:gd name="connsiteY0" fmla="*/ 0 h 1140117"/>
              <a:gd name="connsiteX1" fmla="*/ 9144000 w 9144000"/>
              <a:gd name="connsiteY1" fmla="*/ 0 h 1140117"/>
              <a:gd name="connsiteX2" fmla="*/ 9144000 w 9144000"/>
              <a:gd name="connsiteY2" fmla="*/ 484662 h 1140117"/>
              <a:gd name="connsiteX3" fmla="*/ 9144000 w 9144000"/>
              <a:gd name="connsiteY3" fmla="*/ 760270 h 1140117"/>
              <a:gd name="connsiteX4" fmla="*/ 9144000 w 9144000"/>
              <a:gd name="connsiteY4" fmla="*/ 784067 h 1140117"/>
              <a:gd name="connsiteX5" fmla="*/ 0 w 9144000"/>
              <a:gd name="connsiteY5" fmla="*/ 1140117 h 1140117"/>
              <a:gd name="connsiteX6" fmla="*/ 0 w 9144000"/>
              <a:gd name="connsiteY6" fmla="*/ 760270 h 1140117"/>
              <a:gd name="connsiteX7" fmla="*/ 0 w 9144000"/>
              <a:gd name="connsiteY7" fmla="*/ 484662 h 114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1140117">
                <a:moveTo>
                  <a:pt x="0" y="0"/>
                </a:moveTo>
                <a:lnTo>
                  <a:pt x="9144000" y="0"/>
                </a:lnTo>
                <a:lnTo>
                  <a:pt x="9144000" y="484662"/>
                </a:lnTo>
                <a:lnTo>
                  <a:pt x="9144000" y="760270"/>
                </a:lnTo>
                <a:lnTo>
                  <a:pt x="9144000" y="784067"/>
                </a:lnTo>
                <a:lnTo>
                  <a:pt x="0" y="1140117"/>
                </a:lnTo>
                <a:lnTo>
                  <a:pt x="0" y="760270"/>
                </a:lnTo>
                <a:lnTo>
                  <a:pt x="0" y="48466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4" r:link="rId5" cstate="screen">
            <a:extLst>
              <a:ext uri="{28A0092B-C50C-407E-A947-70E740481C1C}">
                <a14:useLocalDpi xmlns:a14="http://schemas.microsoft.com/office/drawing/2010/main"/>
              </a:ext>
            </a:extLst>
          </a:blip>
          <a:stretch>
            <a:fillRect/>
          </a:stretch>
        </p:blipFill>
        <p:spPr>
          <a:xfrm>
            <a:off x="275445" y="268625"/>
            <a:ext cx="923769" cy="1033742"/>
          </a:xfrm>
          <a:prstGeom prst="rect">
            <a:avLst/>
          </a:prstGeom>
        </p:spPr>
      </p:pic>
      <p:sp>
        <p:nvSpPr>
          <p:cNvPr id="12" name="TextBox 11"/>
          <p:cNvSpPr txBox="1"/>
          <p:nvPr/>
        </p:nvSpPr>
        <p:spPr>
          <a:xfrm>
            <a:off x="3857625" y="298605"/>
            <a:ext cx="5273681" cy="461665"/>
          </a:xfrm>
          <a:prstGeom prst="rect">
            <a:avLst/>
          </a:prstGeom>
          <a:noFill/>
        </p:spPr>
        <p:txBody>
          <a:bodyPr wrap="square" rtlCol="0">
            <a:spAutoFit/>
          </a:bodyPr>
          <a:lstStyle/>
          <a:p>
            <a:pPr algn="r" defTabSz="342892"/>
            <a:r>
              <a:rPr lang="en-GB" sz="2400" b="1" dirty="0">
                <a:solidFill>
                  <a:schemeClr val="accent4"/>
                </a:solidFill>
                <a:latin typeface="Arial" panose="020B0604020202020204" pitchFamily="34" charset="0"/>
                <a:ea typeface="Verdana" panose="020B0604030504040204" pitchFamily="34" charset="0"/>
                <a:cs typeface="Arial" panose="020B0604020202020204" pitchFamily="34" charset="0"/>
              </a:rPr>
              <a:t>COVID and the economy</a:t>
            </a:r>
            <a:endParaRPr lang="en-US" sz="2400" b="1" dirty="0">
              <a:solidFill>
                <a:schemeClr val="accent4"/>
              </a:solidFill>
              <a:latin typeface="Arial" panose="020B0604020202020204" pitchFamily="34" charset="0"/>
              <a:ea typeface="Verdana" panose="020B0604030504040204" pitchFamily="34" charset="0"/>
              <a:cs typeface="Arial" panose="020B0604020202020204" pitchFamily="34" charset="0"/>
            </a:endParaRPr>
          </a:p>
        </p:txBody>
      </p:sp>
      <p:sp>
        <p:nvSpPr>
          <p:cNvPr id="15" name="TextBox 14"/>
          <p:cNvSpPr txBox="1"/>
          <p:nvPr/>
        </p:nvSpPr>
        <p:spPr>
          <a:xfrm>
            <a:off x="974360" y="6455323"/>
            <a:ext cx="5111646" cy="246221"/>
          </a:xfrm>
          <a:prstGeom prst="rect">
            <a:avLst/>
          </a:prstGeom>
          <a:noFill/>
        </p:spPr>
        <p:txBody>
          <a:bodyPr wrap="square" rtlCol="0">
            <a:spAutoFit/>
          </a:bodyPr>
          <a:lstStyle/>
          <a:p>
            <a:r>
              <a:rPr lang="en-US" sz="1000" dirty="0">
                <a:solidFill>
                  <a:schemeClr val="bg2">
                    <a:lumMod val="50000"/>
                  </a:schemeClr>
                </a:solidFill>
                <a:latin typeface="Arial" charset="0"/>
                <a:ea typeface="Arial" charset="0"/>
                <a:cs typeface="Arial" charset="0"/>
              </a:rPr>
              <a:t>© Young Citizens</a:t>
            </a:r>
          </a:p>
        </p:txBody>
      </p:sp>
      <p:sp>
        <p:nvSpPr>
          <p:cNvPr id="16" name="TextBox 15"/>
          <p:cNvSpPr txBox="1"/>
          <p:nvPr/>
        </p:nvSpPr>
        <p:spPr>
          <a:xfrm>
            <a:off x="464697" y="6293278"/>
            <a:ext cx="794478" cy="461665"/>
          </a:xfrm>
          <a:prstGeom prst="rect">
            <a:avLst/>
          </a:prstGeom>
          <a:noFill/>
        </p:spPr>
        <p:txBody>
          <a:bodyPr wrap="square" rtlCol="0">
            <a:spAutoFit/>
          </a:bodyPr>
          <a:lstStyle/>
          <a:p>
            <a:pPr defTabSz="342892"/>
            <a:r>
              <a:rPr lang="en-US" sz="2400" b="1" dirty="0">
                <a:solidFill>
                  <a:schemeClr val="accent4"/>
                </a:solidFill>
                <a:latin typeface="Arial" panose="020B0604020202020204" pitchFamily="34" charset="0"/>
                <a:ea typeface="Verdana" panose="020B0604030504040204" pitchFamily="34" charset="0"/>
                <a:cs typeface="Arial" panose="020B0604020202020204" pitchFamily="34" charset="0"/>
              </a:rPr>
              <a:t>11</a:t>
            </a:r>
          </a:p>
        </p:txBody>
      </p:sp>
      <p:sp>
        <p:nvSpPr>
          <p:cNvPr id="4" name="Rectangle 3"/>
          <p:cNvSpPr/>
          <p:nvPr/>
        </p:nvSpPr>
        <p:spPr>
          <a:xfrm>
            <a:off x="4497597" y="6754943"/>
            <a:ext cx="4801678" cy="8276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226908" y="2252703"/>
            <a:ext cx="4101252" cy="2862322"/>
          </a:xfrm>
          <a:prstGeom prst="rect">
            <a:avLst/>
          </a:prstGeom>
          <a:noFill/>
        </p:spPr>
        <p:txBody>
          <a:bodyPr wrap="square" rtlCol="0">
            <a:spAutoFit/>
          </a:bodyPr>
          <a:lstStyle/>
          <a:p>
            <a:pPr marL="285750" indent="-285750" fontAlgn="base">
              <a:buFont typeface="Arial" panose="020B0604020202020204" pitchFamily="34" charset="0"/>
              <a:buChar char="•"/>
            </a:pPr>
            <a:r>
              <a:rPr lang="en-US" dirty="0">
                <a:latin typeface="Arial" panose="020B0604020202020204" pitchFamily="34" charset="0"/>
                <a:cs typeface="Arial" panose="020B0604020202020204" pitchFamily="34" charset="0"/>
              </a:rPr>
              <a:t>In 2019/20 (before the pandemic) borrowing was </a:t>
            </a:r>
            <a:r>
              <a:rPr lang="en-US" b="1" dirty="0">
                <a:latin typeface="Arial" panose="020B0604020202020204" pitchFamily="34" charset="0"/>
                <a:cs typeface="Arial" panose="020B0604020202020204" pitchFamily="34" charset="0"/>
              </a:rPr>
              <a:t>£60</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billion</a:t>
            </a:r>
            <a:r>
              <a:rPr lang="en-US" dirty="0">
                <a:latin typeface="Arial" panose="020B0604020202020204" pitchFamily="34" charset="0"/>
                <a:cs typeface="Arial" panose="020B0604020202020204" pitchFamily="34" charset="0"/>
              </a:rPr>
              <a:t>.</a:t>
            </a:r>
          </a:p>
          <a:p>
            <a:pPr fontAlgn="base"/>
            <a:endParaRPr lang="en-US" dirty="0">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en-US" dirty="0">
                <a:latin typeface="Arial" panose="020B0604020202020204" pitchFamily="34" charset="0"/>
                <a:cs typeface="Arial" panose="020B0604020202020204" pitchFamily="34" charset="0"/>
              </a:rPr>
              <a:t>In 2020/21, the government borrowed </a:t>
            </a:r>
            <a:r>
              <a:rPr lang="en-US" b="1" dirty="0">
                <a:latin typeface="Arial" panose="020B0604020202020204" pitchFamily="34" charset="0"/>
                <a:cs typeface="Arial" panose="020B0604020202020204" pitchFamily="34" charset="0"/>
              </a:rPr>
              <a:t>£304 billion</a:t>
            </a:r>
            <a:r>
              <a:rPr lang="en-US" dirty="0">
                <a:latin typeface="Arial" panose="020B0604020202020204" pitchFamily="34" charset="0"/>
                <a:cs typeface="Arial" panose="020B0604020202020204" pitchFamily="34" charset="0"/>
              </a:rPr>
              <a:t>, a peacetime high.</a:t>
            </a:r>
          </a:p>
          <a:p>
            <a:pPr fontAlgn="base"/>
            <a:endParaRPr lang="en-US" dirty="0">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en-US" dirty="0">
                <a:latin typeface="Arial" panose="020B0604020202020204" pitchFamily="34" charset="0"/>
                <a:cs typeface="Arial" panose="020B0604020202020204" pitchFamily="34" charset="0"/>
              </a:rPr>
              <a:t>Borrowing is forecast to fall back to </a:t>
            </a:r>
            <a:r>
              <a:rPr lang="en-US" b="1" dirty="0">
                <a:latin typeface="Arial" panose="020B0604020202020204" pitchFamily="34" charset="0"/>
                <a:cs typeface="Arial" panose="020B0604020202020204" pitchFamily="34" charset="0"/>
              </a:rPr>
              <a:t>£234 billion</a:t>
            </a:r>
            <a:r>
              <a:rPr lang="en-US" dirty="0">
                <a:latin typeface="Arial" panose="020B0604020202020204" pitchFamily="34" charset="0"/>
                <a:cs typeface="Arial" panose="020B0604020202020204" pitchFamily="34" charset="0"/>
              </a:rPr>
              <a:t> next year.</a:t>
            </a:r>
          </a:p>
          <a:p>
            <a:pPr fontAlgn="base"/>
            <a:endParaRPr lang="en-US" dirty="0">
              <a:latin typeface="Arial" panose="020B0604020202020204" pitchFamily="34" charset="0"/>
              <a:cs typeface="Arial" panose="020B0604020202020204" pitchFamily="34" charset="0"/>
            </a:endParaRPr>
          </a:p>
        </p:txBody>
      </p:sp>
      <p:sp>
        <p:nvSpPr>
          <p:cNvPr id="17" name="TextBox 16"/>
          <p:cNvSpPr txBox="1"/>
          <p:nvPr/>
        </p:nvSpPr>
        <p:spPr>
          <a:xfrm>
            <a:off x="226908" y="5153908"/>
            <a:ext cx="3656074"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Q: How will the Government </a:t>
            </a:r>
          </a:p>
          <a:p>
            <a:r>
              <a:rPr lang="en-US" b="1" dirty="0">
                <a:latin typeface="Arial" panose="020B0604020202020204" pitchFamily="34" charset="0"/>
                <a:cs typeface="Arial" panose="020B0604020202020204" pitchFamily="34" charset="0"/>
              </a:rPr>
              <a:t>     look to recover this money </a:t>
            </a:r>
          </a:p>
          <a:p>
            <a:r>
              <a:rPr lang="en-US" b="1" dirty="0">
                <a:latin typeface="Arial" panose="020B0604020202020204" pitchFamily="34" charset="0"/>
                <a:cs typeface="Arial" panose="020B0604020202020204" pitchFamily="34" charset="0"/>
              </a:rPr>
              <a:t>     in the long term?</a:t>
            </a:r>
            <a:endParaRPr lang="en-GB" b="1" dirty="0">
              <a:latin typeface="Arial" panose="020B0604020202020204" pitchFamily="34" charset="0"/>
              <a:cs typeface="Arial" panose="020B0604020202020204" pitchFamily="34" charset="0"/>
            </a:endParaRPr>
          </a:p>
        </p:txBody>
      </p:sp>
      <p:sp>
        <p:nvSpPr>
          <p:cNvPr id="19" name="TextBox 18"/>
          <p:cNvSpPr txBox="1"/>
          <p:nvPr/>
        </p:nvSpPr>
        <p:spPr>
          <a:xfrm>
            <a:off x="123321" y="1401620"/>
            <a:ext cx="7228455"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Government spending</a:t>
            </a:r>
            <a:endParaRPr lang="en-GB"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852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67C6BB"/>
        </a:solidFill>
        <a:effectLst/>
      </p:bgPr>
    </p:bg>
    <p:spTree>
      <p:nvGrpSpPr>
        <p:cNvPr id="1" name=""/>
        <p:cNvGrpSpPr/>
        <p:nvPr/>
      </p:nvGrpSpPr>
      <p:grpSpPr>
        <a:xfrm>
          <a:off x="0" y="0"/>
          <a:ext cx="0" cy="0"/>
          <a:chOff x="0" y="0"/>
          <a:chExt cx="0" cy="0"/>
        </a:xfrm>
      </p:grpSpPr>
      <p:sp>
        <p:nvSpPr>
          <p:cNvPr id="24" name="Freeform 23"/>
          <p:cNvSpPr/>
          <p:nvPr/>
        </p:nvSpPr>
        <p:spPr>
          <a:xfrm>
            <a:off x="0" y="661423"/>
            <a:ext cx="9144000" cy="5809601"/>
          </a:xfrm>
          <a:custGeom>
            <a:avLst/>
            <a:gdLst>
              <a:gd name="connsiteX0" fmla="*/ 1 w 9144000"/>
              <a:gd name="connsiteY0" fmla="*/ 0 h 5809601"/>
              <a:gd name="connsiteX1" fmla="*/ 9144000 w 9144000"/>
              <a:gd name="connsiteY1" fmla="*/ 0 h 5809601"/>
              <a:gd name="connsiteX2" fmla="*/ 9144000 w 9144000"/>
              <a:gd name="connsiteY2" fmla="*/ 1085143 h 5809601"/>
              <a:gd name="connsiteX3" fmla="*/ 9144000 w 9144000"/>
              <a:gd name="connsiteY3" fmla="*/ 1307632 h 5809601"/>
              <a:gd name="connsiteX4" fmla="*/ 9144000 w 9144000"/>
              <a:gd name="connsiteY4" fmla="*/ 1384548 h 5809601"/>
              <a:gd name="connsiteX5" fmla="*/ 4567954 w 9144000"/>
              <a:gd name="connsiteY5" fmla="*/ 1562731 h 5809601"/>
              <a:gd name="connsiteX6" fmla="*/ 4567954 w 9144000"/>
              <a:gd name="connsiteY6" fmla="*/ 5098145 h 5809601"/>
              <a:gd name="connsiteX7" fmla="*/ 9144000 w 9144000"/>
              <a:gd name="connsiteY7" fmla="*/ 4919962 h 5809601"/>
              <a:gd name="connsiteX8" fmla="*/ 9144000 w 9144000"/>
              <a:gd name="connsiteY8" fmla="*/ 5358412 h 5809601"/>
              <a:gd name="connsiteX9" fmla="*/ 9144000 w 9144000"/>
              <a:gd name="connsiteY9" fmla="*/ 5575417 h 5809601"/>
              <a:gd name="connsiteX10" fmla="*/ 9144000 w 9144000"/>
              <a:gd name="connsiteY10" fmla="*/ 5809601 h 5809601"/>
              <a:gd name="connsiteX11" fmla="*/ 0 w 9144000"/>
              <a:gd name="connsiteY11" fmla="*/ 5809601 h 5809601"/>
              <a:gd name="connsiteX12" fmla="*/ 0 w 9144000"/>
              <a:gd name="connsiteY12" fmla="*/ 5358412 h 5809601"/>
              <a:gd name="connsiteX13" fmla="*/ 0 w 9144000"/>
              <a:gd name="connsiteY13" fmla="*/ 5358412 h 5809601"/>
              <a:gd name="connsiteX14" fmla="*/ 0 w 9144000"/>
              <a:gd name="connsiteY14" fmla="*/ 5276012 h 5809601"/>
              <a:gd name="connsiteX15" fmla="*/ 1 w 9144000"/>
              <a:gd name="connsiteY15" fmla="*/ 5276012 h 5809601"/>
              <a:gd name="connsiteX16" fmla="*/ 1 w 9144000"/>
              <a:gd name="connsiteY16" fmla="*/ 1740598 h 5809601"/>
              <a:gd name="connsiteX17" fmla="*/ 0 w 9144000"/>
              <a:gd name="connsiteY17" fmla="*/ 1740598 h 5809601"/>
              <a:gd name="connsiteX18" fmla="*/ 0 w 9144000"/>
              <a:gd name="connsiteY18" fmla="*/ 1085143 h 5809601"/>
              <a:gd name="connsiteX19" fmla="*/ 1 w 9144000"/>
              <a:gd name="connsiteY19" fmla="*/ 1085143 h 5809601"/>
              <a:gd name="connsiteX20" fmla="*/ 1 w 9144000"/>
              <a:gd name="connsiteY20" fmla="*/ 904183 h 580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144000" h="5809601">
                <a:moveTo>
                  <a:pt x="1" y="0"/>
                </a:moveTo>
                <a:lnTo>
                  <a:pt x="9144000" y="0"/>
                </a:lnTo>
                <a:lnTo>
                  <a:pt x="9144000" y="1085143"/>
                </a:lnTo>
                <a:lnTo>
                  <a:pt x="9144000" y="1307632"/>
                </a:lnTo>
                <a:lnTo>
                  <a:pt x="9144000" y="1384548"/>
                </a:lnTo>
                <a:lnTo>
                  <a:pt x="4567954" y="1562731"/>
                </a:lnTo>
                <a:lnTo>
                  <a:pt x="4567954" y="5098145"/>
                </a:lnTo>
                <a:lnTo>
                  <a:pt x="9144000" y="4919962"/>
                </a:lnTo>
                <a:lnTo>
                  <a:pt x="9144000" y="5358412"/>
                </a:lnTo>
                <a:lnTo>
                  <a:pt x="9144000" y="5575417"/>
                </a:lnTo>
                <a:lnTo>
                  <a:pt x="9144000" y="5809601"/>
                </a:lnTo>
                <a:lnTo>
                  <a:pt x="0" y="5809601"/>
                </a:lnTo>
                <a:lnTo>
                  <a:pt x="0" y="5358412"/>
                </a:lnTo>
                <a:lnTo>
                  <a:pt x="0" y="5358412"/>
                </a:lnTo>
                <a:lnTo>
                  <a:pt x="0" y="5276012"/>
                </a:lnTo>
                <a:lnTo>
                  <a:pt x="1" y="5276012"/>
                </a:lnTo>
                <a:lnTo>
                  <a:pt x="1" y="1740598"/>
                </a:lnTo>
                <a:lnTo>
                  <a:pt x="0" y="1740598"/>
                </a:lnTo>
                <a:lnTo>
                  <a:pt x="0" y="1085143"/>
                </a:lnTo>
                <a:lnTo>
                  <a:pt x="1" y="1085143"/>
                </a:lnTo>
                <a:lnTo>
                  <a:pt x="1" y="904183"/>
                </a:lnTo>
                <a:close/>
              </a:path>
            </a:pathLst>
          </a:custGeom>
          <a:solidFill>
            <a:srgbClr val="67C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25"/>
          <p:cNvSpPr/>
          <p:nvPr/>
        </p:nvSpPr>
        <p:spPr>
          <a:xfrm>
            <a:off x="8942" y="5992332"/>
            <a:ext cx="9144000" cy="865668"/>
          </a:xfrm>
          <a:custGeom>
            <a:avLst/>
            <a:gdLst>
              <a:gd name="connsiteX0" fmla="*/ 9144000 w 9144000"/>
              <a:gd name="connsiteY0" fmla="*/ 0 h 865668"/>
              <a:gd name="connsiteX1" fmla="*/ 9144000 w 9144000"/>
              <a:gd name="connsiteY1" fmla="*/ 481259 h 865668"/>
              <a:gd name="connsiteX2" fmla="*/ 9144000 w 9144000"/>
              <a:gd name="connsiteY2" fmla="*/ 655455 h 865668"/>
              <a:gd name="connsiteX3" fmla="*/ 9144000 w 9144000"/>
              <a:gd name="connsiteY3" fmla="*/ 865668 h 865668"/>
              <a:gd name="connsiteX4" fmla="*/ 0 w 9144000"/>
              <a:gd name="connsiteY4" fmla="*/ 865668 h 865668"/>
              <a:gd name="connsiteX5" fmla="*/ 0 w 9144000"/>
              <a:gd name="connsiteY5" fmla="*/ 655455 h 865668"/>
              <a:gd name="connsiteX6" fmla="*/ 0 w 9144000"/>
              <a:gd name="connsiteY6" fmla="*/ 481259 h 865668"/>
              <a:gd name="connsiteX7" fmla="*/ 0 w 9144000"/>
              <a:gd name="connsiteY7" fmla="*/ 356050 h 865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865668">
                <a:moveTo>
                  <a:pt x="9144000" y="0"/>
                </a:moveTo>
                <a:lnTo>
                  <a:pt x="9144000" y="481259"/>
                </a:lnTo>
                <a:lnTo>
                  <a:pt x="9144000" y="655455"/>
                </a:lnTo>
                <a:lnTo>
                  <a:pt x="9144000" y="865668"/>
                </a:lnTo>
                <a:lnTo>
                  <a:pt x="0" y="865668"/>
                </a:lnTo>
                <a:lnTo>
                  <a:pt x="0" y="655455"/>
                </a:lnTo>
                <a:lnTo>
                  <a:pt x="0" y="481259"/>
                </a:lnTo>
                <a:lnTo>
                  <a:pt x="0" y="35605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24"/>
          <p:cNvSpPr/>
          <p:nvPr/>
        </p:nvSpPr>
        <p:spPr>
          <a:xfrm>
            <a:off x="0" y="1"/>
            <a:ext cx="9144000" cy="1140117"/>
          </a:xfrm>
          <a:custGeom>
            <a:avLst/>
            <a:gdLst>
              <a:gd name="connsiteX0" fmla="*/ 0 w 9144000"/>
              <a:gd name="connsiteY0" fmla="*/ 0 h 1140117"/>
              <a:gd name="connsiteX1" fmla="*/ 9144000 w 9144000"/>
              <a:gd name="connsiteY1" fmla="*/ 0 h 1140117"/>
              <a:gd name="connsiteX2" fmla="*/ 9144000 w 9144000"/>
              <a:gd name="connsiteY2" fmla="*/ 484662 h 1140117"/>
              <a:gd name="connsiteX3" fmla="*/ 9144000 w 9144000"/>
              <a:gd name="connsiteY3" fmla="*/ 760270 h 1140117"/>
              <a:gd name="connsiteX4" fmla="*/ 9144000 w 9144000"/>
              <a:gd name="connsiteY4" fmla="*/ 784067 h 1140117"/>
              <a:gd name="connsiteX5" fmla="*/ 0 w 9144000"/>
              <a:gd name="connsiteY5" fmla="*/ 1140117 h 1140117"/>
              <a:gd name="connsiteX6" fmla="*/ 0 w 9144000"/>
              <a:gd name="connsiteY6" fmla="*/ 760270 h 1140117"/>
              <a:gd name="connsiteX7" fmla="*/ 0 w 9144000"/>
              <a:gd name="connsiteY7" fmla="*/ 484662 h 114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1140117">
                <a:moveTo>
                  <a:pt x="0" y="0"/>
                </a:moveTo>
                <a:lnTo>
                  <a:pt x="9144000" y="0"/>
                </a:lnTo>
                <a:lnTo>
                  <a:pt x="9144000" y="484662"/>
                </a:lnTo>
                <a:lnTo>
                  <a:pt x="9144000" y="760270"/>
                </a:lnTo>
                <a:lnTo>
                  <a:pt x="9144000" y="784067"/>
                </a:lnTo>
                <a:lnTo>
                  <a:pt x="0" y="1140117"/>
                </a:lnTo>
                <a:lnTo>
                  <a:pt x="0" y="760270"/>
                </a:lnTo>
                <a:lnTo>
                  <a:pt x="0" y="48466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r:link="rId4" cstate="screen">
            <a:extLst>
              <a:ext uri="{28A0092B-C50C-407E-A947-70E740481C1C}">
                <a14:useLocalDpi xmlns:a14="http://schemas.microsoft.com/office/drawing/2010/main"/>
              </a:ext>
            </a:extLst>
          </a:blip>
          <a:stretch>
            <a:fillRect/>
          </a:stretch>
        </p:blipFill>
        <p:spPr>
          <a:xfrm>
            <a:off x="275445" y="268625"/>
            <a:ext cx="923769" cy="1033742"/>
          </a:xfrm>
          <a:prstGeom prst="rect">
            <a:avLst/>
          </a:prstGeom>
        </p:spPr>
      </p:pic>
      <p:sp>
        <p:nvSpPr>
          <p:cNvPr id="12" name="TextBox 11"/>
          <p:cNvSpPr txBox="1"/>
          <p:nvPr/>
        </p:nvSpPr>
        <p:spPr>
          <a:xfrm>
            <a:off x="3857625" y="298605"/>
            <a:ext cx="5273681" cy="461665"/>
          </a:xfrm>
          <a:prstGeom prst="rect">
            <a:avLst/>
          </a:prstGeom>
          <a:noFill/>
        </p:spPr>
        <p:txBody>
          <a:bodyPr wrap="square" rtlCol="0">
            <a:spAutoFit/>
          </a:bodyPr>
          <a:lstStyle/>
          <a:p>
            <a:pPr algn="r" defTabSz="342892"/>
            <a:r>
              <a:rPr lang="en-GB" sz="2400" b="1" dirty="0">
                <a:solidFill>
                  <a:schemeClr val="accent4"/>
                </a:solidFill>
                <a:latin typeface="Arial" panose="020B0604020202020204" pitchFamily="34" charset="0"/>
                <a:ea typeface="Verdana" panose="020B0604030504040204" pitchFamily="34" charset="0"/>
                <a:cs typeface="Arial" panose="020B0604020202020204" pitchFamily="34" charset="0"/>
              </a:rPr>
              <a:t>COVID and the economy</a:t>
            </a:r>
            <a:endParaRPr lang="en-US" sz="2400" b="1" dirty="0">
              <a:solidFill>
                <a:schemeClr val="accent4"/>
              </a:solidFill>
              <a:latin typeface="Arial" panose="020B0604020202020204" pitchFamily="34" charset="0"/>
              <a:ea typeface="Verdana" panose="020B0604030504040204" pitchFamily="34" charset="0"/>
              <a:cs typeface="Arial" panose="020B0604020202020204" pitchFamily="34" charset="0"/>
            </a:endParaRPr>
          </a:p>
        </p:txBody>
      </p:sp>
      <p:sp>
        <p:nvSpPr>
          <p:cNvPr id="15" name="TextBox 14"/>
          <p:cNvSpPr txBox="1"/>
          <p:nvPr/>
        </p:nvSpPr>
        <p:spPr>
          <a:xfrm>
            <a:off x="974360" y="6455323"/>
            <a:ext cx="5111646" cy="246221"/>
          </a:xfrm>
          <a:prstGeom prst="rect">
            <a:avLst/>
          </a:prstGeom>
          <a:noFill/>
        </p:spPr>
        <p:txBody>
          <a:bodyPr wrap="square" rtlCol="0">
            <a:spAutoFit/>
          </a:bodyPr>
          <a:lstStyle/>
          <a:p>
            <a:r>
              <a:rPr lang="en-US" sz="1000" dirty="0">
                <a:solidFill>
                  <a:schemeClr val="bg2">
                    <a:lumMod val="50000"/>
                  </a:schemeClr>
                </a:solidFill>
                <a:latin typeface="Arial" charset="0"/>
                <a:ea typeface="Arial" charset="0"/>
                <a:cs typeface="Arial" charset="0"/>
              </a:rPr>
              <a:t>© Young Citizens</a:t>
            </a:r>
          </a:p>
        </p:txBody>
      </p:sp>
      <p:sp>
        <p:nvSpPr>
          <p:cNvPr id="16" name="TextBox 15"/>
          <p:cNvSpPr txBox="1"/>
          <p:nvPr/>
        </p:nvSpPr>
        <p:spPr>
          <a:xfrm>
            <a:off x="464697" y="6293278"/>
            <a:ext cx="794478" cy="461665"/>
          </a:xfrm>
          <a:prstGeom prst="rect">
            <a:avLst/>
          </a:prstGeom>
          <a:noFill/>
        </p:spPr>
        <p:txBody>
          <a:bodyPr wrap="square" rtlCol="0">
            <a:spAutoFit/>
          </a:bodyPr>
          <a:lstStyle/>
          <a:p>
            <a:pPr defTabSz="342892"/>
            <a:r>
              <a:rPr lang="en-US" sz="2400" b="1" dirty="0">
                <a:solidFill>
                  <a:schemeClr val="accent4"/>
                </a:solidFill>
                <a:latin typeface="Arial" panose="020B0604020202020204" pitchFamily="34" charset="0"/>
                <a:ea typeface="Verdana" panose="020B0604030504040204" pitchFamily="34" charset="0"/>
                <a:cs typeface="Arial" panose="020B0604020202020204" pitchFamily="34" charset="0"/>
              </a:rPr>
              <a:t>12</a:t>
            </a:r>
          </a:p>
        </p:txBody>
      </p:sp>
      <p:sp>
        <p:nvSpPr>
          <p:cNvPr id="18" name="TextBox 17"/>
          <p:cNvSpPr txBox="1"/>
          <p:nvPr/>
        </p:nvSpPr>
        <p:spPr>
          <a:xfrm>
            <a:off x="275445" y="1371999"/>
            <a:ext cx="6239655" cy="646331"/>
          </a:xfrm>
          <a:prstGeom prst="rect">
            <a:avLst/>
          </a:prstGeom>
          <a:noFill/>
        </p:spPr>
        <p:txBody>
          <a:bodyPr wrap="square" rtlCol="0">
            <a:spAutoFit/>
          </a:bodyPr>
          <a:lstStyle/>
          <a:p>
            <a:pPr defTabSz="457200"/>
            <a:endParaRPr lang="en-GB" sz="3600" b="1" dirty="0">
              <a:latin typeface="Arial" panose="020B0604020202020204" pitchFamily="34" charset="0"/>
              <a:ea typeface="Verdana" panose="020B0604030504040204" pitchFamily="34" charset="0"/>
              <a:cs typeface="Arial" panose="020B0604020202020204" pitchFamily="34" charset="0"/>
            </a:endParaRPr>
          </a:p>
        </p:txBody>
      </p:sp>
      <p:sp>
        <p:nvSpPr>
          <p:cNvPr id="4" name="Rectangle 3"/>
          <p:cNvSpPr/>
          <p:nvPr/>
        </p:nvSpPr>
        <p:spPr>
          <a:xfrm>
            <a:off x="4497597" y="6754943"/>
            <a:ext cx="4801678" cy="8276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225363" y="1302367"/>
            <a:ext cx="6693273" cy="4561172"/>
          </a:xfrm>
          <a:prstGeom prst="rect">
            <a:avLst/>
          </a:prstGeom>
          <a:effectLst>
            <a:softEdge rad="190500"/>
          </a:effectLst>
        </p:spPr>
      </p:pic>
    </p:spTree>
    <p:extLst>
      <p:ext uri="{BB962C8B-B14F-4D97-AF65-F5344CB8AC3E}">
        <p14:creationId xmlns:p14="http://schemas.microsoft.com/office/powerpoint/2010/main" val="40644841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67C6BB"/>
        </a:solidFill>
        <a:effectLst/>
      </p:bgPr>
    </p:bg>
    <p:spTree>
      <p:nvGrpSpPr>
        <p:cNvPr id="1" name=""/>
        <p:cNvGrpSpPr/>
        <p:nvPr/>
      </p:nvGrpSpPr>
      <p:grpSpPr>
        <a:xfrm>
          <a:off x="0" y="0"/>
          <a:ext cx="0" cy="0"/>
          <a:chOff x="0" y="0"/>
          <a:chExt cx="0" cy="0"/>
        </a:xfrm>
      </p:grpSpPr>
      <p:sp>
        <p:nvSpPr>
          <p:cNvPr id="24" name="Freeform 23"/>
          <p:cNvSpPr/>
          <p:nvPr/>
        </p:nvSpPr>
        <p:spPr>
          <a:xfrm>
            <a:off x="0" y="775872"/>
            <a:ext cx="9144000" cy="5809601"/>
          </a:xfrm>
          <a:custGeom>
            <a:avLst/>
            <a:gdLst>
              <a:gd name="connsiteX0" fmla="*/ 1 w 9144000"/>
              <a:gd name="connsiteY0" fmla="*/ 0 h 5809601"/>
              <a:gd name="connsiteX1" fmla="*/ 9144000 w 9144000"/>
              <a:gd name="connsiteY1" fmla="*/ 0 h 5809601"/>
              <a:gd name="connsiteX2" fmla="*/ 9144000 w 9144000"/>
              <a:gd name="connsiteY2" fmla="*/ 1085143 h 5809601"/>
              <a:gd name="connsiteX3" fmla="*/ 9144000 w 9144000"/>
              <a:gd name="connsiteY3" fmla="*/ 1307632 h 5809601"/>
              <a:gd name="connsiteX4" fmla="*/ 9144000 w 9144000"/>
              <a:gd name="connsiteY4" fmla="*/ 1384548 h 5809601"/>
              <a:gd name="connsiteX5" fmla="*/ 4567954 w 9144000"/>
              <a:gd name="connsiteY5" fmla="*/ 1562731 h 5809601"/>
              <a:gd name="connsiteX6" fmla="*/ 4567954 w 9144000"/>
              <a:gd name="connsiteY6" fmla="*/ 5098145 h 5809601"/>
              <a:gd name="connsiteX7" fmla="*/ 9144000 w 9144000"/>
              <a:gd name="connsiteY7" fmla="*/ 4919962 h 5809601"/>
              <a:gd name="connsiteX8" fmla="*/ 9144000 w 9144000"/>
              <a:gd name="connsiteY8" fmla="*/ 5358412 h 5809601"/>
              <a:gd name="connsiteX9" fmla="*/ 9144000 w 9144000"/>
              <a:gd name="connsiteY9" fmla="*/ 5575417 h 5809601"/>
              <a:gd name="connsiteX10" fmla="*/ 9144000 w 9144000"/>
              <a:gd name="connsiteY10" fmla="*/ 5809601 h 5809601"/>
              <a:gd name="connsiteX11" fmla="*/ 0 w 9144000"/>
              <a:gd name="connsiteY11" fmla="*/ 5809601 h 5809601"/>
              <a:gd name="connsiteX12" fmla="*/ 0 w 9144000"/>
              <a:gd name="connsiteY12" fmla="*/ 5358412 h 5809601"/>
              <a:gd name="connsiteX13" fmla="*/ 0 w 9144000"/>
              <a:gd name="connsiteY13" fmla="*/ 5358412 h 5809601"/>
              <a:gd name="connsiteX14" fmla="*/ 0 w 9144000"/>
              <a:gd name="connsiteY14" fmla="*/ 5276012 h 5809601"/>
              <a:gd name="connsiteX15" fmla="*/ 1 w 9144000"/>
              <a:gd name="connsiteY15" fmla="*/ 5276012 h 5809601"/>
              <a:gd name="connsiteX16" fmla="*/ 1 w 9144000"/>
              <a:gd name="connsiteY16" fmla="*/ 1740598 h 5809601"/>
              <a:gd name="connsiteX17" fmla="*/ 0 w 9144000"/>
              <a:gd name="connsiteY17" fmla="*/ 1740598 h 5809601"/>
              <a:gd name="connsiteX18" fmla="*/ 0 w 9144000"/>
              <a:gd name="connsiteY18" fmla="*/ 1085143 h 5809601"/>
              <a:gd name="connsiteX19" fmla="*/ 1 w 9144000"/>
              <a:gd name="connsiteY19" fmla="*/ 1085143 h 5809601"/>
              <a:gd name="connsiteX20" fmla="*/ 1 w 9144000"/>
              <a:gd name="connsiteY20" fmla="*/ 904183 h 580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144000" h="5809601">
                <a:moveTo>
                  <a:pt x="1" y="0"/>
                </a:moveTo>
                <a:lnTo>
                  <a:pt x="9144000" y="0"/>
                </a:lnTo>
                <a:lnTo>
                  <a:pt x="9144000" y="1085143"/>
                </a:lnTo>
                <a:lnTo>
                  <a:pt x="9144000" y="1307632"/>
                </a:lnTo>
                <a:lnTo>
                  <a:pt x="9144000" y="1384548"/>
                </a:lnTo>
                <a:lnTo>
                  <a:pt x="4567954" y="1562731"/>
                </a:lnTo>
                <a:lnTo>
                  <a:pt x="4567954" y="5098145"/>
                </a:lnTo>
                <a:lnTo>
                  <a:pt x="9144000" y="4919962"/>
                </a:lnTo>
                <a:lnTo>
                  <a:pt x="9144000" y="5358412"/>
                </a:lnTo>
                <a:lnTo>
                  <a:pt x="9144000" y="5575417"/>
                </a:lnTo>
                <a:lnTo>
                  <a:pt x="9144000" y="5809601"/>
                </a:lnTo>
                <a:lnTo>
                  <a:pt x="0" y="5809601"/>
                </a:lnTo>
                <a:lnTo>
                  <a:pt x="0" y="5358412"/>
                </a:lnTo>
                <a:lnTo>
                  <a:pt x="0" y="5358412"/>
                </a:lnTo>
                <a:lnTo>
                  <a:pt x="0" y="5276012"/>
                </a:lnTo>
                <a:lnTo>
                  <a:pt x="1" y="5276012"/>
                </a:lnTo>
                <a:lnTo>
                  <a:pt x="1" y="1740598"/>
                </a:lnTo>
                <a:lnTo>
                  <a:pt x="0" y="1740598"/>
                </a:lnTo>
                <a:lnTo>
                  <a:pt x="0" y="1085143"/>
                </a:lnTo>
                <a:lnTo>
                  <a:pt x="1" y="1085143"/>
                </a:lnTo>
                <a:lnTo>
                  <a:pt x="1" y="904183"/>
                </a:lnTo>
                <a:close/>
              </a:path>
            </a:pathLst>
          </a:custGeom>
          <a:solidFill>
            <a:srgbClr val="67C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6" name="Freeform 25"/>
          <p:cNvSpPr/>
          <p:nvPr/>
        </p:nvSpPr>
        <p:spPr>
          <a:xfrm>
            <a:off x="8942" y="5992332"/>
            <a:ext cx="9144000" cy="865668"/>
          </a:xfrm>
          <a:custGeom>
            <a:avLst/>
            <a:gdLst>
              <a:gd name="connsiteX0" fmla="*/ 9144000 w 9144000"/>
              <a:gd name="connsiteY0" fmla="*/ 0 h 865668"/>
              <a:gd name="connsiteX1" fmla="*/ 9144000 w 9144000"/>
              <a:gd name="connsiteY1" fmla="*/ 481259 h 865668"/>
              <a:gd name="connsiteX2" fmla="*/ 9144000 w 9144000"/>
              <a:gd name="connsiteY2" fmla="*/ 655455 h 865668"/>
              <a:gd name="connsiteX3" fmla="*/ 9144000 w 9144000"/>
              <a:gd name="connsiteY3" fmla="*/ 865668 h 865668"/>
              <a:gd name="connsiteX4" fmla="*/ 0 w 9144000"/>
              <a:gd name="connsiteY4" fmla="*/ 865668 h 865668"/>
              <a:gd name="connsiteX5" fmla="*/ 0 w 9144000"/>
              <a:gd name="connsiteY5" fmla="*/ 655455 h 865668"/>
              <a:gd name="connsiteX6" fmla="*/ 0 w 9144000"/>
              <a:gd name="connsiteY6" fmla="*/ 481259 h 865668"/>
              <a:gd name="connsiteX7" fmla="*/ 0 w 9144000"/>
              <a:gd name="connsiteY7" fmla="*/ 356050 h 865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865668">
                <a:moveTo>
                  <a:pt x="9144000" y="0"/>
                </a:moveTo>
                <a:lnTo>
                  <a:pt x="9144000" y="481259"/>
                </a:lnTo>
                <a:lnTo>
                  <a:pt x="9144000" y="655455"/>
                </a:lnTo>
                <a:lnTo>
                  <a:pt x="9144000" y="865668"/>
                </a:lnTo>
                <a:lnTo>
                  <a:pt x="0" y="865668"/>
                </a:lnTo>
                <a:lnTo>
                  <a:pt x="0" y="655455"/>
                </a:lnTo>
                <a:lnTo>
                  <a:pt x="0" y="481259"/>
                </a:lnTo>
                <a:lnTo>
                  <a:pt x="0" y="35605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5" name="Freeform 24"/>
          <p:cNvSpPr/>
          <p:nvPr/>
        </p:nvSpPr>
        <p:spPr>
          <a:xfrm>
            <a:off x="0" y="1"/>
            <a:ext cx="9144000" cy="1140117"/>
          </a:xfrm>
          <a:custGeom>
            <a:avLst/>
            <a:gdLst>
              <a:gd name="connsiteX0" fmla="*/ 0 w 9144000"/>
              <a:gd name="connsiteY0" fmla="*/ 0 h 1140117"/>
              <a:gd name="connsiteX1" fmla="*/ 9144000 w 9144000"/>
              <a:gd name="connsiteY1" fmla="*/ 0 h 1140117"/>
              <a:gd name="connsiteX2" fmla="*/ 9144000 w 9144000"/>
              <a:gd name="connsiteY2" fmla="*/ 484662 h 1140117"/>
              <a:gd name="connsiteX3" fmla="*/ 9144000 w 9144000"/>
              <a:gd name="connsiteY3" fmla="*/ 760270 h 1140117"/>
              <a:gd name="connsiteX4" fmla="*/ 9144000 w 9144000"/>
              <a:gd name="connsiteY4" fmla="*/ 784067 h 1140117"/>
              <a:gd name="connsiteX5" fmla="*/ 0 w 9144000"/>
              <a:gd name="connsiteY5" fmla="*/ 1140117 h 1140117"/>
              <a:gd name="connsiteX6" fmla="*/ 0 w 9144000"/>
              <a:gd name="connsiteY6" fmla="*/ 760270 h 1140117"/>
              <a:gd name="connsiteX7" fmla="*/ 0 w 9144000"/>
              <a:gd name="connsiteY7" fmla="*/ 484662 h 114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1140117">
                <a:moveTo>
                  <a:pt x="0" y="0"/>
                </a:moveTo>
                <a:lnTo>
                  <a:pt x="9144000" y="0"/>
                </a:lnTo>
                <a:lnTo>
                  <a:pt x="9144000" y="484662"/>
                </a:lnTo>
                <a:lnTo>
                  <a:pt x="9144000" y="760270"/>
                </a:lnTo>
                <a:lnTo>
                  <a:pt x="9144000" y="784067"/>
                </a:lnTo>
                <a:lnTo>
                  <a:pt x="0" y="1140117"/>
                </a:lnTo>
                <a:lnTo>
                  <a:pt x="0" y="760270"/>
                </a:lnTo>
                <a:lnTo>
                  <a:pt x="0" y="48466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0" name="Picture 9"/>
          <p:cNvPicPr>
            <a:picLocks noChangeAspect="1"/>
          </p:cNvPicPr>
          <p:nvPr/>
        </p:nvPicPr>
        <p:blipFill>
          <a:blip r:embed="rId3" r:link="rId4" cstate="screen">
            <a:extLst>
              <a:ext uri="{28A0092B-C50C-407E-A947-70E740481C1C}">
                <a14:useLocalDpi xmlns:a14="http://schemas.microsoft.com/office/drawing/2010/main"/>
              </a:ext>
            </a:extLst>
          </a:blip>
          <a:stretch>
            <a:fillRect/>
          </a:stretch>
        </p:blipFill>
        <p:spPr>
          <a:xfrm>
            <a:off x="275445" y="268625"/>
            <a:ext cx="923769" cy="1033742"/>
          </a:xfrm>
          <a:prstGeom prst="rect">
            <a:avLst/>
          </a:prstGeom>
        </p:spPr>
      </p:pic>
      <p:sp>
        <p:nvSpPr>
          <p:cNvPr id="12" name="TextBox 11"/>
          <p:cNvSpPr txBox="1"/>
          <p:nvPr/>
        </p:nvSpPr>
        <p:spPr>
          <a:xfrm>
            <a:off x="3857625" y="298605"/>
            <a:ext cx="5273681" cy="461665"/>
          </a:xfrm>
          <a:prstGeom prst="rect">
            <a:avLst/>
          </a:prstGeom>
          <a:noFill/>
        </p:spPr>
        <p:txBody>
          <a:bodyPr wrap="square" rtlCol="0">
            <a:spAutoFit/>
          </a:bodyPr>
          <a:lstStyle/>
          <a:p>
            <a:pPr algn="r" defTabSz="342892"/>
            <a:r>
              <a:rPr lang="en-GB" sz="2400" b="1" dirty="0">
                <a:solidFill>
                  <a:srgbClr val="67C3BB"/>
                </a:solidFill>
                <a:latin typeface="Arial" panose="020B0604020202020204" pitchFamily="34" charset="0"/>
                <a:ea typeface="Verdana" panose="020B0604030504040204" pitchFamily="34" charset="0"/>
                <a:cs typeface="Arial" panose="020B0604020202020204" pitchFamily="34" charset="0"/>
              </a:rPr>
              <a:t>COVID and the economy</a:t>
            </a:r>
            <a:endParaRPr lang="en-US" sz="2400" b="1" dirty="0">
              <a:solidFill>
                <a:srgbClr val="67C3BB"/>
              </a:solidFill>
              <a:latin typeface="Arial" panose="020B0604020202020204" pitchFamily="34" charset="0"/>
              <a:ea typeface="Verdana" panose="020B0604030504040204" pitchFamily="34" charset="0"/>
              <a:cs typeface="Arial" panose="020B0604020202020204" pitchFamily="34" charset="0"/>
            </a:endParaRPr>
          </a:p>
        </p:txBody>
      </p:sp>
      <p:sp>
        <p:nvSpPr>
          <p:cNvPr id="15" name="TextBox 14"/>
          <p:cNvSpPr txBox="1"/>
          <p:nvPr/>
        </p:nvSpPr>
        <p:spPr>
          <a:xfrm>
            <a:off x="974360" y="6455323"/>
            <a:ext cx="5111646" cy="246221"/>
          </a:xfrm>
          <a:prstGeom prst="rect">
            <a:avLst/>
          </a:prstGeom>
          <a:noFill/>
        </p:spPr>
        <p:txBody>
          <a:bodyPr wrap="square" rtlCol="0">
            <a:spAutoFit/>
          </a:bodyPr>
          <a:lstStyle/>
          <a:p>
            <a:r>
              <a:rPr lang="en-US" sz="1000" dirty="0">
                <a:solidFill>
                  <a:srgbClr val="E7E6E6">
                    <a:lumMod val="50000"/>
                  </a:srgbClr>
                </a:solidFill>
                <a:latin typeface="Arial" charset="0"/>
                <a:ea typeface="Arial" charset="0"/>
                <a:cs typeface="Arial" charset="0"/>
              </a:rPr>
              <a:t>© Young Citizens</a:t>
            </a:r>
          </a:p>
        </p:txBody>
      </p:sp>
      <p:sp>
        <p:nvSpPr>
          <p:cNvPr id="16" name="TextBox 15"/>
          <p:cNvSpPr txBox="1"/>
          <p:nvPr/>
        </p:nvSpPr>
        <p:spPr>
          <a:xfrm>
            <a:off x="464697" y="6293278"/>
            <a:ext cx="794478" cy="461665"/>
          </a:xfrm>
          <a:prstGeom prst="rect">
            <a:avLst/>
          </a:prstGeom>
          <a:noFill/>
        </p:spPr>
        <p:txBody>
          <a:bodyPr wrap="square" rtlCol="0">
            <a:spAutoFit/>
          </a:bodyPr>
          <a:lstStyle/>
          <a:p>
            <a:pPr defTabSz="342892"/>
            <a:r>
              <a:rPr lang="en-US" sz="2400" b="1" dirty="0">
                <a:solidFill>
                  <a:srgbClr val="67C3BB"/>
                </a:solidFill>
                <a:latin typeface="Arial" panose="020B0604020202020204" pitchFamily="34" charset="0"/>
                <a:ea typeface="Verdana" panose="020B0604030504040204" pitchFamily="34" charset="0"/>
                <a:cs typeface="Arial" panose="020B0604020202020204" pitchFamily="34" charset="0"/>
              </a:rPr>
              <a:t>13</a:t>
            </a:r>
          </a:p>
        </p:txBody>
      </p:sp>
      <p:sp>
        <p:nvSpPr>
          <p:cNvPr id="18" name="TextBox 17"/>
          <p:cNvSpPr txBox="1"/>
          <p:nvPr/>
        </p:nvSpPr>
        <p:spPr>
          <a:xfrm>
            <a:off x="275445" y="1371999"/>
            <a:ext cx="6239655" cy="646331"/>
          </a:xfrm>
          <a:prstGeom prst="rect">
            <a:avLst/>
          </a:prstGeom>
          <a:noFill/>
        </p:spPr>
        <p:txBody>
          <a:bodyPr wrap="square" rtlCol="0">
            <a:spAutoFit/>
          </a:bodyPr>
          <a:lstStyle/>
          <a:p>
            <a:pPr defTabSz="457200"/>
            <a:endParaRPr lang="en-GB" sz="3600" b="1" dirty="0">
              <a:solidFill>
                <a:srgbClr val="000000"/>
              </a:solidFill>
              <a:latin typeface="Arial" panose="020B0604020202020204" pitchFamily="34" charset="0"/>
              <a:ea typeface="Verdana" panose="020B0604030504040204" pitchFamily="34" charset="0"/>
              <a:cs typeface="Arial" panose="020B0604020202020204" pitchFamily="34" charset="0"/>
            </a:endParaRPr>
          </a:p>
        </p:txBody>
      </p:sp>
      <p:sp>
        <p:nvSpPr>
          <p:cNvPr id="4" name="Rectangle 3"/>
          <p:cNvSpPr/>
          <p:nvPr/>
        </p:nvSpPr>
        <p:spPr>
          <a:xfrm>
            <a:off x="4497597" y="6754943"/>
            <a:ext cx="4801678" cy="8276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TextBox 13"/>
          <p:cNvSpPr txBox="1"/>
          <p:nvPr/>
        </p:nvSpPr>
        <p:spPr>
          <a:xfrm>
            <a:off x="486843" y="1522881"/>
            <a:ext cx="8188198" cy="4585871"/>
          </a:xfrm>
          <a:prstGeom prst="rect">
            <a:avLst/>
          </a:prstGeom>
          <a:noFill/>
        </p:spPr>
        <p:txBody>
          <a:bodyPr wrap="square" rtlCol="0">
            <a:spAutoFit/>
          </a:bodyPr>
          <a:lstStyle/>
          <a:p>
            <a:pPr algn="ctr" fontAlgn="base"/>
            <a:r>
              <a:rPr lang="en-US" sz="3600" b="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Thank you for taking part in this lesson from Young Citizens.</a:t>
            </a:r>
          </a:p>
          <a:p>
            <a:pPr algn="ctr" fontAlgn="base"/>
            <a:endParaRPr lang="en-US" sz="28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algn="ctr" fontAlgn="base"/>
            <a:r>
              <a:rPr lang="en-US" sz="2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Don’t forget to give us your feedback here:</a:t>
            </a:r>
          </a:p>
          <a:p>
            <a:pPr fontAlgn="base"/>
            <a:endParaRPr lang="en-US" sz="24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fontAlgn="base"/>
            <a:r>
              <a:rPr lang="en-US" sz="2400" dirty="0"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Teacher:</a:t>
            </a:r>
            <a:r>
              <a:rPr lang="en-GB" sz="2400" dirty="0">
                <a:latin typeface="Arial" panose="020B0604020202020204" pitchFamily="34" charset="0"/>
                <a:cs typeface="Arial" panose="020B0604020202020204" pitchFamily="34" charset="0"/>
              </a:rPr>
              <a:t> </a:t>
            </a:r>
            <a:r>
              <a:rPr lang="en-GB" sz="2400" u="sng" dirty="0">
                <a:latin typeface="Arial" panose="020B0604020202020204" pitchFamily="34" charset="0"/>
                <a:cs typeface="Arial" panose="020B0604020202020204" pitchFamily="34" charset="0"/>
                <a:hlinkClick r:id="rId5"/>
              </a:rPr>
              <a:t>https://www.surveymonkey.co.uk/r/VCRWHMZ</a:t>
            </a:r>
            <a:r>
              <a:rPr lang="en-GB" sz="2400" dirty="0">
                <a:latin typeface="Arial" panose="020B0604020202020204" pitchFamily="34" charset="0"/>
                <a:cs typeface="Arial" panose="020B0604020202020204" pitchFamily="34" charset="0"/>
              </a:rPr>
              <a:t> </a:t>
            </a:r>
            <a:endParaRPr lang="en-GB" sz="2400" dirty="0" smtClean="0">
              <a:latin typeface="Arial" panose="020B0604020202020204" pitchFamily="34" charset="0"/>
              <a:cs typeface="Arial" panose="020B0604020202020204" pitchFamily="34" charset="0"/>
            </a:endParaRPr>
          </a:p>
          <a:p>
            <a:pPr fontAlgn="base"/>
            <a:r>
              <a:rPr lang="en-US" sz="2400" dirty="0"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Student: </a:t>
            </a:r>
            <a:r>
              <a:rPr lang="en-GB" sz="2400" dirty="0">
                <a:latin typeface="Arial" panose="020B0604020202020204" pitchFamily="34" charset="0"/>
                <a:cs typeface="Arial" panose="020B0604020202020204" pitchFamily="34" charset="0"/>
              </a:rPr>
              <a:t> </a:t>
            </a:r>
            <a:r>
              <a:rPr lang="en-GB" sz="2400" u="sng" dirty="0">
                <a:latin typeface="Arial" panose="020B0604020202020204" pitchFamily="34" charset="0"/>
                <a:cs typeface="Arial" panose="020B0604020202020204" pitchFamily="34" charset="0"/>
                <a:hlinkClick r:id="rId6"/>
              </a:rPr>
              <a:t>https://</a:t>
            </a:r>
            <a:r>
              <a:rPr lang="en-GB" sz="2400" u="sng" dirty="0" smtClean="0">
                <a:latin typeface="Arial" panose="020B0604020202020204" pitchFamily="34" charset="0"/>
                <a:cs typeface="Arial" panose="020B0604020202020204" pitchFamily="34" charset="0"/>
                <a:hlinkClick r:id="rId6"/>
              </a:rPr>
              <a:t>www.surveymonkey.co.uk/r/VR3XVRQ</a:t>
            </a:r>
            <a:r>
              <a:rPr lang="en-GB" sz="2400" u="sng" dirty="0" smtClean="0">
                <a:latin typeface="Arial" panose="020B0604020202020204" pitchFamily="34" charset="0"/>
                <a:cs typeface="Arial" panose="020B0604020202020204" pitchFamily="34" charset="0"/>
              </a:rPr>
              <a:t> </a:t>
            </a:r>
          </a:p>
          <a:p>
            <a:pPr fontAlgn="base"/>
            <a:endParaRPr lang="en-US" sz="2400" u="sng"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algn="ctr" fontAlgn="base"/>
            <a:r>
              <a:rPr lang="en-US" sz="2400" dirty="0">
                <a:latin typeface="Arial" panose="020B0604020202020204" pitchFamily="34" charset="0"/>
                <a:ea typeface="Verdana" panose="020B0604030504040204" pitchFamily="34" charset="0"/>
                <a:cs typeface="Arial" panose="020B0604020202020204" pitchFamily="34" charset="0"/>
              </a:rPr>
              <a:t>You can also let us know you took part by tagging </a:t>
            </a:r>
            <a:r>
              <a:rPr lang="en-US" sz="2400" b="1" dirty="0">
                <a:latin typeface="Arial" panose="020B0604020202020204" pitchFamily="34" charset="0"/>
                <a:ea typeface="Verdana" panose="020B0604030504040204" pitchFamily="34" charset="0"/>
                <a:cs typeface="Arial" panose="020B0604020202020204" pitchFamily="34" charset="0"/>
              </a:rPr>
              <a:t>@</a:t>
            </a:r>
            <a:r>
              <a:rPr lang="en-US" sz="2400" b="1" dirty="0" err="1">
                <a:latin typeface="Arial" panose="020B0604020202020204" pitchFamily="34" charset="0"/>
                <a:ea typeface="Verdana" panose="020B0604030504040204" pitchFamily="34" charset="0"/>
                <a:cs typeface="Arial" panose="020B0604020202020204" pitchFamily="34" charset="0"/>
              </a:rPr>
              <a:t>YoungCitizensUK</a:t>
            </a:r>
            <a:r>
              <a:rPr lang="en-US" sz="2400" b="1" dirty="0">
                <a:latin typeface="Arial" panose="020B0604020202020204" pitchFamily="34" charset="0"/>
                <a:ea typeface="Verdana" panose="020B0604030504040204" pitchFamily="34" charset="0"/>
                <a:cs typeface="Arial" panose="020B0604020202020204" pitchFamily="34" charset="0"/>
              </a:rPr>
              <a:t> </a:t>
            </a:r>
            <a:r>
              <a:rPr lang="en-US" sz="2400" dirty="0">
                <a:latin typeface="Arial" panose="020B0604020202020204" pitchFamily="34" charset="0"/>
                <a:ea typeface="Verdana" panose="020B0604030504040204" pitchFamily="34" charset="0"/>
                <a:cs typeface="Arial" panose="020B0604020202020204" pitchFamily="34" charset="0"/>
              </a:rPr>
              <a:t>on Twitter and Instagram</a:t>
            </a:r>
            <a:endParaRPr lang="en-US" sz="2400" b="1" dirty="0">
              <a:latin typeface="Arial" panose="020B0604020202020204" pitchFamily="34" charset="0"/>
              <a:ea typeface="Verdana" panose="020B0604030504040204" pitchFamily="34" charset="0"/>
              <a:cs typeface="Arial" panose="020B0604020202020204" pitchFamily="34" charset="0"/>
            </a:endParaRPr>
          </a:p>
          <a:p>
            <a:pPr fontAlgn="base"/>
            <a:endParaRPr lang="en-GB" sz="24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4997869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screen">
            <a:extLst>
              <a:ext uri="{28A0092B-C50C-407E-A947-70E740481C1C}">
                <a14:useLocalDpi xmlns:a14="http://schemas.microsoft.com/office/drawing/2010/main"/>
              </a:ext>
            </a:extLst>
          </a:blip>
          <a:stretch>
            <a:fillRect/>
          </a:stretch>
        </p:blipFill>
        <p:spPr bwMode="auto">
          <a:xfrm>
            <a:off x="737329" y="1935683"/>
            <a:ext cx="9647622" cy="4187067"/>
          </a:xfrm>
          <a:prstGeom prst="rect">
            <a:avLst/>
          </a:prstGeom>
          <a:noFill/>
          <a:extLst>
            <a:ext uri="{909E8E84-426E-40DD-AFC4-6F175D3DCCD1}">
              <a14:hiddenFill xmlns:a14="http://schemas.microsoft.com/office/drawing/2010/main">
                <a:solidFill>
                  <a:srgbClr val="FFFFFF"/>
                </a:solidFill>
              </a14:hiddenFill>
            </a:ext>
          </a:extLst>
        </p:spPr>
      </p:pic>
      <p:sp>
        <p:nvSpPr>
          <p:cNvPr id="24" name="Freeform 23"/>
          <p:cNvSpPr/>
          <p:nvPr/>
        </p:nvSpPr>
        <p:spPr>
          <a:xfrm>
            <a:off x="0" y="661423"/>
            <a:ext cx="9144000" cy="5809601"/>
          </a:xfrm>
          <a:custGeom>
            <a:avLst/>
            <a:gdLst>
              <a:gd name="connsiteX0" fmla="*/ 1 w 9144000"/>
              <a:gd name="connsiteY0" fmla="*/ 0 h 5809601"/>
              <a:gd name="connsiteX1" fmla="*/ 9144000 w 9144000"/>
              <a:gd name="connsiteY1" fmla="*/ 0 h 5809601"/>
              <a:gd name="connsiteX2" fmla="*/ 9144000 w 9144000"/>
              <a:gd name="connsiteY2" fmla="*/ 1085143 h 5809601"/>
              <a:gd name="connsiteX3" fmla="*/ 9144000 w 9144000"/>
              <a:gd name="connsiteY3" fmla="*/ 1307632 h 5809601"/>
              <a:gd name="connsiteX4" fmla="*/ 9144000 w 9144000"/>
              <a:gd name="connsiteY4" fmla="*/ 1384548 h 5809601"/>
              <a:gd name="connsiteX5" fmla="*/ 4567954 w 9144000"/>
              <a:gd name="connsiteY5" fmla="*/ 1562731 h 5809601"/>
              <a:gd name="connsiteX6" fmla="*/ 4567954 w 9144000"/>
              <a:gd name="connsiteY6" fmla="*/ 5098145 h 5809601"/>
              <a:gd name="connsiteX7" fmla="*/ 9144000 w 9144000"/>
              <a:gd name="connsiteY7" fmla="*/ 4919962 h 5809601"/>
              <a:gd name="connsiteX8" fmla="*/ 9144000 w 9144000"/>
              <a:gd name="connsiteY8" fmla="*/ 5358412 h 5809601"/>
              <a:gd name="connsiteX9" fmla="*/ 9144000 w 9144000"/>
              <a:gd name="connsiteY9" fmla="*/ 5575417 h 5809601"/>
              <a:gd name="connsiteX10" fmla="*/ 9144000 w 9144000"/>
              <a:gd name="connsiteY10" fmla="*/ 5809601 h 5809601"/>
              <a:gd name="connsiteX11" fmla="*/ 0 w 9144000"/>
              <a:gd name="connsiteY11" fmla="*/ 5809601 h 5809601"/>
              <a:gd name="connsiteX12" fmla="*/ 0 w 9144000"/>
              <a:gd name="connsiteY12" fmla="*/ 5358412 h 5809601"/>
              <a:gd name="connsiteX13" fmla="*/ 0 w 9144000"/>
              <a:gd name="connsiteY13" fmla="*/ 5358412 h 5809601"/>
              <a:gd name="connsiteX14" fmla="*/ 0 w 9144000"/>
              <a:gd name="connsiteY14" fmla="*/ 5276012 h 5809601"/>
              <a:gd name="connsiteX15" fmla="*/ 1 w 9144000"/>
              <a:gd name="connsiteY15" fmla="*/ 5276012 h 5809601"/>
              <a:gd name="connsiteX16" fmla="*/ 1 w 9144000"/>
              <a:gd name="connsiteY16" fmla="*/ 1740598 h 5809601"/>
              <a:gd name="connsiteX17" fmla="*/ 0 w 9144000"/>
              <a:gd name="connsiteY17" fmla="*/ 1740598 h 5809601"/>
              <a:gd name="connsiteX18" fmla="*/ 0 w 9144000"/>
              <a:gd name="connsiteY18" fmla="*/ 1085143 h 5809601"/>
              <a:gd name="connsiteX19" fmla="*/ 1 w 9144000"/>
              <a:gd name="connsiteY19" fmla="*/ 1085143 h 5809601"/>
              <a:gd name="connsiteX20" fmla="*/ 1 w 9144000"/>
              <a:gd name="connsiteY20" fmla="*/ 904183 h 580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144000" h="5809601">
                <a:moveTo>
                  <a:pt x="1" y="0"/>
                </a:moveTo>
                <a:lnTo>
                  <a:pt x="9144000" y="0"/>
                </a:lnTo>
                <a:lnTo>
                  <a:pt x="9144000" y="1085143"/>
                </a:lnTo>
                <a:lnTo>
                  <a:pt x="9144000" y="1307632"/>
                </a:lnTo>
                <a:lnTo>
                  <a:pt x="9144000" y="1384548"/>
                </a:lnTo>
                <a:lnTo>
                  <a:pt x="4567954" y="1562731"/>
                </a:lnTo>
                <a:lnTo>
                  <a:pt x="4567954" y="5098145"/>
                </a:lnTo>
                <a:lnTo>
                  <a:pt x="9144000" y="4919962"/>
                </a:lnTo>
                <a:lnTo>
                  <a:pt x="9144000" y="5358412"/>
                </a:lnTo>
                <a:lnTo>
                  <a:pt x="9144000" y="5575417"/>
                </a:lnTo>
                <a:lnTo>
                  <a:pt x="9144000" y="5809601"/>
                </a:lnTo>
                <a:lnTo>
                  <a:pt x="0" y="5809601"/>
                </a:lnTo>
                <a:lnTo>
                  <a:pt x="0" y="5358412"/>
                </a:lnTo>
                <a:lnTo>
                  <a:pt x="0" y="5358412"/>
                </a:lnTo>
                <a:lnTo>
                  <a:pt x="0" y="5276012"/>
                </a:lnTo>
                <a:lnTo>
                  <a:pt x="1" y="5276012"/>
                </a:lnTo>
                <a:lnTo>
                  <a:pt x="1" y="1740598"/>
                </a:lnTo>
                <a:lnTo>
                  <a:pt x="0" y="1740598"/>
                </a:lnTo>
                <a:lnTo>
                  <a:pt x="0" y="1085143"/>
                </a:lnTo>
                <a:lnTo>
                  <a:pt x="1" y="1085143"/>
                </a:lnTo>
                <a:lnTo>
                  <a:pt x="1" y="90418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25"/>
          <p:cNvSpPr/>
          <p:nvPr/>
        </p:nvSpPr>
        <p:spPr>
          <a:xfrm>
            <a:off x="8942" y="5992332"/>
            <a:ext cx="9144000" cy="865668"/>
          </a:xfrm>
          <a:custGeom>
            <a:avLst/>
            <a:gdLst>
              <a:gd name="connsiteX0" fmla="*/ 9144000 w 9144000"/>
              <a:gd name="connsiteY0" fmla="*/ 0 h 865668"/>
              <a:gd name="connsiteX1" fmla="*/ 9144000 w 9144000"/>
              <a:gd name="connsiteY1" fmla="*/ 481259 h 865668"/>
              <a:gd name="connsiteX2" fmla="*/ 9144000 w 9144000"/>
              <a:gd name="connsiteY2" fmla="*/ 655455 h 865668"/>
              <a:gd name="connsiteX3" fmla="*/ 9144000 w 9144000"/>
              <a:gd name="connsiteY3" fmla="*/ 865668 h 865668"/>
              <a:gd name="connsiteX4" fmla="*/ 0 w 9144000"/>
              <a:gd name="connsiteY4" fmla="*/ 865668 h 865668"/>
              <a:gd name="connsiteX5" fmla="*/ 0 w 9144000"/>
              <a:gd name="connsiteY5" fmla="*/ 655455 h 865668"/>
              <a:gd name="connsiteX6" fmla="*/ 0 w 9144000"/>
              <a:gd name="connsiteY6" fmla="*/ 481259 h 865668"/>
              <a:gd name="connsiteX7" fmla="*/ 0 w 9144000"/>
              <a:gd name="connsiteY7" fmla="*/ 356050 h 865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865668">
                <a:moveTo>
                  <a:pt x="9144000" y="0"/>
                </a:moveTo>
                <a:lnTo>
                  <a:pt x="9144000" y="481259"/>
                </a:lnTo>
                <a:lnTo>
                  <a:pt x="9144000" y="655455"/>
                </a:lnTo>
                <a:lnTo>
                  <a:pt x="9144000" y="865668"/>
                </a:lnTo>
                <a:lnTo>
                  <a:pt x="0" y="865668"/>
                </a:lnTo>
                <a:lnTo>
                  <a:pt x="0" y="655455"/>
                </a:lnTo>
                <a:lnTo>
                  <a:pt x="0" y="481259"/>
                </a:lnTo>
                <a:lnTo>
                  <a:pt x="0" y="35605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24"/>
          <p:cNvSpPr/>
          <p:nvPr/>
        </p:nvSpPr>
        <p:spPr>
          <a:xfrm>
            <a:off x="0" y="1"/>
            <a:ext cx="9144000" cy="1140117"/>
          </a:xfrm>
          <a:custGeom>
            <a:avLst/>
            <a:gdLst>
              <a:gd name="connsiteX0" fmla="*/ 0 w 9144000"/>
              <a:gd name="connsiteY0" fmla="*/ 0 h 1140117"/>
              <a:gd name="connsiteX1" fmla="*/ 9144000 w 9144000"/>
              <a:gd name="connsiteY1" fmla="*/ 0 h 1140117"/>
              <a:gd name="connsiteX2" fmla="*/ 9144000 w 9144000"/>
              <a:gd name="connsiteY2" fmla="*/ 484662 h 1140117"/>
              <a:gd name="connsiteX3" fmla="*/ 9144000 w 9144000"/>
              <a:gd name="connsiteY3" fmla="*/ 760270 h 1140117"/>
              <a:gd name="connsiteX4" fmla="*/ 9144000 w 9144000"/>
              <a:gd name="connsiteY4" fmla="*/ 784067 h 1140117"/>
              <a:gd name="connsiteX5" fmla="*/ 0 w 9144000"/>
              <a:gd name="connsiteY5" fmla="*/ 1140117 h 1140117"/>
              <a:gd name="connsiteX6" fmla="*/ 0 w 9144000"/>
              <a:gd name="connsiteY6" fmla="*/ 760270 h 1140117"/>
              <a:gd name="connsiteX7" fmla="*/ 0 w 9144000"/>
              <a:gd name="connsiteY7" fmla="*/ 484662 h 114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1140117">
                <a:moveTo>
                  <a:pt x="0" y="0"/>
                </a:moveTo>
                <a:lnTo>
                  <a:pt x="9144000" y="0"/>
                </a:lnTo>
                <a:lnTo>
                  <a:pt x="9144000" y="484662"/>
                </a:lnTo>
                <a:lnTo>
                  <a:pt x="9144000" y="760270"/>
                </a:lnTo>
                <a:lnTo>
                  <a:pt x="9144000" y="784067"/>
                </a:lnTo>
                <a:lnTo>
                  <a:pt x="0" y="1140117"/>
                </a:lnTo>
                <a:lnTo>
                  <a:pt x="0" y="760270"/>
                </a:lnTo>
                <a:lnTo>
                  <a:pt x="0" y="48466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4" r:link="rId5" cstate="screen">
            <a:extLst>
              <a:ext uri="{28A0092B-C50C-407E-A947-70E740481C1C}">
                <a14:useLocalDpi xmlns:a14="http://schemas.microsoft.com/office/drawing/2010/main"/>
              </a:ext>
            </a:extLst>
          </a:blip>
          <a:stretch>
            <a:fillRect/>
          </a:stretch>
        </p:blipFill>
        <p:spPr>
          <a:xfrm>
            <a:off x="275445" y="268625"/>
            <a:ext cx="923769" cy="1033742"/>
          </a:xfrm>
          <a:prstGeom prst="rect">
            <a:avLst/>
          </a:prstGeom>
        </p:spPr>
      </p:pic>
      <p:sp>
        <p:nvSpPr>
          <p:cNvPr id="12" name="TextBox 11"/>
          <p:cNvSpPr txBox="1"/>
          <p:nvPr/>
        </p:nvSpPr>
        <p:spPr>
          <a:xfrm>
            <a:off x="3857625" y="298605"/>
            <a:ext cx="5273681" cy="461665"/>
          </a:xfrm>
          <a:prstGeom prst="rect">
            <a:avLst/>
          </a:prstGeom>
          <a:noFill/>
        </p:spPr>
        <p:txBody>
          <a:bodyPr wrap="square" rtlCol="0">
            <a:spAutoFit/>
          </a:bodyPr>
          <a:lstStyle/>
          <a:p>
            <a:pPr algn="r" defTabSz="342892"/>
            <a:r>
              <a:rPr lang="en-GB" sz="2400" b="1" dirty="0">
                <a:solidFill>
                  <a:schemeClr val="accent4"/>
                </a:solidFill>
                <a:latin typeface="Arial" panose="020B0604020202020204" pitchFamily="34" charset="0"/>
                <a:ea typeface="Verdana" panose="020B0604030504040204" pitchFamily="34" charset="0"/>
                <a:cs typeface="Arial" panose="020B0604020202020204" pitchFamily="34" charset="0"/>
              </a:rPr>
              <a:t>COVID and the economy</a:t>
            </a:r>
            <a:endParaRPr lang="en-US" sz="2400" b="1" dirty="0">
              <a:solidFill>
                <a:schemeClr val="accent4"/>
              </a:solidFill>
              <a:latin typeface="Arial" panose="020B0604020202020204" pitchFamily="34" charset="0"/>
              <a:ea typeface="Verdana" panose="020B0604030504040204" pitchFamily="34" charset="0"/>
              <a:cs typeface="Arial" panose="020B0604020202020204" pitchFamily="34" charset="0"/>
            </a:endParaRPr>
          </a:p>
        </p:txBody>
      </p:sp>
      <p:sp>
        <p:nvSpPr>
          <p:cNvPr id="15" name="TextBox 14"/>
          <p:cNvSpPr txBox="1"/>
          <p:nvPr/>
        </p:nvSpPr>
        <p:spPr>
          <a:xfrm>
            <a:off x="974360" y="6455323"/>
            <a:ext cx="5111646" cy="246221"/>
          </a:xfrm>
          <a:prstGeom prst="rect">
            <a:avLst/>
          </a:prstGeom>
          <a:noFill/>
        </p:spPr>
        <p:txBody>
          <a:bodyPr wrap="square" rtlCol="0">
            <a:spAutoFit/>
          </a:bodyPr>
          <a:lstStyle/>
          <a:p>
            <a:r>
              <a:rPr lang="en-US" sz="1000" dirty="0">
                <a:solidFill>
                  <a:schemeClr val="bg2">
                    <a:lumMod val="50000"/>
                  </a:schemeClr>
                </a:solidFill>
                <a:latin typeface="Arial" charset="0"/>
                <a:ea typeface="Arial" charset="0"/>
                <a:cs typeface="Arial" charset="0"/>
              </a:rPr>
              <a:t>© Young Citizens</a:t>
            </a:r>
          </a:p>
        </p:txBody>
      </p:sp>
      <p:sp>
        <p:nvSpPr>
          <p:cNvPr id="16" name="TextBox 15"/>
          <p:cNvSpPr txBox="1"/>
          <p:nvPr/>
        </p:nvSpPr>
        <p:spPr>
          <a:xfrm>
            <a:off x="464697" y="6293278"/>
            <a:ext cx="794478" cy="461665"/>
          </a:xfrm>
          <a:prstGeom prst="rect">
            <a:avLst/>
          </a:prstGeom>
          <a:noFill/>
        </p:spPr>
        <p:txBody>
          <a:bodyPr wrap="square" rtlCol="0">
            <a:spAutoFit/>
          </a:bodyPr>
          <a:lstStyle/>
          <a:p>
            <a:pPr defTabSz="342892"/>
            <a:r>
              <a:rPr lang="en-US" sz="2400" b="1" dirty="0">
                <a:solidFill>
                  <a:schemeClr val="accent4"/>
                </a:solidFill>
                <a:latin typeface="Arial" panose="020B0604020202020204" pitchFamily="34" charset="0"/>
                <a:ea typeface="Verdana" panose="020B0604030504040204" pitchFamily="34" charset="0"/>
                <a:cs typeface="Arial" panose="020B0604020202020204" pitchFamily="34" charset="0"/>
              </a:rPr>
              <a:t>2</a:t>
            </a:r>
          </a:p>
        </p:txBody>
      </p:sp>
      <p:sp>
        <p:nvSpPr>
          <p:cNvPr id="4" name="Rectangle 3"/>
          <p:cNvSpPr/>
          <p:nvPr/>
        </p:nvSpPr>
        <p:spPr>
          <a:xfrm>
            <a:off x="4497597" y="6754943"/>
            <a:ext cx="4801678" cy="8276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23321" y="1401620"/>
            <a:ext cx="7228455"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During </a:t>
            </a:r>
            <a:r>
              <a:rPr lang="en-US" sz="3200" b="1">
                <a:latin typeface="Arial" panose="020B0604020202020204" pitchFamily="34" charset="0"/>
                <a:cs typeface="Arial" panose="020B0604020202020204" pitchFamily="34" charset="0"/>
              </a:rPr>
              <a:t>this </a:t>
            </a:r>
            <a:r>
              <a:rPr lang="en-US" sz="3200" b="1" smtClean="0">
                <a:latin typeface="Arial" panose="020B0604020202020204" pitchFamily="34" charset="0"/>
                <a:cs typeface="Arial" panose="020B0604020202020204" pitchFamily="34" charset="0"/>
              </a:rPr>
              <a:t>lesson </a:t>
            </a:r>
            <a:r>
              <a:rPr lang="en-US" sz="3200" b="1" dirty="0">
                <a:latin typeface="Arial" panose="020B0604020202020204" pitchFamily="34" charset="0"/>
                <a:cs typeface="Arial" panose="020B0604020202020204" pitchFamily="34" charset="0"/>
              </a:rPr>
              <a:t>we will:</a:t>
            </a:r>
            <a:endParaRPr lang="en-GB" sz="3200" b="1" dirty="0">
              <a:latin typeface="Arial" panose="020B0604020202020204" pitchFamily="34" charset="0"/>
              <a:cs typeface="Arial" panose="020B0604020202020204" pitchFamily="34" charset="0"/>
            </a:endParaRPr>
          </a:p>
        </p:txBody>
      </p:sp>
      <p:sp>
        <p:nvSpPr>
          <p:cNvPr id="2" name="TextBox 1"/>
          <p:cNvSpPr txBox="1"/>
          <p:nvPr/>
        </p:nvSpPr>
        <p:spPr>
          <a:xfrm>
            <a:off x="163436" y="2237458"/>
            <a:ext cx="4129130" cy="3754874"/>
          </a:xfrm>
          <a:prstGeom prst="rect">
            <a:avLst/>
          </a:prstGeom>
          <a:noFill/>
        </p:spPr>
        <p:txBody>
          <a:bodyPr wrap="square" rtlCol="0">
            <a:spAutoFit/>
          </a:bodyPr>
          <a:lstStyle/>
          <a:p>
            <a:pPr lvl="0"/>
            <a:r>
              <a:rPr lang="en-GB" sz="2000" dirty="0">
                <a:latin typeface="Arial" panose="020B0604020202020204" pitchFamily="34" charset="0"/>
                <a:cs typeface="Arial" panose="020B0604020202020204" pitchFamily="34" charset="0"/>
              </a:rPr>
              <a:t>Explore some of the key economic decisions made by the UK Government during the pandemic and consider the possible reasons behind these decisions.</a:t>
            </a:r>
          </a:p>
          <a:p>
            <a:pPr lvl="0"/>
            <a:endParaRPr lang="en-GB"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Analyse the economic impact that the pandemic has had on specific industry </a:t>
            </a:r>
            <a:r>
              <a:rPr lang="en-GB" sz="2000" dirty="0" smtClean="0">
                <a:latin typeface="Arial" panose="020B0604020202020204" pitchFamily="34" charset="0"/>
                <a:cs typeface="Arial" panose="020B0604020202020204" pitchFamily="34" charset="0"/>
              </a:rPr>
              <a:t>area </a:t>
            </a:r>
            <a:r>
              <a:rPr lang="en-GB" sz="2000" dirty="0">
                <a:latin typeface="Arial" panose="020B0604020202020204" pitchFamily="34" charset="0"/>
                <a:cs typeface="Arial" panose="020B0604020202020204" pitchFamily="34" charset="0"/>
              </a:rPr>
              <a:t>and assess what support these areas might require in order to recover.</a:t>
            </a:r>
          </a:p>
          <a:p>
            <a:endParaRPr lang="en-GB" dirty="0"/>
          </a:p>
        </p:txBody>
      </p:sp>
    </p:spTree>
    <p:extLst>
      <p:ext uri="{BB962C8B-B14F-4D97-AF65-F5344CB8AC3E}">
        <p14:creationId xmlns:p14="http://schemas.microsoft.com/office/powerpoint/2010/main" val="1050145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67C6BB"/>
        </a:solidFill>
        <a:effectLst/>
      </p:bgPr>
    </p:bg>
    <p:spTree>
      <p:nvGrpSpPr>
        <p:cNvPr id="1" name=""/>
        <p:cNvGrpSpPr/>
        <p:nvPr/>
      </p:nvGrpSpPr>
      <p:grpSpPr>
        <a:xfrm>
          <a:off x="0" y="0"/>
          <a:ext cx="0" cy="0"/>
          <a:chOff x="0" y="0"/>
          <a:chExt cx="0" cy="0"/>
        </a:xfrm>
      </p:grpSpPr>
      <p:sp>
        <p:nvSpPr>
          <p:cNvPr id="24" name="Freeform 23"/>
          <p:cNvSpPr/>
          <p:nvPr/>
        </p:nvSpPr>
        <p:spPr>
          <a:xfrm>
            <a:off x="0" y="661423"/>
            <a:ext cx="9144000" cy="5809601"/>
          </a:xfrm>
          <a:custGeom>
            <a:avLst/>
            <a:gdLst>
              <a:gd name="connsiteX0" fmla="*/ 1 w 9144000"/>
              <a:gd name="connsiteY0" fmla="*/ 0 h 5809601"/>
              <a:gd name="connsiteX1" fmla="*/ 9144000 w 9144000"/>
              <a:gd name="connsiteY1" fmla="*/ 0 h 5809601"/>
              <a:gd name="connsiteX2" fmla="*/ 9144000 w 9144000"/>
              <a:gd name="connsiteY2" fmla="*/ 1085143 h 5809601"/>
              <a:gd name="connsiteX3" fmla="*/ 9144000 w 9144000"/>
              <a:gd name="connsiteY3" fmla="*/ 1307632 h 5809601"/>
              <a:gd name="connsiteX4" fmla="*/ 9144000 w 9144000"/>
              <a:gd name="connsiteY4" fmla="*/ 1384548 h 5809601"/>
              <a:gd name="connsiteX5" fmla="*/ 4567954 w 9144000"/>
              <a:gd name="connsiteY5" fmla="*/ 1562731 h 5809601"/>
              <a:gd name="connsiteX6" fmla="*/ 4567954 w 9144000"/>
              <a:gd name="connsiteY6" fmla="*/ 5098145 h 5809601"/>
              <a:gd name="connsiteX7" fmla="*/ 9144000 w 9144000"/>
              <a:gd name="connsiteY7" fmla="*/ 4919962 h 5809601"/>
              <a:gd name="connsiteX8" fmla="*/ 9144000 w 9144000"/>
              <a:gd name="connsiteY8" fmla="*/ 5358412 h 5809601"/>
              <a:gd name="connsiteX9" fmla="*/ 9144000 w 9144000"/>
              <a:gd name="connsiteY9" fmla="*/ 5575417 h 5809601"/>
              <a:gd name="connsiteX10" fmla="*/ 9144000 w 9144000"/>
              <a:gd name="connsiteY10" fmla="*/ 5809601 h 5809601"/>
              <a:gd name="connsiteX11" fmla="*/ 0 w 9144000"/>
              <a:gd name="connsiteY11" fmla="*/ 5809601 h 5809601"/>
              <a:gd name="connsiteX12" fmla="*/ 0 w 9144000"/>
              <a:gd name="connsiteY12" fmla="*/ 5358412 h 5809601"/>
              <a:gd name="connsiteX13" fmla="*/ 0 w 9144000"/>
              <a:gd name="connsiteY13" fmla="*/ 5358412 h 5809601"/>
              <a:gd name="connsiteX14" fmla="*/ 0 w 9144000"/>
              <a:gd name="connsiteY14" fmla="*/ 5276012 h 5809601"/>
              <a:gd name="connsiteX15" fmla="*/ 1 w 9144000"/>
              <a:gd name="connsiteY15" fmla="*/ 5276012 h 5809601"/>
              <a:gd name="connsiteX16" fmla="*/ 1 w 9144000"/>
              <a:gd name="connsiteY16" fmla="*/ 1740598 h 5809601"/>
              <a:gd name="connsiteX17" fmla="*/ 0 w 9144000"/>
              <a:gd name="connsiteY17" fmla="*/ 1740598 h 5809601"/>
              <a:gd name="connsiteX18" fmla="*/ 0 w 9144000"/>
              <a:gd name="connsiteY18" fmla="*/ 1085143 h 5809601"/>
              <a:gd name="connsiteX19" fmla="*/ 1 w 9144000"/>
              <a:gd name="connsiteY19" fmla="*/ 1085143 h 5809601"/>
              <a:gd name="connsiteX20" fmla="*/ 1 w 9144000"/>
              <a:gd name="connsiteY20" fmla="*/ 904183 h 580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144000" h="5809601">
                <a:moveTo>
                  <a:pt x="1" y="0"/>
                </a:moveTo>
                <a:lnTo>
                  <a:pt x="9144000" y="0"/>
                </a:lnTo>
                <a:lnTo>
                  <a:pt x="9144000" y="1085143"/>
                </a:lnTo>
                <a:lnTo>
                  <a:pt x="9144000" y="1307632"/>
                </a:lnTo>
                <a:lnTo>
                  <a:pt x="9144000" y="1384548"/>
                </a:lnTo>
                <a:lnTo>
                  <a:pt x="4567954" y="1562731"/>
                </a:lnTo>
                <a:lnTo>
                  <a:pt x="4567954" y="5098145"/>
                </a:lnTo>
                <a:lnTo>
                  <a:pt x="9144000" y="4919962"/>
                </a:lnTo>
                <a:lnTo>
                  <a:pt x="9144000" y="5358412"/>
                </a:lnTo>
                <a:lnTo>
                  <a:pt x="9144000" y="5575417"/>
                </a:lnTo>
                <a:lnTo>
                  <a:pt x="9144000" y="5809601"/>
                </a:lnTo>
                <a:lnTo>
                  <a:pt x="0" y="5809601"/>
                </a:lnTo>
                <a:lnTo>
                  <a:pt x="0" y="5358412"/>
                </a:lnTo>
                <a:lnTo>
                  <a:pt x="0" y="5358412"/>
                </a:lnTo>
                <a:lnTo>
                  <a:pt x="0" y="5276012"/>
                </a:lnTo>
                <a:lnTo>
                  <a:pt x="1" y="5276012"/>
                </a:lnTo>
                <a:lnTo>
                  <a:pt x="1" y="1740598"/>
                </a:lnTo>
                <a:lnTo>
                  <a:pt x="0" y="1740598"/>
                </a:lnTo>
                <a:lnTo>
                  <a:pt x="0" y="1085143"/>
                </a:lnTo>
                <a:lnTo>
                  <a:pt x="1" y="1085143"/>
                </a:lnTo>
                <a:lnTo>
                  <a:pt x="1" y="904183"/>
                </a:lnTo>
                <a:close/>
              </a:path>
            </a:pathLst>
          </a:custGeom>
          <a:solidFill>
            <a:srgbClr val="67C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8942" y="5992332"/>
            <a:ext cx="9144000" cy="865668"/>
          </a:xfrm>
          <a:custGeom>
            <a:avLst/>
            <a:gdLst>
              <a:gd name="connsiteX0" fmla="*/ 9144000 w 9144000"/>
              <a:gd name="connsiteY0" fmla="*/ 0 h 865668"/>
              <a:gd name="connsiteX1" fmla="*/ 9144000 w 9144000"/>
              <a:gd name="connsiteY1" fmla="*/ 481259 h 865668"/>
              <a:gd name="connsiteX2" fmla="*/ 9144000 w 9144000"/>
              <a:gd name="connsiteY2" fmla="*/ 655455 h 865668"/>
              <a:gd name="connsiteX3" fmla="*/ 9144000 w 9144000"/>
              <a:gd name="connsiteY3" fmla="*/ 865668 h 865668"/>
              <a:gd name="connsiteX4" fmla="*/ 0 w 9144000"/>
              <a:gd name="connsiteY4" fmla="*/ 865668 h 865668"/>
              <a:gd name="connsiteX5" fmla="*/ 0 w 9144000"/>
              <a:gd name="connsiteY5" fmla="*/ 655455 h 865668"/>
              <a:gd name="connsiteX6" fmla="*/ 0 w 9144000"/>
              <a:gd name="connsiteY6" fmla="*/ 481259 h 865668"/>
              <a:gd name="connsiteX7" fmla="*/ 0 w 9144000"/>
              <a:gd name="connsiteY7" fmla="*/ 356050 h 865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865668">
                <a:moveTo>
                  <a:pt x="9144000" y="0"/>
                </a:moveTo>
                <a:lnTo>
                  <a:pt x="9144000" y="481259"/>
                </a:lnTo>
                <a:lnTo>
                  <a:pt x="9144000" y="655455"/>
                </a:lnTo>
                <a:lnTo>
                  <a:pt x="9144000" y="865668"/>
                </a:lnTo>
                <a:lnTo>
                  <a:pt x="0" y="865668"/>
                </a:lnTo>
                <a:lnTo>
                  <a:pt x="0" y="655455"/>
                </a:lnTo>
                <a:lnTo>
                  <a:pt x="0" y="481259"/>
                </a:lnTo>
                <a:lnTo>
                  <a:pt x="0" y="35605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24"/>
          <p:cNvSpPr/>
          <p:nvPr/>
        </p:nvSpPr>
        <p:spPr>
          <a:xfrm>
            <a:off x="0" y="1"/>
            <a:ext cx="9144000" cy="1140117"/>
          </a:xfrm>
          <a:custGeom>
            <a:avLst/>
            <a:gdLst>
              <a:gd name="connsiteX0" fmla="*/ 0 w 9144000"/>
              <a:gd name="connsiteY0" fmla="*/ 0 h 1140117"/>
              <a:gd name="connsiteX1" fmla="*/ 9144000 w 9144000"/>
              <a:gd name="connsiteY1" fmla="*/ 0 h 1140117"/>
              <a:gd name="connsiteX2" fmla="*/ 9144000 w 9144000"/>
              <a:gd name="connsiteY2" fmla="*/ 484662 h 1140117"/>
              <a:gd name="connsiteX3" fmla="*/ 9144000 w 9144000"/>
              <a:gd name="connsiteY3" fmla="*/ 760270 h 1140117"/>
              <a:gd name="connsiteX4" fmla="*/ 9144000 w 9144000"/>
              <a:gd name="connsiteY4" fmla="*/ 784067 h 1140117"/>
              <a:gd name="connsiteX5" fmla="*/ 0 w 9144000"/>
              <a:gd name="connsiteY5" fmla="*/ 1140117 h 1140117"/>
              <a:gd name="connsiteX6" fmla="*/ 0 w 9144000"/>
              <a:gd name="connsiteY6" fmla="*/ 760270 h 1140117"/>
              <a:gd name="connsiteX7" fmla="*/ 0 w 9144000"/>
              <a:gd name="connsiteY7" fmla="*/ 484662 h 114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1140117">
                <a:moveTo>
                  <a:pt x="0" y="0"/>
                </a:moveTo>
                <a:lnTo>
                  <a:pt x="9144000" y="0"/>
                </a:lnTo>
                <a:lnTo>
                  <a:pt x="9144000" y="484662"/>
                </a:lnTo>
                <a:lnTo>
                  <a:pt x="9144000" y="760270"/>
                </a:lnTo>
                <a:lnTo>
                  <a:pt x="9144000" y="784067"/>
                </a:lnTo>
                <a:lnTo>
                  <a:pt x="0" y="1140117"/>
                </a:lnTo>
                <a:lnTo>
                  <a:pt x="0" y="760270"/>
                </a:lnTo>
                <a:lnTo>
                  <a:pt x="0" y="48466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r:link="rId4" cstate="screen">
            <a:extLst>
              <a:ext uri="{28A0092B-C50C-407E-A947-70E740481C1C}">
                <a14:useLocalDpi xmlns:a14="http://schemas.microsoft.com/office/drawing/2010/main"/>
              </a:ext>
            </a:extLst>
          </a:blip>
          <a:stretch>
            <a:fillRect/>
          </a:stretch>
        </p:blipFill>
        <p:spPr>
          <a:xfrm>
            <a:off x="275445" y="268625"/>
            <a:ext cx="923769" cy="1033742"/>
          </a:xfrm>
          <a:prstGeom prst="rect">
            <a:avLst/>
          </a:prstGeom>
        </p:spPr>
      </p:pic>
      <p:sp>
        <p:nvSpPr>
          <p:cNvPr id="12" name="TextBox 11"/>
          <p:cNvSpPr txBox="1"/>
          <p:nvPr/>
        </p:nvSpPr>
        <p:spPr>
          <a:xfrm>
            <a:off x="3857625" y="298605"/>
            <a:ext cx="5273681" cy="461665"/>
          </a:xfrm>
          <a:prstGeom prst="rect">
            <a:avLst/>
          </a:prstGeom>
          <a:noFill/>
        </p:spPr>
        <p:txBody>
          <a:bodyPr wrap="square" rtlCol="0">
            <a:spAutoFit/>
          </a:bodyPr>
          <a:lstStyle/>
          <a:p>
            <a:pPr algn="r" defTabSz="342892"/>
            <a:r>
              <a:rPr lang="en-GB" sz="2400" b="1" dirty="0">
                <a:solidFill>
                  <a:schemeClr val="accent4"/>
                </a:solidFill>
                <a:latin typeface="Arial" panose="020B0604020202020204" pitchFamily="34" charset="0"/>
                <a:ea typeface="Verdana" panose="020B0604030504040204" pitchFamily="34" charset="0"/>
                <a:cs typeface="Arial" panose="020B0604020202020204" pitchFamily="34" charset="0"/>
              </a:rPr>
              <a:t>COVID and the economy</a:t>
            </a:r>
            <a:endParaRPr lang="en-US" sz="2400" b="1" dirty="0">
              <a:solidFill>
                <a:schemeClr val="accent4"/>
              </a:solidFill>
              <a:latin typeface="Arial" panose="020B0604020202020204" pitchFamily="34" charset="0"/>
              <a:ea typeface="Verdana" panose="020B0604030504040204" pitchFamily="34" charset="0"/>
              <a:cs typeface="Arial" panose="020B0604020202020204" pitchFamily="34" charset="0"/>
            </a:endParaRPr>
          </a:p>
        </p:txBody>
      </p:sp>
      <p:sp>
        <p:nvSpPr>
          <p:cNvPr id="15" name="TextBox 14"/>
          <p:cNvSpPr txBox="1"/>
          <p:nvPr/>
        </p:nvSpPr>
        <p:spPr>
          <a:xfrm>
            <a:off x="974360" y="6455323"/>
            <a:ext cx="5111646" cy="246221"/>
          </a:xfrm>
          <a:prstGeom prst="rect">
            <a:avLst/>
          </a:prstGeom>
          <a:noFill/>
        </p:spPr>
        <p:txBody>
          <a:bodyPr wrap="square" rtlCol="0">
            <a:spAutoFit/>
          </a:bodyPr>
          <a:lstStyle/>
          <a:p>
            <a:r>
              <a:rPr lang="en-US" sz="1000" dirty="0">
                <a:solidFill>
                  <a:schemeClr val="bg2">
                    <a:lumMod val="50000"/>
                  </a:schemeClr>
                </a:solidFill>
                <a:latin typeface="Arial" charset="0"/>
                <a:ea typeface="Arial" charset="0"/>
                <a:cs typeface="Arial" charset="0"/>
              </a:rPr>
              <a:t>© Young Citizens</a:t>
            </a:r>
          </a:p>
        </p:txBody>
      </p:sp>
      <p:sp>
        <p:nvSpPr>
          <p:cNvPr id="16" name="TextBox 15"/>
          <p:cNvSpPr txBox="1"/>
          <p:nvPr/>
        </p:nvSpPr>
        <p:spPr>
          <a:xfrm>
            <a:off x="464697" y="6293278"/>
            <a:ext cx="794478" cy="461665"/>
          </a:xfrm>
          <a:prstGeom prst="rect">
            <a:avLst/>
          </a:prstGeom>
          <a:noFill/>
        </p:spPr>
        <p:txBody>
          <a:bodyPr wrap="square" rtlCol="0">
            <a:spAutoFit/>
          </a:bodyPr>
          <a:lstStyle/>
          <a:p>
            <a:pPr defTabSz="342892"/>
            <a:r>
              <a:rPr lang="en-US" sz="2400" b="1" dirty="0">
                <a:solidFill>
                  <a:schemeClr val="accent4"/>
                </a:solidFill>
                <a:latin typeface="Arial" panose="020B0604020202020204" pitchFamily="34" charset="0"/>
                <a:ea typeface="Verdana" panose="020B0604030504040204" pitchFamily="34" charset="0"/>
                <a:cs typeface="Arial" panose="020B0604020202020204" pitchFamily="34" charset="0"/>
              </a:rPr>
              <a:t>3</a:t>
            </a:r>
          </a:p>
        </p:txBody>
      </p:sp>
      <p:sp>
        <p:nvSpPr>
          <p:cNvPr id="4" name="Rectangle 3"/>
          <p:cNvSpPr/>
          <p:nvPr/>
        </p:nvSpPr>
        <p:spPr>
          <a:xfrm>
            <a:off x="4497597" y="6754943"/>
            <a:ext cx="4801678" cy="8276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Left-Right Arrow 2"/>
          <p:cNvSpPr/>
          <p:nvPr/>
        </p:nvSpPr>
        <p:spPr>
          <a:xfrm>
            <a:off x="772280" y="3147277"/>
            <a:ext cx="7766304" cy="1124740"/>
          </a:xfrm>
          <a:prstGeom prst="leftRightArrow">
            <a:avLst/>
          </a:prstGeom>
          <a:solidFill>
            <a:srgbClr val="F1613F"/>
          </a:solidFill>
          <a:ln w="28575">
            <a:solidFill>
              <a:srgbClr val="FFC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5" name="TextBox 4"/>
          <p:cNvSpPr txBox="1"/>
          <p:nvPr/>
        </p:nvSpPr>
        <p:spPr>
          <a:xfrm>
            <a:off x="6271285" y="3425365"/>
            <a:ext cx="2632071" cy="584775"/>
          </a:xfrm>
          <a:prstGeom prst="rect">
            <a:avLst/>
          </a:prstGeom>
          <a:noFill/>
        </p:spPr>
        <p:txBody>
          <a:bodyPr wrap="square" rtlCol="0">
            <a:spAutoFit/>
          </a:bodyPr>
          <a:lstStyle/>
          <a:p>
            <a:pPr algn="ctr"/>
            <a:r>
              <a:rPr lang="en-US" sz="1600" b="1" dirty="0">
                <a:latin typeface="Arial" panose="020B0604020202020204" pitchFamily="34" charset="0"/>
                <a:cs typeface="Arial" panose="020B0604020202020204" pitchFamily="34" charset="0"/>
              </a:rPr>
              <a:t>Close down the economy</a:t>
            </a:r>
            <a:endParaRPr lang="en-GB" sz="1600" b="1" dirty="0">
              <a:latin typeface="Arial" panose="020B0604020202020204" pitchFamily="34" charset="0"/>
              <a:cs typeface="Arial" panose="020B0604020202020204" pitchFamily="34" charset="0"/>
            </a:endParaRPr>
          </a:p>
        </p:txBody>
      </p:sp>
      <p:sp>
        <p:nvSpPr>
          <p:cNvPr id="13" name="TextBox 12"/>
          <p:cNvSpPr txBox="1"/>
          <p:nvPr/>
        </p:nvSpPr>
        <p:spPr>
          <a:xfrm>
            <a:off x="617005" y="3417259"/>
            <a:ext cx="2302887" cy="584775"/>
          </a:xfrm>
          <a:prstGeom prst="rect">
            <a:avLst/>
          </a:prstGeom>
          <a:noFill/>
        </p:spPr>
        <p:txBody>
          <a:bodyPr wrap="square" rtlCol="0">
            <a:spAutoFit/>
          </a:bodyPr>
          <a:lstStyle/>
          <a:p>
            <a:pPr algn="ctr"/>
            <a:r>
              <a:rPr lang="en-US" sz="1600" b="1" dirty="0">
                <a:latin typeface="Arial" panose="020B0604020202020204" pitchFamily="34" charset="0"/>
                <a:cs typeface="Arial" panose="020B0604020202020204" pitchFamily="34" charset="0"/>
              </a:rPr>
              <a:t>Keep the </a:t>
            </a:r>
          </a:p>
          <a:p>
            <a:pPr algn="ctr"/>
            <a:r>
              <a:rPr lang="en-US" sz="1600" b="1" dirty="0">
                <a:latin typeface="Arial" panose="020B0604020202020204" pitchFamily="34" charset="0"/>
                <a:cs typeface="Arial" panose="020B0604020202020204" pitchFamily="34" charset="0"/>
              </a:rPr>
              <a:t>economy open</a:t>
            </a:r>
            <a:endParaRPr lang="en-GB" sz="1600" b="1" dirty="0">
              <a:latin typeface="Arial" panose="020B0604020202020204" pitchFamily="34" charset="0"/>
              <a:cs typeface="Arial" panose="020B0604020202020204" pitchFamily="34" charset="0"/>
            </a:endParaRPr>
          </a:p>
        </p:txBody>
      </p:sp>
      <p:sp>
        <p:nvSpPr>
          <p:cNvPr id="2" name="TextBox 1"/>
          <p:cNvSpPr txBox="1"/>
          <p:nvPr/>
        </p:nvSpPr>
        <p:spPr>
          <a:xfrm>
            <a:off x="377952" y="4876800"/>
            <a:ext cx="8363712" cy="1107996"/>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Q: Where do you think the UK Government’s decision   </a:t>
            </a:r>
          </a:p>
          <a:p>
            <a:r>
              <a:rPr lang="en-US" sz="2400" b="1" dirty="0">
                <a:latin typeface="Arial" panose="020B0604020202020204" pitchFamily="34" charset="0"/>
                <a:cs typeface="Arial" panose="020B0604020202020204" pitchFamily="34" charset="0"/>
              </a:rPr>
              <a:t>     fell on the scale?</a:t>
            </a:r>
            <a:endParaRPr lang="en-GB" sz="2400" dirty="0">
              <a:latin typeface="Arial" panose="020B0604020202020204" pitchFamily="34" charset="0"/>
              <a:cs typeface="Arial" panose="020B0604020202020204" pitchFamily="34" charset="0"/>
            </a:endParaRPr>
          </a:p>
          <a:p>
            <a:endParaRPr lang="en-GB" dirty="0"/>
          </a:p>
        </p:txBody>
      </p:sp>
      <p:sp>
        <p:nvSpPr>
          <p:cNvPr id="6" name="TextBox 5"/>
          <p:cNvSpPr txBox="1"/>
          <p:nvPr/>
        </p:nvSpPr>
        <p:spPr>
          <a:xfrm>
            <a:off x="6958411" y="2309882"/>
            <a:ext cx="2011680" cy="523220"/>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China</a:t>
            </a:r>
            <a:endParaRPr lang="en-GB" sz="2800" b="1" dirty="0">
              <a:latin typeface="Arial" panose="020B0604020202020204" pitchFamily="34" charset="0"/>
              <a:cs typeface="Arial" panose="020B0604020202020204" pitchFamily="34" charset="0"/>
            </a:endParaRPr>
          </a:p>
        </p:txBody>
      </p:sp>
      <p:sp>
        <p:nvSpPr>
          <p:cNvPr id="17" name="TextBox 16"/>
          <p:cNvSpPr txBox="1"/>
          <p:nvPr/>
        </p:nvSpPr>
        <p:spPr>
          <a:xfrm>
            <a:off x="974360" y="2309882"/>
            <a:ext cx="2011680" cy="523220"/>
          </a:xfrm>
          <a:prstGeom prst="rect">
            <a:avLst/>
          </a:prstGeom>
          <a:noFill/>
          <a:ln>
            <a:noFill/>
          </a:ln>
        </p:spPr>
        <p:txBody>
          <a:bodyPr wrap="square" rtlCol="0">
            <a:spAutoFit/>
          </a:bodyPr>
          <a:lstStyle/>
          <a:p>
            <a:r>
              <a:rPr lang="en-US" sz="2800" b="1" dirty="0">
                <a:latin typeface="Arial" panose="020B0604020202020204" pitchFamily="34" charset="0"/>
                <a:cs typeface="Arial" panose="020B0604020202020204" pitchFamily="34" charset="0"/>
              </a:rPr>
              <a:t>Sweden</a:t>
            </a:r>
            <a:endParaRPr lang="en-GB" sz="2800" b="1" dirty="0">
              <a:latin typeface="Arial" panose="020B0604020202020204" pitchFamily="34" charset="0"/>
              <a:cs typeface="Arial" panose="020B0604020202020204" pitchFamily="34" charset="0"/>
            </a:endParaRPr>
          </a:p>
        </p:txBody>
      </p:sp>
      <p:cxnSp>
        <p:nvCxnSpPr>
          <p:cNvPr id="8" name="Straight Arrow Connector 7"/>
          <p:cNvCxnSpPr>
            <a:cxnSpLocks/>
          </p:cNvCxnSpPr>
          <p:nvPr/>
        </p:nvCxnSpPr>
        <p:spPr>
          <a:xfrm>
            <a:off x="1633207" y="2849514"/>
            <a:ext cx="0" cy="366357"/>
          </a:xfrm>
          <a:prstGeom prst="straightConnector1">
            <a:avLst/>
          </a:prstGeom>
          <a:ln w="38100">
            <a:solidFill>
              <a:srgbClr val="F1613F"/>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cxnSpLocks/>
          </p:cNvCxnSpPr>
          <p:nvPr/>
        </p:nvCxnSpPr>
        <p:spPr>
          <a:xfrm>
            <a:off x="7542629" y="2849514"/>
            <a:ext cx="6881" cy="366357"/>
          </a:xfrm>
          <a:prstGeom prst="straightConnector1">
            <a:avLst/>
          </a:prstGeom>
          <a:ln w="38100">
            <a:solidFill>
              <a:srgbClr val="F1613F"/>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75446" y="1302367"/>
            <a:ext cx="8694646" cy="830997"/>
          </a:xfrm>
          <a:prstGeom prst="rect">
            <a:avLst/>
          </a:prstGeom>
          <a:noFill/>
        </p:spPr>
        <p:txBody>
          <a:bodyPr wrap="square" rtlCol="0">
            <a:spAutoFit/>
          </a:bodyPr>
          <a:lstStyle/>
          <a:p>
            <a:r>
              <a:rPr lang="en-GB" sz="2400" b="1" dirty="0">
                <a:latin typeface="Arial" panose="020B0604020202020204" pitchFamily="34" charset="0"/>
                <a:cs typeface="Arial" panose="020B0604020202020204" pitchFamily="34" charset="0"/>
              </a:rPr>
              <a:t>Governments all over the world had to decide how they would manage the pandemic. </a:t>
            </a:r>
          </a:p>
        </p:txBody>
      </p:sp>
    </p:spTree>
    <p:extLst>
      <p:ext uri="{BB962C8B-B14F-4D97-AF65-F5344CB8AC3E}">
        <p14:creationId xmlns:p14="http://schemas.microsoft.com/office/powerpoint/2010/main" val="1713827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13" grpId="0"/>
      <p:bldP spid="2" grpId="0"/>
      <p:bldP spid="6"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67C6BB"/>
        </a:solidFill>
        <a:effectLst/>
      </p:bgPr>
    </p:bg>
    <p:spTree>
      <p:nvGrpSpPr>
        <p:cNvPr id="1" name=""/>
        <p:cNvGrpSpPr/>
        <p:nvPr/>
      </p:nvGrpSpPr>
      <p:grpSpPr>
        <a:xfrm>
          <a:off x="0" y="0"/>
          <a:ext cx="0" cy="0"/>
          <a:chOff x="0" y="0"/>
          <a:chExt cx="0" cy="0"/>
        </a:xfrm>
      </p:grpSpPr>
      <p:sp>
        <p:nvSpPr>
          <p:cNvPr id="24" name="Freeform 23"/>
          <p:cNvSpPr/>
          <p:nvPr/>
        </p:nvSpPr>
        <p:spPr>
          <a:xfrm>
            <a:off x="0" y="661423"/>
            <a:ext cx="9144000" cy="5809601"/>
          </a:xfrm>
          <a:custGeom>
            <a:avLst/>
            <a:gdLst>
              <a:gd name="connsiteX0" fmla="*/ 1 w 9144000"/>
              <a:gd name="connsiteY0" fmla="*/ 0 h 5809601"/>
              <a:gd name="connsiteX1" fmla="*/ 9144000 w 9144000"/>
              <a:gd name="connsiteY1" fmla="*/ 0 h 5809601"/>
              <a:gd name="connsiteX2" fmla="*/ 9144000 w 9144000"/>
              <a:gd name="connsiteY2" fmla="*/ 1085143 h 5809601"/>
              <a:gd name="connsiteX3" fmla="*/ 9144000 w 9144000"/>
              <a:gd name="connsiteY3" fmla="*/ 1307632 h 5809601"/>
              <a:gd name="connsiteX4" fmla="*/ 9144000 w 9144000"/>
              <a:gd name="connsiteY4" fmla="*/ 1384548 h 5809601"/>
              <a:gd name="connsiteX5" fmla="*/ 4567954 w 9144000"/>
              <a:gd name="connsiteY5" fmla="*/ 1562731 h 5809601"/>
              <a:gd name="connsiteX6" fmla="*/ 4567954 w 9144000"/>
              <a:gd name="connsiteY6" fmla="*/ 5098145 h 5809601"/>
              <a:gd name="connsiteX7" fmla="*/ 9144000 w 9144000"/>
              <a:gd name="connsiteY7" fmla="*/ 4919962 h 5809601"/>
              <a:gd name="connsiteX8" fmla="*/ 9144000 w 9144000"/>
              <a:gd name="connsiteY8" fmla="*/ 5358412 h 5809601"/>
              <a:gd name="connsiteX9" fmla="*/ 9144000 w 9144000"/>
              <a:gd name="connsiteY9" fmla="*/ 5575417 h 5809601"/>
              <a:gd name="connsiteX10" fmla="*/ 9144000 w 9144000"/>
              <a:gd name="connsiteY10" fmla="*/ 5809601 h 5809601"/>
              <a:gd name="connsiteX11" fmla="*/ 0 w 9144000"/>
              <a:gd name="connsiteY11" fmla="*/ 5809601 h 5809601"/>
              <a:gd name="connsiteX12" fmla="*/ 0 w 9144000"/>
              <a:gd name="connsiteY12" fmla="*/ 5358412 h 5809601"/>
              <a:gd name="connsiteX13" fmla="*/ 0 w 9144000"/>
              <a:gd name="connsiteY13" fmla="*/ 5358412 h 5809601"/>
              <a:gd name="connsiteX14" fmla="*/ 0 w 9144000"/>
              <a:gd name="connsiteY14" fmla="*/ 5276012 h 5809601"/>
              <a:gd name="connsiteX15" fmla="*/ 1 w 9144000"/>
              <a:gd name="connsiteY15" fmla="*/ 5276012 h 5809601"/>
              <a:gd name="connsiteX16" fmla="*/ 1 w 9144000"/>
              <a:gd name="connsiteY16" fmla="*/ 1740598 h 5809601"/>
              <a:gd name="connsiteX17" fmla="*/ 0 w 9144000"/>
              <a:gd name="connsiteY17" fmla="*/ 1740598 h 5809601"/>
              <a:gd name="connsiteX18" fmla="*/ 0 w 9144000"/>
              <a:gd name="connsiteY18" fmla="*/ 1085143 h 5809601"/>
              <a:gd name="connsiteX19" fmla="*/ 1 w 9144000"/>
              <a:gd name="connsiteY19" fmla="*/ 1085143 h 5809601"/>
              <a:gd name="connsiteX20" fmla="*/ 1 w 9144000"/>
              <a:gd name="connsiteY20" fmla="*/ 904183 h 580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144000" h="5809601">
                <a:moveTo>
                  <a:pt x="1" y="0"/>
                </a:moveTo>
                <a:lnTo>
                  <a:pt x="9144000" y="0"/>
                </a:lnTo>
                <a:lnTo>
                  <a:pt x="9144000" y="1085143"/>
                </a:lnTo>
                <a:lnTo>
                  <a:pt x="9144000" y="1307632"/>
                </a:lnTo>
                <a:lnTo>
                  <a:pt x="9144000" y="1384548"/>
                </a:lnTo>
                <a:lnTo>
                  <a:pt x="4567954" y="1562731"/>
                </a:lnTo>
                <a:lnTo>
                  <a:pt x="4567954" y="5098145"/>
                </a:lnTo>
                <a:lnTo>
                  <a:pt x="9144000" y="4919962"/>
                </a:lnTo>
                <a:lnTo>
                  <a:pt x="9144000" y="5358412"/>
                </a:lnTo>
                <a:lnTo>
                  <a:pt x="9144000" y="5575417"/>
                </a:lnTo>
                <a:lnTo>
                  <a:pt x="9144000" y="5809601"/>
                </a:lnTo>
                <a:lnTo>
                  <a:pt x="0" y="5809601"/>
                </a:lnTo>
                <a:lnTo>
                  <a:pt x="0" y="5358412"/>
                </a:lnTo>
                <a:lnTo>
                  <a:pt x="0" y="5358412"/>
                </a:lnTo>
                <a:lnTo>
                  <a:pt x="0" y="5276012"/>
                </a:lnTo>
                <a:lnTo>
                  <a:pt x="1" y="5276012"/>
                </a:lnTo>
                <a:lnTo>
                  <a:pt x="1" y="1740598"/>
                </a:lnTo>
                <a:lnTo>
                  <a:pt x="0" y="1740598"/>
                </a:lnTo>
                <a:lnTo>
                  <a:pt x="0" y="1085143"/>
                </a:lnTo>
                <a:lnTo>
                  <a:pt x="1" y="1085143"/>
                </a:lnTo>
                <a:lnTo>
                  <a:pt x="1" y="904183"/>
                </a:lnTo>
                <a:close/>
              </a:path>
            </a:pathLst>
          </a:custGeom>
          <a:solidFill>
            <a:srgbClr val="67C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25"/>
          <p:cNvSpPr/>
          <p:nvPr/>
        </p:nvSpPr>
        <p:spPr>
          <a:xfrm>
            <a:off x="8942" y="5992332"/>
            <a:ext cx="9144000" cy="865668"/>
          </a:xfrm>
          <a:custGeom>
            <a:avLst/>
            <a:gdLst>
              <a:gd name="connsiteX0" fmla="*/ 9144000 w 9144000"/>
              <a:gd name="connsiteY0" fmla="*/ 0 h 865668"/>
              <a:gd name="connsiteX1" fmla="*/ 9144000 w 9144000"/>
              <a:gd name="connsiteY1" fmla="*/ 481259 h 865668"/>
              <a:gd name="connsiteX2" fmla="*/ 9144000 w 9144000"/>
              <a:gd name="connsiteY2" fmla="*/ 655455 h 865668"/>
              <a:gd name="connsiteX3" fmla="*/ 9144000 w 9144000"/>
              <a:gd name="connsiteY3" fmla="*/ 865668 h 865668"/>
              <a:gd name="connsiteX4" fmla="*/ 0 w 9144000"/>
              <a:gd name="connsiteY4" fmla="*/ 865668 h 865668"/>
              <a:gd name="connsiteX5" fmla="*/ 0 w 9144000"/>
              <a:gd name="connsiteY5" fmla="*/ 655455 h 865668"/>
              <a:gd name="connsiteX6" fmla="*/ 0 w 9144000"/>
              <a:gd name="connsiteY6" fmla="*/ 481259 h 865668"/>
              <a:gd name="connsiteX7" fmla="*/ 0 w 9144000"/>
              <a:gd name="connsiteY7" fmla="*/ 356050 h 865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865668">
                <a:moveTo>
                  <a:pt x="9144000" y="0"/>
                </a:moveTo>
                <a:lnTo>
                  <a:pt x="9144000" y="481259"/>
                </a:lnTo>
                <a:lnTo>
                  <a:pt x="9144000" y="655455"/>
                </a:lnTo>
                <a:lnTo>
                  <a:pt x="9144000" y="865668"/>
                </a:lnTo>
                <a:lnTo>
                  <a:pt x="0" y="865668"/>
                </a:lnTo>
                <a:lnTo>
                  <a:pt x="0" y="655455"/>
                </a:lnTo>
                <a:lnTo>
                  <a:pt x="0" y="481259"/>
                </a:lnTo>
                <a:lnTo>
                  <a:pt x="0" y="35605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24"/>
          <p:cNvSpPr/>
          <p:nvPr/>
        </p:nvSpPr>
        <p:spPr>
          <a:xfrm>
            <a:off x="0" y="1"/>
            <a:ext cx="9144000" cy="1140117"/>
          </a:xfrm>
          <a:custGeom>
            <a:avLst/>
            <a:gdLst>
              <a:gd name="connsiteX0" fmla="*/ 0 w 9144000"/>
              <a:gd name="connsiteY0" fmla="*/ 0 h 1140117"/>
              <a:gd name="connsiteX1" fmla="*/ 9144000 w 9144000"/>
              <a:gd name="connsiteY1" fmla="*/ 0 h 1140117"/>
              <a:gd name="connsiteX2" fmla="*/ 9144000 w 9144000"/>
              <a:gd name="connsiteY2" fmla="*/ 484662 h 1140117"/>
              <a:gd name="connsiteX3" fmla="*/ 9144000 w 9144000"/>
              <a:gd name="connsiteY3" fmla="*/ 760270 h 1140117"/>
              <a:gd name="connsiteX4" fmla="*/ 9144000 w 9144000"/>
              <a:gd name="connsiteY4" fmla="*/ 784067 h 1140117"/>
              <a:gd name="connsiteX5" fmla="*/ 0 w 9144000"/>
              <a:gd name="connsiteY5" fmla="*/ 1140117 h 1140117"/>
              <a:gd name="connsiteX6" fmla="*/ 0 w 9144000"/>
              <a:gd name="connsiteY6" fmla="*/ 760270 h 1140117"/>
              <a:gd name="connsiteX7" fmla="*/ 0 w 9144000"/>
              <a:gd name="connsiteY7" fmla="*/ 484662 h 114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1140117">
                <a:moveTo>
                  <a:pt x="0" y="0"/>
                </a:moveTo>
                <a:lnTo>
                  <a:pt x="9144000" y="0"/>
                </a:lnTo>
                <a:lnTo>
                  <a:pt x="9144000" y="484662"/>
                </a:lnTo>
                <a:lnTo>
                  <a:pt x="9144000" y="760270"/>
                </a:lnTo>
                <a:lnTo>
                  <a:pt x="9144000" y="784067"/>
                </a:lnTo>
                <a:lnTo>
                  <a:pt x="0" y="1140117"/>
                </a:lnTo>
                <a:lnTo>
                  <a:pt x="0" y="760270"/>
                </a:lnTo>
                <a:lnTo>
                  <a:pt x="0" y="48466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r:link="rId4" cstate="screen">
            <a:extLst>
              <a:ext uri="{28A0092B-C50C-407E-A947-70E740481C1C}">
                <a14:useLocalDpi xmlns:a14="http://schemas.microsoft.com/office/drawing/2010/main"/>
              </a:ext>
            </a:extLst>
          </a:blip>
          <a:stretch>
            <a:fillRect/>
          </a:stretch>
        </p:blipFill>
        <p:spPr>
          <a:xfrm>
            <a:off x="275445" y="268625"/>
            <a:ext cx="923769" cy="1033742"/>
          </a:xfrm>
          <a:prstGeom prst="rect">
            <a:avLst/>
          </a:prstGeom>
        </p:spPr>
      </p:pic>
      <p:sp>
        <p:nvSpPr>
          <p:cNvPr id="12" name="TextBox 11"/>
          <p:cNvSpPr txBox="1"/>
          <p:nvPr/>
        </p:nvSpPr>
        <p:spPr>
          <a:xfrm>
            <a:off x="3857625" y="298605"/>
            <a:ext cx="5273681" cy="461665"/>
          </a:xfrm>
          <a:prstGeom prst="rect">
            <a:avLst/>
          </a:prstGeom>
          <a:noFill/>
        </p:spPr>
        <p:txBody>
          <a:bodyPr wrap="square" rtlCol="0">
            <a:spAutoFit/>
          </a:bodyPr>
          <a:lstStyle/>
          <a:p>
            <a:pPr algn="r" defTabSz="342892"/>
            <a:r>
              <a:rPr lang="en-GB" sz="2400" b="1" dirty="0">
                <a:solidFill>
                  <a:schemeClr val="accent4"/>
                </a:solidFill>
                <a:latin typeface="Arial" panose="020B0604020202020204" pitchFamily="34" charset="0"/>
                <a:ea typeface="Verdana" panose="020B0604030504040204" pitchFamily="34" charset="0"/>
                <a:cs typeface="Arial" panose="020B0604020202020204" pitchFamily="34" charset="0"/>
              </a:rPr>
              <a:t>COVID and the economy</a:t>
            </a:r>
            <a:endParaRPr lang="en-US" sz="2400" b="1" dirty="0">
              <a:solidFill>
                <a:schemeClr val="accent4"/>
              </a:solidFill>
              <a:latin typeface="Arial" panose="020B0604020202020204" pitchFamily="34" charset="0"/>
              <a:ea typeface="Verdana" panose="020B0604030504040204" pitchFamily="34" charset="0"/>
              <a:cs typeface="Arial" panose="020B0604020202020204" pitchFamily="34" charset="0"/>
            </a:endParaRPr>
          </a:p>
        </p:txBody>
      </p:sp>
      <p:sp>
        <p:nvSpPr>
          <p:cNvPr id="15" name="TextBox 14"/>
          <p:cNvSpPr txBox="1"/>
          <p:nvPr/>
        </p:nvSpPr>
        <p:spPr>
          <a:xfrm>
            <a:off x="974360" y="6455323"/>
            <a:ext cx="5111646" cy="246221"/>
          </a:xfrm>
          <a:prstGeom prst="rect">
            <a:avLst/>
          </a:prstGeom>
          <a:noFill/>
        </p:spPr>
        <p:txBody>
          <a:bodyPr wrap="square" rtlCol="0">
            <a:spAutoFit/>
          </a:bodyPr>
          <a:lstStyle/>
          <a:p>
            <a:r>
              <a:rPr lang="en-US" sz="1000" dirty="0">
                <a:solidFill>
                  <a:schemeClr val="bg2">
                    <a:lumMod val="50000"/>
                  </a:schemeClr>
                </a:solidFill>
                <a:latin typeface="Arial" charset="0"/>
                <a:ea typeface="Arial" charset="0"/>
                <a:cs typeface="Arial" charset="0"/>
              </a:rPr>
              <a:t>© Young Citizens</a:t>
            </a:r>
          </a:p>
        </p:txBody>
      </p:sp>
      <p:sp>
        <p:nvSpPr>
          <p:cNvPr id="16" name="TextBox 15"/>
          <p:cNvSpPr txBox="1"/>
          <p:nvPr/>
        </p:nvSpPr>
        <p:spPr>
          <a:xfrm>
            <a:off x="464697" y="6293278"/>
            <a:ext cx="794478" cy="461665"/>
          </a:xfrm>
          <a:prstGeom prst="rect">
            <a:avLst/>
          </a:prstGeom>
          <a:noFill/>
        </p:spPr>
        <p:txBody>
          <a:bodyPr wrap="square" rtlCol="0">
            <a:spAutoFit/>
          </a:bodyPr>
          <a:lstStyle/>
          <a:p>
            <a:pPr defTabSz="342892"/>
            <a:r>
              <a:rPr lang="en-US" sz="2400" b="1" dirty="0">
                <a:solidFill>
                  <a:schemeClr val="accent4"/>
                </a:solidFill>
                <a:latin typeface="Arial" panose="020B0604020202020204" pitchFamily="34" charset="0"/>
                <a:ea typeface="Verdana" panose="020B0604030504040204" pitchFamily="34" charset="0"/>
                <a:cs typeface="Arial" panose="020B0604020202020204" pitchFamily="34" charset="0"/>
              </a:rPr>
              <a:t>4</a:t>
            </a:r>
          </a:p>
        </p:txBody>
      </p:sp>
      <p:sp>
        <p:nvSpPr>
          <p:cNvPr id="4" name="Rectangle 3"/>
          <p:cNvSpPr/>
          <p:nvPr/>
        </p:nvSpPr>
        <p:spPr>
          <a:xfrm>
            <a:off x="4497597" y="6754943"/>
            <a:ext cx="4801678" cy="8276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46921" y="1418926"/>
            <a:ext cx="8301351" cy="2031325"/>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On 25</a:t>
            </a:r>
            <a:r>
              <a:rPr lang="en-US" b="1" baseline="30000" dirty="0">
                <a:latin typeface="Arial" panose="020B0604020202020204" pitchFamily="34" charset="0"/>
                <a:cs typeface="Arial" panose="020B0604020202020204" pitchFamily="34" charset="0"/>
              </a:rPr>
              <a:t>th</a:t>
            </a:r>
            <a:r>
              <a:rPr lang="en-US" b="1" dirty="0">
                <a:latin typeface="Arial" panose="020B0604020202020204" pitchFamily="34" charset="0"/>
                <a:cs typeface="Arial" panose="020B0604020202020204" pitchFamily="34" charset="0"/>
              </a:rPr>
              <a:t> March 2020, the Coronavirus Act came into effect. This act set out a series of measures to respond to the COVID-19 outbreak. It gave the Government a series of powers that it could switch on and off as needed. </a:t>
            </a:r>
          </a:p>
          <a:p>
            <a:endParaRPr lang="en-US" dirty="0"/>
          </a:p>
          <a:p>
            <a:endParaRPr lang="en-US" dirty="0"/>
          </a:p>
          <a:p>
            <a:endParaRPr lang="en-US" dirty="0"/>
          </a:p>
          <a:p>
            <a:endParaRPr lang="en-US" dirty="0"/>
          </a:p>
        </p:txBody>
      </p:sp>
      <p:sp>
        <p:nvSpPr>
          <p:cNvPr id="2" name="TextBox 1"/>
          <p:cNvSpPr txBox="1"/>
          <p:nvPr/>
        </p:nvSpPr>
        <p:spPr>
          <a:xfrm>
            <a:off x="337979" y="2593039"/>
            <a:ext cx="4454670" cy="3693319"/>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rPr>
              <a:t>The Government initiated </a:t>
            </a:r>
            <a:r>
              <a:rPr lang="en-US" dirty="0">
                <a:latin typeface="Arial" panose="020B0604020202020204" pitchFamily="34" charset="0"/>
                <a:cs typeface="Arial" panose="020B0604020202020204" pitchFamily="34" charset="0"/>
              </a:rPr>
              <a:t>three national lockdowns.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Government lifted nearly all restrictions on 19</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July 2021</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Q: What kind of restrictions did the </a:t>
            </a:r>
          </a:p>
          <a:p>
            <a:r>
              <a:rPr lang="en-US" b="1" dirty="0">
                <a:latin typeface="Arial" panose="020B0604020202020204" pitchFamily="34" charset="0"/>
                <a:cs typeface="Arial" panose="020B0604020202020204" pitchFamily="34" charset="0"/>
              </a:rPr>
              <a:t>     Government put in place during </a:t>
            </a:r>
          </a:p>
          <a:p>
            <a:r>
              <a:rPr lang="en-US" b="1" dirty="0">
                <a:latin typeface="Arial" panose="020B0604020202020204" pitchFamily="34" charset="0"/>
                <a:cs typeface="Arial" panose="020B0604020202020204" pitchFamily="34" charset="0"/>
              </a:rPr>
              <a:t>     these lockdowns?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Q: What impact do you think this had </a:t>
            </a:r>
          </a:p>
          <a:p>
            <a:r>
              <a:rPr lang="en-US" b="1" dirty="0">
                <a:latin typeface="Arial" panose="020B0604020202020204" pitchFamily="34" charset="0"/>
                <a:cs typeface="Arial" panose="020B0604020202020204" pitchFamily="34" charset="0"/>
              </a:rPr>
              <a:t>     on the economy?</a:t>
            </a:r>
          </a:p>
          <a:p>
            <a:endParaRPr lang="en-GB" dirty="0"/>
          </a:p>
        </p:txBody>
      </p:sp>
      <p:pic>
        <p:nvPicPr>
          <p:cNvPr id="14" name="Picture 2"/>
          <p:cNvPicPr>
            <a:picLocks noChangeAspect="1" noChangeArrowheads="1"/>
          </p:cNvPicPr>
          <p:nvPr/>
        </p:nvPicPr>
        <p:blipFill>
          <a:blip r:embed="rId5" cstate="screen">
            <a:extLst>
              <a:ext uri="{28A0092B-C50C-407E-A947-70E740481C1C}">
                <a14:useLocalDpi xmlns:a14="http://schemas.microsoft.com/office/drawing/2010/main"/>
              </a:ext>
            </a:extLst>
          </a:blip>
          <a:stretch>
            <a:fillRect/>
          </a:stretch>
        </p:blipFill>
        <p:spPr bwMode="auto">
          <a:xfrm>
            <a:off x="4792649" y="2713585"/>
            <a:ext cx="4020345" cy="3015258"/>
          </a:xfrm>
          <a:prstGeom prst="rect">
            <a:avLst/>
          </a:prstGeom>
          <a:noFill/>
          <a:effectLst>
            <a:softEdge rad="190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9371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screen">
            <a:extLst>
              <a:ext uri="{28A0092B-C50C-407E-A947-70E740481C1C}">
                <a14:useLocalDpi xmlns:a14="http://schemas.microsoft.com/office/drawing/2010/main"/>
              </a:ext>
            </a:extLst>
          </a:blip>
          <a:stretch>
            <a:fillRect/>
          </a:stretch>
        </p:blipFill>
        <p:spPr bwMode="auto">
          <a:xfrm>
            <a:off x="3737548" y="1562153"/>
            <a:ext cx="6432331" cy="4288220"/>
          </a:xfrm>
          <a:prstGeom prst="rect">
            <a:avLst/>
          </a:prstGeom>
          <a:noFill/>
          <a:extLst>
            <a:ext uri="{909E8E84-426E-40DD-AFC4-6F175D3DCCD1}">
              <a14:hiddenFill xmlns:a14="http://schemas.microsoft.com/office/drawing/2010/main">
                <a:solidFill>
                  <a:srgbClr val="FFFFFF"/>
                </a:solidFill>
              </a14:hiddenFill>
            </a:ext>
          </a:extLst>
        </p:spPr>
      </p:pic>
      <p:sp>
        <p:nvSpPr>
          <p:cNvPr id="24" name="Freeform 23"/>
          <p:cNvSpPr/>
          <p:nvPr/>
        </p:nvSpPr>
        <p:spPr>
          <a:xfrm>
            <a:off x="0" y="661423"/>
            <a:ext cx="9144000" cy="5809601"/>
          </a:xfrm>
          <a:custGeom>
            <a:avLst/>
            <a:gdLst>
              <a:gd name="connsiteX0" fmla="*/ 1 w 9144000"/>
              <a:gd name="connsiteY0" fmla="*/ 0 h 5809601"/>
              <a:gd name="connsiteX1" fmla="*/ 9144000 w 9144000"/>
              <a:gd name="connsiteY1" fmla="*/ 0 h 5809601"/>
              <a:gd name="connsiteX2" fmla="*/ 9144000 w 9144000"/>
              <a:gd name="connsiteY2" fmla="*/ 1085143 h 5809601"/>
              <a:gd name="connsiteX3" fmla="*/ 9144000 w 9144000"/>
              <a:gd name="connsiteY3" fmla="*/ 1307632 h 5809601"/>
              <a:gd name="connsiteX4" fmla="*/ 9144000 w 9144000"/>
              <a:gd name="connsiteY4" fmla="*/ 1384548 h 5809601"/>
              <a:gd name="connsiteX5" fmla="*/ 4567954 w 9144000"/>
              <a:gd name="connsiteY5" fmla="*/ 1562731 h 5809601"/>
              <a:gd name="connsiteX6" fmla="*/ 4567954 w 9144000"/>
              <a:gd name="connsiteY6" fmla="*/ 5098145 h 5809601"/>
              <a:gd name="connsiteX7" fmla="*/ 9144000 w 9144000"/>
              <a:gd name="connsiteY7" fmla="*/ 4919962 h 5809601"/>
              <a:gd name="connsiteX8" fmla="*/ 9144000 w 9144000"/>
              <a:gd name="connsiteY8" fmla="*/ 5358412 h 5809601"/>
              <a:gd name="connsiteX9" fmla="*/ 9144000 w 9144000"/>
              <a:gd name="connsiteY9" fmla="*/ 5575417 h 5809601"/>
              <a:gd name="connsiteX10" fmla="*/ 9144000 w 9144000"/>
              <a:gd name="connsiteY10" fmla="*/ 5809601 h 5809601"/>
              <a:gd name="connsiteX11" fmla="*/ 0 w 9144000"/>
              <a:gd name="connsiteY11" fmla="*/ 5809601 h 5809601"/>
              <a:gd name="connsiteX12" fmla="*/ 0 w 9144000"/>
              <a:gd name="connsiteY12" fmla="*/ 5358412 h 5809601"/>
              <a:gd name="connsiteX13" fmla="*/ 0 w 9144000"/>
              <a:gd name="connsiteY13" fmla="*/ 5358412 h 5809601"/>
              <a:gd name="connsiteX14" fmla="*/ 0 w 9144000"/>
              <a:gd name="connsiteY14" fmla="*/ 5276012 h 5809601"/>
              <a:gd name="connsiteX15" fmla="*/ 1 w 9144000"/>
              <a:gd name="connsiteY15" fmla="*/ 5276012 h 5809601"/>
              <a:gd name="connsiteX16" fmla="*/ 1 w 9144000"/>
              <a:gd name="connsiteY16" fmla="*/ 1740598 h 5809601"/>
              <a:gd name="connsiteX17" fmla="*/ 0 w 9144000"/>
              <a:gd name="connsiteY17" fmla="*/ 1740598 h 5809601"/>
              <a:gd name="connsiteX18" fmla="*/ 0 w 9144000"/>
              <a:gd name="connsiteY18" fmla="*/ 1085143 h 5809601"/>
              <a:gd name="connsiteX19" fmla="*/ 1 w 9144000"/>
              <a:gd name="connsiteY19" fmla="*/ 1085143 h 5809601"/>
              <a:gd name="connsiteX20" fmla="*/ 1 w 9144000"/>
              <a:gd name="connsiteY20" fmla="*/ 904183 h 580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144000" h="5809601">
                <a:moveTo>
                  <a:pt x="1" y="0"/>
                </a:moveTo>
                <a:lnTo>
                  <a:pt x="9144000" y="0"/>
                </a:lnTo>
                <a:lnTo>
                  <a:pt x="9144000" y="1085143"/>
                </a:lnTo>
                <a:lnTo>
                  <a:pt x="9144000" y="1307632"/>
                </a:lnTo>
                <a:lnTo>
                  <a:pt x="9144000" y="1384548"/>
                </a:lnTo>
                <a:lnTo>
                  <a:pt x="4567954" y="1562731"/>
                </a:lnTo>
                <a:lnTo>
                  <a:pt x="4567954" y="5098145"/>
                </a:lnTo>
                <a:lnTo>
                  <a:pt x="9144000" y="4919962"/>
                </a:lnTo>
                <a:lnTo>
                  <a:pt x="9144000" y="5358412"/>
                </a:lnTo>
                <a:lnTo>
                  <a:pt x="9144000" y="5575417"/>
                </a:lnTo>
                <a:lnTo>
                  <a:pt x="9144000" y="5809601"/>
                </a:lnTo>
                <a:lnTo>
                  <a:pt x="0" y="5809601"/>
                </a:lnTo>
                <a:lnTo>
                  <a:pt x="0" y="5358412"/>
                </a:lnTo>
                <a:lnTo>
                  <a:pt x="0" y="5358412"/>
                </a:lnTo>
                <a:lnTo>
                  <a:pt x="0" y="5276012"/>
                </a:lnTo>
                <a:lnTo>
                  <a:pt x="1" y="5276012"/>
                </a:lnTo>
                <a:lnTo>
                  <a:pt x="1" y="1740598"/>
                </a:lnTo>
                <a:lnTo>
                  <a:pt x="0" y="1740598"/>
                </a:lnTo>
                <a:lnTo>
                  <a:pt x="0" y="1085143"/>
                </a:lnTo>
                <a:lnTo>
                  <a:pt x="1" y="1085143"/>
                </a:lnTo>
                <a:lnTo>
                  <a:pt x="1" y="90418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8942" y="5992332"/>
            <a:ext cx="9144000" cy="865668"/>
          </a:xfrm>
          <a:custGeom>
            <a:avLst/>
            <a:gdLst>
              <a:gd name="connsiteX0" fmla="*/ 9144000 w 9144000"/>
              <a:gd name="connsiteY0" fmla="*/ 0 h 865668"/>
              <a:gd name="connsiteX1" fmla="*/ 9144000 w 9144000"/>
              <a:gd name="connsiteY1" fmla="*/ 481259 h 865668"/>
              <a:gd name="connsiteX2" fmla="*/ 9144000 w 9144000"/>
              <a:gd name="connsiteY2" fmla="*/ 655455 h 865668"/>
              <a:gd name="connsiteX3" fmla="*/ 9144000 w 9144000"/>
              <a:gd name="connsiteY3" fmla="*/ 865668 h 865668"/>
              <a:gd name="connsiteX4" fmla="*/ 0 w 9144000"/>
              <a:gd name="connsiteY4" fmla="*/ 865668 h 865668"/>
              <a:gd name="connsiteX5" fmla="*/ 0 w 9144000"/>
              <a:gd name="connsiteY5" fmla="*/ 655455 h 865668"/>
              <a:gd name="connsiteX6" fmla="*/ 0 w 9144000"/>
              <a:gd name="connsiteY6" fmla="*/ 481259 h 865668"/>
              <a:gd name="connsiteX7" fmla="*/ 0 w 9144000"/>
              <a:gd name="connsiteY7" fmla="*/ 356050 h 865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865668">
                <a:moveTo>
                  <a:pt x="9144000" y="0"/>
                </a:moveTo>
                <a:lnTo>
                  <a:pt x="9144000" y="481259"/>
                </a:lnTo>
                <a:lnTo>
                  <a:pt x="9144000" y="655455"/>
                </a:lnTo>
                <a:lnTo>
                  <a:pt x="9144000" y="865668"/>
                </a:lnTo>
                <a:lnTo>
                  <a:pt x="0" y="865668"/>
                </a:lnTo>
                <a:lnTo>
                  <a:pt x="0" y="655455"/>
                </a:lnTo>
                <a:lnTo>
                  <a:pt x="0" y="481259"/>
                </a:lnTo>
                <a:lnTo>
                  <a:pt x="0" y="35605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24"/>
          <p:cNvSpPr/>
          <p:nvPr/>
        </p:nvSpPr>
        <p:spPr>
          <a:xfrm>
            <a:off x="0" y="1"/>
            <a:ext cx="9144000" cy="1140117"/>
          </a:xfrm>
          <a:custGeom>
            <a:avLst/>
            <a:gdLst>
              <a:gd name="connsiteX0" fmla="*/ 0 w 9144000"/>
              <a:gd name="connsiteY0" fmla="*/ 0 h 1140117"/>
              <a:gd name="connsiteX1" fmla="*/ 9144000 w 9144000"/>
              <a:gd name="connsiteY1" fmla="*/ 0 h 1140117"/>
              <a:gd name="connsiteX2" fmla="*/ 9144000 w 9144000"/>
              <a:gd name="connsiteY2" fmla="*/ 484662 h 1140117"/>
              <a:gd name="connsiteX3" fmla="*/ 9144000 w 9144000"/>
              <a:gd name="connsiteY3" fmla="*/ 760270 h 1140117"/>
              <a:gd name="connsiteX4" fmla="*/ 9144000 w 9144000"/>
              <a:gd name="connsiteY4" fmla="*/ 784067 h 1140117"/>
              <a:gd name="connsiteX5" fmla="*/ 0 w 9144000"/>
              <a:gd name="connsiteY5" fmla="*/ 1140117 h 1140117"/>
              <a:gd name="connsiteX6" fmla="*/ 0 w 9144000"/>
              <a:gd name="connsiteY6" fmla="*/ 760270 h 1140117"/>
              <a:gd name="connsiteX7" fmla="*/ 0 w 9144000"/>
              <a:gd name="connsiteY7" fmla="*/ 484662 h 114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1140117">
                <a:moveTo>
                  <a:pt x="0" y="0"/>
                </a:moveTo>
                <a:lnTo>
                  <a:pt x="9144000" y="0"/>
                </a:lnTo>
                <a:lnTo>
                  <a:pt x="9144000" y="484662"/>
                </a:lnTo>
                <a:lnTo>
                  <a:pt x="9144000" y="760270"/>
                </a:lnTo>
                <a:lnTo>
                  <a:pt x="9144000" y="784067"/>
                </a:lnTo>
                <a:lnTo>
                  <a:pt x="0" y="1140117"/>
                </a:lnTo>
                <a:lnTo>
                  <a:pt x="0" y="760270"/>
                </a:lnTo>
                <a:lnTo>
                  <a:pt x="0" y="48466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4" r:link="rId5" cstate="screen">
            <a:extLst>
              <a:ext uri="{28A0092B-C50C-407E-A947-70E740481C1C}">
                <a14:useLocalDpi xmlns:a14="http://schemas.microsoft.com/office/drawing/2010/main"/>
              </a:ext>
            </a:extLst>
          </a:blip>
          <a:stretch>
            <a:fillRect/>
          </a:stretch>
        </p:blipFill>
        <p:spPr>
          <a:xfrm>
            <a:off x="275445" y="268625"/>
            <a:ext cx="923769" cy="1033742"/>
          </a:xfrm>
          <a:prstGeom prst="rect">
            <a:avLst/>
          </a:prstGeom>
        </p:spPr>
      </p:pic>
      <p:sp>
        <p:nvSpPr>
          <p:cNvPr id="12" name="TextBox 11"/>
          <p:cNvSpPr txBox="1"/>
          <p:nvPr/>
        </p:nvSpPr>
        <p:spPr>
          <a:xfrm>
            <a:off x="3857625" y="298605"/>
            <a:ext cx="5273681" cy="461665"/>
          </a:xfrm>
          <a:prstGeom prst="rect">
            <a:avLst/>
          </a:prstGeom>
          <a:noFill/>
        </p:spPr>
        <p:txBody>
          <a:bodyPr wrap="square" rtlCol="0">
            <a:spAutoFit/>
          </a:bodyPr>
          <a:lstStyle/>
          <a:p>
            <a:pPr algn="r" defTabSz="342892"/>
            <a:r>
              <a:rPr lang="en-GB" sz="2400" b="1" dirty="0">
                <a:solidFill>
                  <a:schemeClr val="accent4"/>
                </a:solidFill>
                <a:latin typeface="Arial" panose="020B0604020202020204" pitchFamily="34" charset="0"/>
                <a:ea typeface="Verdana" panose="020B0604030504040204" pitchFamily="34" charset="0"/>
                <a:cs typeface="Arial" panose="020B0604020202020204" pitchFamily="34" charset="0"/>
              </a:rPr>
              <a:t>COVID and the economy</a:t>
            </a:r>
            <a:endParaRPr lang="en-US" sz="2400" b="1" dirty="0">
              <a:solidFill>
                <a:schemeClr val="accent4"/>
              </a:solidFill>
              <a:latin typeface="Arial" panose="020B0604020202020204" pitchFamily="34" charset="0"/>
              <a:ea typeface="Verdana" panose="020B0604030504040204" pitchFamily="34" charset="0"/>
              <a:cs typeface="Arial" panose="020B0604020202020204" pitchFamily="34" charset="0"/>
            </a:endParaRPr>
          </a:p>
        </p:txBody>
      </p:sp>
      <p:sp>
        <p:nvSpPr>
          <p:cNvPr id="15" name="TextBox 14"/>
          <p:cNvSpPr txBox="1"/>
          <p:nvPr/>
        </p:nvSpPr>
        <p:spPr>
          <a:xfrm>
            <a:off x="974360" y="6455323"/>
            <a:ext cx="5111646" cy="246221"/>
          </a:xfrm>
          <a:prstGeom prst="rect">
            <a:avLst/>
          </a:prstGeom>
          <a:noFill/>
        </p:spPr>
        <p:txBody>
          <a:bodyPr wrap="square" rtlCol="0">
            <a:spAutoFit/>
          </a:bodyPr>
          <a:lstStyle/>
          <a:p>
            <a:r>
              <a:rPr lang="en-US" sz="1000" dirty="0">
                <a:solidFill>
                  <a:schemeClr val="bg2">
                    <a:lumMod val="50000"/>
                  </a:schemeClr>
                </a:solidFill>
                <a:latin typeface="Arial" charset="0"/>
                <a:ea typeface="Arial" charset="0"/>
                <a:cs typeface="Arial" charset="0"/>
              </a:rPr>
              <a:t>© Young Citizens</a:t>
            </a:r>
          </a:p>
        </p:txBody>
      </p:sp>
      <p:sp>
        <p:nvSpPr>
          <p:cNvPr id="16" name="TextBox 15"/>
          <p:cNvSpPr txBox="1"/>
          <p:nvPr/>
        </p:nvSpPr>
        <p:spPr>
          <a:xfrm>
            <a:off x="464697" y="6293278"/>
            <a:ext cx="794478" cy="461665"/>
          </a:xfrm>
          <a:prstGeom prst="rect">
            <a:avLst/>
          </a:prstGeom>
          <a:noFill/>
        </p:spPr>
        <p:txBody>
          <a:bodyPr wrap="square" rtlCol="0">
            <a:spAutoFit/>
          </a:bodyPr>
          <a:lstStyle/>
          <a:p>
            <a:pPr defTabSz="342892"/>
            <a:r>
              <a:rPr lang="en-US" sz="2400" b="1" dirty="0">
                <a:solidFill>
                  <a:schemeClr val="accent4"/>
                </a:solidFill>
                <a:latin typeface="Arial" panose="020B0604020202020204" pitchFamily="34" charset="0"/>
                <a:ea typeface="Verdana" panose="020B0604030504040204" pitchFamily="34" charset="0"/>
                <a:cs typeface="Arial" panose="020B0604020202020204" pitchFamily="34" charset="0"/>
              </a:rPr>
              <a:t>5</a:t>
            </a:r>
          </a:p>
        </p:txBody>
      </p:sp>
      <p:sp>
        <p:nvSpPr>
          <p:cNvPr id="18" name="TextBox 17"/>
          <p:cNvSpPr txBox="1"/>
          <p:nvPr/>
        </p:nvSpPr>
        <p:spPr>
          <a:xfrm>
            <a:off x="266504" y="2101000"/>
            <a:ext cx="4222151" cy="3970318"/>
          </a:xfrm>
          <a:prstGeom prst="rect">
            <a:avLst/>
          </a:prstGeom>
          <a:noFill/>
        </p:spPr>
        <p:txBody>
          <a:bodyPr wrap="square" rtlCol="0">
            <a:spAutoFit/>
          </a:bodyPr>
          <a:lstStyle/>
          <a:p>
            <a:pPr marL="342900" indent="-342900" fontAlgn="base">
              <a:buFont typeface="Arial" panose="020B0604020202020204" pitchFamily="34" charset="0"/>
              <a:buChar char="•"/>
            </a:pPr>
            <a:r>
              <a:rPr lang="en-GB" dirty="0">
                <a:latin typeface="Arial" panose="020B0604020202020204" pitchFamily="34" charset="0"/>
                <a:cs typeface="Arial" panose="020B0604020202020204" pitchFamily="34" charset="0"/>
              </a:rPr>
              <a:t>The UK economy shrank by </a:t>
            </a:r>
            <a:r>
              <a:rPr lang="en-GB" b="1" dirty="0">
                <a:latin typeface="Arial" panose="020B0604020202020204" pitchFamily="34" charset="0"/>
                <a:cs typeface="Arial" panose="020B0604020202020204" pitchFamily="34" charset="0"/>
              </a:rPr>
              <a:t>9.8%</a:t>
            </a:r>
            <a:r>
              <a:rPr lang="en-GB" dirty="0">
                <a:latin typeface="Arial" panose="020B0604020202020204" pitchFamily="34" charset="0"/>
                <a:cs typeface="Arial" panose="020B0604020202020204" pitchFamily="34" charset="0"/>
              </a:rPr>
              <a:t> in 2020 (the largest fall on record).</a:t>
            </a:r>
          </a:p>
          <a:p>
            <a:pPr fontAlgn="base"/>
            <a:endParaRPr lang="en-GB" dirty="0">
              <a:latin typeface="Arial" panose="020B0604020202020204" pitchFamily="34" charset="0"/>
              <a:cs typeface="Arial" panose="020B0604020202020204" pitchFamily="34" charset="0"/>
            </a:endParaRPr>
          </a:p>
          <a:p>
            <a:pPr marL="342900" indent="-342900" fontAlgn="base">
              <a:buFont typeface="Arial" panose="020B0604020202020204" pitchFamily="34" charset="0"/>
              <a:buChar char="•"/>
            </a:pPr>
            <a:r>
              <a:rPr lang="en-GB" dirty="0">
                <a:latin typeface="Arial" panose="020B0604020202020204" pitchFamily="34" charset="0"/>
                <a:cs typeface="Arial" panose="020B0604020202020204" pitchFamily="34" charset="0"/>
              </a:rPr>
              <a:t>It is predicted it will take until late 2021 / early 2022 for the economy to return to pre-Covid levels.</a:t>
            </a:r>
          </a:p>
          <a:p>
            <a:pPr fontAlgn="base"/>
            <a:endParaRPr lang="en-GB" dirty="0">
              <a:latin typeface="Arial" panose="020B0604020202020204" pitchFamily="34" charset="0"/>
              <a:cs typeface="Arial" panose="020B0604020202020204" pitchFamily="34" charset="0"/>
            </a:endParaRPr>
          </a:p>
          <a:p>
            <a:pPr marL="342900" indent="-342900" fontAlgn="base">
              <a:buFont typeface="Arial" panose="020B0604020202020204" pitchFamily="34" charset="0"/>
              <a:buChar char="•"/>
            </a:pPr>
            <a:r>
              <a:rPr lang="en-GB" b="1" dirty="0">
                <a:latin typeface="Arial" panose="020B0604020202020204" pitchFamily="34" charset="0"/>
                <a:cs typeface="Arial" panose="020B0604020202020204" pitchFamily="34" charset="0"/>
              </a:rPr>
              <a:t>730,000</a:t>
            </a:r>
            <a:r>
              <a:rPr lang="en-GB" dirty="0">
                <a:latin typeface="Arial" panose="020B0604020202020204" pitchFamily="34" charset="0"/>
                <a:cs typeface="Arial" panose="020B0604020202020204" pitchFamily="34" charset="0"/>
              </a:rPr>
              <a:t> people have lost their jobs since the pandemic began.</a:t>
            </a:r>
          </a:p>
          <a:p>
            <a:pPr fontAlgn="base"/>
            <a:endParaRPr lang="en-GB" dirty="0">
              <a:latin typeface="Arial" panose="020B0604020202020204" pitchFamily="34" charset="0"/>
              <a:cs typeface="Arial" panose="020B0604020202020204" pitchFamily="34" charset="0"/>
            </a:endParaRPr>
          </a:p>
          <a:p>
            <a:pPr marL="342900" indent="-342900" fontAlgn="base">
              <a:buFont typeface="Arial" panose="020B0604020202020204" pitchFamily="34" charset="0"/>
              <a:buChar char="•"/>
            </a:pPr>
            <a:r>
              <a:rPr lang="en-GB" dirty="0">
                <a:latin typeface="Arial" panose="020B0604020202020204" pitchFamily="34" charset="0"/>
                <a:cs typeface="Arial" panose="020B0604020202020204" pitchFamily="34" charset="0"/>
              </a:rPr>
              <a:t>There were </a:t>
            </a:r>
            <a:r>
              <a:rPr lang="en-GB" b="1" dirty="0">
                <a:latin typeface="Arial" panose="020B0604020202020204" pitchFamily="34" charset="0"/>
                <a:cs typeface="Arial" panose="020B0604020202020204" pitchFamily="34" charset="0"/>
              </a:rPr>
              <a:t>5.9 million </a:t>
            </a:r>
            <a:r>
              <a:rPr lang="en-GB" dirty="0">
                <a:latin typeface="Arial" panose="020B0604020202020204" pitchFamily="34" charset="0"/>
                <a:cs typeface="Arial" panose="020B0604020202020204" pitchFamily="34" charset="0"/>
              </a:rPr>
              <a:t>people on Universal Credit on 8</a:t>
            </a:r>
            <a:r>
              <a:rPr lang="en-GB" baseline="30000" dirty="0">
                <a:latin typeface="Arial" panose="020B0604020202020204" pitchFamily="34" charset="0"/>
                <a:cs typeface="Arial" panose="020B0604020202020204" pitchFamily="34" charset="0"/>
              </a:rPr>
              <a:t>th</a:t>
            </a:r>
            <a:r>
              <a:rPr lang="en-GB" dirty="0">
                <a:latin typeface="Arial" panose="020B0604020202020204" pitchFamily="34" charset="0"/>
                <a:cs typeface="Arial" panose="020B0604020202020204" pitchFamily="34" charset="0"/>
              </a:rPr>
              <a:t> July 2021. This figure has nearly </a:t>
            </a:r>
            <a:r>
              <a:rPr lang="en-GB" b="1" dirty="0">
                <a:latin typeface="Arial" panose="020B0604020202020204" pitchFamily="34" charset="0"/>
                <a:cs typeface="Arial" panose="020B0604020202020204" pitchFamily="34" charset="0"/>
              </a:rPr>
              <a:t>doubled</a:t>
            </a:r>
            <a:r>
              <a:rPr lang="en-GB" dirty="0">
                <a:latin typeface="Arial" panose="020B0604020202020204" pitchFamily="34" charset="0"/>
                <a:cs typeface="Arial" panose="020B0604020202020204" pitchFamily="34" charset="0"/>
              </a:rPr>
              <a:t> since March 2020.</a:t>
            </a:r>
            <a:endParaRPr lang="en-GB" sz="2400" dirty="0">
              <a:latin typeface="Arial" panose="020B0604020202020204" pitchFamily="34" charset="0"/>
              <a:cs typeface="Arial" panose="020B0604020202020204" pitchFamily="34" charset="0"/>
            </a:endParaRPr>
          </a:p>
        </p:txBody>
      </p:sp>
      <p:sp>
        <p:nvSpPr>
          <p:cNvPr id="4" name="Rectangle 3"/>
          <p:cNvSpPr/>
          <p:nvPr/>
        </p:nvSpPr>
        <p:spPr>
          <a:xfrm>
            <a:off x="4497597" y="6754943"/>
            <a:ext cx="4801678" cy="8276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23321" y="1401620"/>
            <a:ext cx="7228455"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Impact on the economy</a:t>
            </a:r>
            <a:endParaRPr lang="en-GB"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7473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67C6BB"/>
        </a:solidFill>
        <a:effectLst/>
      </p:bgPr>
    </p:bg>
    <p:spTree>
      <p:nvGrpSpPr>
        <p:cNvPr id="1" name=""/>
        <p:cNvGrpSpPr/>
        <p:nvPr/>
      </p:nvGrpSpPr>
      <p:grpSpPr>
        <a:xfrm>
          <a:off x="0" y="0"/>
          <a:ext cx="0" cy="0"/>
          <a:chOff x="0" y="0"/>
          <a:chExt cx="0" cy="0"/>
        </a:xfrm>
      </p:grpSpPr>
      <p:sp>
        <p:nvSpPr>
          <p:cNvPr id="24" name="Freeform 23"/>
          <p:cNvSpPr/>
          <p:nvPr/>
        </p:nvSpPr>
        <p:spPr>
          <a:xfrm>
            <a:off x="0" y="661423"/>
            <a:ext cx="9144000" cy="5809601"/>
          </a:xfrm>
          <a:custGeom>
            <a:avLst/>
            <a:gdLst>
              <a:gd name="connsiteX0" fmla="*/ 1 w 9144000"/>
              <a:gd name="connsiteY0" fmla="*/ 0 h 5809601"/>
              <a:gd name="connsiteX1" fmla="*/ 9144000 w 9144000"/>
              <a:gd name="connsiteY1" fmla="*/ 0 h 5809601"/>
              <a:gd name="connsiteX2" fmla="*/ 9144000 w 9144000"/>
              <a:gd name="connsiteY2" fmla="*/ 1085143 h 5809601"/>
              <a:gd name="connsiteX3" fmla="*/ 9144000 w 9144000"/>
              <a:gd name="connsiteY3" fmla="*/ 1307632 h 5809601"/>
              <a:gd name="connsiteX4" fmla="*/ 9144000 w 9144000"/>
              <a:gd name="connsiteY4" fmla="*/ 1384548 h 5809601"/>
              <a:gd name="connsiteX5" fmla="*/ 4567954 w 9144000"/>
              <a:gd name="connsiteY5" fmla="*/ 1562731 h 5809601"/>
              <a:gd name="connsiteX6" fmla="*/ 4567954 w 9144000"/>
              <a:gd name="connsiteY6" fmla="*/ 5098145 h 5809601"/>
              <a:gd name="connsiteX7" fmla="*/ 9144000 w 9144000"/>
              <a:gd name="connsiteY7" fmla="*/ 4919962 h 5809601"/>
              <a:gd name="connsiteX8" fmla="*/ 9144000 w 9144000"/>
              <a:gd name="connsiteY8" fmla="*/ 5358412 h 5809601"/>
              <a:gd name="connsiteX9" fmla="*/ 9144000 w 9144000"/>
              <a:gd name="connsiteY9" fmla="*/ 5575417 h 5809601"/>
              <a:gd name="connsiteX10" fmla="*/ 9144000 w 9144000"/>
              <a:gd name="connsiteY10" fmla="*/ 5809601 h 5809601"/>
              <a:gd name="connsiteX11" fmla="*/ 0 w 9144000"/>
              <a:gd name="connsiteY11" fmla="*/ 5809601 h 5809601"/>
              <a:gd name="connsiteX12" fmla="*/ 0 w 9144000"/>
              <a:gd name="connsiteY12" fmla="*/ 5358412 h 5809601"/>
              <a:gd name="connsiteX13" fmla="*/ 0 w 9144000"/>
              <a:gd name="connsiteY13" fmla="*/ 5358412 h 5809601"/>
              <a:gd name="connsiteX14" fmla="*/ 0 w 9144000"/>
              <a:gd name="connsiteY14" fmla="*/ 5276012 h 5809601"/>
              <a:gd name="connsiteX15" fmla="*/ 1 w 9144000"/>
              <a:gd name="connsiteY15" fmla="*/ 5276012 h 5809601"/>
              <a:gd name="connsiteX16" fmla="*/ 1 w 9144000"/>
              <a:gd name="connsiteY16" fmla="*/ 1740598 h 5809601"/>
              <a:gd name="connsiteX17" fmla="*/ 0 w 9144000"/>
              <a:gd name="connsiteY17" fmla="*/ 1740598 h 5809601"/>
              <a:gd name="connsiteX18" fmla="*/ 0 w 9144000"/>
              <a:gd name="connsiteY18" fmla="*/ 1085143 h 5809601"/>
              <a:gd name="connsiteX19" fmla="*/ 1 w 9144000"/>
              <a:gd name="connsiteY19" fmla="*/ 1085143 h 5809601"/>
              <a:gd name="connsiteX20" fmla="*/ 1 w 9144000"/>
              <a:gd name="connsiteY20" fmla="*/ 904183 h 580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144000" h="5809601">
                <a:moveTo>
                  <a:pt x="1" y="0"/>
                </a:moveTo>
                <a:lnTo>
                  <a:pt x="9144000" y="0"/>
                </a:lnTo>
                <a:lnTo>
                  <a:pt x="9144000" y="1085143"/>
                </a:lnTo>
                <a:lnTo>
                  <a:pt x="9144000" y="1307632"/>
                </a:lnTo>
                <a:lnTo>
                  <a:pt x="9144000" y="1384548"/>
                </a:lnTo>
                <a:lnTo>
                  <a:pt x="4567954" y="1562731"/>
                </a:lnTo>
                <a:lnTo>
                  <a:pt x="4567954" y="5098145"/>
                </a:lnTo>
                <a:lnTo>
                  <a:pt x="9144000" y="4919962"/>
                </a:lnTo>
                <a:lnTo>
                  <a:pt x="9144000" y="5358412"/>
                </a:lnTo>
                <a:lnTo>
                  <a:pt x="9144000" y="5575417"/>
                </a:lnTo>
                <a:lnTo>
                  <a:pt x="9144000" y="5809601"/>
                </a:lnTo>
                <a:lnTo>
                  <a:pt x="0" y="5809601"/>
                </a:lnTo>
                <a:lnTo>
                  <a:pt x="0" y="5358412"/>
                </a:lnTo>
                <a:lnTo>
                  <a:pt x="0" y="5358412"/>
                </a:lnTo>
                <a:lnTo>
                  <a:pt x="0" y="5276012"/>
                </a:lnTo>
                <a:lnTo>
                  <a:pt x="1" y="5276012"/>
                </a:lnTo>
                <a:lnTo>
                  <a:pt x="1" y="1740598"/>
                </a:lnTo>
                <a:lnTo>
                  <a:pt x="0" y="1740598"/>
                </a:lnTo>
                <a:lnTo>
                  <a:pt x="0" y="1085143"/>
                </a:lnTo>
                <a:lnTo>
                  <a:pt x="1" y="1085143"/>
                </a:lnTo>
                <a:lnTo>
                  <a:pt x="1" y="904183"/>
                </a:lnTo>
                <a:close/>
              </a:path>
            </a:pathLst>
          </a:custGeom>
          <a:solidFill>
            <a:srgbClr val="67C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8942" y="5992332"/>
            <a:ext cx="9144000" cy="865668"/>
          </a:xfrm>
          <a:custGeom>
            <a:avLst/>
            <a:gdLst>
              <a:gd name="connsiteX0" fmla="*/ 9144000 w 9144000"/>
              <a:gd name="connsiteY0" fmla="*/ 0 h 865668"/>
              <a:gd name="connsiteX1" fmla="*/ 9144000 w 9144000"/>
              <a:gd name="connsiteY1" fmla="*/ 481259 h 865668"/>
              <a:gd name="connsiteX2" fmla="*/ 9144000 w 9144000"/>
              <a:gd name="connsiteY2" fmla="*/ 655455 h 865668"/>
              <a:gd name="connsiteX3" fmla="*/ 9144000 w 9144000"/>
              <a:gd name="connsiteY3" fmla="*/ 865668 h 865668"/>
              <a:gd name="connsiteX4" fmla="*/ 0 w 9144000"/>
              <a:gd name="connsiteY4" fmla="*/ 865668 h 865668"/>
              <a:gd name="connsiteX5" fmla="*/ 0 w 9144000"/>
              <a:gd name="connsiteY5" fmla="*/ 655455 h 865668"/>
              <a:gd name="connsiteX6" fmla="*/ 0 w 9144000"/>
              <a:gd name="connsiteY6" fmla="*/ 481259 h 865668"/>
              <a:gd name="connsiteX7" fmla="*/ 0 w 9144000"/>
              <a:gd name="connsiteY7" fmla="*/ 356050 h 865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865668">
                <a:moveTo>
                  <a:pt x="9144000" y="0"/>
                </a:moveTo>
                <a:lnTo>
                  <a:pt x="9144000" y="481259"/>
                </a:lnTo>
                <a:lnTo>
                  <a:pt x="9144000" y="655455"/>
                </a:lnTo>
                <a:lnTo>
                  <a:pt x="9144000" y="865668"/>
                </a:lnTo>
                <a:lnTo>
                  <a:pt x="0" y="865668"/>
                </a:lnTo>
                <a:lnTo>
                  <a:pt x="0" y="655455"/>
                </a:lnTo>
                <a:lnTo>
                  <a:pt x="0" y="481259"/>
                </a:lnTo>
                <a:lnTo>
                  <a:pt x="0" y="35605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24"/>
          <p:cNvSpPr/>
          <p:nvPr/>
        </p:nvSpPr>
        <p:spPr>
          <a:xfrm>
            <a:off x="0" y="1"/>
            <a:ext cx="9144000" cy="1140117"/>
          </a:xfrm>
          <a:custGeom>
            <a:avLst/>
            <a:gdLst>
              <a:gd name="connsiteX0" fmla="*/ 0 w 9144000"/>
              <a:gd name="connsiteY0" fmla="*/ 0 h 1140117"/>
              <a:gd name="connsiteX1" fmla="*/ 9144000 w 9144000"/>
              <a:gd name="connsiteY1" fmla="*/ 0 h 1140117"/>
              <a:gd name="connsiteX2" fmla="*/ 9144000 w 9144000"/>
              <a:gd name="connsiteY2" fmla="*/ 484662 h 1140117"/>
              <a:gd name="connsiteX3" fmla="*/ 9144000 w 9144000"/>
              <a:gd name="connsiteY3" fmla="*/ 760270 h 1140117"/>
              <a:gd name="connsiteX4" fmla="*/ 9144000 w 9144000"/>
              <a:gd name="connsiteY4" fmla="*/ 784067 h 1140117"/>
              <a:gd name="connsiteX5" fmla="*/ 0 w 9144000"/>
              <a:gd name="connsiteY5" fmla="*/ 1140117 h 1140117"/>
              <a:gd name="connsiteX6" fmla="*/ 0 w 9144000"/>
              <a:gd name="connsiteY6" fmla="*/ 760270 h 1140117"/>
              <a:gd name="connsiteX7" fmla="*/ 0 w 9144000"/>
              <a:gd name="connsiteY7" fmla="*/ 484662 h 114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1140117">
                <a:moveTo>
                  <a:pt x="0" y="0"/>
                </a:moveTo>
                <a:lnTo>
                  <a:pt x="9144000" y="0"/>
                </a:lnTo>
                <a:lnTo>
                  <a:pt x="9144000" y="484662"/>
                </a:lnTo>
                <a:lnTo>
                  <a:pt x="9144000" y="760270"/>
                </a:lnTo>
                <a:lnTo>
                  <a:pt x="9144000" y="784067"/>
                </a:lnTo>
                <a:lnTo>
                  <a:pt x="0" y="1140117"/>
                </a:lnTo>
                <a:lnTo>
                  <a:pt x="0" y="760270"/>
                </a:lnTo>
                <a:lnTo>
                  <a:pt x="0" y="48466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r:link="rId4" cstate="screen">
            <a:extLst>
              <a:ext uri="{28A0092B-C50C-407E-A947-70E740481C1C}">
                <a14:useLocalDpi xmlns:a14="http://schemas.microsoft.com/office/drawing/2010/main"/>
              </a:ext>
            </a:extLst>
          </a:blip>
          <a:stretch>
            <a:fillRect/>
          </a:stretch>
        </p:blipFill>
        <p:spPr>
          <a:xfrm>
            <a:off x="275445" y="268625"/>
            <a:ext cx="923769" cy="1033742"/>
          </a:xfrm>
          <a:prstGeom prst="rect">
            <a:avLst/>
          </a:prstGeom>
        </p:spPr>
      </p:pic>
      <p:sp>
        <p:nvSpPr>
          <p:cNvPr id="12" name="TextBox 11"/>
          <p:cNvSpPr txBox="1"/>
          <p:nvPr/>
        </p:nvSpPr>
        <p:spPr>
          <a:xfrm>
            <a:off x="4060587" y="1374992"/>
            <a:ext cx="3479566" cy="830997"/>
          </a:xfrm>
          <a:prstGeom prst="rect">
            <a:avLst/>
          </a:prstGeom>
          <a:noFill/>
        </p:spPr>
        <p:txBody>
          <a:bodyPr wrap="square" rtlCol="0">
            <a:spAutoFit/>
          </a:bodyPr>
          <a:lstStyle/>
          <a:p>
            <a:pPr algn="r" defTabSz="342892"/>
            <a:r>
              <a:rPr lang="en-GB" sz="2400" b="1" dirty="0">
                <a:solidFill>
                  <a:schemeClr val="accent4"/>
                </a:solidFill>
                <a:latin typeface="Arial" panose="020B0604020202020204" pitchFamily="34" charset="0"/>
                <a:ea typeface="Verdana" panose="020B0604030504040204" pitchFamily="34" charset="0"/>
                <a:cs typeface="Arial" panose="020B0604020202020204" pitchFamily="34" charset="0"/>
              </a:rPr>
              <a:t>COVID and the economy</a:t>
            </a:r>
            <a:endParaRPr lang="en-US" sz="2400" b="1" dirty="0">
              <a:solidFill>
                <a:schemeClr val="accent4"/>
              </a:solidFill>
              <a:latin typeface="Arial" panose="020B0604020202020204" pitchFamily="34" charset="0"/>
              <a:ea typeface="Verdana" panose="020B0604030504040204" pitchFamily="34" charset="0"/>
              <a:cs typeface="Arial" panose="020B0604020202020204" pitchFamily="34" charset="0"/>
            </a:endParaRPr>
          </a:p>
        </p:txBody>
      </p:sp>
      <p:sp>
        <p:nvSpPr>
          <p:cNvPr id="15" name="TextBox 14"/>
          <p:cNvSpPr txBox="1"/>
          <p:nvPr/>
        </p:nvSpPr>
        <p:spPr>
          <a:xfrm>
            <a:off x="974360" y="6455323"/>
            <a:ext cx="5111646" cy="246221"/>
          </a:xfrm>
          <a:prstGeom prst="rect">
            <a:avLst/>
          </a:prstGeom>
          <a:noFill/>
        </p:spPr>
        <p:txBody>
          <a:bodyPr wrap="square" rtlCol="0">
            <a:spAutoFit/>
          </a:bodyPr>
          <a:lstStyle/>
          <a:p>
            <a:r>
              <a:rPr lang="en-US" sz="1000" dirty="0">
                <a:solidFill>
                  <a:schemeClr val="bg2">
                    <a:lumMod val="50000"/>
                  </a:schemeClr>
                </a:solidFill>
                <a:latin typeface="Arial" charset="0"/>
                <a:ea typeface="Arial" charset="0"/>
                <a:cs typeface="Arial" charset="0"/>
              </a:rPr>
              <a:t>© Young Citizens</a:t>
            </a:r>
          </a:p>
        </p:txBody>
      </p:sp>
      <p:sp>
        <p:nvSpPr>
          <p:cNvPr id="16" name="TextBox 15"/>
          <p:cNvSpPr txBox="1"/>
          <p:nvPr/>
        </p:nvSpPr>
        <p:spPr>
          <a:xfrm>
            <a:off x="464697" y="6293278"/>
            <a:ext cx="794478" cy="461665"/>
          </a:xfrm>
          <a:prstGeom prst="rect">
            <a:avLst/>
          </a:prstGeom>
          <a:noFill/>
        </p:spPr>
        <p:txBody>
          <a:bodyPr wrap="square" rtlCol="0">
            <a:spAutoFit/>
          </a:bodyPr>
          <a:lstStyle/>
          <a:p>
            <a:pPr defTabSz="342892"/>
            <a:r>
              <a:rPr lang="en-US" sz="2400" b="1" dirty="0" smtClean="0">
                <a:solidFill>
                  <a:schemeClr val="accent4"/>
                </a:solidFill>
                <a:latin typeface="Arial" panose="020B0604020202020204" pitchFamily="34" charset="0"/>
                <a:ea typeface="Verdana" panose="020B0604030504040204" pitchFamily="34" charset="0"/>
                <a:cs typeface="Arial" panose="020B0604020202020204" pitchFamily="34" charset="0"/>
              </a:rPr>
              <a:t>6</a:t>
            </a:r>
            <a:endParaRPr lang="en-US" sz="2400" b="1" dirty="0">
              <a:solidFill>
                <a:schemeClr val="accent4"/>
              </a:solidFill>
              <a:latin typeface="Arial" panose="020B0604020202020204" pitchFamily="34" charset="0"/>
              <a:ea typeface="Verdana" panose="020B0604030504040204" pitchFamily="34" charset="0"/>
              <a:cs typeface="Arial" panose="020B0604020202020204" pitchFamily="34" charset="0"/>
            </a:endParaRPr>
          </a:p>
        </p:txBody>
      </p:sp>
      <p:sp>
        <p:nvSpPr>
          <p:cNvPr id="18" name="TextBox 17"/>
          <p:cNvSpPr txBox="1"/>
          <p:nvPr/>
        </p:nvSpPr>
        <p:spPr>
          <a:xfrm>
            <a:off x="164683" y="4419349"/>
            <a:ext cx="2784746" cy="400110"/>
          </a:xfrm>
          <a:prstGeom prst="rect">
            <a:avLst/>
          </a:prstGeom>
          <a:noFill/>
        </p:spPr>
        <p:txBody>
          <a:bodyPr wrap="square" rtlCol="0">
            <a:spAutoFit/>
          </a:bodyPr>
          <a:lstStyle/>
          <a:p>
            <a:pPr algn="ctr" defTabSz="457200"/>
            <a:r>
              <a:rPr lang="en-GB" sz="2000" b="1" dirty="0">
                <a:latin typeface="Arial" panose="020B0604020202020204" pitchFamily="34" charset="0"/>
                <a:ea typeface="Verdana" panose="020B0604030504040204" pitchFamily="34" charset="0"/>
                <a:cs typeface="Arial" panose="020B0604020202020204" pitchFamily="34" charset="0"/>
              </a:rPr>
              <a:t>Furlough</a:t>
            </a:r>
          </a:p>
        </p:txBody>
      </p:sp>
      <p:sp>
        <p:nvSpPr>
          <p:cNvPr id="4" name="Rectangle 3"/>
          <p:cNvSpPr/>
          <p:nvPr/>
        </p:nvSpPr>
        <p:spPr>
          <a:xfrm>
            <a:off x="4497597" y="6754943"/>
            <a:ext cx="4801678" cy="8276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328470" y="4429604"/>
            <a:ext cx="2784746" cy="400110"/>
          </a:xfrm>
          <a:prstGeom prst="rect">
            <a:avLst/>
          </a:prstGeom>
          <a:noFill/>
        </p:spPr>
        <p:txBody>
          <a:bodyPr wrap="square" rtlCol="0">
            <a:spAutoFit/>
          </a:bodyPr>
          <a:lstStyle/>
          <a:p>
            <a:pPr defTabSz="457200"/>
            <a:r>
              <a:rPr lang="en-GB" sz="2000" b="1" dirty="0">
                <a:latin typeface="Arial" panose="020B0604020202020204" pitchFamily="34" charset="0"/>
                <a:ea typeface="Verdana" panose="020B0604030504040204" pitchFamily="34" charset="0"/>
                <a:cs typeface="Arial" panose="020B0604020202020204" pitchFamily="34" charset="0"/>
              </a:rPr>
              <a:t>Increased benefits</a:t>
            </a:r>
          </a:p>
        </p:txBody>
      </p:sp>
      <p:sp>
        <p:nvSpPr>
          <p:cNvPr id="14" name="TextBox 13"/>
          <p:cNvSpPr txBox="1"/>
          <p:nvPr/>
        </p:nvSpPr>
        <p:spPr>
          <a:xfrm>
            <a:off x="6230537" y="4399755"/>
            <a:ext cx="2784746" cy="707886"/>
          </a:xfrm>
          <a:prstGeom prst="rect">
            <a:avLst/>
          </a:prstGeom>
          <a:noFill/>
        </p:spPr>
        <p:txBody>
          <a:bodyPr wrap="square" rtlCol="0">
            <a:spAutoFit/>
          </a:bodyPr>
          <a:lstStyle/>
          <a:p>
            <a:pPr algn="ctr" defTabSz="457200"/>
            <a:r>
              <a:rPr lang="en-GB" sz="2000" b="1" dirty="0">
                <a:latin typeface="Arial" panose="020B0604020202020204" pitchFamily="34" charset="0"/>
                <a:ea typeface="Verdana" panose="020B0604030504040204" pitchFamily="34" charset="0"/>
                <a:cs typeface="Arial" panose="020B0604020202020204" pitchFamily="34" charset="0"/>
              </a:rPr>
              <a:t>Company </a:t>
            </a:r>
            <a:r>
              <a:rPr lang="en-GB" sz="2000" b="1" dirty="0" smtClean="0">
                <a:latin typeface="Arial" panose="020B0604020202020204" pitchFamily="34" charset="0"/>
                <a:ea typeface="Verdana" panose="020B0604030504040204" pitchFamily="34" charset="0"/>
                <a:cs typeface="Arial" panose="020B0604020202020204" pitchFamily="34" charset="0"/>
              </a:rPr>
              <a:t>loans </a:t>
            </a:r>
            <a:r>
              <a:rPr lang="en-GB" sz="2000" b="1" dirty="0">
                <a:latin typeface="Arial" panose="020B0604020202020204" pitchFamily="34" charset="0"/>
                <a:ea typeface="Verdana" panose="020B0604030504040204" pitchFamily="34" charset="0"/>
                <a:cs typeface="Arial" panose="020B0604020202020204" pitchFamily="34" charset="0"/>
              </a:rPr>
              <a:t>and grants</a:t>
            </a:r>
          </a:p>
        </p:txBody>
      </p:sp>
      <p:sp>
        <p:nvSpPr>
          <p:cNvPr id="20" name="TextBox 19"/>
          <p:cNvSpPr txBox="1"/>
          <p:nvPr/>
        </p:nvSpPr>
        <p:spPr>
          <a:xfrm>
            <a:off x="320478" y="5395823"/>
            <a:ext cx="7458018" cy="400110"/>
          </a:xfrm>
          <a:prstGeom prst="rect">
            <a:avLst/>
          </a:prstGeom>
          <a:noFill/>
        </p:spPr>
        <p:txBody>
          <a:bodyPr wrap="square" rtlCol="0">
            <a:spAutoFit/>
          </a:bodyPr>
          <a:lstStyle/>
          <a:p>
            <a:pPr defTabSz="457200"/>
            <a:r>
              <a:rPr lang="en-GB" sz="2000" b="1" dirty="0">
                <a:latin typeface="Arial" panose="020B0604020202020204" pitchFamily="34" charset="0"/>
                <a:ea typeface="Verdana" panose="020B0604030504040204" pitchFamily="34" charset="0"/>
                <a:cs typeface="Arial" panose="020B0604020202020204" pitchFamily="34" charset="0"/>
              </a:rPr>
              <a:t>Q: Why do you think these packages were put in place?</a:t>
            </a:r>
          </a:p>
        </p:txBody>
      </p:sp>
      <p:pic>
        <p:nvPicPr>
          <p:cNvPr id="3074" name="Picture 2"/>
          <p:cNvPicPr>
            <a:picLocks noChangeAspect="1" noChangeArrowheads="1"/>
          </p:cNvPicPr>
          <p:nvPr/>
        </p:nvPicPr>
        <p:blipFill>
          <a:blip r:embed="rId5" cstate="screen">
            <a:extLst>
              <a:ext uri="{28A0092B-C50C-407E-A947-70E740481C1C}">
                <a14:useLocalDpi xmlns:a14="http://schemas.microsoft.com/office/drawing/2010/main"/>
              </a:ext>
            </a:extLst>
          </a:blip>
          <a:stretch>
            <a:fillRect/>
          </a:stretch>
        </p:blipFill>
        <p:spPr bwMode="auto">
          <a:xfrm>
            <a:off x="213014" y="2419329"/>
            <a:ext cx="2845445" cy="1896963"/>
          </a:xfrm>
          <a:prstGeom prst="rect">
            <a:avLst/>
          </a:prstGeom>
          <a:noFill/>
          <a:effectLst>
            <a:softEdge rad="190500"/>
          </a:effectLst>
          <a:extLst>
            <a:ext uri="{909E8E84-426E-40DD-AFC4-6F175D3DCCD1}">
              <a14:hiddenFill xmlns:a14="http://schemas.microsoft.com/office/drawing/2010/main">
                <a:solidFill>
                  <a:srgbClr val="FFFFFF"/>
                </a:solidFill>
              </a14:hiddenFill>
            </a:ext>
          </a:extLst>
        </p:spPr>
      </p:pic>
      <p:pic>
        <p:nvPicPr>
          <p:cNvPr id="3076" name="Picture 4"/>
          <p:cNvPicPr>
            <a:picLocks noChangeAspect="1" noChangeArrowheads="1"/>
          </p:cNvPicPr>
          <p:nvPr/>
        </p:nvPicPr>
        <p:blipFill>
          <a:blip r:embed="rId6" cstate="screen">
            <a:extLst>
              <a:ext uri="{28A0092B-C50C-407E-A947-70E740481C1C}">
                <a14:useLocalDpi xmlns:a14="http://schemas.microsoft.com/office/drawing/2010/main"/>
              </a:ext>
            </a:extLst>
          </a:blip>
          <a:stretch>
            <a:fillRect/>
          </a:stretch>
        </p:blipFill>
        <p:spPr bwMode="auto">
          <a:xfrm>
            <a:off x="3266889" y="2206869"/>
            <a:ext cx="2558218" cy="1956160"/>
          </a:xfrm>
          <a:prstGeom prst="rect">
            <a:avLst/>
          </a:prstGeom>
          <a:noFill/>
          <a:effectLst>
            <a:softEdge rad="190500"/>
          </a:effectLst>
          <a:extLst>
            <a:ext uri="{909E8E84-426E-40DD-AFC4-6F175D3DCCD1}">
              <a14:hiddenFill xmlns:a14="http://schemas.microsoft.com/office/drawing/2010/main">
                <a:solidFill>
                  <a:srgbClr val="FFFFFF"/>
                </a:solidFill>
              </a14:hiddenFill>
            </a:ext>
          </a:extLst>
        </p:spPr>
      </p:pic>
      <p:pic>
        <p:nvPicPr>
          <p:cNvPr id="3078" name="Picture 6"/>
          <p:cNvPicPr>
            <a:picLocks noChangeAspect="1" noChangeArrowheads="1"/>
          </p:cNvPicPr>
          <p:nvPr/>
        </p:nvPicPr>
        <p:blipFill>
          <a:blip r:embed="rId7" cstate="screen">
            <a:extLst>
              <a:ext uri="{28A0092B-C50C-407E-A947-70E740481C1C}">
                <a14:useLocalDpi xmlns:a14="http://schemas.microsoft.com/office/drawing/2010/main"/>
              </a:ext>
            </a:extLst>
          </a:blip>
          <a:stretch>
            <a:fillRect/>
          </a:stretch>
        </p:blipFill>
        <p:spPr bwMode="auto">
          <a:xfrm>
            <a:off x="6021410" y="2248410"/>
            <a:ext cx="2926287" cy="1950674"/>
          </a:xfrm>
          <a:prstGeom prst="rect">
            <a:avLst/>
          </a:prstGeom>
          <a:noFill/>
          <a:effectLst>
            <a:softEdge rad="190500"/>
          </a:effectLst>
          <a:extLst>
            <a:ext uri="{909E8E84-426E-40DD-AFC4-6F175D3DCCD1}">
              <a14:hiddenFill xmlns:a14="http://schemas.microsoft.com/office/drawing/2010/main">
                <a:solidFill>
                  <a:srgbClr val="FFFFFF"/>
                </a:solidFill>
              </a14:hiddenFill>
            </a:ext>
          </a:extLst>
        </p:spPr>
      </p:pic>
      <p:sp>
        <p:nvSpPr>
          <p:cNvPr id="22" name="TextBox 21"/>
          <p:cNvSpPr txBox="1"/>
          <p:nvPr/>
        </p:nvSpPr>
        <p:spPr>
          <a:xfrm>
            <a:off x="123321" y="1401620"/>
            <a:ext cx="7228455"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Government support</a:t>
            </a:r>
            <a:endParaRPr lang="en-GB"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8407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07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3" grpId="0"/>
      <p:bldP spid="14"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67C6BB"/>
        </a:solidFill>
        <a:effectLst/>
      </p:bgPr>
    </p:bg>
    <p:spTree>
      <p:nvGrpSpPr>
        <p:cNvPr id="1" name=""/>
        <p:cNvGrpSpPr/>
        <p:nvPr/>
      </p:nvGrpSpPr>
      <p:grpSpPr>
        <a:xfrm>
          <a:off x="0" y="0"/>
          <a:ext cx="0" cy="0"/>
          <a:chOff x="0" y="0"/>
          <a:chExt cx="0" cy="0"/>
        </a:xfrm>
      </p:grpSpPr>
      <p:sp>
        <p:nvSpPr>
          <p:cNvPr id="24" name="Freeform 23"/>
          <p:cNvSpPr/>
          <p:nvPr/>
        </p:nvSpPr>
        <p:spPr>
          <a:xfrm>
            <a:off x="0" y="1058874"/>
            <a:ext cx="9144000" cy="5809601"/>
          </a:xfrm>
          <a:custGeom>
            <a:avLst/>
            <a:gdLst>
              <a:gd name="connsiteX0" fmla="*/ 1 w 9144000"/>
              <a:gd name="connsiteY0" fmla="*/ 0 h 5809601"/>
              <a:gd name="connsiteX1" fmla="*/ 9144000 w 9144000"/>
              <a:gd name="connsiteY1" fmla="*/ 0 h 5809601"/>
              <a:gd name="connsiteX2" fmla="*/ 9144000 w 9144000"/>
              <a:gd name="connsiteY2" fmla="*/ 1085143 h 5809601"/>
              <a:gd name="connsiteX3" fmla="*/ 9144000 w 9144000"/>
              <a:gd name="connsiteY3" fmla="*/ 1307632 h 5809601"/>
              <a:gd name="connsiteX4" fmla="*/ 9144000 w 9144000"/>
              <a:gd name="connsiteY4" fmla="*/ 1384548 h 5809601"/>
              <a:gd name="connsiteX5" fmla="*/ 4567954 w 9144000"/>
              <a:gd name="connsiteY5" fmla="*/ 1562731 h 5809601"/>
              <a:gd name="connsiteX6" fmla="*/ 4567954 w 9144000"/>
              <a:gd name="connsiteY6" fmla="*/ 5098145 h 5809601"/>
              <a:gd name="connsiteX7" fmla="*/ 9144000 w 9144000"/>
              <a:gd name="connsiteY7" fmla="*/ 4919962 h 5809601"/>
              <a:gd name="connsiteX8" fmla="*/ 9144000 w 9144000"/>
              <a:gd name="connsiteY8" fmla="*/ 5358412 h 5809601"/>
              <a:gd name="connsiteX9" fmla="*/ 9144000 w 9144000"/>
              <a:gd name="connsiteY9" fmla="*/ 5575417 h 5809601"/>
              <a:gd name="connsiteX10" fmla="*/ 9144000 w 9144000"/>
              <a:gd name="connsiteY10" fmla="*/ 5809601 h 5809601"/>
              <a:gd name="connsiteX11" fmla="*/ 0 w 9144000"/>
              <a:gd name="connsiteY11" fmla="*/ 5809601 h 5809601"/>
              <a:gd name="connsiteX12" fmla="*/ 0 w 9144000"/>
              <a:gd name="connsiteY12" fmla="*/ 5358412 h 5809601"/>
              <a:gd name="connsiteX13" fmla="*/ 0 w 9144000"/>
              <a:gd name="connsiteY13" fmla="*/ 5358412 h 5809601"/>
              <a:gd name="connsiteX14" fmla="*/ 0 w 9144000"/>
              <a:gd name="connsiteY14" fmla="*/ 5276012 h 5809601"/>
              <a:gd name="connsiteX15" fmla="*/ 1 w 9144000"/>
              <a:gd name="connsiteY15" fmla="*/ 5276012 h 5809601"/>
              <a:gd name="connsiteX16" fmla="*/ 1 w 9144000"/>
              <a:gd name="connsiteY16" fmla="*/ 1740598 h 5809601"/>
              <a:gd name="connsiteX17" fmla="*/ 0 w 9144000"/>
              <a:gd name="connsiteY17" fmla="*/ 1740598 h 5809601"/>
              <a:gd name="connsiteX18" fmla="*/ 0 w 9144000"/>
              <a:gd name="connsiteY18" fmla="*/ 1085143 h 5809601"/>
              <a:gd name="connsiteX19" fmla="*/ 1 w 9144000"/>
              <a:gd name="connsiteY19" fmla="*/ 1085143 h 5809601"/>
              <a:gd name="connsiteX20" fmla="*/ 1 w 9144000"/>
              <a:gd name="connsiteY20" fmla="*/ 904183 h 580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144000" h="5809601">
                <a:moveTo>
                  <a:pt x="1" y="0"/>
                </a:moveTo>
                <a:lnTo>
                  <a:pt x="9144000" y="0"/>
                </a:lnTo>
                <a:lnTo>
                  <a:pt x="9144000" y="1085143"/>
                </a:lnTo>
                <a:lnTo>
                  <a:pt x="9144000" y="1307632"/>
                </a:lnTo>
                <a:lnTo>
                  <a:pt x="9144000" y="1384548"/>
                </a:lnTo>
                <a:lnTo>
                  <a:pt x="4567954" y="1562731"/>
                </a:lnTo>
                <a:lnTo>
                  <a:pt x="4567954" y="5098145"/>
                </a:lnTo>
                <a:lnTo>
                  <a:pt x="9144000" y="4919962"/>
                </a:lnTo>
                <a:lnTo>
                  <a:pt x="9144000" y="5358412"/>
                </a:lnTo>
                <a:lnTo>
                  <a:pt x="9144000" y="5575417"/>
                </a:lnTo>
                <a:lnTo>
                  <a:pt x="9144000" y="5809601"/>
                </a:lnTo>
                <a:lnTo>
                  <a:pt x="0" y="5809601"/>
                </a:lnTo>
                <a:lnTo>
                  <a:pt x="0" y="5358412"/>
                </a:lnTo>
                <a:lnTo>
                  <a:pt x="0" y="5358412"/>
                </a:lnTo>
                <a:lnTo>
                  <a:pt x="0" y="5276012"/>
                </a:lnTo>
                <a:lnTo>
                  <a:pt x="1" y="5276012"/>
                </a:lnTo>
                <a:lnTo>
                  <a:pt x="1" y="1740598"/>
                </a:lnTo>
                <a:lnTo>
                  <a:pt x="0" y="1740598"/>
                </a:lnTo>
                <a:lnTo>
                  <a:pt x="0" y="1085143"/>
                </a:lnTo>
                <a:lnTo>
                  <a:pt x="1" y="1085143"/>
                </a:lnTo>
                <a:lnTo>
                  <a:pt x="1" y="904183"/>
                </a:lnTo>
                <a:close/>
              </a:path>
            </a:pathLst>
          </a:custGeom>
          <a:solidFill>
            <a:srgbClr val="67C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8942" y="5992332"/>
            <a:ext cx="9144000" cy="865668"/>
          </a:xfrm>
          <a:custGeom>
            <a:avLst/>
            <a:gdLst>
              <a:gd name="connsiteX0" fmla="*/ 9144000 w 9144000"/>
              <a:gd name="connsiteY0" fmla="*/ 0 h 865668"/>
              <a:gd name="connsiteX1" fmla="*/ 9144000 w 9144000"/>
              <a:gd name="connsiteY1" fmla="*/ 481259 h 865668"/>
              <a:gd name="connsiteX2" fmla="*/ 9144000 w 9144000"/>
              <a:gd name="connsiteY2" fmla="*/ 655455 h 865668"/>
              <a:gd name="connsiteX3" fmla="*/ 9144000 w 9144000"/>
              <a:gd name="connsiteY3" fmla="*/ 865668 h 865668"/>
              <a:gd name="connsiteX4" fmla="*/ 0 w 9144000"/>
              <a:gd name="connsiteY4" fmla="*/ 865668 h 865668"/>
              <a:gd name="connsiteX5" fmla="*/ 0 w 9144000"/>
              <a:gd name="connsiteY5" fmla="*/ 655455 h 865668"/>
              <a:gd name="connsiteX6" fmla="*/ 0 w 9144000"/>
              <a:gd name="connsiteY6" fmla="*/ 481259 h 865668"/>
              <a:gd name="connsiteX7" fmla="*/ 0 w 9144000"/>
              <a:gd name="connsiteY7" fmla="*/ 356050 h 865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865668">
                <a:moveTo>
                  <a:pt x="9144000" y="0"/>
                </a:moveTo>
                <a:lnTo>
                  <a:pt x="9144000" y="481259"/>
                </a:lnTo>
                <a:lnTo>
                  <a:pt x="9144000" y="655455"/>
                </a:lnTo>
                <a:lnTo>
                  <a:pt x="9144000" y="865668"/>
                </a:lnTo>
                <a:lnTo>
                  <a:pt x="0" y="865668"/>
                </a:lnTo>
                <a:lnTo>
                  <a:pt x="0" y="655455"/>
                </a:lnTo>
                <a:lnTo>
                  <a:pt x="0" y="481259"/>
                </a:lnTo>
                <a:lnTo>
                  <a:pt x="0" y="35605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24"/>
          <p:cNvSpPr/>
          <p:nvPr/>
        </p:nvSpPr>
        <p:spPr>
          <a:xfrm>
            <a:off x="0" y="1"/>
            <a:ext cx="9144000" cy="1140117"/>
          </a:xfrm>
          <a:custGeom>
            <a:avLst/>
            <a:gdLst>
              <a:gd name="connsiteX0" fmla="*/ 0 w 9144000"/>
              <a:gd name="connsiteY0" fmla="*/ 0 h 1140117"/>
              <a:gd name="connsiteX1" fmla="*/ 9144000 w 9144000"/>
              <a:gd name="connsiteY1" fmla="*/ 0 h 1140117"/>
              <a:gd name="connsiteX2" fmla="*/ 9144000 w 9144000"/>
              <a:gd name="connsiteY2" fmla="*/ 484662 h 1140117"/>
              <a:gd name="connsiteX3" fmla="*/ 9144000 w 9144000"/>
              <a:gd name="connsiteY3" fmla="*/ 760270 h 1140117"/>
              <a:gd name="connsiteX4" fmla="*/ 9144000 w 9144000"/>
              <a:gd name="connsiteY4" fmla="*/ 784067 h 1140117"/>
              <a:gd name="connsiteX5" fmla="*/ 0 w 9144000"/>
              <a:gd name="connsiteY5" fmla="*/ 1140117 h 1140117"/>
              <a:gd name="connsiteX6" fmla="*/ 0 w 9144000"/>
              <a:gd name="connsiteY6" fmla="*/ 760270 h 1140117"/>
              <a:gd name="connsiteX7" fmla="*/ 0 w 9144000"/>
              <a:gd name="connsiteY7" fmla="*/ 484662 h 114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1140117">
                <a:moveTo>
                  <a:pt x="0" y="0"/>
                </a:moveTo>
                <a:lnTo>
                  <a:pt x="9144000" y="0"/>
                </a:lnTo>
                <a:lnTo>
                  <a:pt x="9144000" y="484662"/>
                </a:lnTo>
                <a:lnTo>
                  <a:pt x="9144000" y="760270"/>
                </a:lnTo>
                <a:lnTo>
                  <a:pt x="9144000" y="784067"/>
                </a:lnTo>
                <a:lnTo>
                  <a:pt x="0" y="1140117"/>
                </a:lnTo>
                <a:lnTo>
                  <a:pt x="0" y="760270"/>
                </a:lnTo>
                <a:lnTo>
                  <a:pt x="0" y="48466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2" r:link="rId3" cstate="screen">
            <a:extLst>
              <a:ext uri="{28A0092B-C50C-407E-A947-70E740481C1C}">
                <a14:useLocalDpi xmlns:a14="http://schemas.microsoft.com/office/drawing/2010/main"/>
              </a:ext>
            </a:extLst>
          </a:blip>
          <a:stretch>
            <a:fillRect/>
          </a:stretch>
        </p:blipFill>
        <p:spPr>
          <a:xfrm>
            <a:off x="275445" y="268625"/>
            <a:ext cx="923769" cy="1033742"/>
          </a:xfrm>
          <a:prstGeom prst="rect">
            <a:avLst/>
          </a:prstGeom>
        </p:spPr>
      </p:pic>
      <p:sp>
        <p:nvSpPr>
          <p:cNvPr id="12" name="TextBox 11"/>
          <p:cNvSpPr txBox="1"/>
          <p:nvPr/>
        </p:nvSpPr>
        <p:spPr>
          <a:xfrm>
            <a:off x="3857625" y="298605"/>
            <a:ext cx="5273681" cy="461665"/>
          </a:xfrm>
          <a:prstGeom prst="rect">
            <a:avLst/>
          </a:prstGeom>
          <a:noFill/>
        </p:spPr>
        <p:txBody>
          <a:bodyPr wrap="square" rtlCol="0">
            <a:spAutoFit/>
          </a:bodyPr>
          <a:lstStyle/>
          <a:p>
            <a:pPr algn="r" defTabSz="342892"/>
            <a:r>
              <a:rPr lang="en-GB" sz="2400" b="1" dirty="0">
                <a:solidFill>
                  <a:schemeClr val="accent4"/>
                </a:solidFill>
                <a:latin typeface="Arial" panose="020B0604020202020204" pitchFamily="34" charset="0"/>
                <a:ea typeface="Verdana" panose="020B0604030504040204" pitchFamily="34" charset="0"/>
                <a:cs typeface="Arial" panose="020B0604020202020204" pitchFamily="34" charset="0"/>
              </a:rPr>
              <a:t>COVID and the economy</a:t>
            </a:r>
            <a:endParaRPr lang="en-US" sz="2400" b="1" dirty="0">
              <a:solidFill>
                <a:schemeClr val="accent4"/>
              </a:solidFill>
              <a:latin typeface="Arial" panose="020B0604020202020204" pitchFamily="34" charset="0"/>
              <a:ea typeface="Verdana" panose="020B0604030504040204" pitchFamily="34" charset="0"/>
              <a:cs typeface="Arial" panose="020B0604020202020204" pitchFamily="34" charset="0"/>
            </a:endParaRPr>
          </a:p>
        </p:txBody>
      </p:sp>
      <p:sp>
        <p:nvSpPr>
          <p:cNvPr id="15" name="TextBox 14"/>
          <p:cNvSpPr txBox="1"/>
          <p:nvPr/>
        </p:nvSpPr>
        <p:spPr>
          <a:xfrm>
            <a:off x="974360" y="6455323"/>
            <a:ext cx="5111646" cy="246221"/>
          </a:xfrm>
          <a:prstGeom prst="rect">
            <a:avLst/>
          </a:prstGeom>
          <a:noFill/>
        </p:spPr>
        <p:txBody>
          <a:bodyPr wrap="square" rtlCol="0">
            <a:spAutoFit/>
          </a:bodyPr>
          <a:lstStyle/>
          <a:p>
            <a:r>
              <a:rPr lang="en-US" sz="1000" dirty="0">
                <a:solidFill>
                  <a:schemeClr val="bg2">
                    <a:lumMod val="50000"/>
                  </a:schemeClr>
                </a:solidFill>
                <a:latin typeface="Arial" charset="0"/>
                <a:ea typeface="Arial" charset="0"/>
                <a:cs typeface="Arial" charset="0"/>
              </a:rPr>
              <a:t>© Young Citizens</a:t>
            </a:r>
          </a:p>
        </p:txBody>
      </p:sp>
      <p:sp>
        <p:nvSpPr>
          <p:cNvPr id="16" name="TextBox 15"/>
          <p:cNvSpPr txBox="1"/>
          <p:nvPr/>
        </p:nvSpPr>
        <p:spPr>
          <a:xfrm>
            <a:off x="464697" y="6293278"/>
            <a:ext cx="794478" cy="461665"/>
          </a:xfrm>
          <a:prstGeom prst="rect">
            <a:avLst/>
          </a:prstGeom>
          <a:noFill/>
        </p:spPr>
        <p:txBody>
          <a:bodyPr wrap="square" rtlCol="0">
            <a:spAutoFit/>
          </a:bodyPr>
          <a:lstStyle/>
          <a:p>
            <a:pPr defTabSz="342892"/>
            <a:r>
              <a:rPr lang="en-US" sz="2400" b="1" dirty="0" smtClean="0">
                <a:solidFill>
                  <a:schemeClr val="accent4"/>
                </a:solidFill>
                <a:latin typeface="Arial" panose="020B0604020202020204" pitchFamily="34" charset="0"/>
                <a:ea typeface="Verdana" panose="020B0604030504040204" pitchFamily="34" charset="0"/>
                <a:cs typeface="Arial" panose="020B0604020202020204" pitchFamily="34" charset="0"/>
              </a:rPr>
              <a:t>7</a:t>
            </a:r>
            <a:endParaRPr lang="en-US" sz="2400" b="1" dirty="0">
              <a:solidFill>
                <a:schemeClr val="accent4"/>
              </a:solidFill>
              <a:latin typeface="Arial" panose="020B0604020202020204" pitchFamily="34" charset="0"/>
              <a:ea typeface="Verdana" panose="020B0604030504040204" pitchFamily="34" charset="0"/>
              <a:cs typeface="Arial" panose="020B0604020202020204" pitchFamily="34" charset="0"/>
            </a:endParaRPr>
          </a:p>
        </p:txBody>
      </p:sp>
      <p:sp>
        <p:nvSpPr>
          <p:cNvPr id="18" name="TextBox 17"/>
          <p:cNvSpPr txBox="1"/>
          <p:nvPr/>
        </p:nvSpPr>
        <p:spPr>
          <a:xfrm>
            <a:off x="275445" y="1371999"/>
            <a:ext cx="6239655" cy="646331"/>
          </a:xfrm>
          <a:prstGeom prst="rect">
            <a:avLst/>
          </a:prstGeom>
          <a:noFill/>
        </p:spPr>
        <p:txBody>
          <a:bodyPr wrap="square" rtlCol="0">
            <a:spAutoFit/>
          </a:bodyPr>
          <a:lstStyle/>
          <a:p>
            <a:pPr defTabSz="457200"/>
            <a:endParaRPr lang="en-GB" sz="3600" b="1" dirty="0">
              <a:latin typeface="Arial" panose="020B0604020202020204" pitchFamily="34" charset="0"/>
              <a:ea typeface="Verdana" panose="020B0604030504040204" pitchFamily="34" charset="0"/>
              <a:cs typeface="Arial" panose="020B0604020202020204" pitchFamily="34" charset="0"/>
            </a:endParaRPr>
          </a:p>
        </p:txBody>
      </p:sp>
      <p:sp>
        <p:nvSpPr>
          <p:cNvPr id="4" name="Rectangle 3"/>
          <p:cNvSpPr/>
          <p:nvPr/>
        </p:nvSpPr>
        <p:spPr>
          <a:xfrm>
            <a:off x="4497597" y="6754943"/>
            <a:ext cx="4801678" cy="8276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53011" y="1365713"/>
            <a:ext cx="8855861" cy="646331"/>
          </a:xfrm>
          <a:prstGeom prst="rect">
            <a:avLst/>
          </a:prstGeom>
          <a:noFill/>
        </p:spPr>
        <p:txBody>
          <a:bodyPr wrap="square" rtlCol="0">
            <a:spAutoFit/>
          </a:bodyPr>
          <a:lstStyle/>
          <a:p>
            <a:pPr defTabSz="457200"/>
            <a:r>
              <a:rPr lang="en-GB" sz="3600" b="1" dirty="0">
                <a:latin typeface="Arial" panose="020B0604020202020204" pitchFamily="34" charset="0"/>
                <a:ea typeface="Verdana" panose="020B0604030504040204" pitchFamily="34" charset="0"/>
                <a:cs typeface="Arial" panose="020B0604020202020204" pitchFamily="34" charset="0"/>
              </a:rPr>
              <a:t>The multiplier effect… </a:t>
            </a:r>
            <a:endParaRPr lang="en-US" sz="2400" b="1" dirty="0">
              <a:latin typeface="Arial" panose="020B0604020202020204" pitchFamily="34" charset="0"/>
              <a:ea typeface="Verdana" panose="020B0604030504040204" pitchFamily="34" charset="0"/>
              <a:cs typeface="Arial" panose="020B0604020202020204" pitchFamily="34" charset="0"/>
            </a:endParaRPr>
          </a:p>
        </p:txBody>
      </p:sp>
      <p:sp>
        <p:nvSpPr>
          <p:cNvPr id="2" name="TextBox 1"/>
          <p:cNvSpPr txBox="1"/>
          <p:nvPr/>
        </p:nvSpPr>
        <p:spPr>
          <a:xfrm>
            <a:off x="3886036" y="2174809"/>
            <a:ext cx="1799474" cy="923330"/>
          </a:xfrm>
          <a:prstGeom prst="rect">
            <a:avLst/>
          </a:prstGeom>
          <a:noFill/>
        </p:spPr>
        <p:txBody>
          <a:bodyPr wrap="square" rtlCol="0">
            <a:spAutoFit/>
          </a:bodyPr>
          <a:lstStyle/>
          <a:p>
            <a:pPr algn="ctr"/>
            <a:r>
              <a:rPr lang="en-US" b="1" dirty="0">
                <a:latin typeface="Arial" panose="020B0604020202020204" pitchFamily="34" charset="0"/>
                <a:cs typeface="Arial" panose="020B0604020202020204" pitchFamily="34" charset="0"/>
              </a:rPr>
              <a:t>(1)</a:t>
            </a:r>
            <a:r>
              <a:rPr lang="en-US" dirty="0">
                <a:latin typeface="Arial" panose="020B0604020202020204" pitchFamily="34" charset="0"/>
                <a:cs typeface="Arial" panose="020B0604020202020204" pitchFamily="34" charset="0"/>
              </a:rPr>
              <a:t> </a:t>
            </a:r>
          </a:p>
          <a:p>
            <a:pPr algn="ctr"/>
            <a:r>
              <a:rPr lang="en-US" dirty="0">
                <a:latin typeface="Arial" panose="020B0604020202020204" pitchFamily="34" charset="0"/>
                <a:cs typeface="Arial" panose="020B0604020202020204" pitchFamily="34" charset="0"/>
              </a:rPr>
              <a:t>Lots of people lose their jobs.</a:t>
            </a:r>
            <a:endParaRPr lang="en-GB" dirty="0">
              <a:latin typeface="Arial" panose="020B0604020202020204" pitchFamily="34" charset="0"/>
              <a:cs typeface="Arial" panose="020B0604020202020204" pitchFamily="34" charset="0"/>
            </a:endParaRPr>
          </a:p>
        </p:txBody>
      </p:sp>
      <p:sp>
        <p:nvSpPr>
          <p:cNvPr id="14" name="TextBox 13"/>
          <p:cNvSpPr txBox="1"/>
          <p:nvPr/>
        </p:nvSpPr>
        <p:spPr>
          <a:xfrm>
            <a:off x="6650599" y="3273241"/>
            <a:ext cx="2202654" cy="923330"/>
          </a:xfrm>
          <a:prstGeom prst="rect">
            <a:avLst/>
          </a:prstGeom>
          <a:noFill/>
        </p:spPr>
        <p:txBody>
          <a:bodyPr wrap="square" rtlCol="0">
            <a:spAutoFit/>
          </a:bodyPr>
          <a:lstStyle/>
          <a:p>
            <a:pPr algn="ct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a:t>
            </a:r>
          </a:p>
          <a:p>
            <a:pPr algn="ctr"/>
            <a:r>
              <a:rPr lang="en-US" dirty="0">
                <a:latin typeface="Arial" panose="020B0604020202020204" pitchFamily="34" charset="0"/>
                <a:cs typeface="Arial" panose="020B0604020202020204" pitchFamily="34" charset="0"/>
              </a:rPr>
              <a:t>They have less income to spend.</a:t>
            </a:r>
            <a:endParaRPr lang="en-GB" dirty="0">
              <a:latin typeface="Arial" panose="020B0604020202020204" pitchFamily="34" charset="0"/>
              <a:cs typeface="Arial" panose="020B0604020202020204" pitchFamily="34" charset="0"/>
            </a:endParaRPr>
          </a:p>
        </p:txBody>
      </p:sp>
      <p:sp>
        <p:nvSpPr>
          <p:cNvPr id="17" name="TextBox 16"/>
          <p:cNvSpPr txBox="1"/>
          <p:nvPr/>
        </p:nvSpPr>
        <p:spPr>
          <a:xfrm>
            <a:off x="3793885" y="4629087"/>
            <a:ext cx="1843446" cy="1477328"/>
          </a:xfrm>
          <a:prstGeom prst="rect">
            <a:avLst/>
          </a:prstGeom>
          <a:noFill/>
        </p:spPr>
        <p:txBody>
          <a:bodyPr wrap="square" rtlCol="0">
            <a:spAutoFit/>
          </a:bodyPr>
          <a:lstStyle/>
          <a:p>
            <a:pPr algn="ct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a:t>
            </a:r>
          </a:p>
          <a:p>
            <a:pPr algn="ctr"/>
            <a:r>
              <a:rPr lang="en-US" dirty="0">
                <a:latin typeface="Arial" panose="020B0604020202020204" pitchFamily="34" charset="0"/>
                <a:cs typeface="Arial" panose="020B0604020202020204" pitchFamily="34" charset="0"/>
              </a:rPr>
              <a:t>People start spending less in areas such as retail and travel.</a:t>
            </a:r>
            <a:endParaRPr lang="en-GB" dirty="0">
              <a:latin typeface="Arial" panose="020B0604020202020204" pitchFamily="34" charset="0"/>
              <a:cs typeface="Arial" panose="020B0604020202020204" pitchFamily="34" charset="0"/>
            </a:endParaRPr>
          </a:p>
        </p:txBody>
      </p:sp>
      <p:sp>
        <p:nvSpPr>
          <p:cNvPr id="19" name="TextBox 18"/>
          <p:cNvSpPr txBox="1"/>
          <p:nvPr/>
        </p:nvSpPr>
        <p:spPr>
          <a:xfrm>
            <a:off x="-403766" y="3333211"/>
            <a:ext cx="4116749" cy="1200329"/>
          </a:xfrm>
          <a:prstGeom prst="rect">
            <a:avLst/>
          </a:prstGeom>
          <a:noFill/>
        </p:spPr>
        <p:txBody>
          <a:bodyPr wrap="square" rtlCol="0">
            <a:spAutoFit/>
          </a:bodyPr>
          <a:lstStyle/>
          <a:p>
            <a:pPr algn="ct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a:t>
            </a:r>
          </a:p>
          <a:p>
            <a:pPr algn="ctr"/>
            <a:r>
              <a:rPr lang="en-US" dirty="0">
                <a:latin typeface="Arial" panose="020B0604020202020204" pitchFamily="34" charset="0"/>
                <a:cs typeface="Arial" panose="020B0604020202020204" pitchFamily="34" charset="0"/>
              </a:rPr>
              <a:t>These areas make less </a:t>
            </a:r>
          </a:p>
          <a:p>
            <a:pPr algn="ctr"/>
            <a:r>
              <a:rPr lang="en-US" dirty="0">
                <a:latin typeface="Arial" panose="020B0604020202020204" pitchFamily="34" charset="0"/>
                <a:cs typeface="Arial" panose="020B0604020202020204" pitchFamily="34" charset="0"/>
              </a:rPr>
              <a:t>money and have to </a:t>
            </a:r>
          </a:p>
          <a:p>
            <a:pPr algn="ctr"/>
            <a:r>
              <a:rPr lang="en-US" dirty="0">
                <a:latin typeface="Arial" panose="020B0604020202020204" pitchFamily="34" charset="0"/>
                <a:cs typeface="Arial" panose="020B0604020202020204" pitchFamily="34" charset="0"/>
              </a:rPr>
              <a:t>get rid of staff. </a:t>
            </a:r>
            <a:endParaRPr lang="en-GB" dirty="0">
              <a:latin typeface="Arial" panose="020B0604020202020204" pitchFamily="34" charset="0"/>
              <a:cs typeface="Arial" panose="020B0604020202020204" pitchFamily="34" charset="0"/>
            </a:endParaRPr>
          </a:p>
        </p:txBody>
      </p:sp>
      <p:sp>
        <p:nvSpPr>
          <p:cNvPr id="28" name="Curved Down Arrow 27"/>
          <p:cNvSpPr/>
          <p:nvPr/>
        </p:nvSpPr>
        <p:spPr>
          <a:xfrm rot="1337617">
            <a:off x="5529370" y="2153554"/>
            <a:ext cx="2608266" cy="682659"/>
          </a:xfrm>
          <a:prstGeom prst="curvedDownArrow">
            <a:avLst/>
          </a:prstGeom>
          <a:solidFill>
            <a:srgbClr val="F1613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0" name="Curved Down Arrow 27">
            <a:extLst>
              <a:ext uri="{FF2B5EF4-FFF2-40B4-BE49-F238E27FC236}">
                <a16:creationId xmlns:a16="http://schemas.microsoft.com/office/drawing/2014/main" xmlns="" id="{B542084B-B294-43A7-8CED-5F023669C5A0}"/>
              </a:ext>
            </a:extLst>
          </p:cNvPr>
          <p:cNvSpPr/>
          <p:nvPr/>
        </p:nvSpPr>
        <p:spPr>
          <a:xfrm rot="8891624">
            <a:off x="5692594" y="4904445"/>
            <a:ext cx="2707561" cy="786246"/>
          </a:xfrm>
          <a:prstGeom prst="curvedDownArrow">
            <a:avLst/>
          </a:prstGeom>
          <a:solidFill>
            <a:srgbClr val="F1613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1" name="Curved Down Arrow 27">
            <a:extLst>
              <a:ext uri="{FF2B5EF4-FFF2-40B4-BE49-F238E27FC236}">
                <a16:creationId xmlns:a16="http://schemas.microsoft.com/office/drawing/2014/main" xmlns="" id="{5EAEF32B-4173-4267-A970-20C42248B77A}"/>
              </a:ext>
            </a:extLst>
          </p:cNvPr>
          <p:cNvSpPr/>
          <p:nvPr/>
        </p:nvSpPr>
        <p:spPr>
          <a:xfrm rot="12857723">
            <a:off x="1088717" y="5134884"/>
            <a:ext cx="2608266" cy="682659"/>
          </a:xfrm>
          <a:prstGeom prst="curvedDownArrow">
            <a:avLst/>
          </a:prstGeom>
          <a:solidFill>
            <a:srgbClr val="F1613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2" name="Curved Down Arrow 27">
            <a:extLst>
              <a:ext uri="{FF2B5EF4-FFF2-40B4-BE49-F238E27FC236}">
                <a16:creationId xmlns:a16="http://schemas.microsoft.com/office/drawing/2014/main" xmlns="" id="{7A00B569-1AF3-4062-8F98-B44BF8B1EAD9}"/>
              </a:ext>
            </a:extLst>
          </p:cNvPr>
          <p:cNvSpPr/>
          <p:nvPr/>
        </p:nvSpPr>
        <p:spPr>
          <a:xfrm rot="20415435">
            <a:off x="1573208" y="2222114"/>
            <a:ext cx="2608266" cy="682659"/>
          </a:xfrm>
          <a:prstGeom prst="curvedDownArrow">
            <a:avLst/>
          </a:prstGeom>
          <a:solidFill>
            <a:srgbClr val="F1613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3147218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p:bldP spid="17" grpId="0"/>
      <p:bldP spid="19" grpId="0"/>
      <p:bldP spid="28" grpId="0" animBg="1"/>
      <p:bldP spid="20" grpId="0" animBg="1"/>
      <p:bldP spid="21" grpId="0" animBg="1"/>
      <p:bldP spid="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67C6BB"/>
        </a:solidFill>
        <a:effectLst/>
      </p:bgPr>
    </p:bg>
    <p:spTree>
      <p:nvGrpSpPr>
        <p:cNvPr id="1" name=""/>
        <p:cNvGrpSpPr/>
        <p:nvPr/>
      </p:nvGrpSpPr>
      <p:grpSpPr>
        <a:xfrm>
          <a:off x="0" y="0"/>
          <a:ext cx="0" cy="0"/>
          <a:chOff x="0" y="0"/>
          <a:chExt cx="0" cy="0"/>
        </a:xfrm>
      </p:grpSpPr>
      <p:sp>
        <p:nvSpPr>
          <p:cNvPr id="24" name="Freeform 23"/>
          <p:cNvSpPr/>
          <p:nvPr/>
        </p:nvSpPr>
        <p:spPr>
          <a:xfrm>
            <a:off x="0" y="661423"/>
            <a:ext cx="9144000" cy="5809601"/>
          </a:xfrm>
          <a:custGeom>
            <a:avLst/>
            <a:gdLst>
              <a:gd name="connsiteX0" fmla="*/ 1 w 9144000"/>
              <a:gd name="connsiteY0" fmla="*/ 0 h 5809601"/>
              <a:gd name="connsiteX1" fmla="*/ 9144000 w 9144000"/>
              <a:gd name="connsiteY1" fmla="*/ 0 h 5809601"/>
              <a:gd name="connsiteX2" fmla="*/ 9144000 w 9144000"/>
              <a:gd name="connsiteY2" fmla="*/ 1085143 h 5809601"/>
              <a:gd name="connsiteX3" fmla="*/ 9144000 w 9144000"/>
              <a:gd name="connsiteY3" fmla="*/ 1307632 h 5809601"/>
              <a:gd name="connsiteX4" fmla="*/ 9144000 w 9144000"/>
              <a:gd name="connsiteY4" fmla="*/ 1384548 h 5809601"/>
              <a:gd name="connsiteX5" fmla="*/ 4567954 w 9144000"/>
              <a:gd name="connsiteY5" fmla="*/ 1562731 h 5809601"/>
              <a:gd name="connsiteX6" fmla="*/ 4567954 w 9144000"/>
              <a:gd name="connsiteY6" fmla="*/ 5098145 h 5809601"/>
              <a:gd name="connsiteX7" fmla="*/ 9144000 w 9144000"/>
              <a:gd name="connsiteY7" fmla="*/ 4919962 h 5809601"/>
              <a:gd name="connsiteX8" fmla="*/ 9144000 w 9144000"/>
              <a:gd name="connsiteY8" fmla="*/ 5358412 h 5809601"/>
              <a:gd name="connsiteX9" fmla="*/ 9144000 w 9144000"/>
              <a:gd name="connsiteY9" fmla="*/ 5575417 h 5809601"/>
              <a:gd name="connsiteX10" fmla="*/ 9144000 w 9144000"/>
              <a:gd name="connsiteY10" fmla="*/ 5809601 h 5809601"/>
              <a:gd name="connsiteX11" fmla="*/ 0 w 9144000"/>
              <a:gd name="connsiteY11" fmla="*/ 5809601 h 5809601"/>
              <a:gd name="connsiteX12" fmla="*/ 0 w 9144000"/>
              <a:gd name="connsiteY12" fmla="*/ 5358412 h 5809601"/>
              <a:gd name="connsiteX13" fmla="*/ 0 w 9144000"/>
              <a:gd name="connsiteY13" fmla="*/ 5358412 h 5809601"/>
              <a:gd name="connsiteX14" fmla="*/ 0 w 9144000"/>
              <a:gd name="connsiteY14" fmla="*/ 5276012 h 5809601"/>
              <a:gd name="connsiteX15" fmla="*/ 1 w 9144000"/>
              <a:gd name="connsiteY15" fmla="*/ 5276012 h 5809601"/>
              <a:gd name="connsiteX16" fmla="*/ 1 w 9144000"/>
              <a:gd name="connsiteY16" fmla="*/ 1740598 h 5809601"/>
              <a:gd name="connsiteX17" fmla="*/ 0 w 9144000"/>
              <a:gd name="connsiteY17" fmla="*/ 1740598 h 5809601"/>
              <a:gd name="connsiteX18" fmla="*/ 0 w 9144000"/>
              <a:gd name="connsiteY18" fmla="*/ 1085143 h 5809601"/>
              <a:gd name="connsiteX19" fmla="*/ 1 w 9144000"/>
              <a:gd name="connsiteY19" fmla="*/ 1085143 h 5809601"/>
              <a:gd name="connsiteX20" fmla="*/ 1 w 9144000"/>
              <a:gd name="connsiteY20" fmla="*/ 904183 h 580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144000" h="5809601">
                <a:moveTo>
                  <a:pt x="1" y="0"/>
                </a:moveTo>
                <a:lnTo>
                  <a:pt x="9144000" y="0"/>
                </a:lnTo>
                <a:lnTo>
                  <a:pt x="9144000" y="1085143"/>
                </a:lnTo>
                <a:lnTo>
                  <a:pt x="9144000" y="1307632"/>
                </a:lnTo>
                <a:lnTo>
                  <a:pt x="9144000" y="1384548"/>
                </a:lnTo>
                <a:lnTo>
                  <a:pt x="4567954" y="1562731"/>
                </a:lnTo>
                <a:lnTo>
                  <a:pt x="4567954" y="5098145"/>
                </a:lnTo>
                <a:lnTo>
                  <a:pt x="9144000" y="4919962"/>
                </a:lnTo>
                <a:lnTo>
                  <a:pt x="9144000" y="5358412"/>
                </a:lnTo>
                <a:lnTo>
                  <a:pt x="9144000" y="5575417"/>
                </a:lnTo>
                <a:lnTo>
                  <a:pt x="9144000" y="5809601"/>
                </a:lnTo>
                <a:lnTo>
                  <a:pt x="0" y="5809601"/>
                </a:lnTo>
                <a:lnTo>
                  <a:pt x="0" y="5358412"/>
                </a:lnTo>
                <a:lnTo>
                  <a:pt x="0" y="5358412"/>
                </a:lnTo>
                <a:lnTo>
                  <a:pt x="0" y="5276012"/>
                </a:lnTo>
                <a:lnTo>
                  <a:pt x="1" y="5276012"/>
                </a:lnTo>
                <a:lnTo>
                  <a:pt x="1" y="1740598"/>
                </a:lnTo>
                <a:lnTo>
                  <a:pt x="0" y="1740598"/>
                </a:lnTo>
                <a:lnTo>
                  <a:pt x="0" y="1085143"/>
                </a:lnTo>
                <a:lnTo>
                  <a:pt x="1" y="1085143"/>
                </a:lnTo>
                <a:lnTo>
                  <a:pt x="1" y="904183"/>
                </a:lnTo>
                <a:close/>
              </a:path>
            </a:pathLst>
          </a:custGeom>
          <a:solidFill>
            <a:srgbClr val="67C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6" name="Freeform 25"/>
          <p:cNvSpPr/>
          <p:nvPr/>
        </p:nvSpPr>
        <p:spPr>
          <a:xfrm>
            <a:off x="8942" y="5992332"/>
            <a:ext cx="9144000" cy="865668"/>
          </a:xfrm>
          <a:custGeom>
            <a:avLst/>
            <a:gdLst>
              <a:gd name="connsiteX0" fmla="*/ 9144000 w 9144000"/>
              <a:gd name="connsiteY0" fmla="*/ 0 h 865668"/>
              <a:gd name="connsiteX1" fmla="*/ 9144000 w 9144000"/>
              <a:gd name="connsiteY1" fmla="*/ 481259 h 865668"/>
              <a:gd name="connsiteX2" fmla="*/ 9144000 w 9144000"/>
              <a:gd name="connsiteY2" fmla="*/ 655455 h 865668"/>
              <a:gd name="connsiteX3" fmla="*/ 9144000 w 9144000"/>
              <a:gd name="connsiteY3" fmla="*/ 865668 h 865668"/>
              <a:gd name="connsiteX4" fmla="*/ 0 w 9144000"/>
              <a:gd name="connsiteY4" fmla="*/ 865668 h 865668"/>
              <a:gd name="connsiteX5" fmla="*/ 0 w 9144000"/>
              <a:gd name="connsiteY5" fmla="*/ 655455 h 865668"/>
              <a:gd name="connsiteX6" fmla="*/ 0 w 9144000"/>
              <a:gd name="connsiteY6" fmla="*/ 481259 h 865668"/>
              <a:gd name="connsiteX7" fmla="*/ 0 w 9144000"/>
              <a:gd name="connsiteY7" fmla="*/ 356050 h 865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865668">
                <a:moveTo>
                  <a:pt x="9144000" y="0"/>
                </a:moveTo>
                <a:lnTo>
                  <a:pt x="9144000" y="481259"/>
                </a:lnTo>
                <a:lnTo>
                  <a:pt x="9144000" y="655455"/>
                </a:lnTo>
                <a:lnTo>
                  <a:pt x="9144000" y="865668"/>
                </a:lnTo>
                <a:lnTo>
                  <a:pt x="0" y="865668"/>
                </a:lnTo>
                <a:lnTo>
                  <a:pt x="0" y="655455"/>
                </a:lnTo>
                <a:lnTo>
                  <a:pt x="0" y="481259"/>
                </a:lnTo>
                <a:lnTo>
                  <a:pt x="0" y="35605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5" name="Freeform 24"/>
          <p:cNvSpPr/>
          <p:nvPr/>
        </p:nvSpPr>
        <p:spPr>
          <a:xfrm>
            <a:off x="0" y="1"/>
            <a:ext cx="9144000" cy="1140117"/>
          </a:xfrm>
          <a:custGeom>
            <a:avLst/>
            <a:gdLst>
              <a:gd name="connsiteX0" fmla="*/ 0 w 9144000"/>
              <a:gd name="connsiteY0" fmla="*/ 0 h 1140117"/>
              <a:gd name="connsiteX1" fmla="*/ 9144000 w 9144000"/>
              <a:gd name="connsiteY1" fmla="*/ 0 h 1140117"/>
              <a:gd name="connsiteX2" fmla="*/ 9144000 w 9144000"/>
              <a:gd name="connsiteY2" fmla="*/ 484662 h 1140117"/>
              <a:gd name="connsiteX3" fmla="*/ 9144000 w 9144000"/>
              <a:gd name="connsiteY3" fmla="*/ 760270 h 1140117"/>
              <a:gd name="connsiteX4" fmla="*/ 9144000 w 9144000"/>
              <a:gd name="connsiteY4" fmla="*/ 784067 h 1140117"/>
              <a:gd name="connsiteX5" fmla="*/ 0 w 9144000"/>
              <a:gd name="connsiteY5" fmla="*/ 1140117 h 1140117"/>
              <a:gd name="connsiteX6" fmla="*/ 0 w 9144000"/>
              <a:gd name="connsiteY6" fmla="*/ 760270 h 1140117"/>
              <a:gd name="connsiteX7" fmla="*/ 0 w 9144000"/>
              <a:gd name="connsiteY7" fmla="*/ 484662 h 114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1140117">
                <a:moveTo>
                  <a:pt x="0" y="0"/>
                </a:moveTo>
                <a:lnTo>
                  <a:pt x="9144000" y="0"/>
                </a:lnTo>
                <a:lnTo>
                  <a:pt x="9144000" y="484662"/>
                </a:lnTo>
                <a:lnTo>
                  <a:pt x="9144000" y="760270"/>
                </a:lnTo>
                <a:lnTo>
                  <a:pt x="9144000" y="784067"/>
                </a:lnTo>
                <a:lnTo>
                  <a:pt x="0" y="1140117"/>
                </a:lnTo>
                <a:lnTo>
                  <a:pt x="0" y="760270"/>
                </a:lnTo>
                <a:lnTo>
                  <a:pt x="0" y="48466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0" name="Picture 9"/>
          <p:cNvPicPr>
            <a:picLocks noChangeAspect="1"/>
          </p:cNvPicPr>
          <p:nvPr/>
        </p:nvPicPr>
        <p:blipFill>
          <a:blip r:embed="rId3" r:link="rId4" cstate="screen">
            <a:extLst>
              <a:ext uri="{28A0092B-C50C-407E-A947-70E740481C1C}">
                <a14:useLocalDpi xmlns:a14="http://schemas.microsoft.com/office/drawing/2010/main"/>
              </a:ext>
            </a:extLst>
          </a:blip>
          <a:stretch>
            <a:fillRect/>
          </a:stretch>
        </p:blipFill>
        <p:spPr>
          <a:xfrm>
            <a:off x="275445" y="268625"/>
            <a:ext cx="923769" cy="1033742"/>
          </a:xfrm>
          <a:prstGeom prst="rect">
            <a:avLst/>
          </a:prstGeom>
        </p:spPr>
      </p:pic>
      <p:sp>
        <p:nvSpPr>
          <p:cNvPr id="12" name="TextBox 11"/>
          <p:cNvSpPr txBox="1"/>
          <p:nvPr/>
        </p:nvSpPr>
        <p:spPr>
          <a:xfrm>
            <a:off x="3857625" y="298605"/>
            <a:ext cx="5273681" cy="461665"/>
          </a:xfrm>
          <a:prstGeom prst="rect">
            <a:avLst/>
          </a:prstGeom>
          <a:noFill/>
        </p:spPr>
        <p:txBody>
          <a:bodyPr wrap="square" rtlCol="0">
            <a:spAutoFit/>
          </a:bodyPr>
          <a:lstStyle/>
          <a:p>
            <a:pPr algn="r" defTabSz="342892"/>
            <a:r>
              <a:rPr lang="en-GB" sz="2400" b="1" dirty="0">
                <a:solidFill>
                  <a:srgbClr val="67C3BB"/>
                </a:solidFill>
                <a:latin typeface="Arial" panose="020B0604020202020204" pitchFamily="34" charset="0"/>
                <a:ea typeface="Verdana" panose="020B0604030504040204" pitchFamily="34" charset="0"/>
                <a:cs typeface="Arial" panose="020B0604020202020204" pitchFamily="34" charset="0"/>
              </a:rPr>
              <a:t>COVID and the economy</a:t>
            </a:r>
            <a:endParaRPr lang="en-US" sz="2400" b="1" dirty="0">
              <a:solidFill>
                <a:srgbClr val="67C3BB"/>
              </a:solidFill>
              <a:latin typeface="Arial" panose="020B0604020202020204" pitchFamily="34" charset="0"/>
              <a:ea typeface="Verdana" panose="020B0604030504040204" pitchFamily="34" charset="0"/>
              <a:cs typeface="Arial" panose="020B0604020202020204" pitchFamily="34" charset="0"/>
            </a:endParaRPr>
          </a:p>
        </p:txBody>
      </p:sp>
      <p:sp>
        <p:nvSpPr>
          <p:cNvPr id="15" name="TextBox 14"/>
          <p:cNvSpPr txBox="1"/>
          <p:nvPr/>
        </p:nvSpPr>
        <p:spPr>
          <a:xfrm>
            <a:off x="974360" y="6455323"/>
            <a:ext cx="5111646" cy="246221"/>
          </a:xfrm>
          <a:prstGeom prst="rect">
            <a:avLst/>
          </a:prstGeom>
          <a:noFill/>
        </p:spPr>
        <p:txBody>
          <a:bodyPr wrap="square" rtlCol="0">
            <a:spAutoFit/>
          </a:bodyPr>
          <a:lstStyle/>
          <a:p>
            <a:r>
              <a:rPr lang="en-US" sz="1000" dirty="0">
                <a:solidFill>
                  <a:srgbClr val="E7E6E6">
                    <a:lumMod val="50000"/>
                  </a:srgbClr>
                </a:solidFill>
                <a:latin typeface="Arial" charset="0"/>
                <a:ea typeface="Arial" charset="0"/>
                <a:cs typeface="Arial" charset="0"/>
              </a:rPr>
              <a:t>© Young Citizens</a:t>
            </a:r>
          </a:p>
        </p:txBody>
      </p:sp>
      <p:sp>
        <p:nvSpPr>
          <p:cNvPr id="16" name="TextBox 15"/>
          <p:cNvSpPr txBox="1"/>
          <p:nvPr/>
        </p:nvSpPr>
        <p:spPr>
          <a:xfrm>
            <a:off x="464697" y="6293278"/>
            <a:ext cx="794478" cy="461665"/>
          </a:xfrm>
          <a:prstGeom prst="rect">
            <a:avLst/>
          </a:prstGeom>
          <a:noFill/>
        </p:spPr>
        <p:txBody>
          <a:bodyPr wrap="square" rtlCol="0">
            <a:spAutoFit/>
          </a:bodyPr>
          <a:lstStyle/>
          <a:p>
            <a:pPr defTabSz="342892"/>
            <a:r>
              <a:rPr lang="en-US" sz="2400" b="1" dirty="0">
                <a:solidFill>
                  <a:srgbClr val="67C3BB"/>
                </a:solidFill>
                <a:latin typeface="Arial" panose="020B0604020202020204" pitchFamily="34" charset="0"/>
                <a:ea typeface="Verdana" panose="020B0604030504040204" pitchFamily="34" charset="0"/>
                <a:cs typeface="Arial" panose="020B0604020202020204" pitchFamily="34" charset="0"/>
              </a:rPr>
              <a:t>8</a:t>
            </a:r>
          </a:p>
        </p:txBody>
      </p:sp>
      <p:sp>
        <p:nvSpPr>
          <p:cNvPr id="18" name="TextBox 17"/>
          <p:cNvSpPr txBox="1"/>
          <p:nvPr/>
        </p:nvSpPr>
        <p:spPr>
          <a:xfrm>
            <a:off x="275445" y="1371999"/>
            <a:ext cx="6239655" cy="646331"/>
          </a:xfrm>
          <a:prstGeom prst="rect">
            <a:avLst/>
          </a:prstGeom>
          <a:noFill/>
        </p:spPr>
        <p:txBody>
          <a:bodyPr wrap="square" rtlCol="0">
            <a:spAutoFit/>
          </a:bodyPr>
          <a:lstStyle/>
          <a:p>
            <a:pPr defTabSz="457200"/>
            <a:endParaRPr lang="en-GB" sz="3600" b="1" dirty="0">
              <a:solidFill>
                <a:srgbClr val="000000"/>
              </a:solidFill>
              <a:latin typeface="Arial" panose="020B0604020202020204" pitchFamily="34" charset="0"/>
              <a:ea typeface="Verdana" panose="020B0604030504040204" pitchFamily="34" charset="0"/>
              <a:cs typeface="Arial" panose="020B0604020202020204" pitchFamily="34" charset="0"/>
            </a:endParaRPr>
          </a:p>
        </p:txBody>
      </p:sp>
      <p:sp>
        <p:nvSpPr>
          <p:cNvPr id="4" name="Rectangle 3"/>
          <p:cNvSpPr/>
          <p:nvPr/>
        </p:nvSpPr>
        <p:spPr>
          <a:xfrm>
            <a:off x="4497597" y="6754943"/>
            <a:ext cx="4801678" cy="8276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3" name="TextBox 12"/>
          <p:cNvSpPr txBox="1"/>
          <p:nvPr/>
        </p:nvSpPr>
        <p:spPr>
          <a:xfrm>
            <a:off x="297081" y="1318600"/>
            <a:ext cx="8855861" cy="646331"/>
          </a:xfrm>
          <a:prstGeom prst="rect">
            <a:avLst/>
          </a:prstGeom>
          <a:noFill/>
        </p:spPr>
        <p:txBody>
          <a:bodyPr wrap="square" rtlCol="0">
            <a:spAutoFit/>
          </a:bodyPr>
          <a:lstStyle/>
          <a:p>
            <a:pPr fontAlgn="base"/>
            <a:r>
              <a:rPr lang="en-US" sz="3600" b="1">
                <a:solidFill>
                  <a:srgbClr val="000000"/>
                </a:solidFill>
                <a:latin typeface="Arial" panose="020B0604020202020204" pitchFamily="34" charset="0"/>
                <a:ea typeface="ＭＳ Ｐゴシック" panose="020B0600070205080204" pitchFamily="34" charset="-128"/>
                <a:cs typeface="Arial" panose="020B0604020202020204" pitchFamily="34" charset="0"/>
              </a:rPr>
              <a:t>Task</a:t>
            </a:r>
            <a:endParaRPr lang="en-US" sz="28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14" name="TextBox 13"/>
          <p:cNvSpPr txBox="1"/>
          <p:nvPr/>
        </p:nvSpPr>
        <p:spPr>
          <a:xfrm>
            <a:off x="288139" y="2145878"/>
            <a:ext cx="8855861" cy="646331"/>
          </a:xfrm>
          <a:prstGeom prst="rect">
            <a:avLst/>
          </a:prstGeom>
          <a:noFill/>
        </p:spPr>
        <p:txBody>
          <a:bodyPr wrap="square" rtlCol="0">
            <a:spAutoFit/>
          </a:bodyPr>
          <a:lstStyle/>
          <a:p>
            <a:pPr fontAlgn="base"/>
            <a:r>
              <a:rPr lang="en-US"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The Government has announced a </a:t>
            </a:r>
            <a:r>
              <a:rPr lang="en-US" b="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£10 billion</a:t>
            </a:r>
            <a:r>
              <a:rPr lang="en-US"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recovery grant which will be split across the following areas:</a:t>
            </a:r>
          </a:p>
        </p:txBody>
      </p:sp>
      <p:sp>
        <p:nvSpPr>
          <p:cNvPr id="2" name="TextBox 1"/>
          <p:cNvSpPr txBox="1"/>
          <p:nvPr/>
        </p:nvSpPr>
        <p:spPr>
          <a:xfrm>
            <a:off x="275445" y="2873508"/>
            <a:ext cx="3170282" cy="923330"/>
          </a:xfrm>
          <a:prstGeom prst="rect">
            <a:avLst/>
          </a:prstGeom>
          <a:noFill/>
        </p:spPr>
        <p:txBody>
          <a:bodyPr wrap="square" rtlCol="0">
            <a:spAutoFit/>
          </a:bodyPr>
          <a:lstStyle/>
          <a:p>
            <a:pPr fontAlgn="base"/>
            <a:r>
              <a:rPr lang="en-US"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1) Hotels and </a:t>
            </a:r>
          </a:p>
          <a:p>
            <a:pPr fontAlgn="base"/>
            <a:r>
              <a:rPr lang="en-US"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restaurants</a:t>
            </a:r>
          </a:p>
          <a:p>
            <a:pPr fontAlgn="base"/>
            <a:endParaRPr lang="en-GB" dirty="0"/>
          </a:p>
        </p:txBody>
      </p:sp>
      <p:sp>
        <p:nvSpPr>
          <p:cNvPr id="17" name="TextBox 16"/>
          <p:cNvSpPr txBox="1"/>
          <p:nvPr/>
        </p:nvSpPr>
        <p:spPr>
          <a:xfrm>
            <a:off x="2144127" y="2873508"/>
            <a:ext cx="2308303" cy="646331"/>
          </a:xfrm>
          <a:prstGeom prst="rect">
            <a:avLst/>
          </a:prstGeom>
          <a:noFill/>
        </p:spPr>
        <p:txBody>
          <a:bodyPr wrap="square" rtlCol="0">
            <a:spAutoFit/>
          </a:bodyPr>
          <a:lstStyle/>
          <a:p>
            <a:pPr fontAlgn="base"/>
            <a:r>
              <a:rPr lang="en-US"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2) Retail</a:t>
            </a:r>
          </a:p>
          <a:p>
            <a:endParaRPr lang="en-GB" dirty="0"/>
          </a:p>
        </p:txBody>
      </p:sp>
      <p:sp>
        <p:nvSpPr>
          <p:cNvPr id="19" name="TextBox 18"/>
          <p:cNvSpPr txBox="1"/>
          <p:nvPr/>
        </p:nvSpPr>
        <p:spPr>
          <a:xfrm>
            <a:off x="3522427" y="2873508"/>
            <a:ext cx="2308303" cy="646331"/>
          </a:xfrm>
          <a:prstGeom prst="rect">
            <a:avLst/>
          </a:prstGeom>
          <a:noFill/>
        </p:spPr>
        <p:txBody>
          <a:bodyPr wrap="square" rtlCol="0">
            <a:spAutoFit/>
          </a:bodyPr>
          <a:lstStyle/>
          <a:p>
            <a:pPr fontAlgn="base"/>
            <a:r>
              <a:rPr lang="en-US"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3) Transport</a:t>
            </a:r>
          </a:p>
          <a:p>
            <a:endParaRPr lang="en-GB" dirty="0"/>
          </a:p>
        </p:txBody>
      </p:sp>
      <p:sp>
        <p:nvSpPr>
          <p:cNvPr id="20" name="TextBox 19"/>
          <p:cNvSpPr txBox="1"/>
          <p:nvPr/>
        </p:nvSpPr>
        <p:spPr>
          <a:xfrm>
            <a:off x="5184627" y="2873508"/>
            <a:ext cx="2308303" cy="646331"/>
          </a:xfrm>
          <a:prstGeom prst="rect">
            <a:avLst/>
          </a:prstGeom>
          <a:noFill/>
        </p:spPr>
        <p:txBody>
          <a:bodyPr wrap="square" rtlCol="0">
            <a:spAutoFit/>
          </a:bodyPr>
          <a:lstStyle/>
          <a:p>
            <a:pPr fontAlgn="base"/>
            <a:r>
              <a:rPr lang="en-US"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4) Construction</a:t>
            </a:r>
          </a:p>
          <a:p>
            <a:endParaRPr lang="en-GB" dirty="0"/>
          </a:p>
        </p:txBody>
      </p:sp>
      <p:sp>
        <p:nvSpPr>
          <p:cNvPr id="21" name="TextBox 20"/>
          <p:cNvSpPr txBox="1"/>
          <p:nvPr/>
        </p:nvSpPr>
        <p:spPr>
          <a:xfrm>
            <a:off x="7028715" y="2873508"/>
            <a:ext cx="2308303" cy="646331"/>
          </a:xfrm>
          <a:prstGeom prst="rect">
            <a:avLst/>
          </a:prstGeom>
          <a:noFill/>
        </p:spPr>
        <p:txBody>
          <a:bodyPr wrap="square" rtlCol="0">
            <a:spAutoFit/>
          </a:bodyPr>
          <a:lstStyle/>
          <a:p>
            <a:pPr fontAlgn="base"/>
            <a:r>
              <a:rPr lang="en-US"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5) Manufacturing</a:t>
            </a:r>
          </a:p>
          <a:p>
            <a:endParaRPr lang="en-GB" dirty="0"/>
          </a:p>
        </p:txBody>
      </p:sp>
      <p:sp>
        <p:nvSpPr>
          <p:cNvPr id="3" name="TextBox 2"/>
          <p:cNvSpPr txBox="1"/>
          <p:nvPr/>
        </p:nvSpPr>
        <p:spPr>
          <a:xfrm>
            <a:off x="275445" y="3581380"/>
            <a:ext cx="8512382" cy="2862322"/>
          </a:xfrm>
          <a:prstGeom prst="rect">
            <a:avLst/>
          </a:prstGeom>
          <a:noFill/>
        </p:spPr>
        <p:txBody>
          <a:bodyPr wrap="square" rtlCol="0">
            <a:spAutoFit/>
          </a:bodyPr>
          <a:lstStyle/>
          <a:p>
            <a:r>
              <a:rPr lang="en-US" b="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Your group will be allocated an industry area by your teacher. In your group:</a:t>
            </a:r>
          </a:p>
          <a:p>
            <a:endParaRPr lang="en-US" b="1"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Read through the information provided. </a:t>
            </a:r>
          </a:p>
          <a:p>
            <a:pPr marL="285750" indent="-285750">
              <a:buFont typeface="Arial" panose="020B0604020202020204" pitchFamily="34" charset="0"/>
              <a:buChar char="•"/>
            </a:pPr>
            <a:r>
              <a:rPr lang="en-US"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Decide how you think the grant should be split.</a:t>
            </a:r>
          </a:p>
          <a:p>
            <a:pPr marL="285750" indent="-285750">
              <a:buFont typeface="Arial" panose="020B0604020202020204" pitchFamily="34" charset="0"/>
              <a:buChar char="•"/>
            </a:pPr>
            <a:r>
              <a:rPr lang="en-US" b="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Prepare a two-minute presentation </a:t>
            </a:r>
            <a:r>
              <a:rPr lang="en-US"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outlining how you think the grant should be split and why. </a:t>
            </a:r>
          </a:p>
          <a:p>
            <a:pPr marL="285750" indent="-285750">
              <a:buFont typeface="Arial" panose="020B0604020202020204" pitchFamily="34" charset="0"/>
              <a:buChar char="•"/>
            </a:pPr>
            <a:r>
              <a:rPr lang="en-GB"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Allocate one person in your group to present your pitch to the rest of the class.</a:t>
            </a:r>
          </a:p>
          <a:p>
            <a:pPr marL="285750" indent="-285750">
              <a:buFont typeface="Arial" panose="020B0604020202020204" pitchFamily="34" charset="0"/>
              <a:buChar char="•"/>
            </a:pPr>
            <a:endParaRPr lang="en-GB" b="1"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r>
              <a:rPr lang="en-GB" b="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You will have 25 minutes to prepare.</a:t>
            </a:r>
            <a:endParaRPr lang="en-US"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endParaRPr lang="en-GB" dirty="0"/>
          </a:p>
        </p:txBody>
      </p:sp>
    </p:spTree>
    <p:extLst>
      <p:ext uri="{BB962C8B-B14F-4D97-AF65-F5344CB8AC3E}">
        <p14:creationId xmlns:p14="http://schemas.microsoft.com/office/powerpoint/2010/main" val="3617500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P spid="19" grpId="0"/>
      <p:bldP spid="20" grpId="0"/>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67C6BB"/>
        </a:solidFill>
        <a:effectLst/>
      </p:bgPr>
    </p:bg>
    <p:spTree>
      <p:nvGrpSpPr>
        <p:cNvPr id="1" name=""/>
        <p:cNvGrpSpPr/>
        <p:nvPr/>
      </p:nvGrpSpPr>
      <p:grpSpPr>
        <a:xfrm>
          <a:off x="0" y="0"/>
          <a:ext cx="0" cy="0"/>
          <a:chOff x="0" y="0"/>
          <a:chExt cx="0" cy="0"/>
        </a:xfrm>
      </p:grpSpPr>
      <p:sp>
        <p:nvSpPr>
          <p:cNvPr id="24" name="Freeform 23"/>
          <p:cNvSpPr/>
          <p:nvPr/>
        </p:nvSpPr>
        <p:spPr>
          <a:xfrm>
            <a:off x="0" y="661423"/>
            <a:ext cx="9144000" cy="5809601"/>
          </a:xfrm>
          <a:custGeom>
            <a:avLst/>
            <a:gdLst>
              <a:gd name="connsiteX0" fmla="*/ 1 w 9144000"/>
              <a:gd name="connsiteY0" fmla="*/ 0 h 5809601"/>
              <a:gd name="connsiteX1" fmla="*/ 9144000 w 9144000"/>
              <a:gd name="connsiteY1" fmla="*/ 0 h 5809601"/>
              <a:gd name="connsiteX2" fmla="*/ 9144000 w 9144000"/>
              <a:gd name="connsiteY2" fmla="*/ 1085143 h 5809601"/>
              <a:gd name="connsiteX3" fmla="*/ 9144000 w 9144000"/>
              <a:gd name="connsiteY3" fmla="*/ 1307632 h 5809601"/>
              <a:gd name="connsiteX4" fmla="*/ 9144000 w 9144000"/>
              <a:gd name="connsiteY4" fmla="*/ 1384548 h 5809601"/>
              <a:gd name="connsiteX5" fmla="*/ 4567954 w 9144000"/>
              <a:gd name="connsiteY5" fmla="*/ 1562731 h 5809601"/>
              <a:gd name="connsiteX6" fmla="*/ 4567954 w 9144000"/>
              <a:gd name="connsiteY6" fmla="*/ 5098145 h 5809601"/>
              <a:gd name="connsiteX7" fmla="*/ 9144000 w 9144000"/>
              <a:gd name="connsiteY7" fmla="*/ 4919962 h 5809601"/>
              <a:gd name="connsiteX8" fmla="*/ 9144000 w 9144000"/>
              <a:gd name="connsiteY8" fmla="*/ 5358412 h 5809601"/>
              <a:gd name="connsiteX9" fmla="*/ 9144000 w 9144000"/>
              <a:gd name="connsiteY9" fmla="*/ 5575417 h 5809601"/>
              <a:gd name="connsiteX10" fmla="*/ 9144000 w 9144000"/>
              <a:gd name="connsiteY10" fmla="*/ 5809601 h 5809601"/>
              <a:gd name="connsiteX11" fmla="*/ 0 w 9144000"/>
              <a:gd name="connsiteY11" fmla="*/ 5809601 h 5809601"/>
              <a:gd name="connsiteX12" fmla="*/ 0 w 9144000"/>
              <a:gd name="connsiteY12" fmla="*/ 5358412 h 5809601"/>
              <a:gd name="connsiteX13" fmla="*/ 0 w 9144000"/>
              <a:gd name="connsiteY13" fmla="*/ 5358412 h 5809601"/>
              <a:gd name="connsiteX14" fmla="*/ 0 w 9144000"/>
              <a:gd name="connsiteY14" fmla="*/ 5276012 h 5809601"/>
              <a:gd name="connsiteX15" fmla="*/ 1 w 9144000"/>
              <a:gd name="connsiteY15" fmla="*/ 5276012 h 5809601"/>
              <a:gd name="connsiteX16" fmla="*/ 1 w 9144000"/>
              <a:gd name="connsiteY16" fmla="*/ 1740598 h 5809601"/>
              <a:gd name="connsiteX17" fmla="*/ 0 w 9144000"/>
              <a:gd name="connsiteY17" fmla="*/ 1740598 h 5809601"/>
              <a:gd name="connsiteX18" fmla="*/ 0 w 9144000"/>
              <a:gd name="connsiteY18" fmla="*/ 1085143 h 5809601"/>
              <a:gd name="connsiteX19" fmla="*/ 1 w 9144000"/>
              <a:gd name="connsiteY19" fmla="*/ 1085143 h 5809601"/>
              <a:gd name="connsiteX20" fmla="*/ 1 w 9144000"/>
              <a:gd name="connsiteY20" fmla="*/ 904183 h 580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144000" h="5809601">
                <a:moveTo>
                  <a:pt x="1" y="0"/>
                </a:moveTo>
                <a:lnTo>
                  <a:pt x="9144000" y="0"/>
                </a:lnTo>
                <a:lnTo>
                  <a:pt x="9144000" y="1085143"/>
                </a:lnTo>
                <a:lnTo>
                  <a:pt x="9144000" y="1307632"/>
                </a:lnTo>
                <a:lnTo>
                  <a:pt x="9144000" y="1384548"/>
                </a:lnTo>
                <a:lnTo>
                  <a:pt x="4567954" y="1562731"/>
                </a:lnTo>
                <a:lnTo>
                  <a:pt x="4567954" y="5098145"/>
                </a:lnTo>
                <a:lnTo>
                  <a:pt x="9144000" y="4919962"/>
                </a:lnTo>
                <a:lnTo>
                  <a:pt x="9144000" y="5358412"/>
                </a:lnTo>
                <a:lnTo>
                  <a:pt x="9144000" y="5575417"/>
                </a:lnTo>
                <a:lnTo>
                  <a:pt x="9144000" y="5809601"/>
                </a:lnTo>
                <a:lnTo>
                  <a:pt x="0" y="5809601"/>
                </a:lnTo>
                <a:lnTo>
                  <a:pt x="0" y="5358412"/>
                </a:lnTo>
                <a:lnTo>
                  <a:pt x="0" y="5358412"/>
                </a:lnTo>
                <a:lnTo>
                  <a:pt x="0" y="5276012"/>
                </a:lnTo>
                <a:lnTo>
                  <a:pt x="1" y="5276012"/>
                </a:lnTo>
                <a:lnTo>
                  <a:pt x="1" y="1740598"/>
                </a:lnTo>
                <a:lnTo>
                  <a:pt x="0" y="1740598"/>
                </a:lnTo>
                <a:lnTo>
                  <a:pt x="0" y="1085143"/>
                </a:lnTo>
                <a:lnTo>
                  <a:pt x="1" y="1085143"/>
                </a:lnTo>
                <a:lnTo>
                  <a:pt x="1" y="904183"/>
                </a:lnTo>
                <a:close/>
              </a:path>
            </a:pathLst>
          </a:custGeom>
          <a:solidFill>
            <a:srgbClr val="67C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6" name="Freeform 25"/>
          <p:cNvSpPr/>
          <p:nvPr/>
        </p:nvSpPr>
        <p:spPr>
          <a:xfrm>
            <a:off x="8942" y="5992332"/>
            <a:ext cx="9144000" cy="865668"/>
          </a:xfrm>
          <a:custGeom>
            <a:avLst/>
            <a:gdLst>
              <a:gd name="connsiteX0" fmla="*/ 9144000 w 9144000"/>
              <a:gd name="connsiteY0" fmla="*/ 0 h 865668"/>
              <a:gd name="connsiteX1" fmla="*/ 9144000 w 9144000"/>
              <a:gd name="connsiteY1" fmla="*/ 481259 h 865668"/>
              <a:gd name="connsiteX2" fmla="*/ 9144000 w 9144000"/>
              <a:gd name="connsiteY2" fmla="*/ 655455 h 865668"/>
              <a:gd name="connsiteX3" fmla="*/ 9144000 w 9144000"/>
              <a:gd name="connsiteY3" fmla="*/ 865668 h 865668"/>
              <a:gd name="connsiteX4" fmla="*/ 0 w 9144000"/>
              <a:gd name="connsiteY4" fmla="*/ 865668 h 865668"/>
              <a:gd name="connsiteX5" fmla="*/ 0 w 9144000"/>
              <a:gd name="connsiteY5" fmla="*/ 655455 h 865668"/>
              <a:gd name="connsiteX6" fmla="*/ 0 w 9144000"/>
              <a:gd name="connsiteY6" fmla="*/ 481259 h 865668"/>
              <a:gd name="connsiteX7" fmla="*/ 0 w 9144000"/>
              <a:gd name="connsiteY7" fmla="*/ 356050 h 865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865668">
                <a:moveTo>
                  <a:pt x="9144000" y="0"/>
                </a:moveTo>
                <a:lnTo>
                  <a:pt x="9144000" y="481259"/>
                </a:lnTo>
                <a:lnTo>
                  <a:pt x="9144000" y="655455"/>
                </a:lnTo>
                <a:lnTo>
                  <a:pt x="9144000" y="865668"/>
                </a:lnTo>
                <a:lnTo>
                  <a:pt x="0" y="865668"/>
                </a:lnTo>
                <a:lnTo>
                  <a:pt x="0" y="655455"/>
                </a:lnTo>
                <a:lnTo>
                  <a:pt x="0" y="481259"/>
                </a:lnTo>
                <a:lnTo>
                  <a:pt x="0" y="35605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5" name="Freeform 24"/>
          <p:cNvSpPr/>
          <p:nvPr/>
        </p:nvSpPr>
        <p:spPr>
          <a:xfrm>
            <a:off x="0" y="1"/>
            <a:ext cx="9144000" cy="1140117"/>
          </a:xfrm>
          <a:custGeom>
            <a:avLst/>
            <a:gdLst>
              <a:gd name="connsiteX0" fmla="*/ 0 w 9144000"/>
              <a:gd name="connsiteY0" fmla="*/ 0 h 1140117"/>
              <a:gd name="connsiteX1" fmla="*/ 9144000 w 9144000"/>
              <a:gd name="connsiteY1" fmla="*/ 0 h 1140117"/>
              <a:gd name="connsiteX2" fmla="*/ 9144000 w 9144000"/>
              <a:gd name="connsiteY2" fmla="*/ 484662 h 1140117"/>
              <a:gd name="connsiteX3" fmla="*/ 9144000 w 9144000"/>
              <a:gd name="connsiteY3" fmla="*/ 760270 h 1140117"/>
              <a:gd name="connsiteX4" fmla="*/ 9144000 w 9144000"/>
              <a:gd name="connsiteY4" fmla="*/ 784067 h 1140117"/>
              <a:gd name="connsiteX5" fmla="*/ 0 w 9144000"/>
              <a:gd name="connsiteY5" fmla="*/ 1140117 h 1140117"/>
              <a:gd name="connsiteX6" fmla="*/ 0 w 9144000"/>
              <a:gd name="connsiteY6" fmla="*/ 760270 h 1140117"/>
              <a:gd name="connsiteX7" fmla="*/ 0 w 9144000"/>
              <a:gd name="connsiteY7" fmla="*/ 484662 h 114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1140117">
                <a:moveTo>
                  <a:pt x="0" y="0"/>
                </a:moveTo>
                <a:lnTo>
                  <a:pt x="9144000" y="0"/>
                </a:lnTo>
                <a:lnTo>
                  <a:pt x="9144000" y="484662"/>
                </a:lnTo>
                <a:lnTo>
                  <a:pt x="9144000" y="760270"/>
                </a:lnTo>
                <a:lnTo>
                  <a:pt x="9144000" y="784067"/>
                </a:lnTo>
                <a:lnTo>
                  <a:pt x="0" y="1140117"/>
                </a:lnTo>
                <a:lnTo>
                  <a:pt x="0" y="760270"/>
                </a:lnTo>
                <a:lnTo>
                  <a:pt x="0" y="48466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0" name="Picture 9"/>
          <p:cNvPicPr>
            <a:picLocks noChangeAspect="1"/>
          </p:cNvPicPr>
          <p:nvPr/>
        </p:nvPicPr>
        <p:blipFill>
          <a:blip r:embed="rId3" r:link="rId4" cstate="screen">
            <a:extLst>
              <a:ext uri="{28A0092B-C50C-407E-A947-70E740481C1C}">
                <a14:useLocalDpi xmlns:a14="http://schemas.microsoft.com/office/drawing/2010/main"/>
              </a:ext>
            </a:extLst>
          </a:blip>
          <a:stretch>
            <a:fillRect/>
          </a:stretch>
        </p:blipFill>
        <p:spPr>
          <a:xfrm>
            <a:off x="275445" y="268625"/>
            <a:ext cx="923769" cy="1033742"/>
          </a:xfrm>
          <a:prstGeom prst="rect">
            <a:avLst/>
          </a:prstGeom>
        </p:spPr>
      </p:pic>
      <p:sp>
        <p:nvSpPr>
          <p:cNvPr id="12" name="TextBox 11"/>
          <p:cNvSpPr txBox="1"/>
          <p:nvPr/>
        </p:nvSpPr>
        <p:spPr>
          <a:xfrm>
            <a:off x="3857625" y="298605"/>
            <a:ext cx="5273681" cy="461665"/>
          </a:xfrm>
          <a:prstGeom prst="rect">
            <a:avLst/>
          </a:prstGeom>
          <a:noFill/>
        </p:spPr>
        <p:txBody>
          <a:bodyPr wrap="square" rtlCol="0">
            <a:spAutoFit/>
          </a:bodyPr>
          <a:lstStyle/>
          <a:p>
            <a:pPr algn="r" defTabSz="342892"/>
            <a:r>
              <a:rPr lang="en-GB" sz="2400" b="1" dirty="0">
                <a:solidFill>
                  <a:srgbClr val="67C3BB"/>
                </a:solidFill>
                <a:latin typeface="Arial" panose="020B0604020202020204" pitchFamily="34" charset="0"/>
                <a:ea typeface="Verdana" panose="020B0604030504040204" pitchFamily="34" charset="0"/>
                <a:cs typeface="Arial" panose="020B0604020202020204" pitchFamily="34" charset="0"/>
              </a:rPr>
              <a:t>COVID and the economy</a:t>
            </a:r>
            <a:endParaRPr lang="en-US" sz="2400" b="1" dirty="0">
              <a:solidFill>
                <a:srgbClr val="67C3BB"/>
              </a:solidFill>
              <a:latin typeface="Arial" panose="020B0604020202020204" pitchFamily="34" charset="0"/>
              <a:ea typeface="Verdana" panose="020B0604030504040204" pitchFamily="34" charset="0"/>
              <a:cs typeface="Arial" panose="020B0604020202020204" pitchFamily="34" charset="0"/>
            </a:endParaRPr>
          </a:p>
        </p:txBody>
      </p:sp>
      <p:sp>
        <p:nvSpPr>
          <p:cNvPr id="15" name="TextBox 14"/>
          <p:cNvSpPr txBox="1"/>
          <p:nvPr/>
        </p:nvSpPr>
        <p:spPr>
          <a:xfrm>
            <a:off x="974360" y="6455323"/>
            <a:ext cx="5111646" cy="246221"/>
          </a:xfrm>
          <a:prstGeom prst="rect">
            <a:avLst/>
          </a:prstGeom>
          <a:noFill/>
        </p:spPr>
        <p:txBody>
          <a:bodyPr wrap="square" rtlCol="0">
            <a:spAutoFit/>
          </a:bodyPr>
          <a:lstStyle/>
          <a:p>
            <a:r>
              <a:rPr lang="en-US" sz="1000" dirty="0">
                <a:solidFill>
                  <a:srgbClr val="E7E6E6">
                    <a:lumMod val="50000"/>
                  </a:srgbClr>
                </a:solidFill>
                <a:latin typeface="Arial" charset="0"/>
                <a:ea typeface="Arial" charset="0"/>
                <a:cs typeface="Arial" charset="0"/>
              </a:rPr>
              <a:t>© Young Citizens</a:t>
            </a:r>
          </a:p>
        </p:txBody>
      </p:sp>
      <p:sp>
        <p:nvSpPr>
          <p:cNvPr id="16" name="TextBox 15"/>
          <p:cNvSpPr txBox="1"/>
          <p:nvPr/>
        </p:nvSpPr>
        <p:spPr>
          <a:xfrm>
            <a:off x="464697" y="6293278"/>
            <a:ext cx="794478" cy="461665"/>
          </a:xfrm>
          <a:prstGeom prst="rect">
            <a:avLst/>
          </a:prstGeom>
          <a:noFill/>
        </p:spPr>
        <p:txBody>
          <a:bodyPr wrap="square" rtlCol="0">
            <a:spAutoFit/>
          </a:bodyPr>
          <a:lstStyle/>
          <a:p>
            <a:pPr defTabSz="342892"/>
            <a:r>
              <a:rPr lang="en-US" sz="2400" b="1" dirty="0">
                <a:solidFill>
                  <a:srgbClr val="67C3BB"/>
                </a:solidFill>
                <a:latin typeface="Arial" panose="020B0604020202020204" pitchFamily="34" charset="0"/>
                <a:ea typeface="Verdana" panose="020B0604030504040204" pitchFamily="34" charset="0"/>
                <a:cs typeface="Arial" panose="020B0604020202020204" pitchFamily="34" charset="0"/>
              </a:rPr>
              <a:t>9</a:t>
            </a:r>
          </a:p>
        </p:txBody>
      </p:sp>
      <p:sp>
        <p:nvSpPr>
          <p:cNvPr id="18" name="TextBox 17"/>
          <p:cNvSpPr txBox="1"/>
          <p:nvPr/>
        </p:nvSpPr>
        <p:spPr>
          <a:xfrm>
            <a:off x="275445" y="1371999"/>
            <a:ext cx="6239655" cy="646331"/>
          </a:xfrm>
          <a:prstGeom prst="rect">
            <a:avLst/>
          </a:prstGeom>
          <a:noFill/>
        </p:spPr>
        <p:txBody>
          <a:bodyPr wrap="square" rtlCol="0">
            <a:spAutoFit/>
          </a:bodyPr>
          <a:lstStyle/>
          <a:p>
            <a:pPr defTabSz="457200"/>
            <a:endParaRPr lang="en-GB" sz="3600" b="1" dirty="0">
              <a:solidFill>
                <a:srgbClr val="000000"/>
              </a:solidFill>
              <a:latin typeface="Arial" panose="020B0604020202020204" pitchFamily="34" charset="0"/>
              <a:ea typeface="Verdana" panose="020B0604030504040204" pitchFamily="34" charset="0"/>
              <a:cs typeface="Arial" panose="020B0604020202020204" pitchFamily="34" charset="0"/>
            </a:endParaRPr>
          </a:p>
        </p:txBody>
      </p:sp>
      <p:sp>
        <p:nvSpPr>
          <p:cNvPr id="4" name="Rectangle 3"/>
          <p:cNvSpPr/>
          <p:nvPr/>
        </p:nvSpPr>
        <p:spPr>
          <a:xfrm>
            <a:off x="4497597" y="6754943"/>
            <a:ext cx="4801678" cy="8276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3" name="TextBox 12"/>
          <p:cNvSpPr txBox="1"/>
          <p:nvPr/>
        </p:nvSpPr>
        <p:spPr>
          <a:xfrm>
            <a:off x="297081" y="1318600"/>
            <a:ext cx="8855861" cy="646331"/>
          </a:xfrm>
          <a:prstGeom prst="rect">
            <a:avLst/>
          </a:prstGeom>
          <a:noFill/>
        </p:spPr>
        <p:txBody>
          <a:bodyPr wrap="square" rtlCol="0">
            <a:spAutoFit/>
          </a:bodyPr>
          <a:lstStyle/>
          <a:p>
            <a:pPr fontAlgn="base"/>
            <a:r>
              <a:rPr lang="en-US" sz="3600" b="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Feedback</a:t>
            </a:r>
            <a:endParaRPr lang="en-US" sz="28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14" name="TextBox 13"/>
          <p:cNvSpPr txBox="1"/>
          <p:nvPr/>
        </p:nvSpPr>
        <p:spPr>
          <a:xfrm>
            <a:off x="288139" y="2145878"/>
            <a:ext cx="8855861" cy="3877985"/>
          </a:xfrm>
          <a:prstGeom prst="rect">
            <a:avLst/>
          </a:prstGeom>
          <a:noFill/>
        </p:spPr>
        <p:txBody>
          <a:bodyPr wrap="square" rtlCol="0">
            <a:spAutoFit/>
          </a:bodyPr>
          <a:lstStyle/>
          <a:p>
            <a:pPr fontAlgn="base"/>
            <a:r>
              <a:rPr lang="en-US"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Each group will now be asked to present their two minute pitch to the rest of the class. </a:t>
            </a:r>
          </a:p>
          <a:p>
            <a:pPr fontAlgn="base"/>
            <a:endParaRPr lang="en-US"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fontAlgn="base"/>
            <a:r>
              <a:rPr lang="en-US"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During your pitch you should clearly state how your group has decided the grant should be split and the reasons behind your decision.</a:t>
            </a:r>
          </a:p>
          <a:p>
            <a:pPr fontAlgn="base"/>
            <a:endParaRPr lang="en-US"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fontAlgn="base"/>
            <a:r>
              <a:rPr lang="en-US" b="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Options:</a:t>
            </a:r>
          </a:p>
          <a:p>
            <a:pPr marL="342900" indent="-342900" fontAlgn="base">
              <a:lnSpc>
                <a:spcPct val="150000"/>
              </a:lnSpc>
              <a:buFont typeface="+mj-lt"/>
              <a:buAutoNum type="arabicParenR"/>
            </a:pPr>
            <a:r>
              <a:rPr lang="en-GB" sz="1600" dirty="0">
                <a:latin typeface="Arial" panose="020B0604020202020204" pitchFamily="34" charset="0"/>
                <a:cs typeface="Arial" panose="020B0604020202020204" pitchFamily="34" charset="0"/>
              </a:rPr>
              <a:t>All areas to receive an </a:t>
            </a:r>
            <a:r>
              <a:rPr lang="en-GB" sz="1600" b="1" dirty="0">
                <a:latin typeface="Arial" panose="020B0604020202020204" pitchFamily="34" charset="0"/>
                <a:cs typeface="Arial" panose="020B0604020202020204" pitchFamily="34" charset="0"/>
              </a:rPr>
              <a:t>equal share </a:t>
            </a:r>
            <a:r>
              <a:rPr lang="en-GB" sz="1600" dirty="0">
                <a:latin typeface="Arial" panose="020B0604020202020204" pitchFamily="34" charset="0"/>
                <a:cs typeface="Arial" panose="020B0604020202020204" pitchFamily="34" charset="0"/>
              </a:rPr>
              <a:t>of the grant.</a:t>
            </a:r>
          </a:p>
          <a:p>
            <a:pPr marL="342900" indent="-342900">
              <a:lnSpc>
                <a:spcPct val="150000"/>
              </a:lnSpc>
              <a:buFont typeface="+mj-lt"/>
              <a:buAutoNum type="arabicParenR"/>
            </a:pPr>
            <a:r>
              <a:rPr lang="en-GB" sz="1600" dirty="0">
                <a:latin typeface="Arial" panose="020B0604020202020204" pitchFamily="34" charset="0"/>
                <a:cs typeface="Arial" panose="020B0604020202020204" pitchFamily="34" charset="0"/>
              </a:rPr>
              <a:t>Grant to be split proportionally based on how many </a:t>
            </a:r>
            <a:r>
              <a:rPr lang="en-GB" sz="1600" b="1" dirty="0">
                <a:latin typeface="Arial" panose="020B0604020202020204" pitchFamily="34" charset="0"/>
                <a:cs typeface="Arial" panose="020B0604020202020204" pitchFamily="34" charset="0"/>
              </a:rPr>
              <a:t>people </a:t>
            </a:r>
            <a:r>
              <a:rPr lang="en-GB" sz="1600" dirty="0">
                <a:latin typeface="Arial" panose="020B0604020202020204" pitchFamily="34" charset="0"/>
                <a:cs typeface="Arial" panose="020B0604020202020204" pitchFamily="34" charset="0"/>
              </a:rPr>
              <a:t>the industry employed in 2019.</a:t>
            </a:r>
          </a:p>
          <a:p>
            <a:pPr marL="342900" indent="-342900">
              <a:lnSpc>
                <a:spcPct val="150000"/>
              </a:lnSpc>
              <a:buFont typeface="+mj-lt"/>
              <a:buAutoNum type="arabicParenR"/>
            </a:pPr>
            <a:r>
              <a:rPr lang="en-GB" sz="1600" dirty="0">
                <a:latin typeface="Arial" panose="020B0604020202020204" pitchFamily="34" charset="0"/>
                <a:cs typeface="Arial" panose="020B0604020202020204" pitchFamily="34" charset="0"/>
              </a:rPr>
              <a:t>Grant to be split proportionally based on how much </a:t>
            </a:r>
            <a:r>
              <a:rPr lang="en-GB" sz="1600" b="1" dirty="0">
                <a:latin typeface="Arial" panose="020B0604020202020204" pitchFamily="34" charset="0"/>
                <a:cs typeface="Arial" panose="020B0604020202020204" pitchFamily="34" charset="0"/>
              </a:rPr>
              <a:t>GDP </a:t>
            </a:r>
            <a:r>
              <a:rPr lang="en-GB" sz="1600" dirty="0">
                <a:latin typeface="Arial" panose="020B0604020202020204" pitchFamily="34" charset="0"/>
                <a:cs typeface="Arial" panose="020B0604020202020204" pitchFamily="34" charset="0"/>
              </a:rPr>
              <a:t>the industry generated in 2019.</a:t>
            </a:r>
          </a:p>
          <a:p>
            <a:pPr marL="342900" indent="-342900">
              <a:lnSpc>
                <a:spcPct val="150000"/>
              </a:lnSpc>
              <a:buFont typeface="+mj-lt"/>
              <a:buAutoNum type="arabicParenR"/>
            </a:pPr>
            <a:r>
              <a:rPr lang="en-GB" sz="1600" dirty="0">
                <a:latin typeface="Arial" panose="020B0604020202020204" pitchFamily="34" charset="0"/>
                <a:cs typeface="Arial" panose="020B0604020202020204" pitchFamily="34" charset="0"/>
              </a:rPr>
              <a:t>Grant to be split proportionally based on how much </a:t>
            </a:r>
            <a:r>
              <a:rPr lang="en-GB" sz="1600" b="1" dirty="0">
                <a:latin typeface="Arial" panose="020B0604020202020204" pitchFamily="34" charset="0"/>
                <a:cs typeface="Arial" panose="020B0604020202020204" pitchFamily="34" charset="0"/>
              </a:rPr>
              <a:t>tax </a:t>
            </a:r>
            <a:r>
              <a:rPr lang="en-GB" sz="1600" dirty="0">
                <a:latin typeface="Arial" panose="020B0604020202020204" pitchFamily="34" charset="0"/>
                <a:cs typeface="Arial" panose="020B0604020202020204" pitchFamily="34" charset="0"/>
              </a:rPr>
              <a:t>the industry payed in 2019.</a:t>
            </a:r>
          </a:p>
          <a:p>
            <a:pPr marL="342900" indent="-342900">
              <a:lnSpc>
                <a:spcPct val="150000"/>
              </a:lnSpc>
              <a:buFont typeface="+mj-lt"/>
              <a:buAutoNum type="arabicParenR"/>
            </a:pPr>
            <a:r>
              <a:rPr lang="en-GB" sz="1600" dirty="0">
                <a:latin typeface="Arial" panose="020B0604020202020204" pitchFamily="34" charset="0"/>
                <a:cs typeface="Arial" panose="020B0604020202020204" pitchFamily="34" charset="0"/>
              </a:rPr>
              <a:t>Create </a:t>
            </a:r>
            <a:r>
              <a:rPr lang="en-GB" sz="1600" b="1" dirty="0">
                <a:latin typeface="Arial" panose="020B0604020202020204" pitchFamily="34" charset="0"/>
                <a:cs typeface="Arial" panose="020B0604020202020204" pitchFamily="34" charset="0"/>
              </a:rPr>
              <a:t>your own suggestion </a:t>
            </a:r>
            <a:r>
              <a:rPr lang="en-GB" sz="1600" dirty="0">
                <a:latin typeface="Arial" panose="020B0604020202020204" pitchFamily="34" charset="0"/>
                <a:cs typeface="Arial" panose="020B0604020202020204" pitchFamily="34" charset="0"/>
              </a:rPr>
              <a:t>about how you believe the grant should be allocated.</a:t>
            </a:r>
            <a:endParaRPr 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097760478"/>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165393"/>
      </a:dk2>
      <a:lt2>
        <a:srgbClr val="E7E6E6"/>
      </a:lt2>
      <a:accent1>
        <a:srgbClr val="FFF14F"/>
      </a:accent1>
      <a:accent2>
        <a:srgbClr val="F1613F"/>
      </a:accent2>
      <a:accent3>
        <a:srgbClr val="E34597"/>
      </a:accent3>
      <a:accent4>
        <a:srgbClr val="67C3BB"/>
      </a:accent4>
      <a:accent5>
        <a:srgbClr val="5BFFFF"/>
      </a:accent5>
      <a:accent6>
        <a:srgbClr val="70FF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1">
      <a:dk1>
        <a:srgbClr val="000000"/>
      </a:dk1>
      <a:lt1>
        <a:srgbClr val="FFFFFF"/>
      </a:lt1>
      <a:dk2>
        <a:srgbClr val="165393"/>
      </a:dk2>
      <a:lt2>
        <a:srgbClr val="E7E6E6"/>
      </a:lt2>
      <a:accent1>
        <a:srgbClr val="FFF14F"/>
      </a:accent1>
      <a:accent2>
        <a:srgbClr val="F1613F"/>
      </a:accent2>
      <a:accent3>
        <a:srgbClr val="E34597"/>
      </a:accent3>
      <a:accent4>
        <a:srgbClr val="67C3BB"/>
      </a:accent4>
      <a:accent5>
        <a:srgbClr val="5BFFFF"/>
      </a:accent5>
      <a:accent6>
        <a:srgbClr val="70FF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4482</TotalTime>
  <Words>875</Words>
  <Application>Microsoft Office PowerPoint</Application>
  <PresentationFormat>On-screen Show (4:3)</PresentationFormat>
  <Paragraphs>161</Paragraphs>
  <Slides>13</Slides>
  <Notes>11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ＭＳ Ｐゴシック</vt:lpstr>
      <vt:lpstr>Arial</vt:lpstr>
      <vt:lpstr>Calibri</vt:lpstr>
      <vt:lpstr>Calibri Light</vt:lpstr>
      <vt:lpstr>Verdana</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gibas</dc:creator>
  <cp:lastModifiedBy>Oliver Walkden</cp:lastModifiedBy>
  <cp:revision>333</cp:revision>
  <cp:lastPrinted>2018-05-08T18:30:18Z</cp:lastPrinted>
  <dcterms:created xsi:type="dcterms:W3CDTF">2018-05-08T12:54:30Z</dcterms:created>
  <dcterms:modified xsi:type="dcterms:W3CDTF">2021-10-22T12:14:55Z</dcterms:modified>
</cp:coreProperties>
</file>