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310" r:id="rId10"/>
    <p:sldId id="311" r:id="rId11"/>
    <p:sldId id="265" r:id="rId12"/>
    <p:sldId id="266" r:id="rId13"/>
    <p:sldId id="273" r:id="rId14"/>
    <p:sldId id="278" r:id="rId15"/>
    <p:sldId id="275" r:id="rId16"/>
    <p:sldId id="277" r:id="rId17"/>
    <p:sldId id="264" r:id="rId18"/>
    <p:sldId id="267" r:id="rId19"/>
    <p:sldId id="268" r:id="rId20"/>
    <p:sldId id="279" r:id="rId21"/>
    <p:sldId id="269" r:id="rId22"/>
    <p:sldId id="271" r:id="rId23"/>
    <p:sldId id="270" r:id="rId24"/>
    <p:sldId id="280" r:id="rId25"/>
    <p:sldId id="282" r:id="rId26"/>
    <p:sldId id="283" r:id="rId27"/>
    <p:sldId id="281" r:id="rId28"/>
    <p:sldId id="302" r:id="rId29"/>
    <p:sldId id="304" r:id="rId30"/>
    <p:sldId id="305" r:id="rId31"/>
    <p:sldId id="306" r:id="rId32"/>
    <p:sldId id="308" r:id="rId33"/>
    <p:sldId id="309" r:id="rId34"/>
    <p:sldId id="286" r:id="rId35"/>
    <p:sldId id="287" r:id="rId36"/>
    <p:sldId id="289" r:id="rId37"/>
    <p:sldId id="290" r:id="rId38"/>
    <p:sldId id="291" r:id="rId39"/>
    <p:sldId id="292" r:id="rId40"/>
    <p:sldId id="293" r:id="rId41"/>
    <p:sldId id="295" r:id="rId42"/>
    <p:sldId id="296" r:id="rId43"/>
    <p:sldId id="297" r:id="rId44"/>
    <p:sldId id="298" r:id="rId45"/>
    <p:sldId id="312" r:id="rId46"/>
    <p:sldId id="299" r:id="rId47"/>
    <p:sldId id="300" r:id="rId48"/>
    <p:sldId id="30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16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11/17/2020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11/17/2020</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endParaRPr lang="en-GB" sz="8000" b="1" dirty="0">
              <a:solidFill>
                <a:srgbClr val="FF0000"/>
              </a:solidFill>
              <a:latin typeface="Arial Rounded MT Bold" pitchFamily="34" charset="0"/>
            </a:endParaRPr>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 have put this programme together with no sound and only a few simple images.</a:t>
            </a:r>
            <a:endParaRPr lang="en-GB" sz="2800" dirty="0"/>
          </a:p>
        </p:txBody>
      </p:sp>
      <p:sp>
        <p:nvSpPr>
          <p:cNvPr id="3" name="Content Placeholder 2"/>
          <p:cNvSpPr>
            <a:spLocks noGrp="1"/>
          </p:cNvSpPr>
          <p:nvPr>
            <p:ph idx="1"/>
          </p:nvPr>
        </p:nvSpPr>
        <p:spPr/>
        <p:txBody>
          <a:bodyPr/>
          <a:lstStyle/>
          <a:p>
            <a:r>
              <a:rPr lang="en-GB" dirty="0" smtClean="0"/>
              <a:t>I want people to go through this </a:t>
            </a:r>
            <a:r>
              <a:rPr lang="en-GB" dirty="0" smtClean="0"/>
              <a:t>activity</a:t>
            </a:r>
            <a:r>
              <a:rPr lang="en-GB" dirty="0" smtClean="0"/>
              <a:t> </a:t>
            </a:r>
            <a:r>
              <a:rPr lang="en-GB" dirty="0" smtClean="0"/>
              <a:t>with thought, discussion and debate.</a:t>
            </a:r>
          </a:p>
          <a:p>
            <a:r>
              <a:rPr lang="en-GB" dirty="0" smtClean="0"/>
              <a:t>It is an opportunity to create and develop your own personal views on the importance of </a:t>
            </a:r>
            <a:r>
              <a:rPr lang="en-GB" b="1" dirty="0" smtClean="0">
                <a:solidFill>
                  <a:srgbClr val="FF0000"/>
                </a:solidFill>
                <a:latin typeface="Arial Rounded MT Bold" pitchFamily="34" charset="0"/>
              </a:rPr>
              <a:t>R</a:t>
            </a:r>
            <a:r>
              <a:rPr lang="en-GB" b="1" dirty="0" smtClean="0">
                <a:solidFill>
                  <a:srgbClr val="92D050"/>
                </a:solidFill>
                <a:latin typeface="Arial Rounded MT Bold" pitchFamily="34" charset="0"/>
              </a:rPr>
              <a:t>E</a:t>
            </a:r>
            <a:r>
              <a:rPr lang="en-GB" b="1" dirty="0" smtClean="0">
                <a:solidFill>
                  <a:srgbClr val="0070C0"/>
                </a:solidFill>
                <a:latin typeface="Arial Rounded MT Bold" pitchFamily="34" charset="0"/>
              </a:rPr>
              <a:t>S</a:t>
            </a:r>
            <a:r>
              <a:rPr lang="en-GB" b="1" dirty="0" smtClean="0">
                <a:solidFill>
                  <a:schemeClr val="tx2">
                    <a:lumMod val="60000"/>
                    <a:lumOff val="40000"/>
                  </a:schemeClr>
                </a:solidFill>
                <a:latin typeface="Arial Rounded MT Bold" pitchFamily="34" charset="0"/>
              </a:rPr>
              <a:t>P</a:t>
            </a:r>
            <a:r>
              <a:rPr lang="en-GB" b="1" dirty="0" smtClean="0">
                <a:solidFill>
                  <a:srgbClr val="FFC000"/>
                </a:solidFill>
                <a:latin typeface="Arial Rounded MT Bold" pitchFamily="34" charset="0"/>
              </a:rPr>
              <a:t>E</a:t>
            </a:r>
            <a:r>
              <a:rPr lang="en-GB" b="1" dirty="0" smtClean="0">
                <a:solidFill>
                  <a:schemeClr val="accent3">
                    <a:lumMod val="40000"/>
                    <a:lumOff val="60000"/>
                  </a:schemeClr>
                </a:solidFill>
                <a:latin typeface="Arial Rounded MT Bold" pitchFamily="34" charset="0"/>
              </a:rPr>
              <a:t>C</a:t>
            </a:r>
            <a:r>
              <a:rPr lang="en-GB" b="1" dirty="0" smtClean="0">
                <a:solidFill>
                  <a:srgbClr val="00B0F0"/>
                </a:solidFill>
                <a:latin typeface="Arial Rounded MT Bold" pitchFamily="34" charset="0"/>
              </a:rPr>
              <a:t>T </a:t>
            </a:r>
            <a:r>
              <a:rPr lang="en-GB" dirty="0" smtClean="0"/>
              <a:t>in today’s world.   </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r>
              <a:rPr lang="en-GB" sz="8000" b="1" dirty="0" smtClean="0">
                <a:solidFill>
                  <a:schemeClr val="accent3">
                    <a:lumMod val="40000"/>
                    <a:lumOff val="60000"/>
                  </a:schemeClr>
                </a:solidFill>
                <a:latin typeface="Arial Rounded MT Bold" pitchFamily="34" charset="0"/>
              </a:rPr>
              <a:t>C</a:t>
            </a:r>
            <a:r>
              <a:rPr lang="en-GB" sz="8000" b="1" dirty="0" smtClean="0">
                <a:solidFill>
                  <a:srgbClr val="00B0F0"/>
                </a:solidFill>
                <a:latin typeface="Arial Rounded MT Bold" pitchFamily="34" charset="0"/>
              </a:rPr>
              <a:t>T</a:t>
            </a:r>
            <a:endParaRPr lang="en-GB" sz="8000" b="1" dirty="0">
              <a:solidFill>
                <a:srgbClr val="00B0F0"/>
              </a:solidFill>
              <a:latin typeface="Arial Rounded MT Bold" pitchFamily="34" charset="0"/>
            </a:endParaRPr>
          </a:p>
        </p:txBody>
      </p:sp>
      <p:sp>
        <p:nvSpPr>
          <p:cNvPr id="3" name="Subtitle 2"/>
          <p:cNvSpPr>
            <a:spLocks noGrp="1"/>
          </p:cNvSpPr>
          <p:nvPr>
            <p:ph type="subTitle" idx="1"/>
          </p:nvPr>
        </p:nvSpPr>
        <p:spPr>
          <a:xfrm>
            <a:off x="1432560" y="1850064"/>
            <a:ext cx="7406640" cy="3936390"/>
          </a:xfrm>
        </p:spPr>
        <p:txBody>
          <a:bodyPr>
            <a:normAutofit fontScale="77500" lnSpcReduction="20000"/>
          </a:bodyPr>
          <a:lstStyle/>
          <a:p>
            <a:endParaRPr lang="en-GB" dirty="0" smtClean="0"/>
          </a:p>
          <a:p>
            <a:endParaRPr lang="en-GB" sz="6400" dirty="0" smtClean="0"/>
          </a:p>
          <a:p>
            <a:r>
              <a:rPr lang="en-GB" sz="5700" dirty="0" smtClean="0"/>
              <a:t>is a feeling of deep admiration for Someone, Something, Somewhere, Some theory.</a:t>
            </a:r>
          </a:p>
          <a:p>
            <a:r>
              <a:rPr lang="en-GB" sz="5700" dirty="0" smtClean="0"/>
              <a:t>Some Achievement.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r>
              <a:rPr lang="en-GB" sz="8000" b="1" dirty="0" smtClean="0">
                <a:solidFill>
                  <a:schemeClr val="accent3">
                    <a:lumMod val="40000"/>
                    <a:lumOff val="60000"/>
                  </a:schemeClr>
                </a:solidFill>
                <a:latin typeface="Arial Rounded MT Bold" pitchFamily="34" charset="0"/>
              </a:rPr>
              <a:t>C</a:t>
            </a:r>
            <a:r>
              <a:rPr lang="en-GB" sz="8000" b="1" dirty="0" smtClean="0">
                <a:solidFill>
                  <a:srgbClr val="00B0F0"/>
                </a:solidFill>
                <a:latin typeface="Arial Rounded MT Bold" pitchFamily="34" charset="0"/>
              </a:rPr>
              <a:t>T</a:t>
            </a:r>
            <a:endParaRPr lang="en-GB" sz="8000" b="1" dirty="0">
              <a:solidFill>
                <a:srgbClr val="00B0F0"/>
              </a:solidFill>
              <a:latin typeface="Arial Rounded MT Bold" pitchFamily="34" charset="0"/>
            </a:endParaRPr>
          </a:p>
        </p:txBody>
      </p:sp>
      <p:sp>
        <p:nvSpPr>
          <p:cNvPr id="3" name="Subtitle 2"/>
          <p:cNvSpPr>
            <a:spLocks noGrp="1"/>
          </p:cNvSpPr>
          <p:nvPr>
            <p:ph type="subTitle" idx="1"/>
          </p:nvPr>
        </p:nvSpPr>
        <p:spPr>
          <a:xfrm>
            <a:off x="1432560" y="1850064"/>
            <a:ext cx="7406640" cy="3936390"/>
          </a:xfrm>
        </p:spPr>
        <p:txBody>
          <a:bodyPr>
            <a:normAutofit/>
          </a:bodyPr>
          <a:lstStyle/>
          <a:p>
            <a:endParaRPr lang="en-GB" dirty="0" smtClean="0"/>
          </a:p>
          <a:p>
            <a:r>
              <a:rPr lang="en-GB" sz="3600" dirty="0" smtClean="0"/>
              <a:t>RESPECT FOR ALL PEOPLE</a:t>
            </a:r>
          </a:p>
          <a:p>
            <a:r>
              <a:rPr lang="en-GB" sz="3600" dirty="0" smtClean="0"/>
              <a:t>RESPECT FOR THE ENVIRONMENT</a:t>
            </a:r>
          </a:p>
          <a:p>
            <a:r>
              <a:rPr lang="en-GB" sz="3600" dirty="0" smtClean="0"/>
              <a:t>(ALL LIVING THINGS)</a:t>
            </a:r>
          </a:p>
          <a:p>
            <a:r>
              <a:rPr lang="en-GB" sz="3600" dirty="0" smtClean="0"/>
              <a:t>RESPECT FOR ONESELF</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r>
              <a:rPr lang="en-GB" sz="8000" b="1" dirty="0" smtClean="0">
                <a:solidFill>
                  <a:schemeClr val="accent3">
                    <a:lumMod val="40000"/>
                    <a:lumOff val="60000"/>
                  </a:schemeClr>
                </a:solidFill>
                <a:latin typeface="Arial Rounded MT Bold" pitchFamily="34" charset="0"/>
              </a:rPr>
              <a:t>C</a:t>
            </a:r>
            <a:r>
              <a:rPr lang="en-GB" sz="8000" b="1" dirty="0" smtClean="0">
                <a:solidFill>
                  <a:srgbClr val="00B0F0"/>
                </a:solidFill>
                <a:latin typeface="Arial Rounded MT Bold" pitchFamily="34" charset="0"/>
              </a:rPr>
              <a:t>T</a:t>
            </a:r>
            <a:endParaRPr lang="en-GB" sz="8000" b="1" dirty="0">
              <a:solidFill>
                <a:srgbClr val="00B0F0"/>
              </a:solidFill>
              <a:latin typeface="Arial Rounded MT Bold" pitchFamily="34" charset="0"/>
            </a:endParaRPr>
          </a:p>
        </p:txBody>
      </p:sp>
      <p:sp>
        <p:nvSpPr>
          <p:cNvPr id="3" name="Subtitle 2"/>
          <p:cNvSpPr>
            <a:spLocks noGrp="1"/>
          </p:cNvSpPr>
          <p:nvPr>
            <p:ph type="subTitle" idx="1"/>
          </p:nvPr>
        </p:nvSpPr>
        <p:spPr/>
        <p:txBody>
          <a:bodyPr>
            <a:normAutofit fontScale="92500" lnSpcReduction="20000"/>
          </a:bodyPr>
          <a:lstStyle/>
          <a:p>
            <a:endParaRPr lang="en-GB" dirty="0" smtClean="0"/>
          </a:p>
          <a:p>
            <a:endParaRPr lang="en-GB" dirty="0" smtClean="0"/>
          </a:p>
          <a:p>
            <a:endParaRPr lang="en-GB" dirty="0" smtClean="0"/>
          </a:p>
          <a:p>
            <a:r>
              <a:rPr lang="en-GB" sz="4300" dirty="0" smtClean="0">
                <a:solidFill>
                  <a:schemeClr val="tx2">
                    <a:lumMod val="60000"/>
                    <a:lumOff val="40000"/>
                  </a:schemeClr>
                </a:solidFill>
              </a:rPr>
              <a:t>Who or what do you </a:t>
            </a:r>
            <a:r>
              <a:rPr lang="en-GB" sz="4400" b="1" dirty="0" smtClean="0">
                <a:solidFill>
                  <a:srgbClr val="FF0000"/>
                </a:solidFill>
                <a:latin typeface="Arial Rounded MT Bold" pitchFamily="34" charset="0"/>
              </a:rPr>
              <a:t>R</a:t>
            </a:r>
            <a:r>
              <a:rPr lang="en-GB" sz="4400" b="1" dirty="0" smtClean="0">
                <a:solidFill>
                  <a:srgbClr val="92D050"/>
                </a:solidFill>
                <a:latin typeface="Arial Rounded MT Bold" pitchFamily="34" charset="0"/>
              </a:rPr>
              <a:t>E</a:t>
            </a:r>
            <a:r>
              <a:rPr lang="en-GB" sz="4400" b="1" dirty="0" smtClean="0">
                <a:solidFill>
                  <a:srgbClr val="0070C0"/>
                </a:solidFill>
                <a:latin typeface="Arial Rounded MT Bold" pitchFamily="34" charset="0"/>
              </a:rPr>
              <a:t>S</a:t>
            </a:r>
            <a:r>
              <a:rPr lang="en-GB" sz="4400" b="1" dirty="0" smtClean="0">
                <a:solidFill>
                  <a:schemeClr val="tx2">
                    <a:lumMod val="60000"/>
                    <a:lumOff val="40000"/>
                  </a:schemeClr>
                </a:solidFill>
                <a:latin typeface="Arial Rounded MT Bold" pitchFamily="34" charset="0"/>
              </a:rPr>
              <a:t>P</a:t>
            </a:r>
            <a:r>
              <a:rPr lang="en-GB" sz="4400" b="1" dirty="0" smtClean="0">
                <a:solidFill>
                  <a:srgbClr val="FFC000"/>
                </a:solidFill>
                <a:latin typeface="Arial Rounded MT Bold" pitchFamily="34" charset="0"/>
              </a:rPr>
              <a:t>E</a:t>
            </a:r>
            <a:r>
              <a:rPr lang="en-GB" sz="4400" b="1" dirty="0" smtClean="0">
                <a:solidFill>
                  <a:schemeClr val="accent3">
                    <a:lumMod val="40000"/>
                    <a:lumOff val="60000"/>
                  </a:schemeClr>
                </a:solidFill>
                <a:latin typeface="Arial Rounded MT Bold" pitchFamily="34" charset="0"/>
              </a:rPr>
              <a:t>C</a:t>
            </a:r>
            <a:r>
              <a:rPr lang="en-GB" sz="4400" b="1" dirty="0" smtClean="0">
                <a:solidFill>
                  <a:srgbClr val="00B0F0"/>
                </a:solidFill>
                <a:latin typeface="Arial Rounded MT Bold" pitchFamily="34" charset="0"/>
              </a:rPr>
              <a:t>T</a:t>
            </a:r>
            <a:r>
              <a:rPr lang="en-GB" sz="4300" dirty="0" smtClean="0">
                <a:solidFill>
                  <a:schemeClr val="tx2">
                    <a:lumMod val="60000"/>
                    <a:lumOff val="40000"/>
                  </a:schemeClr>
                </a:solidFill>
              </a:rPr>
              <a:t>?</a:t>
            </a:r>
            <a:endParaRPr lang="en-GB" sz="43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r>
              <a:rPr lang="en-GB" sz="8000" b="1" dirty="0" smtClean="0">
                <a:solidFill>
                  <a:schemeClr val="accent3">
                    <a:lumMod val="40000"/>
                    <a:lumOff val="60000"/>
                  </a:schemeClr>
                </a:solidFill>
                <a:latin typeface="Arial Rounded MT Bold" pitchFamily="34" charset="0"/>
              </a:rPr>
              <a:t>C</a:t>
            </a:r>
            <a:r>
              <a:rPr lang="en-GB" sz="8000" b="1" dirty="0" smtClean="0">
                <a:solidFill>
                  <a:srgbClr val="00B0F0"/>
                </a:solidFill>
                <a:latin typeface="Arial Rounded MT Bold" pitchFamily="34" charset="0"/>
              </a:rPr>
              <a:t>T....</a:t>
            </a:r>
            <a:endParaRPr lang="en-GB" sz="8000" b="1" dirty="0">
              <a:solidFill>
                <a:srgbClr val="00B0F0"/>
              </a:solidFill>
              <a:latin typeface="Arial Rounded MT Bold" pitchFamily="34" charset="0"/>
            </a:endParaRPr>
          </a:p>
        </p:txBody>
      </p:sp>
      <p:sp>
        <p:nvSpPr>
          <p:cNvPr id="3" name="Subtitle 2"/>
          <p:cNvSpPr>
            <a:spLocks noGrp="1"/>
          </p:cNvSpPr>
          <p:nvPr>
            <p:ph type="subTitle" idx="1"/>
          </p:nvPr>
        </p:nvSpPr>
        <p:spPr>
          <a:xfrm>
            <a:off x="1432560" y="1850064"/>
            <a:ext cx="7406640" cy="3793514"/>
          </a:xfrm>
        </p:spPr>
        <p:txBody>
          <a:bodyPr>
            <a:normAutofit fontScale="92500" lnSpcReduction="10000"/>
          </a:bodyPr>
          <a:lstStyle/>
          <a:p>
            <a:endParaRPr lang="en-GB" dirty="0" smtClean="0"/>
          </a:p>
          <a:p>
            <a:r>
              <a:rPr lang="en-GB" dirty="0" smtClean="0"/>
              <a:t>Can be closely linked to 	INSPIRE.</a:t>
            </a:r>
          </a:p>
          <a:p>
            <a:endParaRPr lang="en-GB" dirty="0" smtClean="0"/>
          </a:p>
          <a:p>
            <a:r>
              <a:rPr lang="en-GB" dirty="0" smtClean="0"/>
              <a:t>The RESPECT I have for </a:t>
            </a:r>
            <a:r>
              <a:rPr lang="en-GB" b="1" dirty="0" smtClean="0"/>
              <a:t>Amazonian Indians </a:t>
            </a:r>
            <a:r>
              <a:rPr lang="en-GB" dirty="0" smtClean="0"/>
              <a:t>is also linked to the way they INSPIRE  me with their aim to protect all living things.</a:t>
            </a:r>
          </a:p>
          <a:p>
            <a:endParaRPr lang="en-GB" dirty="0" smtClean="0"/>
          </a:p>
          <a:p>
            <a:r>
              <a:rPr lang="en-GB" b="1" dirty="0" smtClean="0"/>
              <a:t>My mother </a:t>
            </a:r>
            <a:r>
              <a:rPr lang="en-GB" dirty="0" smtClean="0"/>
              <a:t>is 96 lives on her own and I RESPECT her as my mum but she also INSPIRES me because of the way she has handled the virus situation.</a:t>
            </a:r>
          </a:p>
          <a:p>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r>
              <a:rPr lang="en-GB" sz="8000" b="1" dirty="0" smtClean="0">
                <a:solidFill>
                  <a:schemeClr val="accent3">
                    <a:lumMod val="40000"/>
                    <a:lumOff val="60000"/>
                  </a:schemeClr>
                </a:solidFill>
                <a:latin typeface="Arial Rounded MT Bold" pitchFamily="34" charset="0"/>
              </a:rPr>
              <a:t>C</a:t>
            </a:r>
            <a:r>
              <a:rPr lang="en-GB" sz="8000" b="1" dirty="0" smtClean="0">
                <a:solidFill>
                  <a:srgbClr val="00B0F0"/>
                </a:solidFill>
                <a:latin typeface="Arial Rounded MT Bold" pitchFamily="34" charset="0"/>
              </a:rPr>
              <a:t>T</a:t>
            </a:r>
            <a:endParaRPr lang="en-GB" sz="8000" b="1" dirty="0">
              <a:solidFill>
                <a:srgbClr val="00B0F0"/>
              </a:solidFill>
              <a:latin typeface="Arial Rounded MT Bold" pitchFamily="34" charset="0"/>
            </a:endParaRPr>
          </a:p>
        </p:txBody>
      </p:sp>
      <p:sp>
        <p:nvSpPr>
          <p:cNvPr id="3" name="Subtitle 2"/>
          <p:cNvSpPr>
            <a:spLocks noGrp="1"/>
          </p:cNvSpPr>
          <p:nvPr>
            <p:ph type="subTitle" idx="1"/>
          </p:nvPr>
        </p:nvSpPr>
        <p:spPr>
          <a:xfrm>
            <a:off x="1432560" y="1850064"/>
            <a:ext cx="7406640" cy="3936390"/>
          </a:xfrm>
        </p:spPr>
        <p:txBody>
          <a:bodyPr>
            <a:normAutofit fontScale="85000" lnSpcReduction="20000"/>
          </a:bodyPr>
          <a:lstStyle/>
          <a:p>
            <a:endParaRPr lang="en-GB" dirty="0" smtClean="0"/>
          </a:p>
          <a:p>
            <a:r>
              <a:rPr lang="en-GB" dirty="0" smtClean="0"/>
              <a:t>I RESPECT ......</a:t>
            </a:r>
          </a:p>
          <a:p>
            <a:endParaRPr lang="en-GB" b="1" dirty="0" smtClean="0"/>
          </a:p>
          <a:p>
            <a:r>
              <a:rPr lang="en-GB" b="1" dirty="0" smtClean="0"/>
              <a:t>Nelson Mandela  </a:t>
            </a:r>
            <a:r>
              <a:rPr lang="en-GB" dirty="0" smtClean="0"/>
              <a:t>for what he did for humanity especially after all he went through.</a:t>
            </a:r>
          </a:p>
          <a:p>
            <a:r>
              <a:rPr lang="en-GB" b="1" dirty="0" smtClean="0"/>
              <a:t>The Indigenous people of the rainforest </a:t>
            </a:r>
            <a:r>
              <a:rPr lang="en-GB" dirty="0" smtClean="0"/>
              <a:t>who spend their lives protecting the forest for ALL humans</a:t>
            </a:r>
          </a:p>
          <a:p>
            <a:r>
              <a:rPr lang="en-GB" b="1" dirty="0" smtClean="0"/>
              <a:t>Greta Thunberg </a:t>
            </a:r>
            <a:r>
              <a:rPr lang="en-GB" dirty="0" smtClean="0"/>
              <a:t>and </a:t>
            </a:r>
            <a:r>
              <a:rPr lang="en-GB" b="1" dirty="0" err="1" smtClean="0"/>
              <a:t>Malala</a:t>
            </a:r>
            <a:r>
              <a:rPr lang="en-GB" b="1" dirty="0" smtClean="0"/>
              <a:t> </a:t>
            </a:r>
            <a:r>
              <a:rPr lang="en-GB" b="1" dirty="0" err="1" smtClean="0"/>
              <a:t>Yousaafzai</a:t>
            </a:r>
            <a:r>
              <a:rPr lang="en-GB" b="1" dirty="0" smtClean="0"/>
              <a:t> </a:t>
            </a:r>
            <a:r>
              <a:rPr lang="en-GB" dirty="0" smtClean="0"/>
              <a:t>for showing that one person can make a difference.  I RESPECT who they are what they stand for and what they have achieved.</a:t>
            </a:r>
          </a:p>
          <a:p>
            <a:r>
              <a:rPr lang="en-GB" b="1" dirty="0" smtClean="0"/>
              <a:t>Homeless People </a:t>
            </a:r>
            <a:r>
              <a:rPr lang="en-GB" dirty="0" smtClean="0"/>
              <a:t>of the world as they have as much right to be here as me.</a:t>
            </a:r>
          </a:p>
          <a:p>
            <a:endParaRPr lang="en-GB" dirty="0" smtClean="0"/>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r>
              <a:rPr lang="en-GB" sz="8000" b="1" dirty="0" smtClean="0">
                <a:solidFill>
                  <a:schemeClr val="accent3">
                    <a:lumMod val="40000"/>
                    <a:lumOff val="60000"/>
                  </a:schemeClr>
                </a:solidFill>
                <a:latin typeface="Arial Rounded MT Bold" pitchFamily="34" charset="0"/>
              </a:rPr>
              <a:t>C</a:t>
            </a:r>
            <a:r>
              <a:rPr lang="en-GB" sz="8000" b="1" dirty="0" smtClean="0">
                <a:solidFill>
                  <a:srgbClr val="00B0F0"/>
                </a:solidFill>
                <a:latin typeface="Arial Rounded MT Bold" pitchFamily="34" charset="0"/>
              </a:rPr>
              <a:t>T</a:t>
            </a:r>
            <a:endParaRPr lang="en-GB" sz="8000" b="1" dirty="0">
              <a:solidFill>
                <a:srgbClr val="00B0F0"/>
              </a:solidFill>
              <a:latin typeface="Arial Rounded MT Bold" pitchFamily="34" charset="0"/>
            </a:endParaRPr>
          </a:p>
        </p:txBody>
      </p:sp>
      <p:sp>
        <p:nvSpPr>
          <p:cNvPr id="3" name="Subtitle 2"/>
          <p:cNvSpPr>
            <a:spLocks noGrp="1"/>
          </p:cNvSpPr>
          <p:nvPr>
            <p:ph type="subTitle" idx="1"/>
          </p:nvPr>
        </p:nvSpPr>
        <p:spPr>
          <a:xfrm>
            <a:off x="1432560" y="1850064"/>
            <a:ext cx="7406640" cy="3936390"/>
          </a:xfrm>
        </p:spPr>
        <p:txBody>
          <a:bodyPr>
            <a:normAutofit/>
          </a:bodyPr>
          <a:lstStyle/>
          <a:p>
            <a:endParaRPr lang="en-GB" dirty="0" smtClean="0"/>
          </a:p>
          <a:p>
            <a:r>
              <a:rPr lang="en-GB" dirty="0" smtClean="0"/>
              <a:t>I </a:t>
            </a:r>
            <a:r>
              <a:rPr lang="en-GB" b="1" dirty="0" smtClean="0"/>
              <a:t>RESPECT</a:t>
            </a:r>
            <a:r>
              <a:rPr lang="en-GB" dirty="0" smtClean="0"/>
              <a:t> ......</a:t>
            </a:r>
          </a:p>
          <a:p>
            <a:endParaRPr lang="en-GB" dirty="0" smtClean="0"/>
          </a:p>
          <a:p>
            <a:r>
              <a:rPr lang="en-GB" dirty="0" smtClean="0"/>
              <a:t>All living things as we are </a:t>
            </a:r>
            <a:r>
              <a:rPr lang="en-GB" dirty="0" smtClean="0"/>
              <a:t>linked</a:t>
            </a:r>
            <a:r>
              <a:rPr lang="en-GB" dirty="0" smtClean="0"/>
              <a:t>.                              </a:t>
            </a:r>
            <a:r>
              <a:rPr lang="en-GB" dirty="0" err="1" smtClean="0"/>
              <a:t>Biodivesity</a:t>
            </a:r>
            <a:r>
              <a:rPr lang="en-GB" dirty="0" smtClean="0"/>
              <a:t> is so important for us all.</a:t>
            </a:r>
          </a:p>
          <a:p>
            <a:endParaRPr lang="en-GB" dirty="0" smtClean="0"/>
          </a:p>
          <a:p>
            <a:r>
              <a:rPr lang="en-GB" dirty="0" smtClean="0"/>
              <a:t>I </a:t>
            </a:r>
            <a:r>
              <a:rPr lang="en-GB" b="1" dirty="0" smtClean="0"/>
              <a:t>RESPECT</a:t>
            </a:r>
            <a:r>
              <a:rPr lang="en-GB" dirty="0" smtClean="0"/>
              <a:t> the Culture and Lifestyle of people around the world</a:t>
            </a:r>
          </a:p>
          <a:p>
            <a:endParaRPr lang="en-GB" dirty="0" smtClean="0"/>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CORONAVIRUS</a:t>
            </a:r>
            <a:endParaRPr lang="en-GB" dirty="0"/>
          </a:p>
        </p:txBody>
      </p:sp>
      <p:sp>
        <p:nvSpPr>
          <p:cNvPr id="3" name="Content Placeholder 2"/>
          <p:cNvSpPr>
            <a:spLocks noGrp="1"/>
          </p:cNvSpPr>
          <p:nvPr>
            <p:ph idx="1"/>
          </p:nvPr>
        </p:nvSpPr>
        <p:spPr/>
        <p:txBody>
          <a:bodyPr/>
          <a:lstStyle/>
          <a:p>
            <a:r>
              <a:rPr lang="en-GB" dirty="0" smtClean="0"/>
              <a:t>In Melbourne, Australia Flinders University and Latrobe University </a:t>
            </a:r>
            <a:r>
              <a:rPr lang="en-GB" dirty="0" smtClean="0"/>
              <a:t>have </a:t>
            </a:r>
            <a:r>
              <a:rPr lang="en-GB" dirty="0" smtClean="0"/>
              <a:t>been carrying out research and</a:t>
            </a:r>
          </a:p>
          <a:p>
            <a:pPr>
              <a:buNone/>
            </a:pPr>
            <a:r>
              <a:rPr lang="en-GB" dirty="0" smtClean="0"/>
              <a:t>	Nikolai </a:t>
            </a:r>
            <a:r>
              <a:rPr lang="en-GB" dirty="0" err="1" smtClean="0"/>
              <a:t>Petrovsky</a:t>
            </a:r>
            <a:r>
              <a:rPr lang="en-GB" dirty="0" smtClean="0"/>
              <a:t> Professor of Medicine states: </a:t>
            </a:r>
          </a:p>
          <a:p>
            <a:r>
              <a:rPr lang="en-GB" dirty="0" smtClean="0"/>
              <a:t>The finding of the study shows that the </a:t>
            </a:r>
            <a:r>
              <a:rPr lang="en-GB" dirty="0" err="1" smtClean="0"/>
              <a:t>Coronavirus</a:t>
            </a:r>
            <a:r>
              <a:rPr lang="en-GB" dirty="0" smtClean="0"/>
              <a:t> is very likely to be            man-made. </a:t>
            </a:r>
          </a:p>
          <a:p>
            <a:endParaRPr lang="en-GB"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During this ongoing global situation are we showing </a:t>
            </a:r>
            <a:r>
              <a:rPr lang="en-GB" sz="4400" b="1" dirty="0" smtClean="0">
                <a:solidFill>
                  <a:srgbClr val="FF0000"/>
                </a:solidFill>
                <a:latin typeface="Arial Rounded MT Bold" pitchFamily="34" charset="0"/>
              </a:rPr>
              <a:t>R</a:t>
            </a:r>
            <a:r>
              <a:rPr lang="en-GB" sz="4400" b="1" dirty="0" smtClean="0">
                <a:solidFill>
                  <a:srgbClr val="92D050"/>
                </a:solidFill>
                <a:latin typeface="Arial Rounded MT Bold" pitchFamily="34" charset="0"/>
              </a:rPr>
              <a:t>E</a:t>
            </a:r>
            <a:r>
              <a:rPr lang="en-GB" sz="4400" b="1" dirty="0" smtClean="0">
                <a:solidFill>
                  <a:srgbClr val="0070C0"/>
                </a:solidFill>
                <a:latin typeface="Arial Rounded MT Bold" pitchFamily="34" charset="0"/>
              </a:rPr>
              <a:t>S</a:t>
            </a:r>
            <a:r>
              <a:rPr lang="en-GB" sz="4400" b="1" dirty="0" smtClean="0">
                <a:solidFill>
                  <a:schemeClr val="tx2">
                    <a:lumMod val="60000"/>
                    <a:lumOff val="40000"/>
                  </a:schemeClr>
                </a:solidFill>
                <a:latin typeface="Arial Rounded MT Bold" pitchFamily="34" charset="0"/>
              </a:rPr>
              <a:t>P</a:t>
            </a:r>
            <a:r>
              <a:rPr lang="en-GB" sz="4400" b="1" dirty="0" smtClean="0">
                <a:solidFill>
                  <a:srgbClr val="FFC000"/>
                </a:solidFill>
                <a:latin typeface="Arial Rounded MT Bold" pitchFamily="34" charset="0"/>
              </a:rPr>
              <a:t>E</a:t>
            </a:r>
            <a:r>
              <a:rPr lang="en-GB" sz="4400" b="1" dirty="0" smtClean="0">
                <a:solidFill>
                  <a:schemeClr val="accent3">
                    <a:lumMod val="40000"/>
                    <a:lumOff val="60000"/>
                  </a:schemeClr>
                </a:solidFill>
                <a:latin typeface="Arial Rounded MT Bold" pitchFamily="34" charset="0"/>
              </a:rPr>
              <a:t>C</a:t>
            </a:r>
            <a:r>
              <a:rPr lang="en-GB" sz="4400" b="1" dirty="0" smtClean="0">
                <a:solidFill>
                  <a:srgbClr val="00B0F0"/>
                </a:solidFill>
                <a:latin typeface="Arial Rounded MT Bold" pitchFamily="34" charset="0"/>
              </a:rPr>
              <a:t>T</a:t>
            </a:r>
            <a:r>
              <a:rPr lang="en-GB" dirty="0" smtClean="0"/>
              <a:t>  </a:t>
            </a:r>
            <a:endParaRPr lang="en-GB" dirty="0"/>
          </a:p>
        </p:txBody>
      </p:sp>
      <p:sp>
        <p:nvSpPr>
          <p:cNvPr id="3" name="Content Placeholder 2"/>
          <p:cNvSpPr>
            <a:spLocks noGrp="1"/>
          </p:cNvSpPr>
          <p:nvPr>
            <p:ph idx="1"/>
          </p:nvPr>
        </p:nvSpPr>
        <p:spPr/>
        <p:txBody>
          <a:bodyPr/>
          <a:lstStyle/>
          <a:p>
            <a:endParaRPr lang="en-GB" dirty="0" smtClean="0"/>
          </a:p>
          <a:p>
            <a:r>
              <a:rPr lang="en-GB" b="1" dirty="0" smtClean="0"/>
              <a:t>Respect</a:t>
            </a:r>
            <a:r>
              <a:rPr lang="en-GB" dirty="0" smtClean="0"/>
              <a:t> for the virus and the continued worldwide problems it has created.........</a:t>
            </a:r>
          </a:p>
          <a:p>
            <a:endParaRPr lang="en-GB" dirty="0" smtClean="0"/>
          </a:p>
          <a:p>
            <a:r>
              <a:rPr lang="en-GB" dirty="0" smtClean="0"/>
              <a:t>..........but there is another </a:t>
            </a:r>
            <a:r>
              <a:rPr lang="en-GB" b="1" dirty="0" smtClean="0"/>
              <a:t>RESPECT</a:t>
            </a:r>
            <a:r>
              <a:rPr lang="en-GB" dirty="0" smtClean="0"/>
              <a:t> linked to the virus..........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rgbClr val="FF0000"/>
                </a:solidFill>
                <a:latin typeface="Arial Rounded MT Bold" pitchFamily="34" charset="0"/>
              </a:rPr>
              <a:t>R</a:t>
            </a:r>
            <a:r>
              <a:rPr lang="en-GB" sz="4000" b="1" dirty="0" smtClean="0">
                <a:solidFill>
                  <a:srgbClr val="92D050"/>
                </a:solidFill>
                <a:latin typeface="Arial Rounded MT Bold" pitchFamily="34" charset="0"/>
              </a:rPr>
              <a:t>E</a:t>
            </a:r>
            <a:r>
              <a:rPr lang="en-GB" sz="4000" b="1" dirty="0" smtClean="0">
                <a:solidFill>
                  <a:srgbClr val="0070C0"/>
                </a:solidFill>
                <a:latin typeface="Arial Rounded MT Bold" pitchFamily="34" charset="0"/>
              </a:rPr>
              <a:t>S</a:t>
            </a:r>
            <a:r>
              <a:rPr lang="en-GB" sz="4000" b="1" dirty="0" smtClean="0">
                <a:solidFill>
                  <a:schemeClr val="tx2">
                    <a:lumMod val="60000"/>
                    <a:lumOff val="40000"/>
                  </a:schemeClr>
                </a:solidFill>
                <a:latin typeface="Arial Rounded MT Bold" pitchFamily="34" charset="0"/>
              </a:rPr>
              <a:t>P</a:t>
            </a:r>
            <a:r>
              <a:rPr lang="en-GB" sz="4000" b="1" dirty="0" smtClean="0">
                <a:solidFill>
                  <a:srgbClr val="FFC000"/>
                </a:solidFill>
                <a:latin typeface="Arial Rounded MT Bold" pitchFamily="34" charset="0"/>
              </a:rPr>
              <a:t>E</a:t>
            </a:r>
            <a:r>
              <a:rPr lang="en-GB" sz="4000" b="1" dirty="0" smtClean="0">
                <a:solidFill>
                  <a:schemeClr val="accent3">
                    <a:lumMod val="40000"/>
                    <a:lumOff val="60000"/>
                  </a:schemeClr>
                </a:solidFill>
                <a:latin typeface="Arial Rounded MT Bold" pitchFamily="34" charset="0"/>
              </a:rPr>
              <a:t>C</a:t>
            </a:r>
            <a:r>
              <a:rPr lang="en-GB" sz="4000" b="1" dirty="0" smtClean="0">
                <a:solidFill>
                  <a:srgbClr val="00B0F0"/>
                </a:solidFill>
                <a:latin typeface="Arial Rounded MT Bold" pitchFamily="34" charset="0"/>
              </a:rPr>
              <a:t>T</a:t>
            </a:r>
            <a:r>
              <a:rPr lang="en-GB" dirty="0" smtClean="0"/>
              <a:t> </a:t>
            </a:r>
            <a:endParaRPr lang="en-GB" dirty="0"/>
          </a:p>
        </p:txBody>
      </p:sp>
      <p:sp>
        <p:nvSpPr>
          <p:cNvPr id="3" name="Content Placeholder 2"/>
          <p:cNvSpPr>
            <a:spLocks noGrp="1"/>
          </p:cNvSpPr>
          <p:nvPr>
            <p:ph idx="1"/>
          </p:nvPr>
        </p:nvSpPr>
        <p:spPr/>
        <p:txBody>
          <a:bodyPr/>
          <a:lstStyle/>
          <a:p>
            <a:r>
              <a:rPr lang="en-GB" b="1" dirty="0" smtClean="0"/>
              <a:t>Respect</a:t>
            </a:r>
            <a:r>
              <a:rPr lang="en-GB" dirty="0" smtClean="0"/>
              <a:t> for each other.</a:t>
            </a:r>
          </a:p>
          <a:p>
            <a:endParaRPr lang="en-GB" dirty="0" smtClean="0"/>
          </a:p>
          <a:p>
            <a:r>
              <a:rPr lang="en-GB" dirty="0" smtClean="0"/>
              <a:t>Look at the way Essential Services have come together like never before showing </a:t>
            </a:r>
            <a:r>
              <a:rPr lang="en-GB" b="1" dirty="0" smtClean="0"/>
              <a:t>RESPECT</a:t>
            </a:r>
            <a:r>
              <a:rPr lang="en-GB" dirty="0" smtClean="0"/>
              <a:t> for each other and working together to find solutions.</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endParaRPr lang="en-GB" sz="8000" b="1" dirty="0">
              <a:solidFill>
                <a:srgbClr val="92D050"/>
              </a:solidFill>
              <a:latin typeface="Arial Rounded MT Bold" pitchFamily="34" charset="0"/>
            </a:endParaRPr>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Essential Services include:</a:t>
            </a:r>
            <a:endParaRPr lang="en-GB" dirty="0"/>
          </a:p>
        </p:txBody>
      </p:sp>
      <p:sp>
        <p:nvSpPr>
          <p:cNvPr id="3" name="Content Placeholder 2"/>
          <p:cNvSpPr>
            <a:spLocks noGrp="1"/>
          </p:cNvSpPr>
          <p:nvPr>
            <p:ph idx="1"/>
          </p:nvPr>
        </p:nvSpPr>
        <p:spPr/>
        <p:txBody>
          <a:bodyPr/>
          <a:lstStyle/>
          <a:p>
            <a:pPr>
              <a:buNone/>
            </a:pPr>
            <a:r>
              <a:rPr lang="en-GB" dirty="0" smtClean="0"/>
              <a:t>Health and Social Care</a:t>
            </a:r>
          </a:p>
          <a:p>
            <a:pPr>
              <a:buNone/>
            </a:pPr>
            <a:r>
              <a:rPr lang="en-GB" dirty="0" smtClean="0"/>
              <a:t>Transport</a:t>
            </a:r>
          </a:p>
          <a:p>
            <a:pPr>
              <a:buNone/>
            </a:pPr>
            <a:r>
              <a:rPr lang="en-GB" dirty="0" smtClean="0"/>
              <a:t>Utilities</a:t>
            </a:r>
          </a:p>
          <a:p>
            <a:pPr>
              <a:buNone/>
            </a:pPr>
            <a:r>
              <a:rPr lang="en-GB" dirty="0" smtClean="0"/>
              <a:t>Public and National Security</a:t>
            </a:r>
          </a:p>
          <a:p>
            <a:pPr>
              <a:buNone/>
            </a:pPr>
            <a:r>
              <a:rPr lang="en-GB" dirty="0" smtClean="0"/>
              <a:t>Food and Necessary goods                </a:t>
            </a:r>
          </a:p>
          <a:p>
            <a:pPr>
              <a:buNone/>
            </a:pPr>
            <a:r>
              <a:rPr lang="en-GB" dirty="0" smtClean="0"/>
              <a:t>Local and National Government</a:t>
            </a:r>
          </a:p>
          <a:p>
            <a:pPr>
              <a:buNone/>
            </a:pPr>
            <a:r>
              <a:rPr lang="en-GB" dirty="0" smtClean="0"/>
              <a:t>Key Public Services</a:t>
            </a:r>
          </a:p>
          <a:p>
            <a:pPr>
              <a:buNone/>
            </a:pPr>
            <a:r>
              <a:rPr lang="en-GB" dirty="0" smtClean="0"/>
              <a:t>Education and Childcare.</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RESPECT</a:t>
            </a:r>
            <a:endParaRPr lang="en-GB" b="1" dirty="0"/>
          </a:p>
        </p:txBody>
      </p:sp>
      <p:sp>
        <p:nvSpPr>
          <p:cNvPr id="3" name="Content Placeholder 2"/>
          <p:cNvSpPr>
            <a:spLocks noGrp="1"/>
          </p:cNvSpPr>
          <p:nvPr>
            <p:ph sz="half" idx="1"/>
          </p:nvPr>
        </p:nvSpPr>
        <p:spPr/>
        <p:txBody>
          <a:bodyPr>
            <a:normAutofit lnSpcReduction="10000"/>
          </a:bodyPr>
          <a:lstStyle/>
          <a:p>
            <a:r>
              <a:rPr lang="en-GB" dirty="0" smtClean="0"/>
              <a:t>We have </a:t>
            </a:r>
            <a:r>
              <a:rPr lang="en-GB" b="1" dirty="0" smtClean="0"/>
              <a:t>RESPECTED</a:t>
            </a:r>
            <a:r>
              <a:rPr lang="en-GB" dirty="0" smtClean="0"/>
              <a:t> the need of the old and lonely......</a:t>
            </a:r>
          </a:p>
          <a:p>
            <a:r>
              <a:rPr lang="en-GB" dirty="0" smtClean="0"/>
              <a:t>........by visiting where possible or making a phone call to remind people they are remembered, cared for and not forgotten.</a:t>
            </a:r>
            <a:endParaRPr lang="en-GB" dirty="0"/>
          </a:p>
        </p:txBody>
      </p:sp>
      <p:pic>
        <p:nvPicPr>
          <p:cNvPr id="5" name="Picture 2" descr="Image result for PHOTOS OF people in uk living on street"/>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bwMode="auto">
          <a:xfrm>
            <a:off x="5000628" y="785794"/>
            <a:ext cx="3657600" cy="268149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Phil\Documents\caring people 1.jpg"/>
          <p:cNvPicPr>
            <a:picLocks noChangeAspect="1" noChangeArrowheads="1"/>
          </p:cNvPicPr>
          <p:nvPr/>
        </p:nvPicPr>
        <p:blipFill>
          <a:blip r:embed="rId3"/>
          <a:srcRect/>
          <a:stretch>
            <a:fillRect/>
          </a:stretch>
        </p:blipFill>
        <p:spPr bwMode="auto">
          <a:xfrm>
            <a:off x="5072066" y="3786190"/>
            <a:ext cx="3786214" cy="212974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RESPECT</a:t>
            </a:r>
            <a:r>
              <a:rPr lang="en-GB" dirty="0" smtClean="0"/>
              <a:t> for each other by</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Carrying out the wishes of the government and scientists.</a:t>
            </a:r>
          </a:p>
          <a:p>
            <a:r>
              <a:rPr lang="en-GB" sz="2400" b="1" dirty="0" smtClean="0"/>
              <a:t>Wearing Masks</a:t>
            </a:r>
          </a:p>
          <a:p>
            <a:r>
              <a:rPr lang="en-GB" sz="2400" b="1" dirty="0" smtClean="0"/>
              <a:t>Washing hands often</a:t>
            </a:r>
          </a:p>
          <a:p>
            <a:r>
              <a:rPr lang="en-GB" sz="2400" b="1" dirty="0" smtClean="0"/>
              <a:t>Keeping a distance.....</a:t>
            </a:r>
          </a:p>
          <a:p>
            <a:endParaRPr lang="en-GB" dirty="0" smtClean="0"/>
          </a:p>
          <a:p>
            <a:r>
              <a:rPr lang="en-GB" dirty="0" smtClean="0"/>
              <a:t>That is showing </a:t>
            </a:r>
            <a:r>
              <a:rPr lang="en-GB" b="1" dirty="0" smtClean="0">
                <a:solidFill>
                  <a:srgbClr val="FF0000"/>
                </a:solidFill>
                <a:latin typeface="Arial Rounded MT Bold" pitchFamily="34" charset="0"/>
              </a:rPr>
              <a:t>R</a:t>
            </a:r>
            <a:r>
              <a:rPr lang="en-GB" b="1" dirty="0" smtClean="0">
                <a:solidFill>
                  <a:srgbClr val="92D050"/>
                </a:solidFill>
                <a:latin typeface="Arial Rounded MT Bold" pitchFamily="34" charset="0"/>
              </a:rPr>
              <a:t>E</a:t>
            </a:r>
            <a:r>
              <a:rPr lang="en-GB" b="1" dirty="0" smtClean="0">
                <a:solidFill>
                  <a:srgbClr val="0070C0"/>
                </a:solidFill>
                <a:latin typeface="Arial Rounded MT Bold" pitchFamily="34" charset="0"/>
              </a:rPr>
              <a:t>S</a:t>
            </a:r>
            <a:r>
              <a:rPr lang="en-GB" b="1" dirty="0" smtClean="0">
                <a:solidFill>
                  <a:schemeClr val="tx2">
                    <a:lumMod val="60000"/>
                    <a:lumOff val="40000"/>
                  </a:schemeClr>
                </a:solidFill>
                <a:latin typeface="Arial Rounded MT Bold" pitchFamily="34" charset="0"/>
              </a:rPr>
              <a:t>P</a:t>
            </a:r>
            <a:r>
              <a:rPr lang="en-GB" b="1" dirty="0" smtClean="0">
                <a:solidFill>
                  <a:srgbClr val="FFC000"/>
                </a:solidFill>
                <a:latin typeface="Arial Rounded MT Bold" pitchFamily="34" charset="0"/>
              </a:rPr>
              <a:t>E</a:t>
            </a:r>
            <a:r>
              <a:rPr lang="en-GB" b="1" dirty="0" smtClean="0">
                <a:solidFill>
                  <a:schemeClr val="accent3">
                    <a:lumMod val="40000"/>
                    <a:lumOff val="60000"/>
                  </a:schemeClr>
                </a:solidFill>
                <a:latin typeface="Arial Rounded MT Bold" pitchFamily="34" charset="0"/>
              </a:rPr>
              <a:t>C</a:t>
            </a:r>
            <a:r>
              <a:rPr lang="en-GB" b="1" dirty="0" smtClean="0">
                <a:solidFill>
                  <a:srgbClr val="00B0F0"/>
                </a:solidFill>
                <a:latin typeface="Arial Rounded MT Bold" pitchFamily="34" charset="0"/>
              </a:rPr>
              <a:t>T             </a:t>
            </a:r>
            <a:r>
              <a:rPr lang="en-GB" dirty="0" smtClean="0"/>
              <a:t>for others.</a:t>
            </a:r>
            <a:endParaRPr lang="en-GB" dirty="0"/>
          </a:p>
        </p:txBody>
      </p:sp>
      <p:pic>
        <p:nvPicPr>
          <p:cNvPr id="1026" name="Picture 2" descr="C:\Users\Phil\Documents\person wearing a mask.jpg"/>
          <p:cNvPicPr>
            <a:picLocks noGrp="1" noChangeAspect="1" noChangeArrowheads="1"/>
          </p:cNvPicPr>
          <p:nvPr>
            <p:ph sz="half" idx="1"/>
          </p:nvPr>
        </p:nvPicPr>
        <p:blipFill>
          <a:blip r:embed="rId2"/>
          <a:srcRect/>
          <a:stretch>
            <a:fillRect/>
          </a:stretch>
        </p:blipFill>
        <p:spPr bwMode="auto">
          <a:xfrm>
            <a:off x="1571604" y="1785926"/>
            <a:ext cx="3429024" cy="211582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However:</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There are those who show </a:t>
            </a:r>
            <a:r>
              <a:rPr lang="en-GB" b="1" dirty="0" smtClean="0"/>
              <a:t>no</a:t>
            </a:r>
            <a:r>
              <a:rPr lang="en-GB" dirty="0" smtClean="0"/>
              <a:t> </a:t>
            </a:r>
            <a:r>
              <a:rPr lang="en-GB" b="1" dirty="0" smtClean="0"/>
              <a:t>respect</a:t>
            </a:r>
            <a:r>
              <a:rPr lang="en-GB" dirty="0" smtClean="0"/>
              <a:t>...thinking only of themselves.</a:t>
            </a:r>
          </a:p>
          <a:p>
            <a:endParaRPr lang="en-GB" dirty="0" smtClean="0"/>
          </a:p>
          <a:p>
            <a:r>
              <a:rPr lang="en-GB" dirty="0" smtClean="0"/>
              <a:t>Those who refuse to wear masks. </a:t>
            </a:r>
          </a:p>
          <a:p>
            <a:r>
              <a:rPr lang="en-GB" dirty="0" smtClean="0"/>
              <a:t>Those who think they can congregate with friends in </a:t>
            </a:r>
            <a:r>
              <a:rPr lang="en-GB" dirty="0" smtClean="0"/>
              <a:t>a</a:t>
            </a:r>
            <a:r>
              <a:rPr lang="en-GB" dirty="0" smtClean="0"/>
              <a:t> </a:t>
            </a:r>
            <a:r>
              <a:rPr lang="en-GB" dirty="0" smtClean="0"/>
              <a:t>pub rather than keep their distance</a:t>
            </a:r>
            <a:r>
              <a:rPr lang="en-GB" dirty="0" smtClean="0"/>
              <a:t>.</a:t>
            </a:r>
          </a:p>
          <a:p>
            <a:r>
              <a:rPr lang="en-GB" dirty="0" smtClean="0"/>
              <a:t>Those who think they can do what they want?</a:t>
            </a:r>
            <a:endParaRPr lang="en-GB" dirty="0" smtClean="0"/>
          </a:p>
          <a:p>
            <a:pPr>
              <a:buNone/>
            </a:pPr>
            <a:endParaRPr lang="en-GB" dirty="0" smtClean="0"/>
          </a:p>
          <a:p>
            <a:r>
              <a:rPr lang="en-GB" dirty="0" smtClean="0"/>
              <a:t>This lack of respect sadly runs into other areas</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Lack of Respect......</a:t>
            </a:r>
            <a:endParaRPr lang="en-GB" dirty="0"/>
          </a:p>
        </p:txBody>
      </p:sp>
      <p:sp>
        <p:nvSpPr>
          <p:cNvPr id="3" name="Content Placeholder 2"/>
          <p:cNvSpPr>
            <a:spLocks noGrp="1"/>
          </p:cNvSpPr>
          <p:nvPr>
            <p:ph sz="half" idx="1"/>
          </p:nvPr>
        </p:nvSpPr>
        <p:spPr/>
        <p:txBody>
          <a:bodyPr>
            <a:normAutofit fontScale="92500"/>
          </a:bodyPr>
          <a:lstStyle/>
          <a:p>
            <a:r>
              <a:rPr lang="en-GB" dirty="0" smtClean="0"/>
              <a:t>Those who actively support and promote the destruction of the Rainforest for personal short term financial gain ......... Knowing we cannot get it back the negative impact on the local people and the planet especially for future generations.</a:t>
            </a:r>
            <a:endParaRPr lang="en-GB" dirty="0"/>
          </a:p>
        </p:txBody>
      </p:sp>
      <p:pic>
        <p:nvPicPr>
          <p:cNvPr id="2050" name="Picture 2" descr="C:\Users\Phil\Documents\Rainforest-Destruction.jpg"/>
          <p:cNvPicPr>
            <a:picLocks noGrp="1" noChangeAspect="1" noChangeArrowheads="1"/>
          </p:cNvPicPr>
          <p:nvPr>
            <p:ph sz="half" idx="2"/>
          </p:nvPr>
        </p:nvPicPr>
        <p:blipFill>
          <a:blip r:embed="rId2"/>
          <a:srcRect/>
          <a:stretch>
            <a:fillRect/>
          </a:stretch>
        </p:blipFill>
        <p:spPr bwMode="auto">
          <a:xfrm>
            <a:off x="5143504" y="1357298"/>
            <a:ext cx="3657600" cy="2441834"/>
          </a:xfrm>
          <a:prstGeom prst="rect">
            <a:avLst/>
          </a:prstGeom>
          <a:noFill/>
        </p:spPr>
      </p:pic>
      <p:pic>
        <p:nvPicPr>
          <p:cNvPr id="2052" name="Picture 4" descr="C:\Users\Phil\Documents\RAINFOREST DESTRUCTION.jpg"/>
          <p:cNvPicPr>
            <a:picLocks noChangeAspect="1" noChangeArrowheads="1"/>
          </p:cNvPicPr>
          <p:nvPr/>
        </p:nvPicPr>
        <p:blipFill>
          <a:blip r:embed="rId3"/>
          <a:srcRect/>
          <a:stretch>
            <a:fillRect/>
          </a:stretch>
        </p:blipFill>
        <p:spPr bwMode="auto">
          <a:xfrm>
            <a:off x="5214942" y="4071942"/>
            <a:ext cx="3500462" cy="22860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itchFamily="34" charset="0"/>
                <a:cs typeface="Arial" pitchFamily="34" charset="0"/>
              </a:rPr>
              <a:t>Black Lives Matter</a:t>
            </a:r>
            <a:endParaRPr lang="en-GB"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dirty="0" smtClean="0">
                <a:latin typeface="Arial" pitchFamily="34" charset="0"/>
                <a:cs typeface="Arial" pitchFamily="34" charset="0"/>
              </a:rPr>
              <a:t>The movement has been in the spotlight in 2020 but has been around since 2013.</a:t>
            </a:r>
          </a:p>
          <a:p>
            <a:endParaRPr lang="en-GB" dirty="0" smtClean="0">
              <a:latin typeface="Arial" pitchFamily="34" charset="0"/>
              <a:cs typeface="Arial" pitchFamily="34" charset="0"/>
            </a:endParaRPr>
          </a:p>
          <a:p>
            <a:r>
              <a:rPr lang="en-GB" dirty="0" smtClean="0">
                <a:latin typeface="Arial" pitchFamily="34" charset="0"/>
                <a:cs typeface="Arial" pitchFamily="34" charset="0"/>
              </a:rPr>
              <a:t>Campaigning against racism and violence aimed at black people.</a:t>
            </a:r>
          </a:p>
          <a:p>
            <a:r>
              <a:rPr lang="en-GB" dirty="0" smtClean="0">
                <a:latin typeface="Arial" pitchFamily="34" charset="0"/>
                <a:cs typeface="Arial" pitchFamily="34" charset="0"/>
              </a:rPr>
              <a:t>It aims to intervene in violence inflicted on Black Communities and </a:t>
            </a:r>
            <a:r>
              <a:rPr lang="en-GB" dirty="0" smtClean="0">
                <a:latin typeface="Arial" pitchFamily="34" charset="0"/>
                <a:cs typeface="Arial" pitchFamily="34" charset="0"/>
              </a:rPr>
              <a:t>Black </a:t>
            </a:r>
            <a:r>
              <a:rPr lang="en-GB" dirty="0" smtClean="0">
                <a:latin typeface="Arial" pitchFamily="34" charset="0"/>
                <a:cs typeface="Arial" pitchFamily="34" charset="0"/>
              </a:rPr>
              <a:t>people globally.</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itchFamily="34" charset="0"/>
                <a:cs typeface="Arial" pitchFamily="34" charset="0"/>
              </a:rPr>
              <a:t>Black Lives Matters</a:t>
            </a:r>
            <a:endParaRPr lang="en-GB"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Arial" pitchFamily="34" charset="0"/>
                <a:cs typeface="Arial" pitchFamily="34" charset="0"/>
              </a:rPr>
              <a:t>Aim to hold </a:t>
            </a:r>
            <a:r>
              <a:rPr lang="en-GB" b="1" dirty="0" smtClean="0">
                <a:latin typeface="Arial" pitchFamily="34" charset="0"/>
                <a:cs typeface="Arial" pitchFamily="34" charset="0"/>
              </a:rPr>
              <a:t>RESPECTFUL </a:t>
            </a:r>
            <a:r>
              <a:rPr lang="en-GB" dirty="0" smtClean="0">
                <a:latin typeface="Arial" pitchFamily="34" charset="0"/>
                <a:cs typeface="Arial" pitchFamily="34" charset="0"/>
              </a:rPr>
              <a:t>protests and demonstrations.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The</a:t>
            </a:r>
            <a:r>
              <a:rPr lang="en-GB" b="1" dirty="0" smtClean="0">
                <a:latin typeface="Arial" pitchFamily="34" charset="0"/>
                <a:cs typeface="Arial" pitchFamily="34" charset="0"/>
              </a:rPr>
              <a:t> RESPECTFUL </a:t>
            </a:r>
            <a:r>
              <a:rPr lang="en-GB" dirty="0" smtClean="0">
                <a:latin typeface="Arial" pitchFamily="34" charset="0"/>
                <a:cs typeface="Arial" pitchFamily="34" charset="0"/>
              </a:rPr>
              <a:t>SIDE OF                   </a:t>
            </a:r>
          </a:p>
          <a:p>
            <a:r>
              <a:rPr lang="en-GB" dirty="0" smtClean="0">
                <a:latin typeface="Arial" pitchFamily="34" charset="0"/>
                <a:cs typeface="Arial" pitchFamily="34" charset="0"/>
              </a:rPr>
              <a:t>BLACK LIVES MATTER is worthwhile </a:t>
            </a:r>
            <a:br>
              <a:rPr lang="en-GB" dirty="0" smtClean="0">
                <a:latin typeface="Arial" pitchFamily="34" charset="0"/>
                <a:cs typeface="Arial" pitchFamily="34" charset="0"/>
              </a:rPr>
            </a:br>
            <a:r>
              <a:rPr lang="en-GB" dirty="0" smtClean="0">
                <a:latin typeface="Arial" pitchFamily="34" charset="0"/>
                <a:cs typeface="Arial" pitchFamily="34" charset="0"/>
              </a:rPr>
              <a:t>but like all good organisations they are often </a:t>
            </a:r>
            <a:r>
              <a:rPr lang="en-GB" dirty="0" err="1" smtClean="0">
                <a:latin typeface="Arial" pitchFamily="34" charset="0"/>
                <a:cs typeface="Arial" pitchFamily="34" charset="0"/>
              </a:rPr>
              <a:t>infultrated</a:t>
            </a:r>
            <a:r>
              <a:rPr lang="en-GB" dirty="0" smtClean="0">
                <a:latin typeface="Arial" pitchFamily="34" charset="0"/>
                <a:cs typeface="Arial" pitchFamily="34" charset="0"/>
              </a:rPr>
              <a:t> by disrespectful people who care only about themselves and have know link or understanding of the organisation in question.</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340498"/>
          </a:xfrm>
        </p:spPr>
        <p:txBody>
          <a:bodyPr>
            <a:normAutofit/>
          </a:bodyPr>
          <a:lstStyle/>
          <a:p>
            <a:r>
              <a:rPr lang="en-GB" sz="2000" dirty="0" smtClean="0"/>
              <a:t>Which of these actions has more impact on the </a:t>
            </a:r>
            <a:r>
              <a:rPr lang="en-GB" sz="2000" dirty="0" smtClean="0"/>
              <a:t>                                    population and public?</a:t>
            </a:r>
            <a:r>
              <a:rPr lang="en-GB" sz="2000" dirty="0" smtClean="0"/>
              <a:t/>
            </a:r>
            <a:br>
              <a:rPr lang="en-GB" sz="2000" dirty="0" smtClean="0"/>
            </a:br>
            <a:r>
              <a:rPr lang="en-GB" sz="2000" dirty="0" smtClean="0"/>
              <a:t>Both are reported to be BLACK LIVES MATTER protests.</a:t>
            </a:r>
            <a:endParaRPr lang="en-GB" sz="2000" dirty="0"/>
          </a:p>
        </p:txBody>
      </p:sp>
      <p:sp>
        <p:nvSpPr>
          <p:cNvPr id="3" name="Text Placeholder 2"/>
          <p:cNvSpPr>
            <a:spLocks noGrp="1"/>
          </p:cNvSpPr>
          <p:nvPr>
            <p:ph type="body" idx="1"/>
          </p:nvPr>
        </p:nvSpPr>
        <p:spPr/>
        <p:txBody>
          <a:bodyPr>
            <a:normAutofit/>
          </a:bodyPr>
          <a:lstStyle/>
          <a:p>
            <a:r>
              <a:rPr lang="en-GB" b="1" dirty="0" smtClean="0"/>
              <a:t>Respectful</a:t>
            </a:r>
            <a:endParaRPr lang="en-GB" b="1" dirty="0"/>
          </a:p>
        </p:txBody>
      </p:sp>
      <p:sp>
        <p:nvSpPr>
          <p:cNvPr id="4" name="Text Placeholder 3"/>
          <p:cNvSpPr>
            <a:spLocks noGrp="1"/>
          </p:cNvSpPr>
          <p:nvPr>
            <p:ph type="body" sz="half" idx="3"/>
          </p:nvPr>
        </p:nvSpPr>
        <p:spPr/>
        <p:txBody>
          <a:bodyPr/>
          <a:lstStyle/>
          <a:p>
            <a:r>
              <a:rPr lang="en-GB" b="1" dirty="0" smtClean="0"/>
              <a:t>Disrespectful</a:t>
            </a:r>
            <a:endParaRPr lang="en-GB" b="1" dirty="0"/>
          </a:p>
        </p:txBody>
      </p:sp>
      <p:pic>
        <p:nvPicPr>
          <p:cNvPr id="7" name="Picture 2" descr="C:\Users\Phil\Documents\peaceful black lives matter protest usa.jpg"/>
          <p:cNvPicPr>
            <a:picLocks noGrp="1" noChangeAspect="1" noChangeArrowheads="1"/>
          </p:cNvPicPr>
          <p:nvPr>
            <p:ph sz="quarter" idx="2"/>
          </p:nvPr>
        </p:nvPicPr>
        <p:blipFill>
          <a:blip r:embed="rId2" cstate="print"/>
          <a:srcRect/>
          <a:stretch>
            <a:fillRect/>
          </a:stretch>
        </p:blipFill>
        <p:spPr bwMode="auto">
          <a:xfrm>
            <a:off x="428596" y="1000108"/>
            <a:ext cx="3728258" cy="2428892"/>
          </a:xfrm>
          <a:prstGeom prst="rect">
            <a:avLst/>
          </a:prstGeom>
          <a:noFill/>
        </p:spPr>
      </p:pic>
      <p:pic>
        <p:nvPicPr>
          <p:cNvPr id="8" name="Picture 3" descr="C:\Users\Phil\Documents\Black Live Matter march.jpg"/>
          <p:cNvPicPr>
            <a:picLocks noChangeAspect="1" noChangeArrowheads="1"/>
          </p:cNvPicPr>
          <p:nvPr/>
        </p:nvPicPr>
        <p:blipFill>
          <a:blip r:embed="rId3"/>
          <a:srcRect/>
          <a:stretch>
            <a:fillRect/>
          </a:stretch>
        </p:blipFill>
        <p:spPr bwMode="auto">
          <a:xfrm>
            <a:off x="714348" y="3357562"/>
            <a:ext cx="2466975" cy="1847850"/>
          </a:xfrm>
          <a:prstGeom prst="rect">
            <a:avLst/>
          </a:prstGeom>
          <a:noFill/>
        </p:spPr>
      </p:pic>
      <p:pic>
        <p:nvPicPr>
          <p:cNvPr id="9" name="Picture 5" descr="C:\Users\Phil\Documents\black  lives matter riots.jpg"/>
          <p:cNvPicPr>
            <a:picLocks noGrp="1" noChangeAspect="1" noChangeArrowheads="1"/>
          </p:cNvPicPr>
          <p:nvPr>
            <p:ph sz="quarter" idx="4"/>
          </p:nvPr>
        </p:nvPicPr>
        <p:blipFill>
          <a:blip r:embed="rId4"/>
          <a:srcRect/>
          <a:stretch>
            <a:fillRect/>
          </a:stretch>
        </p:blipFill>
        <p:spPr bwMode="auto">
          <a:xfrm>
            <a:off x="4643438" y="1285860"/>
            <a:ext cx="4022725" cy="2261259"/>
          </a:xfrm>
          <a:prstGeom prst="rect">
            <a:avLst/>
          </a:prstGeom>
          <a:noFill/>
        </p:spPr>
      </p:pic>
      <p:pic>
        <p:nvPicPr>
          <p:cNvPr id="10" name="Picture 4" descr="C:\Users\Phil\Documents\looting photo.jpeg"/>
          <p:cNvPicPr>
            <a:picLocks noChangeAspect="1" noChangeArrowheads="1"/>
          </p:cNvPicPr>
          <p:nvPr/>
        </p:nvPicPr>
        <p:blipFill>
          <a:blip r:embed="rId5"/>
          <a:srcRect/>
          <a:stretch>
            <a:fillRect/>
          </a:stretch>
        </p:blipFill>
        <p:spPr bwMode="auto">
          <a:xfrm>
            <a:off x="5929322" y="3429000"/>
            <a:ext cx="2428892" cy="1883631"/>
          </a:xfrm>
          <a:prstGeom prst="rect">
            <a:avLst/>
          </a:prstGeom>
          <a:noFill/>
          <a:ln w="10795">
            <a:solidFill>
              <a:schemeClr val="bg1"/>
            </a:solidFill>
            <a:prstDash val="dash"/>
            <a:miter lim="800000"/>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14290"/>
            <a:ext cx="7500990" cy="2214578"/>
          </a:xfrm>
        </p:spPr>
        <p:txBody>
          <a:bodyPr>
            <a:normAutofit fontScale="90000"/>
          </a:bodyPr>
          <a:lstStyle/>
          <a:p>
            <a:r>
              <a:rPr lang="en-GB" b="1" dirty="0" smtClean="0">
                <a:effectLst/>
              </a:rPr>
              <a:t>Climate Change</a:t>
            </a:r>
            <a:r>
              <a:rPr lang="en-GB" dirty="0" smtClean="0"/>
              <a:t>.....Is this a </a:t>
            </a:r>
            <a:r>
              <a:rPr lang="en-GB" sz="4400" b="1" dirty="0" smtClean="0">
                <a:solidFill>
                  <a:srgbClr val="FF0000"/>
                </a:solidFill>
                <a:latin typeface="Arial Rounded MT Bold" pitchFamily="34" charset="0"/>
              </a:rPr>
              <a:t>R</a:t>
            </a:r>
            <a:r>
              <a:rPr lang="en-GB" sz="4400" b="1" dirty="0" smtClean="0">
                <a:solidFill>
                  <a:srgbClr val="92D050"/>
                </a:solidFill>
                <a:latin typeface="Arial Rounded MT Bold" pitchFamily="34" charset="0"/>
              </a:rPr>
              <a:t>E</a:t>
            </a:r>
            <a:r>
              <a:rPr lang="en-GB" sz="4400" b="1" dirty="0" smtClean="0">
                <a:solidFill>
                  <a:srgbClr val="0070C0"/>
                </a:solidFill>
                <a:latin typeface="Arial Rounded MT Bold" pitchFamily="34" charset="0"/>
              </a:rPr>
              <a:t>S</a:t>
            </a:r>
            <a:r>
              <a:rPr lang="en-GB" sz="4400" b="1" dirty="0" smtClean="0">
                <a:solidFill>
                  <a:schemeClr val="tx2">
                    <a:lumMod val="60000"/>
                    <a:lumOff val="40000"/>
                  </a:schemeClr>
                </a:solidFill>
                <a:latin typeface="Arial Rounded MT Bold" pitchFamily="34" charset="0"/>
              </a:rPr>
              <a:t>P</a:t>
            </a:r>
            <a:r>
              <a:rPr lang="en-GB" sz="4400" b="1" dirty="0" smtClean="0">
                <a:solidFill>
                  <a:srgbClr val="FFC000"/>
                </a:solidFill>
                <a:latin typeface="Arial Rounded MT Bold" pitchFamily="34" charset="0"/>
              </a:rPr>
              <a:t>E</a:t>
            </a:r>
            <a:r>
              <a:rPr lang="en-GB" sz="4400" b="1" dirty="0" smtClean="0">
                <a:solidFill>
                  <a:schemeClr val="accent3">
                    <a:lumMod val="40000"/>
                    <a:lumOff val="60000"/>
                  </a:schemeClr>
                </a:solidFill>
                <a:latin typeface="Arial Rounded MT Bold" pitchFamily="34" charset="0"/>
              </a:rPr>
              <a:t>C</a:t>
            </a:r>
            <a:r>
              <a:rPr lang="en-GB" sz="4400" b="1" dirty="0" smtClean="0">
                <a:solidFill>
                  <a:srgbClr val="00B0F0"/>
                </a:solidFill>
                <a:latin typeface="Arial Rounded MT Bold" pitchFamily="34" charset="0"/>
              </a:rPr>
              <a:t>T</a:t>
            </a:r>
            <a:r>
              <a:rPr lang="en-GB" sz="4400" b="1" dirty="0" smtClean="0">
                <a:solidFill>
                  <a:srgbClr val="00B050"/>
                </a:solidFill>
                <a:latin typeface="Arial Rounded MT Bold" pitchFamily="34" charset="0"/>
              </a:rPr>
              <a:t>F</a:t>
            </a:r>
            <a:r>
              <a:rPr lang="en-GB" sz="4400" b="1" dirty="0" smtClean="0">
                <a:solidFill>
                  <a:schemeClr val="accent5">
                    <a:lumMod val="60000"/>
                    <a:lumOff val="40000"/>
                  </a:schemeClr>
                </a:solidFill>
                <a:latin typeface="Arial Rounded MT Bold" pitchFamily="34" charset="0"/>
              </a:rPr>
              <a:t>U</a:t>
            </a:r>
            <a:r>
              <a:rPr lang="en-GB" sz="4400" b="1" dirty="0" smtClean="0">
                <a:solidFill>
                  <a:schemeClr val="accent3">
                    <a:lumMod val="75000"/>
                  </a:schemeClr>
                </a:solidFill>
                <a:latin typeface="Arial Rounded MT Bold" pitchFamily="34" charset="0"/>
              </a:rPr>
              <a:t>L</a:t>
            </a:r>
            <a:r>
              <a:rPr lang="en-GB" dirty="0" smtClean="0"/>
              <a:t> way for us to treat the planet and </a:t>
            </a:r>
            <a:r>
              <a:rPr lang="en-GB" sz="4900" b="1" dirty="0" smtClean="0"/>
              <a:t>your</a:t>
            </a:r>
            <a:r>
              <a:rPr lang="en-GB" dirty="0" smtClean="0"/>
              <a:t> future?</a:t>
            </a:r>
            <a:endParaRPr lang="en-GB" dirty="0"/>
          </a:p>
        </p:txBody>
      </p:sp>
      <p:pic>
        <p:nvPicPr>
          <p:cNvPr id="3074" name="Picture 2" descr="C:\Users\Phil\Documents\factory pollution.jpg"/>
          <p:cNvPicPr>
            <a:picLocks noGrp="1" noChangeAspect="1" noChangeArrowheads="1"/>
          </p:cNvPicPr>
          <p:nvPr>
            <p:ph idx="1"/>
          </p:nvPr>
        </p:nvPicPr>
        <p:blipFill>
          <a:blip r:embed="rId2"/>
          <a:srcRect/>
          <a:stretch>
            <a:fillRect/>
          </a:stretch>
        </p:blipFill>
        <p:spPr bwMode="auto">
          <a:xfrm>
            <a:off x="1214414" y="2500306"/>
            <a:ext cx="3048000" cy="2033016"/>
          </a:xfrm>
          <a:prstGeom prst="rect">
            <a:avLst/>
          </a:prstGeom>
          <a:noFill/>
        </p:spPr>
      </p:pic>
      <p:pic>
        <p:nvPicPr>
          <p:cNvPr id="3075" name="Picture 3" descr="C:\Users\Phil\Documents\air pollution Paris.jpg"/>
          <p:cNvPicPr>
            <a:picLocks noChangeAspect="1" noChangeArrowheads="1"/>
          </p:cNvPicPr>
          <p:nvPr/>
        </p:nvPicPr>
        <p:blipFill>
          <a:blip r:embed="rId3"/>
          <a:srcRect/>
          <a:stretch>
            <a:fillRect/>
          </a:stretch>
        </p:blipFill>
        <p:spPr bwMode="auto">
          <a:xfrm>
            <a:off x="5357818" y="2500306"/>
            <a:ext cx="2857500" cy="1428750"/>
          </a:xfrm>
          <a:prstGeom prst="rect">
            <a:avLst/>
          </a:prstGeom>
          <a:noFill/>
        </p:spPr>
      </p:pic>
      <p:pic>
        <p:nvPicPr>
          <p:cNvPr id="3076" name="Picture 4" descr="C:\Users\Phil\Documents\vehicle pollution.jpg"/>
          <p:cNvPicPr>
            <a:picLocks noChangeAspect="1" noChangeArrowheads="1"/>
          </p:cNvPicPr>
          <p:nvPr/>
        </p:nvPicPr>
        <p:blipFill>
          <a:blip r:embed="rId4"/>
          <a:srcRect/>
          <a:stretch>
            <a:fillRect/>
          </a:stretch>
        </p:blipFill>
        <p:spPr bwMode="auto">
          <a:xfrm>
            <a:off x="928662" y="4857760"/>
            <a:ext cx="2438400" cy="1524000"/>
          </a:xfrm>
          <a:prstGeom prst="rect">
            <a:avLst/>
          </a:prstGeom>
          <a:noFill/>
        </p:spPr>
      </p:pic>
      <p:pic>
        <p:nvPicPr>
          <p:cNvPr id="3077" name="Picture 5" descr="C:\Users\Phil\Documents\AIR POLLUTION 2.png"/>
          <p:cNvPicPr>
            <a:picLocks noChangeAspect="1" noChangeArrowheads="1"/>
          </p:cNvPicPr>
          <p:nvPr/>
        </p:nvPicPr>
        <p:blipFill>
          <a:blip r:embed="rId5"/>
          <a:srcRect/>
          <a:stretch>
            <a:fillRect/>
          </a:stretch>
        </p:blipFill>
        <p:spPr bwMode="auto">
          <a:xfrm>
            <a:off x="4572000" y="4214818"/>
            <a:ext cx="3571900" cy="207170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54032"/>
          </a:xfrm>
        </p:spPr>
        <p:txBody>
          <a:bodyPr>
            <a:normAutofit/>
          </a:bodyPr>
          <a:lstStyle/>
          <a:p>
            <a:r>
              <a:rPr lang="en-GB" sz="3200" b="1" u="sng" dirty="0" smtClean="0"/>
              <a:t>Climate Change </a:t>
            </a:r>
            <a:r>
              <a:rPr lang="en-GB" sz="3200" u="sng" dirty="0" smtClean="0"/>
              <a:t>is normal.......</a:t>
            </a:r>
            <a:endParaRPr lang="en-GB" sz="3200" u="sng" dirty="0"/>
          </a:p>
        </p:txBody>
      </p:sp>
      <p:sp>
        <p:nvSpPr>
          <p:cNvPr id="3" name="Content Placeholder 2"/>
          <p:cNvSpPr>
            <a:spLocks noGrp="1"/>
          </p:cNvSpPr>
          <p:nvPr>
            <p:ph idx="1"/>
          </p:nvPr>
        </p:nvSpPr>
        <p:spPr>
          <a:xfrm>
            <a:off x="1435608" y="785794"/>
            <a:ext cx="7498080" cy="5857916"/>
          </a:xfrm>
        </p:spPr>
        <p:txBody>
          <a:bodyPr/>
          <a:lstStyle/>
          <a:p>
            <a:pPr>
              <a:buNone/>
            </a:pPr>
            <a:r>
              <a:rPr lang="en-GB" dirty="0" smtClean="0"/>
              <a:t>.........it’s just that one species </a:t>
            </a:r>
            <a:r>
              <a:rPr lang="en-GB" b="1" dirty="0" smtClean="0">
                <a:solidFill>
                  <a:srgbClr val="FF0000"/>
                </a:solidFill>
              </a:rPr>
              <a:t>US</a:t>
            </a:r>
            <a:r>
              <a:rPr lang="en-GB" dirty="0" smtClean="0"/>
              <a:t> is speeding up the process resulting in:</a:t>
            </a:r>
          </a:p>
          <a:p>
            <a:pPr>
              <a:buNone/>
            </a:pPr>
            <a:endParaRPr lang="en-GB" dirty="0" smtClean="0"/>
          </a:p>
          <a:p>
            <a:pPr>
              <a:buNone/>
            </a:pPr>
            <a:r>
              <a:rPr lang="en-GB" dirty="0" smtClean="0"/>
              <a:t>Ice Caps Melting</a:t>
            </a:r>
          </a:p>
          <a:p>
            <a:pPr>
              <a:buNone/>
            </a:pPr>
            <a:r>
              <a:rPr lang="en-GB" dirty="0" smtClean="0"/>
              <a:t>Sea Levels Rising</a:t>
            </a:r>
          </a:p>
          <a:p>
            <a:pPr>
              <a:buNone/>
            </a:pPr>
            <a:r>
              <a:rPr lang="en-GB" dirty="0" smtClean="0"/>
              <a:t>E</a:t>
            </a:r>
            <a:r>
              <a:rPr lang="en-GB" dirty="0" smtClean="0"/>
              <a:t>rratic </a:t>
            </a:r>
            <a:r>
              <a:rPr lang="en-GB" dirty="0" smtClean="0"/>
              <a:t>weather patterns</a:t>
            </a:r>
          </a:p>
          <a:p>
            <a:pPr>
              <a:buNone/>
            </a:pPr>
            <a:r>
              <a:rPr lang="en-GB" dirty="0" smtClean="0"/>
              <a:t>Increased flooding and Coastal erosion</a:t>
            </a:r>
          </a:p>
          <a:p>
            <a:pPr>
              <a:buNone/>
            </a:pPr>
            <a:r>
              <a:rPr lang="en-GB" dirty="0" smtClean="0"/>
              <a:t>Increase of Global Forest Fires</a:t>
            </a:r>
          </a:p>
          <a:p>
            <a:pPr>
              <a:buNone/>
            </a:pPr>
            <a:r>
              <a:rPr lang="en-GB" dirty="0" smtClean="0"/>
              <a:t>Loss of Food. </a:t>
            </a:r>
          </a:p>
          <a:p>
            <a:pPr>
              <a:buNone/>
            </a:pPr>
            <a:r>
              <a:rPr lang="en-GB" dirty="0" smtClean="0"/>
              <a:t>Loss of Life</a:t>
            </a:r>
          </a:p>
          <a:p>
            <a:pPr>
              <a:buNone/>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endParaRPr lang="en-GB" sz="8000" b="1" dirty="0">
              <a:solidFill>
                <a:srgbClr val="0070C0"/>
              </a:solidFill>
              <a:latin typeface="Arial Rounded MT Bold" pitchFamily="34" charset="0"/>
            </a:endParaRPr>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Is this a </a:t>
            </a:r>
            <a:r>
              <a:rPr lang="en-GB" sz="3200" b="1" dirty="0" smtClean="0">
                <a:solidFill>
                  <a:srgbClr val="FF0000"/>
                </a:solidFill>
                <a:latin typeface="Arial Rounded MT Bold" pitchFamily="34" charset="0"/>
              </a:rPr>
              <a:t>R</a:t>
            </a:r>
            <a:r>
              <a:rPr lang="en-GB" sz="3200" b="1" dirty="0" smtClean="0">
                <a:solidFill>
                  <a:srgbClr val="92D050"/>
                </a:solidFill>
                <a:latin typeface="Arial Rounded MT Bold" pitchFamily="34" charset="0"/>
              </a:rPr>
              <a:t>E</a:t>
            </a:r>
            <a:r>
              <a:rPr lang="en-GB" sz="3200" b="1" dirty="0" smtClean="0">
                <a:solidFill>
                  <a:srgbClr val="0070C0"/>
                </a:solidFill>
                <a:latin typeface="Arial Rounded MT Bold" pitchFamily="34" charset="0"/>
              </a:rPr>
              <a:t>S</a:t>
            </a:r>
            <a:r>
              <a:rPr lang="en-GB" sz="3200" b="1" dirty="0" smtClean="0">
                <a:solidFill>
                  <a:schemeClr val="tx2">
                    <a:lumMod val="60000"/>
                    <a:lumOff val="40000"/>
                  </a:schemeClr>
                </a:solidFill>
                <a:latin typeface="Arial Rounded MT Bold" pitchFamily="34" charset="0"/>
              </a:rPr>
              <a:t>P</a:t>
            </a:r>
            <a:r>
              <a:rPr lang="en-GB" sz="3200" b="1" dirty="0" smtClean="0">
                <a:solidFill>
                  <a:srgbClr val="FFC000"/>
                </a:solidFill>
                <a:latin typeface="Arial Rounded MT Bold" pitchFamily="34" charset="0"/>
              </a:rPr>
              <a:t>E</a:t>
            </a:r>
            <a:r>
              <a:rPr lang="en-GB" sz="3200" b="1" dirty="0" smtClean="0">
                <a:solidFill>
                  <a:schemeClr val="accent3">
                    <a:lumMod val="40000"/>
                    <a:lumOff val="60000"/>
                  </a:schemeClr>
                </a:solidFill>
                <a:latin typeface="Arial Rounded MT Bold" pitchFamily="34" charset="0"/>
              </a:rPr>
              <a:t>C</a:t>
            </a:r>
            <a:r>
              <a:rPr lang="en-GB" sz="3200" b="1" dirty="0" smtClean="0">
                <a:solidFill>
                  <a:srgbClr val="00B0F0"/>
                </a:solidFill>
                <a:latin typeface="Arial Rounded MT Bold" pitchFamily="34" charset="0"/>
              </a:rPr>
              <a:t>T</a:t>
            </a:r>
            <a:r>
              <a:rPr lang="en-GB" sz="3200" b="1" dirty="0" smtClean="0">
                <a:solidFill>
                  <a:srgbClr val="00B050"/>
                </a:solidFill>
                <a:latin typeface="Arial Rounded MT Bold" pitchFamily="34" charset="0"/>
              </a:rPr>
              <a:t>F</a:t>
            </a:r>
            <a:r>
              <a:rPr lang="en-GB" sz="3200" b="1" dirty="0" smtClean="0">
                <a:solidFill>
                  <a:schemeClr val="accent5">
                    <a:lumMod val="60000"/>
                    <a:lumOff val="40000"/>
                  </a:schemeClr>
                </a:solidFill>
                <a:latin typeface="Arial Rounded MT Bold" pitchFamily="34" charset="0"/>
              </a:rPr>
              <a:t>U</a:t>
            </a:r>
            <a:r>
              <a:rPr lang="en-GB" sz="3200" b="1" dirty="0" smtClean="0">
                <a:solidFill>
                  <a:schemeClr val="accent3">
                    <a:lumMod val="75000"/>
                  </a:schemeClr>
                </a:solidFill>
                <a:latin typeface="Arial Rounded MT Bold" pitchFamily="34" charset="0"/>
              </a:rPr>
              <a:t>L</a:t>
            </a:r>
            <a:r>
              <a:rPr lang="en-GB" sz="3200" dirty="0" smtClean="0"/>
              <a:t> way for us to live?</a:t>
            </a:r>
            <a:endParaRPr lang="en-GB" sz="3200" dirty="0"/>
          </a:p>
        </p:txBody>
      </p:sp>
      <p:pic>
        <p:nvPicPr>
          <p:cNvPr id="4" name="Picture 1" descr="C:\Users\Phil\Documents\rainforest on fire.jpg"/>
          <p:cNvPicPr>
            <a:picLocks noGrp="1" noChangeAspect="1" noChangeArrowheads="1"/>
          </p:cNvPicPr>
          <p:nvPr>
            <p:ph idx="1"/>
          </p:nvPr>
        </p:nvPicPr>
        <p:blipFill>
          <a:blip r:embed="rId2"/>
          <a:srcRect/>
          <a:stretch>
            <a:fillRect/>
          </a:stretch>
        </p:blipFill>
        <p:spPr bwMode="auto">
          <a:xfrm>
            <a:off x="1214414" y="1357298"/>
            <a:ext cx="2962275" cy="19050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314" y="1857364"/>
            <a:ext cx="3365834" cy="340694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143372" y="285728"/>
            <a:ext cx="3158541" cy="2516255"/>
          </a:xfrm>
          <a:prstGeom prst="rect">
            <a:avLst/>
          </a:prstGeom>
        </p:spPr>
      </p:pic>
      <p:pic>
        <p:nvPicPr>
          <p:cNvPr id="6" name="Picture 4" descr="http://i.dailymail.co.uk/i/pix/2011/06/24/article-2007848-0CB7CB0600000578-918_634x39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472" y="2928934"/>
            <a:ext cx="3138488" cy="27579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Phil\Documents\antartic 8.jpg"/>
          <p:cNvPicPr>
            <a:picLocks noChangeAspect="1" noChangeArrowheads="1"/>
          </p:cNvPicPr>
          <p:nvPr/>
        </p:nvPicPr>
        <p:blipFill>
          <a:blip r:embed="rId4"/>
          <a:srcRect/>
          <a:stretch>
            <a:fillRect/>
          </a:stretch>
        </p:blipFill>
        <p:spPr bwMode="auto">
          <a:xfrm>
            <a:off x="5500694" y="2428868"/>
            <a:ext cx="2979321" cy="2214554"/>
          </a:xfrm>
          <a:prstGeom prst="rect">
            <a:avLst/>
          </a:prstGeom>
          <a:noFill/>
        </p:spPr>
      </p:pic>
      <p:pic>
        <p:nvPicPr>
          <p:cNvPr id="8" name="Picture 3" descr="C:\Users\Phil\Documents\COASTAL FLOODING 5.gif"/>
          <p:cNvPicPr>
            <a:picLocks noChangeAspect="1" noChangeArrowheads="1"/>
          </p:cNvPicPr>
          <p:nvPr/>
        </p:nvPicPr>
        <p:blipFill>
          <a:blip r:embed="rId5"/>
          <a:srcRect/>
          <a:stretch>
            <a:fillRect/>
          </a:stretch>
        </p:blipFill>
        <p:spPr bwMode="auto">
          <a:xfrm>
            <a:off x="357158" y="428604"/>
            <a:ext cx="3833002" cy="2571768"/>
          </a:xfrm>
          <a:prstGeom prst="rect">
            <a:avLst/>
          </a:prstGeom>
          <a:noFill/>
        </p:spPr>
      </p:pic>
      <p:pic>
        <p:nvPicPr>
          <p:cNvPr id="9" name="Picture 2" descr="C:\Users\Phil\Documents\COASTAL FLOODING 1.jpg"/>
          <p:cNvPicPr>
            <a:picLocks noChangeAspect="1" noChangeArrowheads="1"/>
          </p:cNvPicPr>
          <p:nvPr/>
        </p:nvPicPr>
        <p:blipFill>
          <a:blip r:embed="rId6"/>
          <a:srcRect/>
          <a:stretch>
            <a:fillRect/>
          </a:stretch>
        </p:blipFill>
        <p:spPr bwMode="auto">
          <a:xfrm>
            <a:off x="3500430" y="4429132"/>
            <a:ext cx="3406543" cy="214006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642942"/>
          </a:xfrm>
        </p:spPr>
        <p:txBody>
          <a:bodyPr>
            <a:normAutofit fontScale="90000"/>
          </a:bodyPr>
          <a:lstStyle/>
          <a:p>
            <a:pPr algn="ctr"/>
            <a:r>
              <a:rPr lang="en-GB" sz="3600" b="1" dirty="0" smtClean="0">
                <a:solidFill>
                  <a:schemeClr val="tx1">
                    <a:lumMod val="95000"/>
                    <a:lumOff val="5000"/>
                  </a:schemeClr>
                </a:solidFill>
              </a:rPr>
              <a:t>The more pollution the faster the change</a:t>
            </a:r>
            <a:endParaRPr lang="en-GB" sz="3600" b="1" dirty="0">
              <a:solidFill>
                <a:schemeClr val="tx1">
                  <a:lumMod val="95000"/>
                  <a:lumOff val="5000"/>
                </a:schemeClr>
              </a:solidFill>
            </a:endParaRPr>
          </a:p>
        </p:txBody>
      </p:sp>
      <p:pic>
        <p:nvPicPr>
          <p:cNvPr id="5122" name="Picture 2" descr="C:\Users\Compaq-08072012\Documents\Angela 08072012\uk floods.jpg"/>
          <p:cNvPicPr>
            <a:picLocks noGrp="1" noChangeAspect="1" noChangeArrowheads="1"/>
          </p:cNvPicPr>
          <p:nvPr>
            <p:ph idx="1"/>
          </p:nvPr>
        </p:nvPicPr>
        <p:blipFill>
          <a:blip r:embed="rId2"/>
          <a:srcRect/>
          <a:stretch>
            <a:fillRect/>
          </a:stretch>
        </p:blipFill>
        <p:spPr bwMode="auto">
          <a:xfrm>
            <a:off x="285720" y="1071547"/>
            <a:ext cx="3286148" cy="2135996"/>
          </a:xfrm>
          <a:prstGeom prst="rect">
            <a:avLst/>
          </a:prstGeom>
          <a:noFill/>
        </p:spPr>
      </p:pic>
      <p:pic>
        <p:nvPicPr>
          <p:cNvPr id="4" name="Picture 2" descr="C:\Users\Phil\Documents\FARM draught.jpg"/>
          <p:cNvPicPr>
            <a:picLocks noChangeAspect="1" noChangeArrowheads="1"/>
          </p:cNvPicPr>
          <p:nvPr/>
        </p:nvPicPr>
        <p:blipFill>
          <a:blip r:embed="rId3"/>
          <a:srcRect/>
          <a:stretch>
            <a:fillRect/>
          </a:stretch>
        </p:blipFill>
        <p:spPr bwMode="auto">
          <a:xfrm>
            <a:off x="5786446" y="1000108"/>
            <a:ext cx="3040056" cy="2953395"/>
          </a:xfrm>
          <a:prstGeom prst="rect">
            <a:avLst/>
          </a:prstGeom>
          <a:noFill/>
        </p:spPr>
      </p:pic>
      <p:pic>
        <p:nvPicPr>
          <p:cNvPr id="5" name="Picture 6" descr="C:\Users\Phil\Documents\burnt koala.jpg"/>
          <p:cNvPicPr>
            <a:picLocks noChangeAspect="1" noChangeArrowheads="1"/>
          </p:cNvPicPr>
          <p:nvPr/>
        </p:nvPicPr>
        <p:blipFill>
          <a:blip r:embed="rId4"/>
          <a:srcRect/>
          <a:stretch>
            <a:fillRect/>
          </a:stretch>
        </p:blipFill>
        <p:spPr bwMode="auto">
          <a:xfrm>
            <a:off x="357158" y="3571876"/>
            <a:ext cx="5274580" cy="234167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r>
              <a:rPr lang="en-GB" dirty="0" smtClean="0">
                <a:latin typeface="Arial Rounded MT Bold" pitchFamily="34" charset="0"/>
              </a:rPr>
              <a:t>Is this a </a:t>
            </a:r>
            <a:r>
              <a:rPr lang="en-GB" b="1" dirty="0" smtClean="0">
                <a:solidFill>
                  <a:srgbClr val="FF0000"/>
                </a:solidFill>
                <a:latin typeface="Arial Rounded MT Bold" pitchFamily="34" charset="0"/>
              </a:rPr>
              <a:t>R</a:t>
            </a:r>
            <a:r>
              <a:rPr lang="en-GB" b="1" dirty="0" smtClean="0">
                <a:solidFill>
                  <a:srgbClr val="92D050"/>
                </a:solidFill>
                <a:latin typeface="Arial Rounded MT Bold" pitchFamily="34" charset="0"/>
              </a:rPr>
              <a:t>E</a:t>
            </a:r>
            <a:r>
              <a:rPr lang="en-GB" b="1" dirty="0" smtClean="0">
                <a:solidFill>
                  <a:srgbClr val="0070C0"/>
                </a:solidFill>
                <a:latin typeface="Arial Rounded MT Bold" pitchFamily="34" charset="0"/>
              </a:rPr>
              <a:t>S</a:t>
            </a:r>
            <a:r>
              <a:rPr lang="en-GB" b="1" dirty="0" smtClean="0">
                <a:solidFill>
                  <a:schemeClr val="tx2">
                    <a:lumMod val="60000"/>
                    <a:lumOff val="40000"/>
                  </a:schemeClr>
                </a:solidFill>
                <a:latin typeface="Arial Rounded MT Bold" pitchFamily="34" charset="0"/>
              </a:rPr>
              <a:t>P</a:t>
            </a:r>
            <a:r>
              <a:rPr lang="en-GB" b="1" dirty="0" smtClean="0">
                <a:solidFill>
                  <a:srgbClr val="FFC000"/>
                </a:solidFill>
                <a:latin typeface="Arial Rounded MT Bold" pitchFamily="34" charset="0"/>
              </a:rPr>
              <a:t>E</a:t>
            </a:r>
            <a:r>
              <a:rPr lang="en-GB" b="1" dirty="0" smtClean="0">
                <a:solidFill>
                  <a:schemeClr val="accent3">
                    <a:lumMod val="40000"/>
                    <a:lumOff val="60000"/>
                  </a:schemeClr>
                </a:solidFill>
                <a:latin typeface="Arial Rounded MT Bold" pitchFamily="34" charset="0"/>
              </a:rPr>
              <a:t>C</a:t>
            </a:r>
            <a:r>
              <a:rPr lang="en-GB" b="1" dirty="0" smtClean="0">
                <a:solidFill>
                  <a:srgbClr val="00B0F0"/>
                </a:solidFill>
                <a:latin typeface="Arial Rounded MT Bold" pitchFamily="34" charset="0"/>
              </a:rPr>
              <a:t>T</a:t>
            </a:r>
            <a:r>
              <a:rPr lang="en-GB" b="1" dirty="0" smtClean="0">
                <a:solidFill>
                  <a:srgbClr val="00B050"/>
                </a:solidFill>
                <a:latin typeface="Arial Rounded MT Bold" pitchFamily="34" charset="0"/>
              </a:rPr>
              <a:t>F</a:t>
            </a:r>
            <a:r>
              <a:rPr lang="en-GB" b="1" dirty="0" smtClean="0">
                <a:solidFill>
                  <a:schemeClr val="accent5">
                    <a:lumMod val="60000"/>
                    <a:lumOff val="40000"/>
                  </a:schemeClr>
                </a:solidFill>
                <a:latin typeface="Arial Rounded MT Bold" pitchFamily="34" charset="0"/>
              </a:rPr>
              <a:t>U</a:t>
            </a:r>
            <a:r>
              <a:rPr lang="en-GB" b="1" dirty="0" smtClean="0">
                <a:solidFill>
                  <a:schemeClr val="accent3">
                    <a:lumMod val="75000"/>
                  </a:schemeClr>
                </a:solidFill>
                <a:latin typeface="Arial Rounded MT Bold" pitchFamily="34" charset="0"/>
              </a:rPr>
              <a:t>L                           </a:t>
            </a:r>
            <a:r>
              <a:rPr lang="en-GB" b="1" dirty="0" smtClean="0">
                <a:solidFill>
                  <a:schemeClr val="tx2"/>
                </a:solidFill>
                <a:latin typeface="Arial Rounded MT Bold" pitchFamily="34" charset="0"/>
              </a:rPr>
              <a:t>way for us to </a:t>
            </a:r>
            <a:r>
              <a:rPr lang="en-GB" b="1" dirty="0" smtClean="0">
                <a:solidFill>
                  <a:srgbClr val="7030A0"/>
                </a:solidFill>
                <a:latin typeface="Arial Rounded MT Bold" pitchFamily="34" charset="0"/>
              </a:rPr>
              <a:t>	</a:t>
            </a:r>
          </a:p>
          <a:p>
            <a:pPr algn="ctr">
              <a:buNone/>
            </a:pPr>
            <a:r>
              <a:rPr lang="en-GB" b="1" dirty="0" smtClean="0">
                <a:solidFill>
                  <a:schemeClr val="tx2"/>
                </a:solidFill>
                <a:latin typeface="Arial Rounded MT Bold" pitchFamily="34" charset="0"/>
              </a:rPr>
              <a:t>	treat the planet.</a:t>
            </a:r>
          </a:p>
          <a:p>
            <a:pPr algn="ctr">
              <a:buNone/>
            </a:pPr>
            <a:r>
              <a:rPr lang="en-GB" b="1" dirty="0" smtClean="0">
                <a:solidFill>
                  <a:schemeClr val="tx2"/>
                </a:solidFill>
                <a:latin typeface="Arial Rounded MT Bold" pitchFamily="34" charset="0"/>
              </a:rPr>
              <a:t> </a:t>
            </a:r>
          </a:p>
          <a:p>
            <a:pPr algn="ctr"/>
            <a:r>
              <a:rPr lang="en-GB" b="1" dirty="0" smtClean="0">
                <a:solidFill>
                  <a:srgbClr val="FF0000"/>
                </a:solidFill>
                <a:latin typeface="Arial Rounded MT Bold" pitchFamily="34" charset="0"/>
              </a:rPr>
              <a:t>OUR </a:t>
            </a:r>
            <a:r>
              <a:rPr lang="en-GB" b="1" dirty="0" smtClean="0">
                <a:solidFill>
                  <a:schemeClr val="tx2"/>
                </a:solidFill>
                <a:latin typeface="Arial Rounded MT Bold" pitchFamily="34" charset="0"/>
              </a:rPr>
              <a:t>home.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ctr"/>
            <a:r>
              <a:rPr lang="en-GB" dirty="0" smtClean="0"/>
              <a:t>Whether you have a religion or not is fine but it should be pointed out</a:t>
            </a:r>
            <a:endParaRPr lang="en-GB" dirty="0"/>
          </a:p>
        </p:txBody>
      </p:sp>
      <p:sp>
        <p:nvSpPr>
          <p:cNvPr id="7171" name="Rectangle 3"/>
          <p:cNvSpPr>
            <a:spLocks noGrp="1" noChangeArrowheads="1"/>
          </p:cNvSpPr>
          <p:nvPr>
            <p:ph type="body" idx="1"/>
          </p:nvPr>
        </p:nvSpPr>
        <p:spPr>
          <a:xfrm>
            <a:off x="1435608" y="2071678"/>
            <a:ext cx="7498080" cy="4176722"/>
          </a:xfrm>
        </p:spPr>
        <p:txBody>
          <a:bodyPr/>
          <a:lstStyle/>
          <a:p>
            <a:r>
              <a:rPr lang="en-GB" dirty="0"/>
              <a:t>Most religions through their </a:t>
            </a:r>
            <a:r>
              <a:rPr lang="en-GB" dirty="0" smtClean="0"/>
              <a:t>teachings </a:t>
            </a:r>
            <a:r>
              <a:rPr lang="en-GB" dirty="0"/>
              <a:t>and </a:t>
            </a:r>
            <a:r>
              <a:rPr lang="en-GB" dirty="0" smtClean="0"/>
              <a:t>books </a:t>
            </a:r>
            <a:r>
              <a:rPr lang="en-GB" dirty="0"/>
              <a:t>tell us to </a:t>
            </a:r>
            <a:r>
              <a:rPr lang="en-GB" dirty="0" smtClean="0"/>
              <a:t>be </a:t>
            </a:r>
          </a:p>
          <a:p>
            <a:r>
              <a:rPr lang="en-GB" sz="4000" b="1" dirty="0" smtClean="0">
                <a:solidFill>
                  <a:srgbClr val="FF0000"/>
                </a:solidFill>
                <a:latin typeface="Arial Rounded MT Bold" pitchFamily="34" charset="0"/>
              </a:rPr>
              <a:t>R</a:t>
            </a:r>
            <a:r>
              <a:rPr lang="en-GB" sz="4000" b="1" dirty="0" smtClean="0">
                <a:solidFill>
                  <a:srgbClr val="92D050"/>
                </a:solidFill>
                <a:latin typeface="Arial Rounded MT Bold" pitchFamily="34" charset="0"/>
              </a:rPr>
              <a:t>E</a:t>
            </a:r>
            <a:r>
              <a:rPr lang="en-GB" sz="4000" b="1" dirty="0" smtClean="0">
                <a:solidFill>
                  <a:srgbClr val="0070C0"/>
                </a:solidFill>
                <a:latin typeface="Arial Rounded MT Bold" pitchFamily="34" charset="0"/>
              </a:rPr>
              <a:t>S</a:t>
            </a:r>
            <a:r>
              <a:rPr lang="en-GB" sz="4000" b="1" dirty="0" smtClean="0">
                <a:solidFill>
                  <a:schemeClr val="tx2">
                    <a:lumMod val="60000"/>
                    <a:lumOff val="40000"/>
                  </a:schemeClr>
                </a:solidFill>
                <a:latin typeface="Arial Rounded MT Bold" pitchFamily="34" charset="0"/>
              </a:rPr>
              <a:t>P</a:t>
            </a:r>
            <a:r>
              <a:rPr lang="en-GB" sz="4000" b="1" dirty="0" smtClean="0">
                <a:solidFill>
                  <a:srgbClr val="FFC000"/>
                </a:solidFill>
                <a:latin typeface="Arial Rounded MT Bold" pitchFamily="34" charset="0"/>
              </a:rPr>
              <a:t>E</a:t>
            </a:r>
            <a:r>
              <a:rPr lang="en-GB" sz="4000" b="1" dirty="0" smtClean="0">
                <a:solidFill>
                  <a:schemeClr val="accent3">
                    <a:lumMod val="40000"/>
                    <a:lumOff val="60000"/>
                  </a:schemeClr>
                </a:solidFill>
                <a:latin typeface="Arial Rounded MT Bold" pitchFamily="34" charset="0"/>
              </a:rPr>
              <a:t>C</a:t>
            </a:r>
            <a:r>
              <a:rPr lang="en-GB" sz="4000" b="1" dirty="0" smtClean="0">
                <a:solidFill>
                  <a:srgbClr val="00B0F0"/>
                </a:solidFill>
                <a:latin typeface="Arial Rounded MT Bold" pitchFamily="34" charset="0"/>
              </a:rPr>
              <a:t>T</a:t>
            </a:r>
            <a:r>
              <a:rPr lang="en-GB" sz="4000" b="1" dirty="0" smtClean="0">
                <a:solidFill>
                  <a:srgbClr val="00B050"/>
                </a:solidFill>
                <a:latin typeface="Arial Rounded MT Bold" pitchFamily="34" charset="0"/>
              </a:rPr>
              <a:t>F</a:t>
            </a:r>
            <a:r>
              <a:rPr lang="en-GB" sz="4000" b="1" dirty="0" smtClean="0">
                <a:solidFill>
                  <a:schemeClr val="accent5">
                    <a:lumMod val="60000"/>
                    <a:lumOff val="40000"/>
                  </a:schemeClr>
                </a:solidFill>
                <a:latin typeface="Arial Rounded MT Bold" pitchFamily="34" charset="0"/>
              </a:rPr>
              <a:t>U</a:t>
            </a:r>
            <a:r>
              <a:rPr lang="en-GB" sz="4000" b="1" dirty="0" smtClean="0">
                <a:solidFill>
                  <a:schemeClr val="accent3">
                    <a:lumMod val="75000"/>
                  </a:schemeClr>
                </a:solidFill>
                <a:latin typeface="Arial Rounded MT Bold" pitchFamily="34" charset="0"/>
              </a:rPr>
              <a:t>L</a:t>
            </a:r>
            <a:r>
              <a:rPr lang="en-GB" sz="4000" b="1" dirty="0" smtClean="0">
                <a:solidFill>
                  <a:schemeClr val="accent3">
                    <a:lumMod val="75000"/>
                  </a:schemeClr>
                </a:solidFill>
              </a:rPr>
              <a:t> </a:t>
            </a:r>
            <a:r>
              <a:rPr lang="en-GB" dirty="0" smtClean="0"/>
              <a:t>AND TAKE CARE OF ALL LIVING THINGS.</a:t>
            </a:r>
            <a:endParaRPr lang="en-GB" dirty="0"/>
          </a:p>
          <a:p>
            <a:pPr>
              <a:buFontTx/>
              <a:buNone/>
            </a:pPr>
            <a:endParaRPr lang="en-GB" dirty="0"/>
          </a:p>
          <a:p>
            <a:r>
              <a:rPr lang="en-GB" dirty="0"/>
              <a:t>This includes Humans.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20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2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85852" y="285728"/>
            <a:ext cx="8229600" cy="328613"/>
          </a:xfrm>
        </p:spPr>
        <p:txBody>
          <a:bodyPr>
            <a:normAutofit fontScale="90000"/>
          </a:bodyPr>
          <a:lstStyle/>
          <a:p>
            <a:r>
              <a:rPr lang="en-US" sz="4000" dirty="0" smtClean="0">
                <a:latin typeface="Arial Rounded MT Bold" pitchFamily="34" charset="0"/>
              </a:rPr>
              <a:t>Around the world there are:</a:t>
            </a:r>
            <a:endParaRPr lang="en-US" sz="4000" dirty="0">
              <a:latin typeface="Arial Rounded MT Bold" pitchFamily="34" charset="0"/>
            </a:endParaRPr>
          </a:p>
        </p:txBody>
      </p:sp>
      <p:sp>
        <p:nvSpPr>
          <p:cNvPr id="8195" name="Rectangle 3"/>
          <p:cNvSpPr>
            <a:spLocks noGrp="1" noChangeArrowheads="1"/>
          </p:cNvSpPr>
          <p:nvPr>
            <p:ph type="body" idx="1"/>
          </p:nvPr>
        </p:nvSpPr>
        <p:spPr>
          <a:xfrm>
            <a:off x="1428728" y="1000108"/>
            <a:ext cx="7229468" cy="4894262"/>
          </a:xfrm>
        </p:spPr>
        <p:txBody>
          <a:bodyPr>
            <a:normAutofit lnSpcReduction="10000"/>
          </a:bodyPr>
          <a:lstStyle/>
          <a:p>
            <a:r>
              <a:rPr lang="en-GB" b="1" dirty="0">
                <a:solidFill>
                  <a:srgbClr val="FF3300"/>
                </a:solidFill>
                <a:latin typeface="Arial Rounded MT Bold" pitchFamily="34" charset="0"/>
              </a:rPr>
              <a:t>2.1 Billion CHRISTIANS</a:t>
            </a:r>
          </a:p>
          <a:p>
            <a:pPr>
              <a:buFontTx/>
              <a:buNone/>
            </a:pPr>
            <a:endParaRPr lang="en-GB" b="1" dirty="0">
              <a:latin typeface="Arial Rounded MT Bold" pitchFamily="34" charset="0"/>
            </a:endParaRPr>
          </a:p>
          <a:p>
            <a:r>
              <a:rPr lang="en-GB" b="1" dirty="0">
                <a:solidFill>
                  <a:srgbClr val="FF9900"/>
                </a:solidFill>
                <a:latin typeface="Arial Rounded MT Bold" pitchFamily="34" charset="0"/>
              </a:rPr>
              <a:t>1.3 Billion </a:t>
            </a:r>
            <a:r>
              <a:rPr lang="en-GB" b="1" dirty="0" smtClean="0">
                <a:solidFill>
                  <a:srgbClr val="FF9900"/>
                </a:solidFill>
                <a:latin typeface="Arial Rounded MT Bold" pitchFamily="34" charset="0"/>
              </a:rPr>
              <a:t>MUSLIMS/Islam</a:t>
            </a:r>
            <a:endParaRPr lang="en-GB" b="1" dirty="0">
              <a:solidFill>
                <a:srgbClr val="FF9900"/>
              </a:solidFill>
              <a:latin typeface="Arial Rounded MT Bold" pitchFamily="34" charset="0"/>
            </a:endParaRPr>
          </a:p>
          <a:p>
            <a:pPr>
              <a:buFontTx/>
              <a:buNone/>
            </a:pPr>
            <a:endParaRPr lang="en-GB" b="1" dirty="0">
              <a:solidFill>
                <a:srgbClr val="FF9900"/>
              </a:solidFill>
              <a:latin typeface="Arial Rounded MT Bold" pitchFamily="34" charset="0"/>
            </a:endParaRPr>
          </a:p>
          <a:p>
            <a:r>
              <a:rPr lang="en-GB" b="1" dirty="0">
                <a:solidFill>
                  <a:schemeClr val="accent3">
                    <a:lumMod val="60000"/>
                    <a:lumOff val="40000"/>
                  </a:schemeClr>
                </a:solidFill>
                <a:latin typeface="Arial Rounded MT Bold" pitchFamily="34" charset="0"/>
              </a:rPr>
              <a:t>900,000,000 HINDUS</a:t>
            </a:r>
          </a:p>
          <a:p>
            <a:pPr>
              <a:buFontTx/>
              <a:buNone/>
            </a:pPr>
            <a:endParaRPr lang="en-GB" b="1" dirty="0">
              <a:solidFill>
                <a:srgbClr val="FFFF00"/>
              </a:solidFill>
              <a:latin typeface="Arial Rounded MT Bold" pitchFamily="34" charset="0"/>
            </a:endParaRPr>
          </a:p>
          <a:p>
            <a:r>
              <a:rPr lang="en-GB" b="1" dirty="0">
                <a:solidFill>
                  <a:srgbClr val="00B050"/>
                </a:solidFill>
                <a:latin typeface="Arial Rounded MT Bold" pitchFamily="34" charset="0"/>
              </a:rPr>
              <a:t>4</a:t>
            </a:r>
            <a:r>
              <a:rPr lang="en-GB" b="1" dirty="0" smtClean="0">
                <a:solidFill>
                  <a:srgbClr val="00B050"/>
                </a:solidFill>
                <a:latin typeface="Arial Rounded MT Bold" pitchFamily="34" charset="0"/>
              </a:rPr>
              <a:t>70,000,000 BUDDHISTS</a:t>
            </a:r>
          </a:p>
          <a:p>
            <a:endParaRPr lang="en-GB" b="1" dirty="0" smtClean="0">
              <a:solidFill>
                <a:srgbClr val="FF0066"/>
              </a:solidFill>
              <a:latin typeface="Arial Rounded MT Bold" pitchFamily="34" charset="0"/>
            </a:endParaRPr>
          </a:p>
          <a:p>
            <a:r>
              <a:rPr lang="en-GB" b="1" dirty="0" smtClean="0">
                <a:solidFill>
                  <a:srgbClr val="FF0066"/>
                </a:solidFill>
                <a:latin typeface="Arial Rounded MT Bold" pitchFamily="34" charset="0"/>
              </a:rPr>
              <a:t> 14,000,000 Jews</a:t>
            </a:r>
            <a:endParaRPr lang="en-GB" b="1" dirty="0">
              <a:solidFill>
                <a:srgbClr val="FF0066"/>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fade">
                                      <p:cBhvr>
                                        <p:cTn id="22" dur="2000"/>
                                        <p:tgtEl>
                                          <p:spTgt spid="81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fade">
                                      <p:cBhvr>
                                        <p:cTn id="27" dur="2000"/>
                                        <p:tgtEl>
                                          <p:spTgt spid="81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5">
                                            <p:txEl>
                                              <p:pRg st="8" end="8"/>
                                            </p:txEl>
                                          </p:spTgt>
                                        </p:tgtEl>
                                        <p:attrNameLst>
                                          <p:attrName>style.visibility</p:attrName>
                                        </p:attrNameLst>
                                      </p:cBhvr>
                                      <p:to>
                                        <p:strVal val="visible"/>
                                      </p:to>
                                    </p:set>
                                    <p:animEffect transition="in" filter="fade">
                                      <p:cBhvr>
                                        <p:cTn id="32" dur="20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solidFill>
                  <a:srgbClr val="C00000"/>
                </a:solidFill>
              </a:rPr>
              <a:t>Muslims </a:t>
            </a:r>
            <a:r>
              <a:rPr lang="en-GB" dirty="0" smtClean="0"/>
              <a:t>see themselves as having responsibility towards the world and the environment.</a:t>
            </a:r>
            <a:r>
              <a:rPr lang="en-GB" b="1" dirty="0" smtClean="0">
                <a:solidFill>
                  <a:srgbClr val="FF9933"/>
                </a:solidFill>
              </a:rPr>
              <a:t>                                         </a:t>
            </a:r>
          </a:p>
          <a:p>
            <a:r>
              <a:rPr lang="en-GB" b="1" dirty="0" smtClean="0">
                <a:solidFill>
                  <a:srgbClr val="C00000"/>
                </a:solidFill>
              </a:rPr>
              <a:t>Christianity</a:t>
            </a:r>
            <a:r>
              <a:rPr lang="en-GB" dirty="0" smtClean="0">
                <a:solidFill>
                  <a:srgbClr val="C00000"/>
                </a:solidFill>
              </a:rPr>
              <a:t> </a:t>
            </a:r>
            <a:r>
              <a:rPr lang="en-GB" dirty="0" smtClean="0"/>
              <a:t>teaches about caring for the environment through the Bible.</a:t>
            </a:r>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92100"/>
            <a:ext cx="8229600" cy="473075"/>
          </a:xfrm>
        </p:spPr>
        <p:txBody>
          <a:bodyPr>
            <a:normAutofit fontScale="90000"/>
          </a:bodyPr>
          <a:lstStyle/>
          <a:p>
            <a:endParaRPr lang="en-US" sz="4000" dirty="0"/>
          </a:p>
        </p:txBody>
      </p:sp>
      <p:sp>
        <p:nvSpPr>
          <p:cNvPr id="24579" name="Rectangle 3"/>
          <p:cNvSpPr>
            <a:spLocks noGrp="1" noChangeArrowheads="1"/>
          </p:cNvSpPr>
          <p:nvPr>
            <p:ph type="body" idx="1"/>
          </p:nvPr>
        </p:nvSpPr>
        <p:spPr>
          <a:xfrm>
            <a:off x="1142976" y="1125538"/>
            <a:ext cx="7543824" cy="4894262"/>
          </a:xfrm>
        </p:spPr>
        <p:txBody>
          <a:bodyPr/>
          <a:lstStyle/>
          <a:p>
            <a:endParaRPr lang="en-GB" sz="800" dirty="0"/>
          </a:p>
          <a:p>
            <a:r>
              <a:rPr lang="en-GB" b="1" dirty="0">
                <a:solidFill>
                  <a:srgbClr val="C00000"/>
                </a:solidFill>
              </a:rPr>
              <a:t>Islam </a:t>
            </a:r>
            <a:r>
              <a:rPr lang="en-GB" dirty="0"/>
              <a:t>states: </a:t>
            </a:r>
            <a:r>
              <a:rPr lang="en-GB" dirty="0" smtClean="0"/>
              <a:t>Humans </a:t>
            </a:r>
            <a:r>
              <a:rPr lang="en-GB" dirty="0"/>
              <a:t>are on the world as trustees to the world for future generations.</a:t>
            </a:r>
          </a:p>
          <a:p>
            <a:r>
              <a:rPr lang="en-GB" b="1" dirty="0">
                <a:solidFill>
                  <a:srgbClr val="C00000"/>
                </a:solidFill>
              </a:rPr>
              <a:t>Hinduism</a:t>
            </a:r>
            <a:r>
              <a:rPr lang="en-GB" dirty="0"/>
              <a:t>:	People should use the world unselfishly in order to maintain the natural balance.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92100"/>
            <a:ext cx="8229600" cy="184150"/>
          </a:xfrm>
        </p:spPr>
        <p:txBody>
          <a:bodyPr>
            <a:normAutofit fontScale="90000"/>
          </a:bodyPr>
          <a:lstStyle/>
          <a:p>
            <a:endParaRPr lang="en-US" sz="4000" dirty="0"/>
          </a:p>
        </p:txBody>
      </p:sp>
      <p:sp>
        <p:nvSpPr>
          <p:cNvPr id="25603" name="Rectangle 3"/>
          <p:cNvSpPr>
            <a:spLocks noGrp="1" noChangeArrowheads="1"/>
          </p:cNvSpPr>
          <p:nvPr>
            <p:ph type="body" idx="1"/>
          </p:nvPr>
        </p:nvSpPr>
        <p:spPr>
          <a:xfrm>
            <a:off x="1214414" y="765175"/>
            <a:ext cx="7472386" cy="5254625"/>
          </a:xfrm>
        </p:spPr>
        <p:txBody>
          <a:bodyPr/>
          <a:lstStyle/>
          <a:p>
            <a:r>
              <a:rPr lang="en-GB" b="1" dirty="0" smtClean="0">
                <a:solidFill>
                  <a:srgbClr val="C00000"/>
                </a:solidFill>
              </a:rPr>
              <a:t>Sikhism:</a:t>
            </a:r>
            <a:r>
              <a:rPr lang="en-GB" b="1" dirty="0">
                <a:solidFill>
                  <a:srgbClr val="C00000"/>
                </a:solidFill>
              </a:rPr>
              <a:t> </a:t>
            </a:r>
            <a:r>
              <a:rPr lang="en-GB" dirty="0" smtClean="0"/>
              <a:t>Believe </a:t>
            </a:r>
            <a:r>
              <a:rPr lang="en-GB" dirty="0"/>
              <a:t>that </a:t>
            </a:r>
            <a:r>
              <a:rPr lang="en-GB" dirty="0" err="1"/>
              <a:t>Waheguru</a:t>
            </a:r>
            <a:r>
              <a:rPr lang="en-GB" dirty="0"/>
              <a:t> created the world as a place where every type of plant and animal could live to prove that they are good enough to be important to the planet.</a:t>
            </a:r>
          </a:p>
          <a:p>
            <a:endParaRPr lang="en-GB" sz="1000" dirty="0"/>
          </a:p>
          <a:p>
            <a:r>
              <a:rPr lang="en-GB" b="1" dirty="0" smtClean="0">
                <a:solidFill>
                  <a:srgbClr val="C00000"/>
                </a:solidFill>
              </a:rPr>
              <a:t>Judaism: </a:t>
            </a:r>
            <a:r>
              <a:rPr lang="en-GB" dirty="0" smtClean="0"/>
              <a:t>The </a:t>
            </a:r>
            <a:r>
              <a:rPr lang="en-GB" dirty="0"/>
              <a:t>planet belongs to everyone.</a:t>
            </a:r>
          </a:p>
          <a:p>
            <a:pPr>
              <a:buFontTx/>
              <a:buNone/>
            </a:pPr>
            <a:endParaRPr lang="en-GB" sz="1000" dirty="0"/>
          </a:p>
          <a:p>
            <a:r>
              <a:rPr lang="en-GB" b="1" dirty="0">
                <a:solidFill>
                  <a:srgbClr val="C00000"/>
                </a:solidFill>
              </a:rPr>
              <a:t>Buddhists and Hindus</a:t>
            </a:r>
            <a:r>
              <a:rPr lang="en-GB" dirty="0">
                <a:solidFill>
                  <a:srgbClr val="C00000"/>
                </a:solidFill>
              </a:rPr>
              <a:t>: </a:t>
            </a:r>
            <a:r>
              <a:rPr lang="en-GB" dirty="0"/>
              <a:t>Believe in doing no harm</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20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fade">
                                      <p:cBhvr>
                                        <p:cTn id="22" dur="2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357166"/>
            <a:ext cx="7329510" cy="3143272"/>
          </a:xfrm>
        </p:spPr>
        <p:txBody>
          <a:bodyPr>
            <a:normAutofit/>
          </a:bodyPr>
          <a:lstStyle/>
          <a:p>
            <a:r>
              <a:rPr lang="en-GB" dirty="0" smtClean="0"/>
              <a:t>We humans come in different shapes, sizes, ages, colours, religions, faiths and interests.</a:t>
            </a:r>
            <a:endParaRPr lang="en-GB" dirty="0"/>
          </a:p>
        </p:txBody>
      </p:sp>
      <p:sp>
        <p:nvSpPr>
          <p:cNvPr id="3" name="Content Placeholder 2"/>
          <p:cNvSpPr>
            <a:spLocks noGrp="1"/>
          </p:cNvSpPr>
          <p:nvPr>
            <p:ph idx="1"/>
          </p:nvPr>
        </p:nvSpPr>
        <p:spPr>
          <a:xfrm>
            <a:off x="457200" y="3071810"/>
            <a:ext cx="8229600" cy="2947990"/>
          </a:xfrm>
        </p:spPr>
        <p:txBody>
          <a:bodyPr/>
          <a:lstStyle/>
          <a:p>
            <a:pPr>
              <a:buNone/>
            </a:pPr>
            <a:endParaRPr lang="en-GB" dirty="0"/>
          </a:p>
        </p:txBody>
      </p:sp>
    </p:spTree>
    <p:extLst>
      <p:ext uri="{BB962C8B-B14F-4D97-AF65-F5344CB8AC3E}">
        <p14:creationId xmlns="" xmlns:p14="http://schemas.microsoft.com/office/powerpoint/2010/main" val="148539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cs typeface="Arial" pitchFamily="34" charset="0"/>
              </a:rPr>
              <a:t>R</a:t>
            </a:r>
            <a:r>
              <a:rPr lang="en-GB" sz="8000" b="1" dirty="0" smtClean="0">
                <a:solidFill>
                  <a:srgbClr val="92D050"/>
                </a:solidFill>
                <a:latin typeface="Arial Rounded MT Bold" pitchFamily="34" charset="0"/>
                <a:cs typeface="Arial" pitchFamily="34" charset="0"/>
              </a:rPr>
              <a:t>E</a:t>
            </a:r>
            <a:r>
              <a:rPr lang="en-GB" sz="8000" b="1" dirty="0" smtClean="0">
                <a:solidFill>
                  <a:srgbClr val="0070C0"/>
                </a:solidFill>
                <a:latin typeface="Arial Rounded MT Bold" pitchFamily="34" charset="0"/>
                <a:cs typeface="Arial" pitchFamily="34" charset="0"/>
              </a:rPr>
              <a:t>S</a:t>
            </a:r>
            <a:r>
              <a:rPr lang="en-GB" sz="8000" b="1" dirty="0" smtClean="0">
                <a:solidFill>
                  <a:schemeClr val="tx2">
                    <a:lumMod val="60000"/>
                    <a:lumOff val="40000"/>
                  </a:schemeClr>
                </a:solidFill>
                <a:latin typeface="Arial Rounded MT Bold" pitchFamily="34" charset="0"/>
                <a:cs typeface="Arial" pitchFamily="34" charset="0"/>
              </a:rPr>
              <a:t>P</a:t>
            </a:r>
            <a:endParaRPr lang="en-GB" sz="8000" b="1" dirty="0">
              <a:solidFill>
                <a:schemeClr val="tx2">
                  <a:lumMod val="60000"/>
                  <a:lumOff val="40000"/>
                </a:schemeClr>
              </a:solidFill>
              <a:latin typeface="Arial Rounded MT Bold" pitchFamily="34" charset="0"/>
              <a:cs typeface="Arial" pitchFamily="34" charset="0"/>
            </a:endParaRPr>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14290"/>
            <a:ext cx="7498080" cy="3500462"/>
          </a:xfrm>
        </p:spPr>
        <p:txBody>
          <a:bodyPr>
            <a:normAutofit/>
          </a:bodyPr>
          <a:lstStyle/>
          <a:p>
            <a:r>
              <a:rPr lang="en-GB" dirty="0" smtClean="0"/>
              <a:t>We need to be </a:t>
            </a:r>
            <a:r>
              <a:rPr lang="en-GB" sz="4000" b="1" dirty="0" smtClean="0">
                <a:solidFill>
                  <a:srgbClr val="FF0000"/>
                </a:solidFill>
                <a:latin typeface="Arial Rounded MT Bold" pitchFamily="34" charset="0"/>
              </a:rPr>
              <a:t>R</a:t>
            </a:r>
            <a:r>
              <a:rPr lang="en-GB" sz="4000" b="1" dirty="0" smtClean="0">
                <a:solidFill>
                  <a:srgbClr val="92D050"/>
                </a:solidFill>
                <a:latin typeface="Arial Rounded MT Bold" pitchFamily="34" charset="0"/>
              </a:rPr>
              <a:t>E</a:t>
            </a:r>
            <a:r>
              <a:rPr lang="en-GB" sz="4000" b="1" dirty="0" smtClean="0">
                <a:solidFill>
                  <a:srgbClr val="0070C0"/>
                </a:solidFill>
                <a:latin typeface="Arial Rounded MT Bold" pitchFamily="34" charset="0"/>
              </a:rPr>
              <a:t>S</a:t>
            </a:r>
            <a:r>
              <a:rPr lang="en-GB" sz="4000" b="1" dirty="0" smtClean="0">
                <a:solidFill>
                  <a:schemeClr val="tx2">
                    <a:lumMod val="60000"/>
                    <a:lumOff val="40000"/>
                  </a:schemeClr>
                </a:solidFill>
                <a:latin typeface="Arial Rounded MT Bold" pitchFamily="34" charset="0"/>
              </a:rPr>
              <a:t>P</a:t>
            </a:r>
            <a:r>
              <a:rPr lang="en-GB" sz="4000" b="1" dirty="0" smtClean="0">
                <a:solidFill>
                  <a:srgbClr val="FFC000"/>
                </a:solidFill>
                <a:latin typeface="Arial Rounded MT Bold" pitchFamily="34" charset="0"/>
              </a:rPr>
              <a:t>E</a:t>
            </a:r>
            <a:r>
              <a:rPr lang="en-GB" sz="4000" b="1" dirty="0" smtClean="0">
                <a:solidFill>
                  <a:schemeClr val="accent3">
                    <a:lumMod val="40000"/>
                    <a:lumOff val="60000"/>
                  </a:schemeClr>
                </a:solidFill>
                <a:latin typeface="Arial Rounded MT Bold" pitchFamily="34" charset="0"/>
              </a:rPr>
              <a:t>C</a:t>
            </a:r>
            <a:r>
              <a:rPr lang="en-GB" sz="4000" b="1" dirty="0" smtClean="0">
                <a:solidFill>
                  <a:srgbClr val="00B0F0"/>
                </a:solidFill>
                <a:latin typeface="Arial Rounded MT Bold" pitchFamily="34" charset="0"/>
              </a:rPr>
              <a:t>T</a:t>
            </a:r>
            <a:r>
              <a:rPr lang="en-GB" sz="4000" b="1" dirty="0" smtClean="0">
                <a:solidFill>
                  <a:srgbClr val="00B050"/>
                </a:solidFill>
                <a:latin typeface="Arial Rounded MT Bold" pitchFamily="34" charset="0"/>
              </a:rPr>
              <a:t>F</a:t>
            </a:r>
            <a:r>
              <a:rPr lang="en-GB" sz="4000" b="1" dirty="0" smtClean="0">
                <a:solidFill>
                  <a:schemeClr val="accent5">
                    <a:lumMod val="60000"/>
                    <a:lumOff val="40000"/>
                  </a:schemeClr>
                </a:solidFill>
                <a:latin typeface="Arial Rounded MT Bold" pitchFamily="34" charset="0"/>
              </a:rPr>
              <a:t>U</a:t>
            </a:r>
            <a:r>
              <a:rPr lang="en-GB" sz="4000" b="1" dirty="0" smtClean="0">
                <a:solidFill>
                  <a:schemeClr val="accent3">
                    <a:lumMod val="75000"/>
                  </a:schemeClr>
                </a:solidFill>
                <a:latin typeface="Arial Rounded MT Bold" pitchFamily="34" charset="0"/>
              </a:rPr>
              <a:t>L</a:t>
            </a:r>
            <a:r>
              <a:rPr lang="en-GB" dirty="0" smtClean="0"/>
              <a:t>  of ourselves and each other.</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need to learn to be</a:t>
            </a:r>
            <a:endParaRPr lang="en-GB" dirty="0"/>
          </a:p>
        </p:txBody>
      </p:sp>
      <p:sp>
        <p:nvSpPr>
          <p:cNvPr id="3" name="Content Placeholder 2"/>
          <p:cNvSpPr>
            <a:spLocks noGrp="1"/>
          </p:cNvSpPr>
          <p:nvPr>
            <p:ph idx="1"/>
          </p:nvPr>
        </p:nvSpPr>
        <p:spPr/>
        <p:txBody>
          <a:bodyPr/>
          <a:lstStyle/>
          <a:p>
            <a:r>
              <a:rPr lang="en-GB" dirty="0" smtClean="0"/>
              <a:t>PROUD OF OUR DIFFERENCES.</a:t>
            </a:r>
          </a:p>
          <a:p>
            <a:endParaRPr lang="en-GB" dirty="0" smtClean="0"/>
          </a:p>
          <a:p>
            <a:r>
              <a:rPr lang="en-GB" dirty="0" smtClean="0"/>
              <a:t>PROUD OF WHO WE ARE.</a:t>
            </a:r>
          </a:p>
          <a:p>
            <a:endParaRPr lang="en-GB" dirty="0" smtClean="0"/>
          </a:p>
          <a:p>
            <a:r>
              <a:rPr lang="en-GB" dirty="0" smtClean="0"/>
              <a:t>PROUD OF WHO YOU ARE.</a:t>
            </a:r>
          </a:p>
          <a:p>
            <a:endParaRPr lang="en-GB" dirty="0" smtClean="0"/>
          </a:p>
          <a:p>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13159" y="685800"/>
            <a:ext cx="4457701" cy="812800"/>
          </a:xfrm>
        </p:spPr>
        <p:txBody>
          <a:bodyPr>
            <a:noAutofit/>
          </a:bodyPr>
          <a:lstStyle/>
          <a:p>
            <a:pPr marL="0" indent="0">
              <a:buNone/>
            </a:pPr>
            <a:r>
              <a:rPr lang="en-GB" sz="4000" b="1" dirty="0">
                <a:solidFill>
                  <a:srgbClr val="FF0000"/>
                </a:solidFill>
                <a:latin typeface="Comic Sans MS" panose="030F0702030302020204" pitchFamily="66" charset="0"/>
              </a:rPr>
              <a:t>WHAT DO YOU SEE?</a:t>
            </a:r>
            <a:endParaRPr lang="en-GB" sz="4000" dirty="0">
              <a:solidFill>
                <a:srgbClr val="FF0000"/>
              </a:solidFill>
              <a:latin typeface="Comic Sans MS" panose="030F0702030302020204" pitchFamily="66" charset="0"/>
            </a:endParaRPr>
          </a:p>
        </p:txBody>
      </p:sp>
      <p:pic>
        <p:nvPicPr>
          <p:cNvPr id="5" name="Picture 2" descr="https://encrypted-tbn1.gstatic.com/images?q=tbn:ANd9GcTowo5d3Puc5W-mDyF4Hpkiq_BQsMP2XB13DghouHx_PZt5xIjJ6Rj2-g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57686" y="1643050"/>
            <a:ext cx="2191684" cy="43924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80159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fellow human being.</a:t>
            </a:r>
            <a:endParaRPr lang="en-GB" dirty="0"/>
          </a:p>
        </p:txBody>
      </p:sp>
      <p:sp>
        <p:nvSpPr>
          <p:cNvPr id="3" name="Content Placeholder 2"/>
          <p:cNvSpPr>
            <a:spLocks noGrp="1"/>
          </p:cNvSpPr>
          <p:nvPr>
            <p:ph idx="1"/>
          </p:nvPr>
        </p:nvSpPr>
        <p:spPr/>
        <p:txBody>
          <a:bodyPr/>
          <a:lstStyle/>
          <a:p>
            <a:r>
              <a:rPr lang="en-GB" dirty="0" smtClean="0"/>
              <a:t>We don’t know their name.</a:t>
            </a:r>
          </a:p>
          <a:p>
            <a:r>
              <a:rPr lang="en-GB" dirty="0" smtClean="0"/>
              <a:t>We don’t know where they are from.</a:t>
            </a:r>
          </a:p>
          <a:p>
            <a:r>
              <a:rPr lang="en-GB" dirty="0" smtClean="0"/>
              <a:t>We do not know if they have a religion.</a:t>
            </a:r>
          </a:p>
          <a:p>
            <a:r>
              <a:rPr lang="en-GB" dirty="0" smtClean="0"/>
              <a:t>We do not know their views and ideas.</a:t>
            </a:r>
          </a:p>
          <a:p>
            <a:endParaRPr lang="en-GB" dirty="0" smtClean="0"/>
          </a:p>
          <a:p>
            <a:r>
              <a:rPr lang="en-GB" dirty="0" smtClean="0"/>
              <a:t>BUT WE DO KNOW THEY ARE A </a:t>
            </a:r>
            <a:r>
              <a:rPr lang="en-GB" b="1" dirty="0" smtClean="0">
                <a:effectLst>
                  <a:outerShdw blurRad="38100" dist="38100" dir="2700000" algn="tl">
                    <a:srgbClr val="000000">
                      <a:alpha val="43137"/>
                    </a:srgbClr>
                  </a:outerShdw>
                </a:effectLst>
              </a:rPr>
              <a:t>FELLOW HUMAN BEING.</a:t>
            </a:r>
            <a:endParaRPr lang="en-GB"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solidFill>
                  <a:schemeClr val="accent3">
                    <a:lumMod val="60000"/>
                    <a:lumOff val="40000"/>
                  </a:schemeClr>
                </a:solidFill>
              </a:rPr>
              <a:t>We need to </a:t>
            </a:r>
            <a:r>
              <a:rPr lang="en-GB" b="1" dirty="0" smtClean="0">
                <a:solidFill>
                  <a:srgbClr val="FF0000"/>
                </a:solidFill>
                <a:latin typeface="Arial Rounded MT Bold" pitchFamily="34" charset="0"/>
              </a:rPr>
              <a:t>R</a:t>
            </a:r>
            <a:r>
              <a:rPr lang="en-GB" b="1" dirty="0" smtClean="0">
                <a:solidFill>
                  <a:srgbClr val="92D050"/>
                </a:solidFill>
                <a:latin typeface="Arial Rounded MT Bold" pitchFamily="34" charset="0"/>
              </a:rPr>
              <a:t>E</a:t>
            </a:r>
            <a:r>
              <a:rPr lang="en-GB" b="1" dirty="0" smtClean="0">
                <a:solidFill>
                  <a:srgbClr val="0070C0"/>
                </a:solidFill>
                <a:latin typeface="Arial Rounded MT Bold" pitchFamily="34" charset="0"/>
              </a:rPr>
              <a:t>S</a:t>
            </a:r>
            <a:r>
              <a:rPr lang="en-GB" b="1" dirty="0" smtClean="0">
                <a:solidFill>
                  <a:schemeClr val="tx2">
                    <a:lumMod val="60000"/>
                    <a:lumOff val="40000"/>
                  </a:schemeClr>
                </a:solidFill>
                <a:latin typeface="Arial Rounded MT Bold" pitchFamily="34" charset="0"/>
              </a:rPr>
              <a:t>P</a:t>
            </a:r>
            <a:r>
              <a:rPr lang="en-GB" b="1" dirty="0" smtClean="0">
                <a:solidFill>
                  <a:srgbClr val="FFC000"/>
                </a:solidFill>
                <a:latin typeface="Arial Rounded MT Bold" pitchFamily="34" charset="0"/>
              </a:rPr>
              <a:t>E</a:t>
            </a:r>
            <a:r>
              <a:rPr lang="en-GB" b="1" dirty="0" smtClean="0">
                <a:solidFill>
                  <a:schemeClr val="accent3">
                    <a:lumMod val="40000"/>
                    <a:lumOff val="60000"/>
                  </a:schemeClr>
                </a:solidFill>
                <a:latin typeface="Arial Rounded MT Bold" pitchFamily="34" charset="0"/>
              </a:rPr>
              <a:t>C</a:t>
            </a:r>
            <a:r>
              <a:rPr lang="en-GB" b="1" dirty="0" smtClean="0">
                <a:solidFill>
                  <a:srgbClr val="00B0F0"/>
                </a:solidFill>
                <a:latin typeface="Arial Rounded MT Bold" pitchFamily="34" charset="0"/>
              </a:rPr>
              <a:t>T</a:t>
            </a:r>
            <a:r>
              <a:rPr lang="en-GB" b="1" dirty="0" smtClean="0">
                <a:solidFill>
                  <a:srgbClr val="FFCC00"/>
                </a:solidFill>
              </a:rPr>
              <a:t> </a:t>
            </a:r>
            <a:r>
              <a:rPr lang="en-GB" b="1" dirty="0" smtClean="0">
                <a:solidFill>
                  <a:schemeClr val="accent3">
                    <a:lumMod val="60000"/>
                    <a:lumOff val="40000"/>
                  </a:schemeClr>
                </a:solidFill>
              </a:rPr>
              <a:t>them for who they are</a:t>
            </a:r>
            <a:endParaRPr lang="en-GB" b="1" dirty="0" smtClean="0">
              <a:solidFill>
                <a:srgbClr val="FFCC00"/>
              </a:solidFill>
            </a:endParaRPr>
          </a:p>
          <a:p>
            <a:endParaRPr lang="en-GB" b="1" dirty="0" smtClean="0">
              <a:solidFill>
                <a:schemeClr val="accent3">
                  <a:lumMod val="60000"/>
                  <a:lumOff val="40000"/>
                </a:schemeClr>
              </a:solidFill>
            </a:endParaRPr>
          </a:p>
          <a:p>
            <a:r>
              <a:rPr lang="en-GB" b="1" dirty="0" smtClean="0">
                <a:solidFill>
                  <a:schemeClr val="accent3">
                    <a:lumMod val="60000"/>
                    <a:lumOff val="40000"/>
                  </a:schemeClr>
                </a:solidFill>
              </a:rPr>
              <a:t>In the same way you would want others to </a:t>
            </a:r>
            <a:r>
              <a:rPr lang="en-GB" b="1" dirty="0" smtClean="0">
                <a:solidFill>
                  <a:srgbClr val="FF0000"/>
                </a:solidFill>
                <a:latin typeface="Arial Rounded MT Bold" pitchFamily="34" charset="0"/>
              </a:rPr>
              <a:t>R</a:t>
            </a:r>
            <a:r>
              <a:rPr lang="en-GB" b="1" dirty="0" smtClean="0">
                <a:solidFill>
                  <a:srgbClr val="92D050"/>
                </a:solidFill>
                <a:latin typeface="Arial Rounded MT Bold" pitchFamily="34" charset="0"/>
              </a:rPr>
              <a:t>E</a:t>
            </a:r>
            <a:r>
              <a:rPr lang="en-GB" b="1" dirty="0" smtClean="0">
                <a:solidFill>
                  <a:srgbClr val="0070C0"/>
                </a:solidFill>
                <a:latin typeface="Arial Rounded MT Bold" pitchFamily="34" charset="0"/>
              </a:rPr>
              <a:t>S</a:t>
            </a:r>
            <a:r>
              <a:rPr lang="en-GB" b="1" dirty="0" smtClean="0">
                <a:solidFill>
                  <a:schemeClr val="tx2">
                    <a:lumMod val="60000"/>
                    <a:lumOff val="40000"/>
                  </a:schemeClr>
                </a:solidFill>
                <a:latin typeface="Arial Rounded MT Bold" pitchFamily="34" charset="0"/>
              </a:rPr>
              <a:t>P</a:t>
            </a:r>
            <a:r>
              <a:rPr lang="en-GB" b="1" dirty="0" smtClean="0">
                <a:solidFill>
                  <a:srgbClr val="FFC000"/>
                </a:solidFill>
                <a:latin typeface="Arial Rounded MT Bold" pitchFamily="34" charset="0"/>
              </a:rPr>
              <a:t>E</a:t>
            </a:r>
            <a:r>
              <a:rPr lang="en-GB" b="1" dirty="0" smtClean="0">
                <a:solidFill>
                  <a:schemeClr val="accent3">
                    <a:lumMod val="40000"/>
                    <a:lumOff val="60000"/>
                  </a:schemeClr>
                </a:solidFill>
                <a:latin typeface="Arial Rounded MT Bold" pitchFamily="34" charset="0"/>
              </a:rPr>
              <a:t>C</a:t>
            </a:r>
            <a:r>
              <a:rPr lang="en-GB" b="1" dirty="0" smtClean="0">
                <a:solidFill>
                  <a:srgbClr val="00B0F0"/>
                </a:solidFill>
                <a:latin typeface="Arial Rounded MT Bold" pitchFamily="34" charset="0"/>
              </a:rPr>
              <a:t>T</a:t>
            </a:r>
            <a:r>
              <a:rPr lang="en-GB" b="1" dirty="0" smtClean="0">
                <a:solidFill>
                  <a:schemeClr val="accent3">
                    <a:lumMod val="60000"/>
                    <a:lumOff val="40000"/>
                  </a:schemeClr>
                </a:solidFill>
              </a:rPr>
              <a:t>  YOU.</a:t>
            </a:r>
            <a:endParaRPr lang="en-GB"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r>
              <a:rPr lang="en-GB" sz="8000" b="1" dirty="0" smtClean="0">
                <a:solidFill>
                  <a:schemeClr val="accent3">
                    <a:lumMod val="40000"/>
                    <a:lumOff val="60000"/>
                  </a:schemeClr>
                </a:solidFill>
                <a:latin typeface="Arial Rounded MT Bold" pitchFamily="34" charset="0"/>
              </a:rPr>
              <a:t>C</a:t>
            </a:r>
            <a:r>
              <a:rPr lang="en-GB" sz="8000" b="1" dirty="0" smtClean="0">
                <a:solidFill>
                  <a:srgbClr val="00B0F0"/>
                </a:solidFill>
                <a:latin typeface="Arial Rounded MT Bold" pitchFamily="34" charset="0"/>
              </a:rPr>
              <a:t>T</a:t>
            </a:r>
            <a:endParaRPr lang="en-GB" sz="8000" b="1" dirty="0">
              <a:solidFill>
                <a:srgbClr val="00B0F0"/>
              </a:solidFill>
              <a:latin typeface="Arial Rounded MT Bold" pitchFamily="34" charset="0"/>
            </a:endParaRPr>
          </a:p>
        </p:txBody>
      </p:sp>
      <p:sp>
        <p:nvSpPr>
          <p:cNvPr id="3" name="Subtitle 2"/>
          <p:cNvSpPr>
            <a:spLocks noGrp="1"/>
          </p:cNvSpPr>
          <p:nvPr>
            <p:ph type="subTitle" idx="1"/>
          </p:nvPr>
        </p:nvSpPr>
        <p:spPr>
          <a:xfrm>
            <a:off x="1432560" y="1850064"/>
            <a:ext cx="7406640" cy="3793514"/>
          </a:xfrm>
        </p:spPr>
        <p:txBody>
          <a:bodyPr>
            <a:normAutofit/>
          </a:bodyPr>
          <a:lstStyle/>
          <a:p>
            <a:endParaRPr lang="en-GB" dirty="0" smtClean="0"/>
          </a:p>
          <a:p>
            <a:endParaRPr lang="en-GB" dirty="0" smtClean="0"/>
          </a:p>
          <a:p>
            <a:endParaRPr lang="en-GB" dirty="0" smtClean="0"/>
          </a:p>
          <a:p>
            <a:r>
              <a:rPr lang="en-GB" sz="4300" dirty="0" smtClean="0">
                <a:solidFill>
                  <a:schemeClr val="tx2">
                    <a:lumMod val="60000"/>
                    <a:lumOff val="40000"/>
                  </a:schemeClr>
                </a:solidFill>
              </a:rPr>
              <a:t>Who or what do you RESPECT</a:t>
            </a:r>
            <a:r>
              <a:rPr lang="en-GB" sz="4300" dirty="0" smtClean="0">
                <a:solidFill>
                  <a:schemeClr val="tx2">
                    <a:lumMod val="60000"/>
                    <a:lumOff val="40000"/>
                  </a:schemeClr>
                </a:solidFill>
              </a:rPr>
              <a:t>?</a:t>
            </a:r>
          </a:p>
          <a:p>
            <a:r>
              <a:rPr lang="en-GB" sz="3600" i="1" dirty="0" smtClean="0">
                <a:solidFill>
                  <a:schemeClr val="tx2">
                    <a:lumMod val="60000"/>
                    <a:lumOff val="40000"/>
                  </a:schemeClr>
                </a:solidFill>
              </a:rPr>
              <a:t>Has it changed?</a:t>
            </a:r>
            <a:endParaRPr lang="en-GB" sz="3600" i="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we create.....</a:t>
            </a:r>
            <a:endParaRPr lang="en-GB" dirty="0"/>
          </a:p>
        </p:txBody>
      </p:sp>
      <p:sp>
        <p:nvSpPr>
          <p:cNvPr id="3" name="Content Placeholder 2"/>
          <p:cNvSpPr>
            <a:spLocks noGrp="1"/>
          </p:cNvSpPr>
          <p:nvPr>
            <p:ph idx="1"/>
          </p:nvPr>
        </p:nvSpPr>
        <p:spPr/>
        <p:txBody>
          <a:bodyPr/>
          <a:lstStyle/>
          <a:p>
            <a:r>
              <a:rPr lang="en-GB" dirty="0" smtClean="0"/>
              <a:t>A MORE </a:t>
            </a:r>
            <a:r>
              <a:rPr lang="en-GB" b="1" dirty="0" smtClean="0">
                <a:solidFill>
                  <a:srgbClr val="FF0000"/>
                </a:solidFill>
                <a:latin typeface="Arial Rounded MT Bold" pitchFamily="34" charset="0"/>
              </a:rPr>
              <a:t>R</a:t>
            </a:r>
            <a:r>
              <a:rPr lang="en-GB" b="1" dirty="0" smtClean="0">
                <a:solidFill>
                  <a:srgbClr val="92D050"/>
                </a:solidFill>
                <a:latin typeface="Arial Rounded MT Bold" pitchFamily="34" charset="0"/>
              </a:rPr>
              <a:t>E</a:t>
            </a:r>
            <a:r>
              <a:rPr lang="en-GB" b="1" dirty="0" smtClean="0">
                <a:solidFill>
                  <a:srgbClr val="0070C0"/>
                </a:solidFill>
                <a:latin typeface="Arial Rounded MT Bold" pitchFamily="34" charset="0"/>
              </a:rPr>
              <a:t>S</a:t>
            </a:r>
            <a:r>
              <a:rPr lang="en-GB" b="1" dirty="0" smtClean="0">
                <a:solidFill>
                  <a:schemeClr val="tx2">
                    <a:lumMod val="60000"/>
                    <a:lumOff val="40000"/>
                  </a:schemeClr>
                </a:solidFill>
                <a:latin typeface="Arial Rounded MT Bold" pitchFamily="34" charset="0"/>
              </a:rPr>
              <a:t>P</a:t>
            </a:r>
            <a:r>
              <a:rPr lang="en-GB" b="1" dirty="0" smtClean="0">
                <a:solidFill>
                  <a:srgbClr val="FFC000"/>
                </a:solidFill>
                <a:latin typeface="Arial Rounded MT Bold" pitchFamily="34" charset="0"/>
              </a:rPr>
              <a:t>E</a:t>
            </a:r>
            <a:r>
              <a:rPr lang="en-GB" b="1" dirty="0" smtClean="0">
                <a:solidFill>
                  <a:schemeClr val="accent3">
                    <a:lumMod val="40000"/>
                    <a:lumOff val="60000"/>
                  </a:schemeClr>
                </a:solidFill>
                <a:latin typeface="Arial Rounded MT Bold" pitchFamily="34" charset="0"/>
              </a:rPr>
              <a:t>C</a:t>
            </a:r>
            <a:r>
              <a:rPr lang="en-GB" b="1" dirty="0" smtClean="0">
                <a:solidFill>
                  <a:srgbClr val="00B0F0"/>
                </a:solidFill>
                <a:latin typeface="Arial Rounded MT Bold" pitchFamily="34" charset="0"/>
              </a:rPr>
              <a:t>T</a:t>
            </a:r>
            <a:r>
              <a:rPr lang="en-GB" b="1" dirty="0" smtClean="0">
                <a:solidFill>
                  <a:srgbClr val="00B050"/>
                </a:solidFill>
                <a:latin typeface="Arial Rounded MT Bold" pitchFamily="34" charset="0"/>
              </a:rPr>
              <a:t>F</a:t>
            </a:r>
            <a:r>
              <a:rPr lang="en-GB" b="1" dirty="0" smtClean="0">
                <a:solidFill>
                  <a:schemeClr val="accent5">
                    <a:lumMod val="60000"/>
                    <a:lumOff val="40000"/>
                  </a:schemeClr>
                </a:solidFill>
                <a:latin typeface="Arial Rounded MT Bold" pitchFamily="34" charset="0"/>
              </a:rPr>
              <a:t>U</a:t>
            </a:r>
            <a:r>
              <a:rPr lang="en-GB" b="1" dirty="0" smtClean="0">
                <a:solidFill>
                  <a:schemeClr val="accent3">
                    <a:lumMod val="75000"/>
                  </a:schemeClr>
                </a:solidFill>
                <a:latin typeface="Arial Rounded MT Bold" pitchFamily="34" charset="0"/>
              </a:rPr>
              <a:t>L</a:t>
            </a:r>
            <a:r>
              <a:rPr lang="en-GB" dirty="0" smtClean="0"/>
              <a:t> WORLD.</a:t>
            </a:r>
          </a:p>
          <a:p>
            <a:endParaRPr lang="en-GB" dirty="0" smtClean="0"/>
          </a:p>
          <a:p>
            <a:r>
              <a:rPr lang="en-GB" dirty="0" smtClean="0"/>
              <a:t>A MORE </a:t>
            </a:r>
            <a:r>
              <a:rPr lang="en-GB" b="1" dirty="0" smtClean="0">
                <a:solidFill>
                  <a:srgbClr val="FF0000"/>
                </a:solidFill>
              </a:rPr>
              <a:t>CARING</a:t>
            </a:r>
            <a:r>
              <a:rPr lang="en-GB" dirty="0" smtClean="0"/>
              <a:t> WORLD.</a:t>
            </a:r>
          </a:p>
          <a:p>
            <a:endParaRPr lang="en-GB" dirty="0" smtClean="0"/>
          </a:p>
          <a:p>
            <a:r>
              <a:rPr lang="en-GB" dirty="0" smtClean="0"/>
              <a:t>A MORE </a:t>
            </a:r>
            <a:r>
              <a:rPr lang="en-GB" b="1" dirty="0" smtClean="0">
                <a:solidFill>
                  <a:srgbClr val="00B050"/>
                </a:solidFill>
              </a:rPr>
              <a:t>SUSTAINABLE </a:t>
            </a:r>
            <a:r>
              <a:rPr lang="en-GB" dirty="0" smtClean="0"/>
              <a:t>WORLD. </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r>
              <a:rPr lang="en-GB" dirty="0" smtClean="0"/>
              <a:t>Your Challenge</a:t>
            </a:r>
            <a:endParaRPr lang="en-GB" dirty="0"/>
          </a:p>
        </p:txBody>
      </p:sp>
      <p:sp>
        <p:nvSpPr>
          <p:cNvPr id="4" name="Content Placeholder 3"/>
          <p:cNvSpPr>
            <a:spLocks noGrp="1"/>
          </p:cNvSpPr>
          <p:nvPr>
            <p:ph sz="half" idx="2"/>
          </p:nvPr>
        </p:nvSpPr>
        <p:spPr/>
        <p:txBody>
          <a:bodyPr>
            <a:normAutofit fontScale="92500" lnSpcReduction="10000"/>
          </a:bodyPr>
          <a:lstStyle/>
          <a:p>
            <a:endParaRPr lang="en-GB" sz="4800" dirty="0" smtClean="0">
              <a:solidFill>
                <a:schemeClr val="accent3">
                  <a:lumMod val="75000"/>
                </a:schemeClr>
              </a:solidFill>
            </a:endParaRPr>
          </a:p>
          <a:p>
            <a:r>
              <a:rPr lang="en-GB" sz="4800" dirty="0" smtClean="0">
                <a:solidFill>
                  <a:schemeClr val="accent3">
                    <a:lumMod val="75000"/>
                  </a:schemeClr>
                </a:solidFill>
              </a:rPr>
              <a:t>How would you make a</a:t>
            </a:r>
          </a:p>
          <a:p>
            <a:pPr>
              <a:buNone/>
            </a:pPr>
            <a:r>
              <a:rPr lang="en-GB" sz="4800" dirty="0" smtClean="0">
                <a:solidFill>
                  <a:schemeClr val="accent3">
                    <a:lumMod val="75000"/>
                  </a:schemeClr>
                </a:solidFill>
              </a:rPr>
              <a:t>	more respectful caring world?</a:t>
            </a:r>
            <a:endParaRPr lang="en-GB" sz="4800" dirty="0">
              <a:solidFill>
                <a:schemeClr val="accent3">
                  <a:lumMod val="75000"/>
                </a:schemeClr>
              </a:solidFill>
            </a:endParaRPr>
          </a:p>
        </p:txBody>
      </p:sp>
      <p:sp>
        <p:nvSpPr>
          <p:cNvPr id="5" name="Text Placeholder 4"/>
          <p:cNvSpPr>
            <a:spLocks noGrp="1"/>
          </p:cNvSpPr>
          <p:nvPr>
            <p:ph type="body" sz="quarter" idx="3"/>
          </p:nvPr>
        </p:nvSpPr>
        <p:spPr/>
        <p:txBody>
          <a:bodyPr/>
          <a:lstStyle/>
          <a:p>
            <a:r>
              <a:rPr lang="en-GB" dirty="0" smtClean="0"/>
              <a:t>For ALL people</a:t>
            </a:r>
            <a:endParaRPr lang="en-GB" dirty="0"/>
          </a:p>
        </p:txBody>
      </p:sp>
      <p:pic>
        <p:nvPicPr>
          <p:cNvPr id="3074" name="Picture 2" descr="C:\Users\Phil\Documents\children from around the world.jpg"/>
          <p:cNvPicPr>
            <a:picLocks noGrp="1" noChangeAspect="1" noChangeArrowheads="1"/>
          </p:cNvPicPr>
          <p:nvPr>
            <p:ph sz="quarter" idx="4"/>
          </p:nvPr>
        </p:nvPicPr>
        <p:blipFill>
          <a:blip r:embed="rId2"/>
          <a:srcRect/>
          <a:stretch>
            <a:fillRect/>
          </a:stretch>
        </p:blipFill>
        <p:spPr bwMode="auto">
          <a:xfrm>
            <a:off x="4643438" y="1571612"/>
            <a:ext cx="4000528" cy="4007657"/>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flipV="1">
            <a:off x="457200" y="6126163"/>
            <a:ext cx="3543296" cy="45719"/>
          </a:xfrm>
        </p:spPr>
        <p:txBody>
          <a:bodyPr>
            <a:normAutofit fontScale="25000" lnSpcReduction="20000"/>
          </a:bodyPr>
          <a:lstStyle/>
          <a:p>
            <a:endParaRPr lang="en-GB" dirty="0"/>
          </a:p>
        </p:txBody>
      </p:sp>
      <p:pic>
        <p:nvPicPr>
          <p:cNvPr id="5" name="Picture 4" descr="http://somosnapa.org/wp-content/uploads/earth-da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0359" y="3643314"/>
            <a:ext cx="2788841" cy="278608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wp.fotc.us/wp-content/uploads/2012/11/missions.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214810" y="714356"/>
            <a:ext cx="4435107" cy="48926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title"/>
          </p:nvPr>
        </p:nvSpPr>
        <p:spPr>
          <a:xfrm>
            <a:off x="500034" y="214290"/>
            <a:ext cx="3400420" cy="3143272"/>
          </a:xfrm>
        </p:spPr>
        <p:txBody>
          <a:bodyPr/>
          <a:lstStyle/>
          <a:p>
            <a:pPr algn="ctr"/>
            <a:r>
              <a:rPr lang="en-GB" dirty="0" smtClean="0">
                <a:solidFill>
                  <a:schemeClr val="accent3">
                    <a:lumMod val="75000"/>
                  </a:schemeClr>
                </a:solidFill>
              </a:rPr>
              <a:t>It’s YOUR</a:t>
            </a:r>
            <a:br>
              <a:rPr lang="en-GB" dirty="0" smtClean="0">
                <a:solidFill>
                  <a:schemeClr val="accent3">
                    <a:lumMod val="75000"/>
                  </a:schemeClr>
                </a:solidFill>
              </a:rPr>
            </a:br>
            <a:r>
              <a:rPr lang="en-GB" dirty="0" smtClean="0">
                <a:solidFill>
                  <a:schemeClr val="accent3">
                    <a:lumMod val="75000"/>
                  </a:schemeClr>
                </a:solidFill>
              </a:rPr>
              <a:t> FUTURE</a:t>
            </a:r>
            <a:br>
              <a:rPr lang="en-GB" dirty="0" smtClean="0">
                <a:solidFill>
                  <a:schemeClr val="accent3">
                    <a:lumMod val="75000"/>
                  </a:schemeClr>
                </a:solidFill>
              </a:rPr>
            </a:br>
            <a:r>
              <a:rPr lang="en-GB" dirty="0" smtClean="0">
                <a:solidFill>
                  <a:schemeClr val="accent3">
                    <a:lumMod val="75000"/>
                  </a:schemeClr>
                </a:solidFill>
              </a:rPr>
              <a:t/>
            </a:r>
            <a:br>
              <a:rPr lang="en-GB" dirty="0" smtClean="0">
                <a:solidFill>
                  <a:schemeClr val="accent3">
                    <a:lumMod val="75000"/>
                  </a:schemeClr>
                </a:solidFill>
              </a:rPr>
            </a:br>
            <a:r>
              <a:rPr lang="en-GB" dirty="0" smtClean="0">
                <a:solidFill>
                  <a:schemeClr val="accent3">
                    <a:lumMod val="75000"/>
                  </a:schemeClr>
                </a:solidFill>
              </a:rPr>
              <a:t>YOU ARE AN IMPORTANT PERSON</a:t>
            </a:r>
            <a:br>
              <a:rPr lang="en-GB" dirty="0" smtClean="0">
                <a:solidFill>
                  <a:schemeClr val="accent3">
                    <a:lumMod val="75000"/>
                  </a:schemeClr>
                </a:solidFill>
              </a:rPr>
            </a:br>
            <a:r>
              <a:rPr lang="en-GB" dirty="0" smtClean="0">
                <a:solidFill>
                  <a:schemeClr val="accent3">
                    <a:lumMod val="75000"/>
                  </a:schemeClr>
                </a:solidFill>
              </a:rPr>
              <a:t/>
            </a:r>
            <a:br>
              <a:rPr lang="en-GB" dirty="0" smtClean="0">
                <a:solidFill>
                  <a:schemeClr val="accent3">
                    <a:lumMod val="75000"/>
                  </a:schemeClr>
                </a:solidFill>
              </a:rPr>
            </a:br>
            <a:r>
              <a:rPr lang="en-GB" dirty="0" smtClean="0">
                <a:solidFill>
                  <a:schemeClr val="accent3">
                    <a:lumMod val="75000"/>
                  </a:schemeClr>
                </a:solidFill>
              </a:rPr>
              <a:t>IT IS IN YOUR INTEREST TO MAKE A DIFFERENCE</a:t>
            </a:r>
            <a:endParaRPr lang="en-GB" dirty="0">
              <a:solidFill>
                <a:schemeClr val="accent3">
                  <a:lumMod val="75000"/>
                </a:schemeClr>
              </a:solidFill>
            </a:endParaRPr>
          </a:p>
        </p:txBody>
      </p:sp>
    </p:spTree>
    <p:extLst>
      <p:ext uri="{BB962C8B-B14F-4D97-AF65-F5344CB8AC3E}">
        <p14:creationId xmlns:p14="http://schemas.microsoft.com/office/powerpoint/2010/main" xmlns="" val="249721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endParaRPr lang="en-GB" sz="8000" b="1" dirty="0">
              <a:solidFill>
                <a:srgbClr val="FFC000"/>
              </a:solidFill>
              <a:latin typeface="Arial Rounded MT Bold" pitchFamily="34" charset="0"/>
            </a:endParaRPr>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r>
              <a:rPr lang="en-GB" sz="8000" b="1" dirty="0" smtClean="0">
                <a:solidFill>
                  <a:schemeClr val="accent3">
                    <a:lumMod val="40000"/>
                    <a:lumOff val="60000"/>
                  </a:schemeClr>
                </a:solidFill>
                <a:latin typeface="Arial Rounded MT Bold" pitchFamily="34" charset="0"/>
              </a:rPr>
              <a:t>C</a:t>
            </a:r>
            <a:endParaRPr lang="en-GB" sz="8000" b="1" dirty="0">
              <a:solidFill>
                <a:schemeClr val="accent3">
                  <a:lumMod val="40000"/>
                  <a:lumOff val="60000"/>
                </a:schemeClr>
              </a:solidFill>
              <a:latin typeface="Arial Rounded MT Bold" pitchFamily="34" charset="0"/>
            </a:endParaRPr>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r>
              <a:rPr lang="en-GB" sz="8000" b="1" dirty="0" smtClean="0">
                <a:solidFill>
                  <a:schemeClr val="accent3">
                    <a:lumMod val="40000"/>
                    <a:lumOff val="60000"/>
                  </a:schemeClr>
                </a:solidFill>
                <a:latin typeface="Arial Rounded MT Bold" pitchFamily="34" charset="0"/>
              </a:rPr>
              <a:t>C</a:t>
            </a:r>
            <a:r>
              <a:rPr lang="en-GB" sz="8000" b="1" dirty="0" smtClean="0">
                <a:solidFill>
                  <a:srgbClr val="00B0F0"/>
                </a:solidFill>
                <a:latin typeface="Arial Rounded MT Bold" pitchFamily="34" charset="0"/>
              </a:rPr>
              <a:t>T</a:t>
            </a:r>
            <a:endParaRPr lang="en-GB" sz="8000" b="1" dirty="0">
              <a:solidFill>
                <a:srgbClr val="00B0F0"/>
              </a:solidFill>
              <a:latin typeface="Arial Rounded MT Bold" pitchFamily="34" charset="0"/>
            </a:endParaRPr>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FF0000"/>
                </a:solidFill>
                <a:latin typeface="Arial Rounded MT Bold" pitchFamily="34" charset="0"/>
              </a:rPr>
              <a:t>R</a:t>
            </a:r>
            <a:r>
              <a:rPr lang="en-GB" sz="8000" b="1" dirty="0" smtClean="0">
                <a:solidFill>
                  <a:srgbClr val="92D050"/>
                </a:solidFill>
                <a:latin typeface="Arial Rounded MT Bold" pitchFamily="34" charset="0"/>
              </a:rPr>
              <a:t>E</a:t>
            </a:r>
            <a:r>
              <a:rPr lang="en-GB" sz="8000" b="1" dirty="0" smtClean="0">
                <a:solidFill>
                  <a:srgbClr val="0070C0"/>
                </a:solidFill>
                <a:latin typeface="Arial Rounded MT Bold" pitchFamily="34" charset="0"/>
              </a:rPr>
              <a:t>S</a:t>
            </a:r>
            <a:r>
              <a:rPr lang="en-GB" sz="8000" b="1" dirty="0" smtClean="0">
                <a:solidFill>
                  <a:schemeClr val="tx2">
                    <a:lumMod val="60000"/>
                    <a:lumOff val="40000"/>
                  </a:schemeClr>
                </a:solidFill>
                <a:latin typeface="Arial Rounded MT Bold" pitchFamily="34" charset="0"/>
              </a:rPr>
              <a:t>P</a:t>
            </a:r>
            <a:r>
              <a:rPr lang="en-GB" sz="8000" b="1" dirty="0" smtClean="0">
                <a:solidFill>
                  <a:srgbClr val="FFC000"/>
                </a:solidFill>
                <a:latin typeface="Arial Rounded MT Bold" pitchFamily="34" charset="0"/>
              </a:rPr>
              <a:t>E</a:t>
            </a:r>
            <a:r>
              <a:rPr lang="en-GB" sz="8000" b="1" dirty="0" smtClean="0">
                <a:solidFill>
                  <a:schemeClr val="accent3">
                    <a:lumMod val="40000"/>
                    <a:lumOff val="60000"/>
                  </a:schemeClr>
                </a:solidFill>
                <a:latin typeface="Arial Rounded MT Bold" pitchFamily="34" charset="0"/>
              </a:rPr>
              <a:t>C</a:t>
            </a:r>
            <a:r>
              <a:rPr lang="en-GB" sz="8000" b="1" dirty="0" smtClean="0">
                <a:solidFill>
                  <a:srgbClr val="00B0F0"/>
                </a:solidFill>
                <a:latin typeface="Arial Rounded MT Bold" pitchFamily="34" charset="0"/>
              </a:rPr>
              <a:t>T</a:t>
            </a:r>
            <a:endParaRPr lang="en-GB" sz="8000" b="1" dirty="0">
              <a:solidFill>
                <a:srgbClr val="00B0F0"/>
              </a:solidFill>
              <a:latin typeface="Arial Rounded MT Bold" pitchFamily="34" charset="0"/>
            </a:endParaRPr>
          </a:p>
        </p:txBody>
      </p:sp>
      <p:sp>
        <p:nvSpPr>
          <p:cNvPr id="3" name="Subtitle 2"/>
          <p:cNvSpPr>
            <a:spLocks noGrp="1"/>
          </p:cNvSpPr>
          <p:nvPr>
            <p:ph type="subTitle" idx="1"/>
          </p:nvPr>
        </p:nvSpPr>
        <p:spPr/>
        <p:txBody>
          <a:bodyPr>
            <a:normAutofit fontScale="92500" lnSpcReduction="20000"/>
          </a:bodyPr>
          <a:lstStyle/>
          <a:p>
            <a:endParaRPr lang="en-GB" dirty="0" smtClean="0"/>
          </a:p>
          <a:p>
            <a:endParaRPr lang="en-GB" dirty="0" smtClean="0"/>
          </a:p>
          <a:p>
            <a:endParaRPr lang="en-GB" dirty="0" smtClean="0"/>
          </a:p>
          <a:p>
            <a:r>
              <a:rPr lang="en-GB" sz="4300" dirty="0" smtClean="0">
                <a:solidFill>
                  <a:schemeClr val="tx2">
                    <a:lumMod val="60000"/>
                    <a:lumOff val="40000"/>
                  </a:schemeClr>
                </a:solidFill>
              </a:rPr>
              <a:t>What does it mean to you?</a:t>
            </a:r>
            <a:endParaRPr lang="en-GB" sz="43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 am Phil Williams in my 60’s</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en-GB" dirty="0" smtClean="0"/>
              <a:t>I spent 18 years living around the world working in TV and theatre production.</a:t>
            </a:r>
          </a:p>
          <a:p>
            <a:pPr>
              <a:buNone/>
            </a:pPr>
            <a:r>
              <a:rPr lang="en-GB" dirty="0" smtClean="0"/>
              <a:t>During that time I travelled to remote locations such as the Amazon Rainforest  where I spent time with wonderful Indigenous people. </a:t>
            </a:r>
          </a:p>
          <a:p>
            <a:pPr>
              <a:buNone/>
            </a:pPr>
            <a:endParaRPr lang="en-GB" dirty="0" smtClean="0"/>
          </a:p>
          <a:p>
            <a:pPr>
              <a:buNone/>
            </a:pPr>
            <a:r>
              <a:rPr lang="en-GB" dirty="0" smtClean="0"/>
              <a:t>Since 1996 I have been touring schools, colleges, universities and businesses promoting an understanding of the importance of </a:t>
            </a:r>
            <a:r>
              <a:rPr lang="en-GB" b="1" dirty="0" smtClean="0">
                <a:solidFill>
                  <a:srgbClr val="FF0000"/>
                </a:solidFill>
                <a:latin typeface="Arial Rounded MT Bold" pitchFamily="34" charset="0"/>
              </a:rPr>
              <a:t>R</a:t>
            </a:r>
            <a:r>
              <a:rPr lang="en-GB" b="1" dirty="0" smtClean="0">
                <a:solidFill>
                  <a:srgbClr val="92D050"/>
                </a:solidFill>
                <a:latin typeface="Arial Rounded MT Bold" pitchFamily="34" charset="0"/>
              </a:rPr>
              <a:t>E</a:t>
            </a:r>
            <a:r>
              <a:rPr lang="en-GB" b="1" dirty="0" smtClean="0">
                <a:solidFill>
                  <a:srgbClr val="0070C0"/>
                </a:solidFill>
                <a:latin typeface="Arial Rounded MT Bold" pitchFamily="34" charset="0"/>
              </a:rPr>
              <a:t>S</a:t>
            </a:r>
            <a:r>
              <a:rPr lang="en-GB" b="1" dirty="0" smtClean="0">
                <a:solidFill>
                  <a:schemeClr val="tx2">
                    <a:lumMod val="60000"/>
                    <a:lumOff val="40000"/>
                  </a:schemeClr>
                </a:solidFill>
                <a:latin typeface="Arial Rounded MT Bold" pitchFamily="34" charset="0"/>
              </a:rPr>
              <a:t>P</a:t>
            </a:r>
            <a:r>
              <a:rPr lang="en-GB" b="1" dirty="0" smtClean="0">
                <a:solidFill>
                  <a:srgbClr val="FFC000"/>
                </a:solidFill>
                <a:latin typeface="Arial Rounded MT Bold" pitchFamily="34" charset="0"/>
              </a:rPr>
              <a:t>E</a:t>
            </a:r>
            <a:r>
              <a:rPr lang="en-GB" b="1" dirty="0" smtClean="0">
                <a:solidFill>
                  <a:schemeClr val="accent3">
                    <a:lumMod val="40000"/>
                    <a:lumOff val="60000"/>
                  </a:schemeClr>
                </a:solidFill>
                <a:latin typeface="Arial Rounded MT Bold" pitchFamily="34" charset="0"/>
              </a:rPr>
              <a:t>C</a:t>
            </a:r>
            <a:r>
              <a:rPr lang="en-GB" b="1" dirty="0" smtClean="0">
                <a:solidFill>
                  <a:srgbClr val="00B0F0"/>
                </a:solidFill>
                <a:latin typeface="Arial Rounded MT Bold" pitchFamily="34" charset="0"/>
              </a:rPr>
              <a:t>T</a:t>
            </a: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1693</TotalTime>
  <Words>1064</Words>
  <Application>Microsoft Office PowerPoint</Application>
  <PresentationFormat>On-screen Show (4:3)</PresentationFormat>
  <Paragraphs>199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Solstice</vt:lpstr>
      <vt:lpstr>R</vt:lpstr>
      <vt:lpstr>RE</vt:lpstr>
      <vt:lpstr>RES</vt:lpstr>
      <vt:lpstr>RESP</vt:lpstr>
      <vt:lpstr>RESPE</vt:lpstr>
      <vt:lpstr>RESPEC</vt:lpstr>
      <vt:lpstr>RESPECT</vt:lpstr>
      <vt:lpstr>RESPECT</vt:lpstr>
      <vt:lpstr>I am Phil Williams in my 60’s</vt:lpstr>
      <vt:lpstr>I have put this programme together with no sound and only a few simple images.</vt:lpstr>
      <vt:lpstr>RESPECT</vt:lpstr>
      <vt:lpstr>RESPECT</vt:lpstr>
      <vt:lpstr>RESPECT</vt:lpstr>
      <vt:lpstr>RESPECT....</vt:lpstr>
      <vt:lpstr>RESPECT</vt:lpstr>
      <vt:lpstr>RESPECT</vt:lpstr>
      <vt:lpstr>CORONAVIRUS</vt:lpstr>
      <vt:lpstr>During this ongoing global situation are we showing RESPECT  </vt:lpstr>
      <vt:lpstr>RESPECT </vt:lpstr>
      <vt:lpstr>Essential Services include:</vt:lpstr>
      <vt:lpstr>RESPECT</vt:lpstr>
      <vt:lpstr>RESPECT for each other by</vt:lpstr>
      <vt:lpstr>However:</vt:lpstr>
      <vt:lpstr>Lack of Respect......</vt:lpstr>
      <vt:lpstr>Black Lives Matter</vt:lpstr>
      <vt:lpstr>Black Lives Matters</vt:lpstr>
      <vt:lpstr>Which of these actions has more impact on the                                     population and public? Both are reported to be BLACK LIVES MATTER protests.</vt:lpstr>
      <vt:lpstr>Climate Change.....Is this a RESPECTFUL way for us to treat the planet and your future?</vt:lpstr>
      <vt:lpstr>Climate Change is normal.......</vt:lpstr>
      <vt:lpstr>Is this a RESPECTFUL way for us to live?</vt:lpstr>
      <vt:lpstr>Slide 31</vt:lpstr>
      <vt:lpstr>The more pollution the faster the change</vt:lpstr>
      <vt:lpstr>Slide 33</vt:lpstr>
      <vt:lpstr>Whether you have a religion or not is fine but it should be pointed out</vt:lpstr>
      <vt:lpstr>Around the world there are:</vt:lpstr>
      <vt:lpstr>Slide 36</vt:lpstr>
      <vt:lpstr>Slide 37</vt:lpstr>
      <vt:lpstr>Slide 38</vt:lpstr>
      <vt:lpstr>We humans come in different shapes, sizes, ages, colours, religions, faiths and interests.</vt:lpstr>
      <vt:lpstr>We need to be RESPECTFUL  of ourselves and each other.</vt:lpstr>
      <vt:lpstr>We need to learn to be</vt:lpstr>
      <vt:lpstr>Slide 42</vt:lpstr>
      <vt:lpstr>A fellow human being.</vt:lpstr>
      <vt:lpstr>Slide 44</vt:lpstr>
      <vt:lpstr>RESPECT</vt:lpstr>
      <vt:lpstr>How can we create.....</vt:lpstr>
      <vt:lpstr>Slide 47</vt:lpstr>
      <vt:lpstr>It’s YOUR  FUTURE  YOU ARE AN IMPORTANT PERSON  IT IS IN YOUR INTEREST TO MAKE A DIFFERENCE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c:title>
  <dc:creator>Phil</dc:creator>
  <cp:lastModifiedBy>Phil</cp:lastModifiedBy>
  <cp:revision>28</cp:revision>
  <dcterms:created xsi:type="dcterms:W3CDTF">2020-10-21T19:37:08Z</dcterms:created>
  <dcterms:modified xsi:type="dcterms:W3CDTF">2020-11-17T19:19:11Z</dcterms:modified>
</cp:coreProperties>
</file>