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1"/>
  </p:sldMasterIdLst>
  <p:notesMasterIdLst>
    <p:notesMasterId r:id="rId30"/>
  </p:notesMasterIdLst>
  <p:handoutMasterIdLst>
    <p:handoutMasterId r:id="rId31"/>
  </p:handoutMasterIdLst>
  <p:sldIdLst>
    <p:sldId id="265" r:id="rId2"/>
    <p:sldId id="359" r:id="rId3"/>
    <p:sldId id="283" r:id="rId4"/>
    <p:sldId id="258" r:id="rId5"/>
    <p:sldId id="304" r:id="rId6"/>
    <p:sldId id="317" r:id="rId7"/>
    <p:sldId id="316" r:id="rId8"/>
    <p:sldId id="367" r:id="rId9"/>
    <p:sldId id="370" r:id="rId10"/>
    <p:sldId id="354" r:id="rId11"/>
    <p:sldId id="373" r:id="rId12"/>
    <p:sldId id="355" r:id="rId13"/>
    <p:sldId id="358" r:id="rId14"/>
    <p:sldId id="341" r:id="rId15"/>
    <p:sldId id="361" r:id="rId16"/>
    <p:sldId id="342" r:id="rId17"/>
    <p:sldId id="296" r:id="rId18"/>
    <p:sldId id="302" r:id="rId19"/>
    <p:sldId id="338" r:id="rId20"/>
    <p:sldId id="319" r:id="rId21"/>
    <p:sldId id="366" r:id="rId22"/>
    <p:sldId id="314" r:id="rId23"/>
    <p:sldId id="321" r:id="rId24"/>
    <p:sldId id="356" r:id="rId25"/>
    <p:sldId id="306" r:id="rId26"/>
    <p:sldId id="362" r:id="rId27"/>
    <p:sldId id="363" r:id="rId28"/>
    <p:sldId id="330" r:id="rId2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C51"/>
    <a:srgbClr val="1E2253"/>
    <a:srgbClr val="001D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p:restoredTop sz="67093" autoAdjust="0"/>
  </p:normalViewPr>
  <p:slideViewPr>
    <p:cSldViewPr snapToGrid="0" snapToObjects="1">
      <p:cViewPr varScale="1">
        <p:scale>
          <a:sx n="60" d="100"/>
          <a:sy n="60" d="100"/>
        </p:scale>
        <p:origin x="1314"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C4B39AA-1DF6-43A9-9081-2936D9E07A81}" type="datetimeFigureOut">
              <a:rPr lang="en-GB" smtClean="0"/>
              <a:t>21/07/2021</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F45C0E5-0827-492D-A801-0DB951B25154}" type="slidenum">
              <a:rPr lang="en-GB" smtClean="0"/>
              <a:t>‹#›</a:t>
            </a:fld>
            <a:endParaRPr lang="en-GB"/>
          </a:p>
        </p:txBody>
      </p:sp>
    </p:spTree>
    <p:extLst>
      <p:ext uri="{BB962C8B-B14F-4D97-AF65-F5344CB8AC3E}">
        <p14:creationId xmlns:p14="http://schemas.microsoft.com/office/powerpoint/2010/main" val="978991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32FF85A-13B4-4FCC-9329-14D9D81424ED}" type="datetimeFigureOut">
              <a:rPr lang="en-GB" smtClean="0"/>
              <a:t>21/07/2021</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20BBAAF-B443-4F29-9D18-78B2EDD6D06B}" type="slidenum">
              <a:rPr lang="en-GB" smtClean="0"/>
              <a:t>‹#›</a:t>
            </a:fld>
            <a:endParaRPr lang="en-GB"/>
          </a:p>
        </p:txBody>
      </p:sp>
    </p:spTree>
    <p:extLst>
      <p:ext uri="{BB962C8B-B14F-4D97-AF65-F5344CB8AC3E}">
        <p14:creationId xmlns:p14="http://schemas.microsoft.com/office/powerpoint/2010/main" val="227775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0BBAAF-B443-4F29-9D18-78B2EDD6D06B}" type="slidenum">
              <a:rPr lang="en-GB" smtClean="0"/>
              <a:t>1</a:t>
            </a:fld>
            <a:endParaRPr lang="en-GB"/>
          </a:p>
        </p:txBody>
      </p:sp>
    </p:spTree>
    <p:extLst>
      <p:ext uri="{BB962C8B-B14F-4D97-AF65-F5344CB8AC3E}">
        <p14:creationId xmlns:p14="http://schemas.microsoft.com/office/powerpoint/2010/main" val="3483583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left: Caitlin Jenner, Buck Angel, Sam Smith </a:t>
            </a:r>
          </a:p>
        </p:txBody>
      </p:sp>
      <p:sp>
        <p:nvSpPr>
          <p:cNvPr id="4" name="Slide Number Placeholder 3"/>
          <p:cNvSpPr>
            <a:spLocks noGrp="1"/>
          </p:cNvSpPr>
          <p:nvPr>
            <p:ph type="sldNum" sz="quarter" idx="10"/>
          </p:nvPr>
        </p:nvSpPr>
        <p:spPr/>
        <p:txBody>
          <a:bodyPr/>
          <a:lstStyle/>
          <a:p>
            <a:fld id="{420BBAAF-B443-4F29-9D18-78B2EDD6D06B}" type="slidenum">
              <a:rPr lang="en-GB" smtClean="0"/>
              <a:t>10</a:t>
            </a:fld>
            <a:endParaRPr lang="en-GB"/>
          </a:p>
        </p:txBody>
      </p:sp>
    </p:spTree>
    <p:extLst>
      <p:ext uri="{BB962C8B-B14F-4D97-AF65-F5344CB8AC3E}">
        <p14:creationId xmlns:p14="http://schemas.microsoft.com/office/powerpoint/2010/main" val="1208768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Direct link: https://youtu.be/TUplfl44svc </a:t>
            </a:r>
          </a:p>
        </p:txBody>
      </p:sp>
      <p:sp>
        <p:nvSpPr>
          <p:cNvPr id="4" name="Slide Number Placeholder 3"/>
          <p:cNvSpPr>
            <a:spLocks noGrp="1"/>
          </p:cNvSpPr>
          <p:nvPr>
            <p:ph type="sldNum" sz="quarter" idx="5"/>
          </p:nvPr>
        </p:nvSpPr>
        <p:spPr/>
        <p:txBody>
          <a:bodyPr/>
          <a:lstStyle/>
          <a:p>
            <a:fld id="{420BBAAF-B443-4F29-9D18-78B2EDD6D06B}" type="slidenum">
              <a:rPr lang="en-GB" smtClean="0"/>
              <a:t>11</a:t>
            </a:fld>
            <a:endParaRPr lang="en-GB"/>
          </a:p>
        </p:txBody>
      </p:sp>
    </p:spTree>
    <p:extLst>
      <p:ext uri="{BB962C8B-B14F-4D97-AF65-F5344CB8AC3E}">
        <p14:creationId xmlns:p14="http://schemas.microsoft.com/office/powerpoint/2010/main" val="2276227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0BBAAF-B443-4F29-9D18-78B2EDD6D06B}" type="slidenum">
              <a:rPr lang="en-GB" smtClean="0"/>
              <a:t>12</a:t>
            </a:fld>
            <a:endParaRPr lang="en-GB"/>
          </a:p>
        </p:txBody>
      </p:sp>
    </p:spTree>
    <p:extLst>
      <p:ext uri="{BB962C8B-B14F-4D97-AF65-F5344CB8AC3E}">
        <p14:creationId xmlns:p14="http://schemas.microsoft.com/office/powerpoint/2010/main" val="2171103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0BBAAF-B443-4F29-9D18-78B2EDD6D06B}" type="slidenum">
              <a:rPr lang="en-GB" smtClean="0"/>
              <a:t>13</a:t>
            </a:fld>
            <a:endParaRPr lang="en-GB"/>
          </a:p>
        </p:txBody>
      </p:sp>
    </p:spTree>
    <p:extLst>
      <p:ext uri="{BB962C8B-B14F-4D97-AF65-F5344CB8AC3E}">
        <p14:creationId xmlns:p14="http://schemas.microsoft.com/office/powerpoint/2010/main" val="2018260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20BBAAF-B443-4F29-9D18-78B2EDD6D06B}" type="slidenum">
              <a:rPr lang="en-GB" smtClean="0"/>
              <a:t>14</a:t>
            </a:fld>
            <a:endParaRPr lang="en-GB"/>
          </a:p>
        </p:txBody>
      </p:sp>
    </p:spTree>
    <p:extLst>
      <p:ext uri="{BB962C8B-B14F-4D97-AF65-F5344CB8AC3E}">
        <p14:creationId xmlns:p14="http://schemas.microsoft.com/office/powerpoint/2010/main" val="3884189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0BBAAF-B443-4F29-9D18-78B2EDD6D06B}" type="slidenum">
              <a:rPr lang="en-GB" smtClean="0"/>
              <a:t>15</a:t>
            </a:fld>
            <a:endParaRPr lang="en-GB"/>
          </a:p>
        </p:txBody>
      </p:sp>
    </p:spTree>
    <p:extLst>
      <p:ext uri="{BB962C8B-B14F-4D97-AF65-F5344CB8AC3E}">
        <p14:creationId xmlns:p14="http://schemas.microsoft.com/office/powerpoint/2010/main" val="1975990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0BBAAF-B443-4F29-9D18-78B2EDD6D06B}" type="slidenum">
              <a:rPr lang="en-GB" smtClean="0"/>
              <a:t>16</a:t>
            </a:fld>
            <a:endParaRPr lang="en-GB"/>
          </a:p>
        </p:txBody>
      </p:sp>
    </p:spTree>
    <p:extLst>
      <p:ext uri="{BB962C8B-B14F-4D97-AF65-F5344CB8AC3E}">
        <p14:creationId xmlns:p14="http://schemas.microsoft.com/office/powerpoint/2010/main" val="395750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0BBAAF-B443-4F29-9D18-78B2EDD6D06B}" type="slidenum">
              <a:rPr lang="en-GB" smtClean="0"/>
              <a:t>17</a:t>
            </a:fld>
            <a:endParaRPr lang="en-GB"/>
          </a:p>
        </p:txBody>
      </p:sp>
    </p:spTree>
    <p:extLst>
      <p:ext uri="{BB962C8B-B14F-4D97-AF65-F5344CB8AC3E}">
        <p14:creationId xmlns:p14="http://schemas.microsoft.com/office/powerpoint/2010/main" val="2704664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0BBAAF-B443-4F29-9D18-78B2EDD6D06B}" type="slidenum">
              <a:rPr lang="en-GB" smtClean="0"/>
              <a:t>18</a:t>
            </a:fld>
            <a:endParaRPr lang="en-GB"/>
          </a:p>
        </p:txBody>
      </p:sp>
    </p:spTree>
    <p:extLst>
      <p:ext uri="{BB962C8B-B14F-4D97-AF65-F5344CB8AC3E}">
        <p14:creationId xmlns:p14="http://schemas.microsoft.com/office/powerpoint/2010/main" val="2854655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20BBAAF-B443-4F29-9D18-78B2EDD6D06B}" type="slidenum">
              <a:rPr lang="en-GB" smtClean="0"/>
              <a:t>19</a:t>
            </a:fld>
            <a:endParaRPr lang="en-GB"/>
          </a:p>
        </p:txBody>
      </p:sp>
    </p:spTree>
    <p:extLst>
      <p:ext uri="{BB962C8B-B14F-4D97-AF65-F5344CB8AC3E}">
        <p14:creationId xmlns:p14="http://schemas.microsoft.com/office/powerpoint/2010/main" val="828880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OPTIONAL EXERCISE: ask everyone to write down one thing that they want to learn today, or one question they have about </a:t>
            </a:r>
            <a:r>
              <a:rPr lang="en-GB" dirty="0" err="1"/>
              <a:t>lgbt</a:t>
            </a:r>
            <a:r>
              <a:rPr lang="en-GB" dirty="0"/>
              <a:t> issues – try to address all in the session – any that you’re unsure of, </a:t>
            </a:r>
          </a:p>
        </p:txBody>
      </p:sp>
      <p:sp>
        <p:nvSpPr>
          <p:cNvPr id="4" name="Slide Number Placeholder 3"/>
          <p:cNvSpPr>
            <a:spLocks noGrp="1"/>
          </p:cNvSpPr>
          <p:nvPr>
            <p:ph type="sldNum" sz="quarter" idx="10"/>
          </p:nvPr>
        </p:nvSpPr>
        <p:spPr/>
        <p:txBody>
          <a:bodyPr/>
          <a:lstStyle/>
          <a:p>
            <a:fld id="{420BBAAF-B443-4F29-9D18-78B2EDD6D06B}" type="slidenum">
              <a:rPr lang="en-GB" smtClean="0"/>
              <a:t>2</a:t>
            </a:fld>
            <a:endParaRPr lang="en-GB"/>
          </a:p>
        </p:txBody>
      </p:sp>
    </p:spTree>
    <p:extLst>
      <p:ext uri="{BB962C8B-B14F-4D97-AF65-F5344CB8AC3E}">
        <p14:creationId xmlns:p14="http://schemas.microsoft.com/office/powerpoint/2010/main" val="1575480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0BBAAF-B443-4F29-9D18-78B2EDD6D06B}" type="slidenum">
              <a:rPr lang="en-GB" smtClean="0"/>
              <a:t>20</a:t>
            </a:fld>
            <a:endParaRPr lang="en-GB"/>
          </a:p>
        </p:txBody>
      </p:sp>
    </p:spTree>
    <p:extLst>
      <p:ext uri="{BB962C8B-B14F-4D97-AF65-F5344CB8AC3E}">
        <p14:creationId xmlns:p14="http://schemas.microsoft.com/office/powerpoint/2010/main" val="2588826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EXERCISE: ask everyone to pair up and introduce themselves with this template</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How did that feel? </a:t>
            </a:r>
          </a:p>
          <a:p>
            <a:endParaRPr lang="en-GB" b="1" dirty="0"/>
          </a:p>
        </p:txBody>
      </p:sp>
      <p:sp>
        <p:nvSpPr>
          <p:cNvPr id="4" name="Slide Number Placeholder 3"/>
          <p:cNvSpPr>
            <a:spLocks noGrp="1"/>
          </p:cNvSpPr>
          <p:nvPr>
            <p:ph type="sldNum" sz="quarter" idx="10"/>
          </p:nvPr>
        </p:nvSpPr>
        <p:spPr/>
        <p:txBody>
          <a:bodyPr/>
          <a:lstStyle/>
          <a:p>
            <a:fld id="{420BBAAF-B443-4F29-9D18-78B2EDD6D06B}" type="slidenum">
              <a:rPr lang="en-GB" smtClean="0"/>
              <a:t>21</a:t>
            </a:fld>
            <a:endParaRPr lang="en-GB"/>
          </a:p>
        </p:txBody>
      </p:sp>
    </p:spTree>
    <p:extLst>
      <p:ext uri="{BB962C8B-B14F-4D97-AF65-F5344CB8AC3E}">
        <p14:creationId xmlns:p14="http://schemas.microsoft.com/office/powerpoint/2010/main" val="3451526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had these 5 people in a new class, you might assume that they’re all women – or maybe you’d assume that some are men in drag? </a:t>
            </a:r>
          </a:p>
          <a:p>
            <a:endParaRPr lang="en-GB" dirty="0"/>
          </a:p>
          <a:p>
            <a:r>
              <a:rPr lang="en-GB" dirty="0"/>
              <a:t>FROM LEFT:</a:t>
            </a:r>
          </a:p>
          <a:p>
            <a:r>
              <a:rPr lang="en-GB" dirty="0"/>
              <a:t>Blaire White – trans</a:t>
            </a:r>
            <a:r>
              <a:rPr lang="en-GB" baseline="0" dirty="0"/>
              <a:t> woman (binary trans woman)</a:t>
            </a:r>
          </a:p>
          <a:p>
            <a:r>
              <a:rPr lang="en-GB" baseline="0" dirty="0"/>
              <a:t>John Mclean – make-up artist who uses male pronouns (binary cis man)</a:t>
            </a:r>
          </a:p>
          <a:p>
            <a:r>
              <a:rPr lang="en-GB" baseline="0" dirty="0"/>
              <a:t>Courtney Act – a non-binary genderqueer person</a:t>
            </a:r>
          </a:p>
          <a:p>
            <a:r>
              <a:rPr lang="en-GB" baseline="0" dirty="0"/>
              <a:t>RuPaul – a man who performs as a woman (binary cis man)</a:t>
            </a:r>
          </a:p>
          <a:p>
            <a:r>
              <a:rPr lang="en-GB" baseline="0" dirty="0"/>
              <a:t>Lucy Garland – a cis woman who performs as a drag queen </a:t>
            </a:r>
          </a:p>
          <a:p>
            <a:endParaRPr lang="en-GB" dirty="0"/>
          </a:p>
          <a:p>
            <a:r>
              <a:rPr lang="en-GB" dirty="0"/>
              <a:t>Gender is not</a:t>
            </a:r>
            <a:r>
              <a:rPr lang="en-GB" baseline="0" dirty="0"/>
              <a:t> binary – there are many different ways to express your gender, many different gender identities </a:t>
            </a:r>
            <a:endParaRPr lang="en-GB" dirty="0"/>
          </a:p>
          <a:p>
            <a:endParaRPr lang="en-GB" dirty="0"/>
          </a:p>
        </p:txBody>
      </p:sp>
      <p:sp>
        <p:nvSpPr>
          <p:cNvPr id="4" name="Slide Number Placeholder 3"/>
          <p:cNvSpPr>
            <a:spLocks noGrp="1"/>
          </p:cNvSpPr>
          <p:nvPr>
            <p:ph type="sldNum" sz="quarter" idx="10"/>
          </p:nvPr>
        </p:nvSpPr>
        <p:spPr/>
        <p:txBody>
          <a:bodyPr/>
          <a:lstStyle/>
          <a:p>
            <a:fld id="{420BBAAF-B443-4F29-9D18-78B2EDD6D06B}" type="slidenum">
              <a:rPr lang="en-GB" smtClean="0"/>
              <a:t>22</a:t>
            </a:fld>
            <a:endParaRPr lang="en-GB"/>
          </a:p>
        </p:txBody>
      </p:sp>
    </p:spTree>
    <p:extLst>
      <p:ext uri="{BB962C8B-B14F-4D97-AF65-F5344CB8AC3E}">
        <p14:creationId xmlns:p14="http://schemas.microsoft.com/office/powerpoint/2010/main" val="720853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20BBAAF-B443-4F29-9D18-78B2EDD6D06B}" type="slidenum">
              <a:rPr lang="en-GB" smtClean="0"/>
              <a:t>23</a:t>
            </a:fld>
            <a:endParaRPr lang="en-GB"/>
          </a:p>
        </p:txBody>
      </p:sp>
    </p:spTree>
    <p:extLst>
      <p:ext uri="{BB962C8B-B14F-4D97-AF65-F5344CB8AC3E}">
        <p14:creationId xmlns:p14="http://schemas.microsoft.com/office/powerpoint/2010/main" val="15546687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20BBAAF-B443-4F29-9D18-78B2EDD6D06B}" type="slidenum">
              <a:rPr lang="en-GB" smtClean="0"/>
              <a:t>24</a:t>
            </a:fld>
            <a:endParaRPr lang="en-GB"/>
          </a:p>
        </p:txBody>
      </p:sp>
    </p:spTree>
    <p:extLst>
      <p:ext uri="{BB962C8B-B14F-4D97-AF65-F5344CB8AC3E}">
        <p14:creationId xmlns:p14="http://schemas.microsoft.com/office/powerpoint/2010/main" val="1426757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0BBAAF-B443-4F29-9D18-78B2EDD6D06B}" type="slidenum">
              <a:rPr lang="en-GB" smtClean="0"/>
              <a:t>25</a:t>
            </a:fld>
            <a:endParaRPr lang="en-GB"/>
          </a:p>
        </p:txBody>
      </p:sp>
    </p:spTree>
    <p:extLst>
      <p:ext uri="{BB962C8B-B14F-4D97-AF65-F5344CB8AC3E}">
        <p14:creationId xmlns:p14="http://schemas.microsoft.com/office/powerpoint/2010/main" val="1943821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0BBAAF-B443-4F29-9D18-78B2EDD6D06B}" type="slidenum">
              <a:rPr lang="en-GB" smtClean="0"/>
              <a:t>27</a:t>
            </a:fld>
            <a:endParaRPr lang="en-GB"/>
          </a:p>
        </p:txBody>
      </p:sp>
    </p:spTree>
    <p:extLst>
      <p:ext uri="{BB962C8B-B14F-4D97-AF65-F5344CB8AC3E}">
        <p14:creationId xmlns:p14="http://schemas.microsoft.com/office/powerpoint/2010/main" val="952453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0BBAAF-B443-4F29-9D18-78B2EDD6D06B}" type="slidenum">
              <a:rPr lang="en-GB" smtClean="0"/>
              <a:t>28</a:t>
            </a:fld>
            <a:endParaRPr lang="en-GB"/>
          </a:p>
        </p:txBody>
      </p:sp>
    </p:spTree>
    <p:extLst>
      <p:ext uri="{BB962C8B-B14F-4D97-AF65-F5344CB8AC3E}">
        <p14:creationId xmlns:p14="http://schemas.microsoft.com/office/powerpoint/2010/main" val="4142938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0BBAAF-B443-4F29-9D18-78B2EDD6D06B}" type="slidenum">
              <a:rPr lang="en-GB" smtClean="0"/>
              <a:t>3</a:t>
            </a:fld>
            <a:endParaRPr lang="en-GB"/>
          </a:p>
        </p:txBody>
      </p:sp>
    </p:spTree>
    <p:extLst>
      <p:ext uri="{BB962C8B-B14F-4D97-AF65-F5344CB8AC3E}">
        <p14:creationId xmlns:p14="http://schemas.microsoft.com/office/powerpoint/2010/main" val="3050619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Out of</a:t>
            </a:r>
            <a:r>
              <a:rPr lang="en-GB" baseline="0" dirty="0"/>
              <a:t> interest, r</a:t>
            </a:r>
            <a:r>
              <a:rPr lang="en-GB" dirty="0"/>
              <a:t>aise hands – who knows what LGBT stands for? (ignore the plus)</a:t>
            </a:r>
          </a:p>
          <a:p>
            <a:r>
              <a:rPr lang="en-GB" dirty="0"/>
              <a:t>Someone shout out the answer?</a:t>
            </a:r>
          </a:p>
          <a:p>
            <a:endParaRPr lang="en-GB" dirty="0"/>
          </a:p>
        </p:txBody>
      </p:sp>
      <p:sp>
        <p:nvSpPr>
          <p:cNvPr id="4" name="Slide Number Placeholder 3"/>
          <p:cNvSpPr>
            <a:spLocks noGrp="1"/>
          </p:cNvSpPr>
          <p:nvPr>
            <p:ph type="sldNum" sz="quarter" idx="10"/>
          </p:nvPr>
        </p:nvSpPr>
        <p:spPr/>
        <p:txBody>
          <a:bodyPr/>
          <a:lstStyle/>
          <a:p>
            <a:fld id="{420BBAAF-B443-4F29-9D18-78B2EDD6D06B}" type="slidenum">
              <a:rPr lang="en-GB" smtClean="0"/>
              <a:t>4</a:t>
            </a:fld>
            <a:endParaRPr lang="en-GB"/>
          </a:p>
        </p:txBody>
      </p:sp>
    </p:spTree>
    <p:extLst>
      <p:ext uri="{BB962C8B-B14F-4D97-AF65-F5344CB8AC3E}">
        <p14:creationId xmlns:p14="http://schemas.microsoft.com/office/powerpoint/2010/main" val="2351573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0BBAAF-B443-4F29-9D18-78B2EDD6D06B}" type="slidenum">
              <a:rPr lang="en-GB" smtClean="0"/>
              <a:t>5</a:t>
            </a:fld>
            <a:endParaRPr lang="en-GB"/>
          </a:p>
        </p:txBody>
      </p:sp>
    </p:spTree>
    <p:extLst>
      <p:ext uri="{BB962C8B-B14F-4D97-AF65-F5344CB8AC3E}">
        <p14:creationId xmlns:p14="http://schemas.microsoft.com/office/powerpoint/2010/main" val="2919270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LGBT+ or Queer are “umbrella terms” which encompass all the specific gender and sexual identity labels </a:t>
            </a:r>
          </a:p>
        </p:txBody>
      </p:sp>
      <p:sp>
        <p:nvSpPr>
          <p:cNvPr id="4" name="Slide Number Placeholder 3"/>
          <p:cNvSpPr>
            <a:spLocks noGrp="1"/>
          </p:cNvSpPr>
          <p:nvPr>
            <p:ph type="sldNum" sz="quarter" idx="10"/>
          </p:nvPr>
        </p:nvSpPr>
        <p:spPr/>
        <p:txBody>
          <a:bodyPr/>
          <a:lstStyle/>
          <a:p>
            <a:fld id="{420BBAAF-B443-4F29-9D18-78B2EDD6D06B}" type="slidenum">
              <a:rPr lang="en-GB" smtClean="0"/>
              <a:t>6</a:t>
            </a:fld>
            <a:endParaRPr lang="en-GB"/>
          </a:p>
        </p:txBody>
      </p:sp>
    </p:spTree>
    <p:extLst>
      <p:ext uri="{BB962C8B-B14F-4D97-AF65-F5344CB8AC3E}">
        <p14:creationId xmlns:p14="http://schemas.microsoft.com/office/powerpoint/2010/main" val="2253521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0BBAAF-B443-4F29-9D18-78B2EDD6D06B}" type="slidenum">
              <a:rPr lang="en-GB" smtClean="0"/>
              <a:t>7</a:t>
            </a:fld>
            <a:endParaRPr lang="en-GB"/>
          </a:p>
        </p:txBody>
      </p:sp>
    </p:spTree>
    <p:extLst>
      <p:ext uri="{BB962C8B-B14F-4D97-AF65-F5344CB8AC3E}">
        <p14:creationId xmlns:p14="http://schemas.microsoft.com/office/powerpoint/2010/main" val="2549998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gender unicorn is a chart designed to outline the differences between these 5 concepts:</a:t>
            </a:r>
          </a:p>
          <a:p>
            <a:endParaRPr lang="en-GB" dirty="0"/>
          </a:p>
          <a:p>
            <a:r>
              <a:rPr lang="en-GB" dirty="0"/>
              <a:t>Gender identity = the gender you feel yourself to be in your head</a:t>
            </a:r>
          </a:p>
          <a:p>
            <a:r>
              <a:rPr lang="en-GB" dirty="0"/>
              <a:t>Gender expression = how you present your gender via clothes, hair, makeup, body shape</a:t>
            </a:r>
          </a:p>
          <a:p>
            <a:r>
              <a:rPr lang="en-GB" dirty="0"/>
              <a:t>Sex assigned at birth = when you were born, were you categorised by the doctor as male, female, or intersex</a:t>
            </a:r>
          </a:p>
          <a:p>
            <a:r>
              <a:rPr lang="en-GB" dirty="0"/>
              <a:t>Physical attraction = which genders you are physically/sexually attracted to</a:t>
            </a:r>
          </a:p>
          <a:p>
            <a:r>
              <a:rPr lang="en-GB" dirty="0"/>
              <a:t>Emotional attraction = which genders you are emotionally/romantically attracted to</a:t>
            </a:r>
          </a:p>
          <a:p>
            <a:endParaRPr lang="en-GB" dirty="0"/>
          </a:p>
          <a:p>
            <a:r>
              <a:rPr lang="en-GB" dirty="0"/>
              <a:t>“woman”, “man” and “other” are all separate arrows on this chart </a:t>
            </a:r>
            <a:r>
              <a:rPr lang="en-GB" b="0" i="0" dirty="0">
                <a:solidFill>
                  <a:srgbClr val="5B5B5B"/>
                </a:solidFill>
                <a:effectLst/>
                <a:latin typeface="Roboto" panose="02000000000000000000" pitchFamily="2" charset="0"/>
              </a:rPr>
              <a:t>instead of a scale with “male” and “female” at opposite ends – this is because not all trans people exist on a scale of womanhood and manhood, that you can be varying degrees of any of these things.</a:t>
            </a:r>
          </a:p>
          <a:p>
            <a:endParaRPr lang="en-GB" b="0" i="0" dirty="0">
              <a:solidFill>
                <a:srgbClr val="5B5B5B"/>
              </a:solidFill>
              <a:effectLst/>
              <a:latin typeface="Roboto" panose="02000000000000000000" pitchFamily="2" charset="0"/>
            </a:endParaRPr>
          </a:p>
          <a:p>
            <a:r>
              <a:rPr lang="en-GB" b="1" i="0" dirty="0">
                <a:solidFill>
                  <a:srgbClr val="5B5B5B"/>
                </a:solidFill>
                <a:effectLst/>
                <a:latin typeface="Roboto" panose="02000000000000000000" pitchFamily="2" charset="0"/>
              </a:rPr>
              <a:t>EXERCISE: fill out your own gender unicorn and put a cross on every arrow on the chart according to what feels right to you. </a:t>
            </a:r>
            <a:endParaRPr lang="en-GB" b="1" dirty="0"/>
          </a:p>
        </p:txBody>
      </p:sp>
      <p:sp>
        <p:nvSpPr>
          <p:cNvPr id="4" name="Slide Number Placeholder 3"/>
          <p:cNvSpPr>
            <a:spLocks noGrp="1"/>
          </p:cNvSpPr>
          <p:nvPr>
            <p:ph type="sldNum" sz="quarter" idx="10"/>
          </p:nvPr>
        </p:nvSpPr>
        <p:spPr/>
        <p:txBody>
          <a:bodyPr/>
          <a:lstStyle/>
          <a:p>
            <a:fld id="{420BBAAF-B443-4F29-9D18-78B2EDD6D06B}" type="slidenum">
              <a:rPr lang="en-GB" smtClean="0"/>
              <a:t>8</a:t>
            </a:fld>
            <a:endParaRPr lang="en-GB"/>
          </a:p>
        </p:txBody>
      </p:sp>
    </p:spTree>
    <p:extLst>
      <p:ext uri="{BB962C8B-B14F-4D97-AF65-F5344CB8AC3E}">
        <p14:creationId xmlns:p14="http://schemas.microsoft.com/office/powerpoint/2010/main" val="2431535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are some celebrity examples of fluid gender expression. From left: Milla Jovovich - Billy Porter – </a:t>
            </a:r>
            <a:r>
              <a:rPr lang="en-GB" dirty="0" err="1"/>
              <a:t>Eloiz</a:t>
            </a:r>
            <a:r>
              <a:rPr lang="en-GB" dirty="0"/>
              <a:t> </a:t>
            </a:r>
            <a:r>
              <a:rPr lang="en-GB" dirty="0" err="1"/>
              <a:t>Letissier</a:t>
            </a:r>
            <a:r>
              <a:rPr lang="en-GB" dirty="0"/>
              <a:t> (Christine and the Queens) – Ezra Miller </a:t>
            </a:r>
          </a:p>
          <a:p>
            <a:endParaRPr lang="en-GB" dirty="0"/>
          </a:p>
        </p:txBody>
      </p:sp>
      <p:sp>
        <p:nvSpPr>
          <p:cNvPr id="4" name="Slide Number Placeholder 3"/>
          <p:cNvSpPr>
            <a:spLocks noGrp="1"/>
          </p:cNvSpPr>
          <p:nvPr>
            <p:ph type="sldNum" sz="quarter" idx="10"/>
          </p:nvPr>
        </p:nvSpPr>
        <p:spPr/>
        <p:txBody>
          <a:bodyPr/>
          <a:lstStyle/>
          <a:p>
            <a:fld id="{420BBAAF-B443-4F29-9D18-78B2EDD6D06B}" type="slidenum">
              <a:rPr lang="en-GB" smtClean="0"/>
              <a:t>9</a:t>
            </a:fld>
            <a:endParaRPr lang="en-GB"/>
          </a:p>
        </p:txBody>
      </p:sp>
    </p:spTree>
    <p:extLst>
      <p:ext uri="{BB962C8B-B14F-4D97-AF65-F5344CB8AC3E}">
        <p14:creationId xmlns:p14="http://schemas.microsoft.com/office/powerpoint/2010/main" val="3152703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A68BDB2-F830-6E43-99D1-C40337501669}"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E9DF4-A202-5E45-89B7-5C9C48AE225E}" type="slidenum">
              <a:rPr lang="en-US" smtClean="0"/>
              <a:t>‹#›</a:t>
            </a:fld>
            <a:endParaRPr lang="en-US"/>
          </a:p>
        </p:txBody>
      </p:sp>
    </p:spTree>
    <p:extLst>
      <p:ext uri="{BB962C8B-B14F-4D97-AF65-F5344CB8AC3E}">
        <p14:creationId xmlns:p14="http://schemas.microsoft.com/office/powerpoint/2010/main" val="798849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68BDB2-F830-6E43-99D1-C40337501669}"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E9DF4-A202-5E45-89B7-5C9C48AE225E}" type="slidenum">
              <a:rPr lang="en-US" smtClean="0"/>
              <a:t>‹#›</a:t>
            </a:fld>
            <a:endParaRPr lang="en-US"/>
          </a:p>
        </p:txBody>
      </p:sp>
    </p:spTree>
    <p:extLst>
      <p:ext uri="{BB962C8B-B14F-4D97-AF65-F5344CB8AC3E}">
        <p14:creationId xmlns:p14="http://schemas.microsoft.com/office/powerpoint/2010/main" val="1632252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68BDB2-F830-6E43-99D1-C40337501669}"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E9DF4-A202-5E45-89B7-5C9C48AE225E}" type="slidenum">
              <a:rPr lang="en-US" smtClean="0"/>
              <a:t>‹#›</a:t>
            </a:fld>
            <a:endParaRPr lang="en-US"/>
          </a:p>
        </p:txBody>
      </p:sp>
    </p:spTree>
    <p:extLst>
      <p:ext uri="{BB962C8B-B14F-4D97-AF65-F5344CB8AC3E}">
        <p14:creationId xmlns:p14="http://schemas.microsoft.com/office/powerpoint/2010/main" val="2368694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68BDB2-F830-6E43-99D1-C40337501669}"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E9DF4-A202-5E45-89B7-5C9C48AE225E}" type="slidenum">
              <a:rPr lang="en-US" smtClean="0"/>
              <a:t>‹#›</a:t>
            </a:fld>
            <a:endParaRPr lang="en-US"/>
          </a:p>
        </p:txBody>
      </p:sp>
    </p:spTree>
    <p:extLst>
      <p:ext uri="{BB962C8B-B14F-4D97-AF65-F5344CB8AC3E}">
        <p14:creationId xmlns:p14="http://schemas.microsoft.com/office/powerpoint/2010/main" val="318355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68BDB2-F830-6E43-99D1-C40337501669}"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E9DF4-A202-5E45-89B7-5C9C48AE225E}" type="slidenum">
              <a:rPr lang="en-US" smtClean="0"/>
              <a:t>‹#›</a:t>
            </a:fld>
            <a:endParaRPr lang="en-US"/>
          </a:p>
        </p:txBody>
      </p:sp>
    </p:spTree>
    <p:extLst>
      <p:ext uri="{BB962C8B-B14F-4D97-AF65-F5344CB8AC3E}">
        <p14:creationId xmlns:p14="http://schemas.microsoft.com/office/powerpoint/2010/main" val="2138276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A68BDB2-F830-6E43-99D1-C40337501669}"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CE9DF4-A202-5E45-89B7-5C9C48AE225E}" type="slidenum">
              <a:rPr lang="en-US" smtClean="0"/>
              <a:t>‹#›</a:t>
            </a:fld>
            <a:endParaRPr lang="en-US"/>
          </a:p>
        </p:txBody>
      </p:sp>
    </p:spTree>
    <p:extLst>
      <p:ext uri="{BB962C8B-B14F-4D97-AF65-F5344CB8AC3E}">
        <p14:creationId xmlns:p14="http://schemas.microsoft.com/office/powerpoint/2010/main" val="3615916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A68BDB2-F830-6E43-99D1-C40337501669}" type="datetimeFigureOut">
              <a:rPr lang="en-US" smtClean="0"/>
              <a:t>7/21/2021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CE9DF4-A202-5E45-89B7-5C9C48AE225E}" type="slidenum">
              <a:rPr lang="en-US" smtClean="0"/>
              <a:t>‹#›</a:t>
            </a:fld>
            <a:endParaRPr lang="en-US"/>
          </a:p>
        </p:txBody>
      </p:sp>
    </p:spTree>
    <p:extLst>
      <p:ext uri="{BB962C8B-B14F-4D97-AF65-F5344CB8AC3E}">
        <p14:creationId xmlns:p14="http://schemas.microsoft.com/office/powerpoint/2010/main" val="3970309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A68BDB2-F830-6E43-99D1-C40337501669}" type="datetimeFigureOut">
              <a:rPr lang="en-US" smtClean="0"/>
              <a:t>7/21/2021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CE9DF4-A202-5E45-89B7-5C9C48AE225E}" type="slidenum">
              <a:rPr lang="en-US" smtClean="0"/>
              <a:t>‹#›</a:t>
            </a:fld>
            <a:endParaRPr lang="en-US"/>
          </a:p>
        </p:txBody>
      </p:sp>
    </p:spTree>
    <p:extLst>
      <p:ext uri="{BB962C8B-B14F-4D97-AF65-F5344CB8AC3E}">
        <p14:creationId xmlns:p14="http://schemas.microsoft.com/office/powerpoint/2010/main" val="791117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68BDB2-F830-6E43-99D1-C40337501669}" type="datetimeFigureOut">
              <a:rPr lang="en-US" smtClean="0"/>
              <a:t>7/21/2021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CE9DF4-A202-5E45-89B7-5C9C48AE225E}" type="slidenum">
              <a:rPr lang="en-US" smtClean="0"/>
              <a:t>‹#›</a:t>
            </a:fld>
            <a:endParaRPr lang="en-US"/>
          </a:p>
        </p:txBody>
      </p:sp>
    </p:spTree>
    <p:extLst>
      <p:ext uri="{BB962C8B-B14F-4D97-AF65-F5344CB8AC3E}">
        <p14:creationId xmlns:p14="http://schemas.microsoft.com/office/powerpoint/2010/main" val="3822237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68BDB2-F830-6E43-99D1-C40337501669}"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CE9DF4-A202-5E45-89B7-5C9C48AE225E}" type="slidenum">
              <a:rPr lang="en-US" smtClean="0"/>
              <a:t>‹#›</a:t>
            </a:fld>
            <a:endParaRPr lang="en-US"/>
          </a:p>
        </p:txBody>
      </p:sp>
    </p:spTree>
    <p:extLst>
      <p:ext uri="{BB962C8B-B14F-4D97-AF65-F5344CB8AC3E}">
        <p14:creationId xmlns:p14="http://schemas.microsoft.com/office/powerpoint/2010/main" val="417523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68BDB2-F830-6E43-99D1-C40337501669}"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CE9DF4-A202-5E45-89B7-5C9C48AE225E}" type="slidenum">
              <a:rPr lang="en-US" smtClean="0"/>
              <a:t>‹#›</a:t>
            </a:fld>
            <a:endParaRPr lang="en-US"/>
          </a:p>
        </p:txBody>
      </p:sp>
    </p:spTree>
    <p:extLst>
      <p:ext uri="{BB962C8B-B14F-4D97-AF65-F5344CB8AC3E}">
        <p14:creationId xmlns:p14="http://schemas.microsoft.com/office/powerpoint/2010/main" val="4125137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7/21/2021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151799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TUplfl44svc" TargetMode="Externa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diversity@nptcgroup.ac.uk"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39133" t="102442" b="-118361"/>
          <a:stretch/>
        </p:blipFill>
        <p:spPr>
          <a:xfrm>
            <a:off x="5161934" y="2910758"/>
            <a:ext cx="2597331" cy="2703576"/>
          </a:xfrm>
          <a:prstGeom prst="rect">
            <a:avLst/>
          </a:prstGeom>
        </p:spPr>
      </p:pic>
      <p:sp>
        <p:nvSpPr>
          <p:cNvPr id="9" name="TextBox 8"/>
          <p:cNvSpPr txBox="1"/>
          <p:nvPr/>
        </p:nvSpPr>
        <p:spPr>
          <a:xfrm>
            <a:off x="1068200" y="1361752"/>
            <a:ext cx="7884732" cy="17312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68580" tIns="34290" rIns="68580" bIns="34290" rtlCol="0">
            <a:spAutoFit/>
          </a:bodyPr>
          <a:lstStyle/>
          <a:p>
            <a:r>
              <a:rPr lang="en-US" sz="5400" b="1" dirty="0">
                <a:ln>
                  <a:solidFill>
                    <a:schemeClr val="tx1"/>
                  </a:solidFill>
                </a:ln>
                <a:solidFill>
                  <a:schemeClr val="accent2"/>
                </a:solidFill>
                <a:latin typeface="Verdana" panose="020B0604030504040204" pitchFamily="34" charset="0"/>
                <a:ea typeface="Verdana" panose="020B0604030504040204" pitchFamily="34" charset="0"/>
                <a:cs typeface="Verdana" panose="020B0604030504040204" pitchFamily="34" charset="0"/>
              </a:rPr>
              <a:t>LGBT+:</a:t>
            </a:r>
          </a:p>
          <a:p>
            <a:r>
              <a:rPr lang="en-US" sz="5400" b="1" dirty="0">
                <a:ln>
                  <a:solidFill>
                    <a:schemeClr val="tx1"/>
                  </a:solidFill>
                </a:ln>
                <a:solidFill>
                  <a:schemeClr val="accent2"/>
                </a:solidFill>
                <a:latin typeface="Verdana" panose="020B0604030504040204" pitchFamily="34" charset="0"/>
                <a:ea typeface="Verdana" panose="020B0604030504040204" pitchFamily="34" charset="0"/>
                <a:cs typeface="Verdana" panose="020B0604030504040204" pitchFamily="34" charset="0"/>
              </a:rPr>
              <a:t>An Overview</a:t>
            </a:r>
          </a:p>
        </p:txBody>
      </p:sp>
      <p:pic>
        <p:nvPicPr>
          <p:cNvPr id="8" name="Picture 2" descr="Image result for lgbt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156" y="2185639"/>
            <a:ext cx="4699844" cy="4672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671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8019" y="3852344"/>
            <a:ext cx="2880727" cy="2535930"/>
          </a:xfrm>
        </p:spPr>
        <p:txBody>
          <a:bodyPr numCol="1">
            <a:normAutofit fontScale="77500" lnSpcReduction="20000"/>
          </a:bodyPr>
          <a:lstStyle/>
          <a:p>
            <a:pPr marL="0" indent="0" fontAlgn="base">
              <a:buNone/>
            </a:pPr>
            <a:r>
              <a:rPr lang="en-GB" sz="4000" dirty="0">
                <a:latin typeface="Verdana" panose="020B0604030504040204" pitchFamily="34" charset="0"/>
                <a:ea typeface="Verdana" panose="020B0604030504040204" pitchFamily="34" charset="0"/>
                <a:cs typeface="Verdana" panose="020B0604030504040204" pitchFamily="34" charset="0"/>
              </a:rPr>
              <a:t>A </a:t>
            </a:r>
            <a:r>
              <a:rPr lang="en-GB" sz="4000" b="1" dirty="0">
                <a:latin typeface="Verdana" panose="020B0604030504040204" pitchFamily="34" charset="0"/>
                <a:ea typeface="Verdana" panose="020B0604030504040204" pitchFamily="34" charset="0"/>
                <a:cs typeface="Verdana" panose="020B0604030504040204" pitchFamily="34" charset="0"/>
              </a:rPr>
              <a:t>trans woman </a:t>
            </a:r>
            <a:r>
              <a:rPr lang="en-GB" sz="4000" dirty="0">
                <a:latin typeface="Verdana" panose="020B0604030504040204" pitchFamily="34" charset="0"/>
                <a:ea typeface="Verdana" panose="020B0604030504040204" pitchFamily="34" charset="0"/>
                <a:cs typeface="Verdana" panose="020B0604030504040204" pitchFamily="34" charset="0"/>
              </a:rPr>
              <a:t>is a woman who was assigned male at birth but is now a woman.</a:t>
            </a:r>
            <a:endParaRPr lang="en-GB"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endParaRPr lang="en-GB" dirty="0"/>
          </a:p>
        </p:txBody>
      </p:sp>
      <p:pic>
        <p:nvPicPr>
          <p:cNvPr id="5122" name="Picture 2" descr="Image result for buck ang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9648" y="475818"/>
            <a:ext cx="2995353" cy="299535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caitlyn je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8019" y="475818"/>
            <a:ext cx="2995353" cy="299535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sam smith"/>
          <p:cNvPicPr>
            <a:picLocks noChangeAspect="1" noChangeArrowheads="1"/>
          </p:cNvPicPr>
          <p:nvPr/>
        </p:nvPicPr>
        <p:blipFill rotWithShape="1">
          <a:blip r:embed="rId5">
            <a:extLst>
              <a:ext uri="{28A0092B-C50C-407E-A947-70E740481C1C}">
                <a14:useLocalDpi xmlns:a14="http://schemas.microsoft.com/office/drawing/2010/main" val="0"/>
              </a:ext>
            </a:extLst>
          </a:blip>
          <a:srcRect b="23714"/>
          <a:stretch/>
        </p:blipFill>
        <p:spPr bwMode="auto">
          <a:xfrm>
            <a:off x="7951277" y="475818"/>
            <a:ext cx="3055977" cy="29968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34838" y="3689148"/>
            <a:ext cx="2900163" cy="2954655"/>
          </a:xfrm>
          <a:prstGeom prst="rect">
            <a:avLst/>
          </a:prstGeom>
          <a:noFill/>
        </p:spPr>
        <p:txBody>
          <a:bodyPr wrap="square" rtlCol="0">
            <a:spAutoFit/>
          </a:bodyPr>
          <a:lstStyle/>
          <a:p>
            <a:pPr fontAlgn="base"/>
            <a:r>
              <a:rPr lang="en-GB" sz="2800" dirty="0">
                <a:latin typeface="Verdana" panose="020B0604030504040204" pitchFamily="34" charset="0"/>
                <a:ea typeface="Verdana" panose="020B0604030504040204" pitchFamily="34" charset="0"/>
                <a:cs typeface="Verdana" panose="020B0604030504040204" pitchFamily="34" charset="0"/>
              </a:rPr>
              <a:t>A </a:t>
            </a:r>
            <a:r>
              <a:rPr lang="en-GB" sz="2800" b="1" dirty="0">
                <a:latin typeface="Verdana" panose="020B0604030504040204" pitchFamily="34" charset="0"/>
                <a:ea typeface="Verdana" panose="020B0604030504040204" pitchFamily="34" charset="0"/>
                <a:cs typeface="Verdana" panose="020B0604030504040204" pitchFamily="34" charset="0"/>
              </a:rPr>
              <a:t>trans man </a:t>
            </a:r>
            <a:r>
              <a:rPr lang="en-GB" sz="2800" dirty="0">
                <a:latin typeface="Verdana" panose="020B0604030504040204" pitchFamily="34" charset="0"/>
                <a:ea typeface="Verdana" panose="020B0604030504040204" pitchFamily="34" charset="0"/>
                <a:cs typeface="Verdana" panose="020B0604030504040204" pitchFamily="34" charset="0"/>
              </a:rPr>
              <a:t>is a man who was assigned female at birth but is now a man.</a:t>
            </a:r>
          </a:p>
          <a:p>
            <a:pPr fontAlgn="base"/>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7951277" y="3596815"/>
            <a:ext cx="3144033" cy="3046988"/>
          </a:xfrm>
          <a:prstGeom prst="rect">
            <a:avLst/>
          </a:prstGeom>
          <a:noFill/>
        </p:spPr>
        <p:txBody>
          <a:bodyPr wrap="square" rtlCol="0">
            <a:spAutoFit/>
          </a:bodyPr>
          <a:lstStyle/>
          <a:p>
            <a:pPr fontAlgn="base"/>
            <a:r>
              <a:rPr lang="en-GB" sz="2400" dirty="0">
                <a:latin typeface="Verdana" panose="020B0604030504040204" pitchFamily="34" charset="0"/>
                <a:ea typeface="Verdana" panose="020B0604030504040204" pitchFamily="34" charset="0"/>
                <a:cs typeface="Verdana" panose="020B0604030504040204" pitchFamily="34" charset="0"/>
              </a:rPr>
              <a:t>A </a:t>
            </a:r>
            <a:r>
              <a:rPr lang="en-GB" sz="2400" b="1" dirty="0">
                <a:latin typeface="Verdana" panose="020B0604030504040204" pitchFamily="34" charset="0"/>
                <a:ea typeface="Verdana" panose="020B0604030504040204" pitchFamily="34" charset="0"/>
                <a:cs typeface="Verdana" panose="020B0604030504040204" pitchFamily="34" charset="0"/>
              </a:rPr>
              <a:t>non-binary person </a:t>
            </a:r>
            <a:r>
              <a:rPr lang="en-GB" sz="2400" dirty="0">
                <a:latin typeface="Verdana" panose="020B0604030504040204" pitchFamily="34" charset="0"/>
                <a:ea typeface="Verdana" panose="020B0604030504040204" pitchFamily="34" charset="0"/>
                <a:cs typeface="Verdana" panose="020B0604030504040204" pitchFamily="34" charset="0"/>
              </a:rPr>
              <a:t>is someone who was assigned either male or female at birth, but is now not exclusively male or female. </a:t>
            </a:r>
          </a:p>
        </p:txBody>
      </p:sp>
    </p:spTree>
    <p:extLst>
      <p:ext uri="{BB962C8B-B14F-4D97-AF65-F5344CB8AC3E}">
        <p14:creationId xmlns:p14="http://schemas.microsoft.com/office/powerpoint/2010/main" val="105488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Uplfl44svc"/>
          <p:cNvPicPr>
            <a:picLocks noGrp="1" noRot="1" noChangeAspect="1"/>
          </p:cNvPicPr>
          <p:nvPr>
            <p:ph idx="1"/>
            <a:videoFile r:link="rId1"/>
          </p:nvPr>
        </p:nvPicPr>
        <p:blipFill>
          <a:blip r:embed="rId4"/>
          <a:stretch>
            <a:fillRect/>
          </a:stretch>
        </p:blipFill>
        <p:spPr>
          <a:xfrm>
            <a:off x="1551836" y="926926"/>
            <a:ext cx="8818323" cy="4960307"/>
          </a:xfrm>
          <a:prstGeom prst="rect">
            <a:avLst/>
          </a:prstGeom>
        </p:spPr>
      </p:pic>
    </p:spTree>
    <p:extLst>
      <p:ext uri="{BB962C8B-B14F-4D97-AF65-F5344CB8AC3E}">
        <p14:creationId xmlns:p14="http://schemas.microsoft.com/office/powerpoint/2010/main" val="3435885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2"/>
                </a:solidFill>
                <a:latin typeface="Verdana" panose="020B0604030504040204" pitchFamily="34" charset="0"/>
                <a:ea typeface="Verdana" panose="020B0604030504040204" pitchFamily="34" charset="0"/>
              </a:rPr>
              <a:t>Transitioning</a:t>
            </a:r>
          </a:p>
        </p:txBody>
      </p:sp>
      <p:sp>
        <p:nvSpPr>
          <p:cNvPr id="3" name="Content Placeholder 2"/>
          <p:cNvSpPr>
            <a:spLocks noGrp="1"/>
          </p:cNvSpPr>
          <p:nvPr>
            <p:ph idx="1"/>
          </p:nvPr>
        </p:nvSpPr>
        <p:spPr>
          <a:xfrm>
            <a:off x="838200" y="2050778"/>
            <a:ext cx="10515600" cy="4351338"/>
          </a:xfrm>
        </p:spPr>
        <p:txBody>
          <a:bodyPr/>
          <a:lstStyle/>
          <a:p>
            <a:pPr fontAlgn="base"/>
            <a:r>
              <a:rPr lang="en-GB" dirty="0"/>
              <a:t>Changing one’s gender = “transitioning”</a:t>
            </a:r>
          </a:p>
          <a:p>
            <a:pPr fontAlgn="base"/>
            <a:r>
              <a:rPr lang="en-GB" dirty="0"/>
              <a:t>Transition doesn’t always include surgery</a:t>
            </a:r>
          </a:p>
          <a:p>
            <a:pPr fontAlgn="base"/>
            <a:r>
              <a:rPr lang="en-GB" dirty="0"/>
              <a:t>Transsexual is an older term – “</a:t>
            </a:r>
            <a:r>
              <a:rPr lang="en-GB" b="1" dirty="0"/>
              <a:t>trans</a:t>
            </a:r>
            <a:r>
              <a:rPr lang="en-GB" dirty="0"/>
              <a:t>” is the preferred term </a:t>
            </a:r>
          </a:p>
          <a:p>
            <a:pPr fontAlgn="base"/>
            <a:r>
              <a:rPr lang="en-GB" dirty="0"/>
              <a:t>Terms such as “sex change” or “pre-op/post-op” unnecessarily fixate on a person’s anatomy and should be avoided </a:t>
            </a:r>
          </a:p>
          <a:p>
            <a:pPr fontAlgn="base"/>
            <a:r>
              <a:rPr lang="en-GB" dirty="0"/>
              <a:t>Avoid saying things like “she used to be a man”: we always refer to trans people as the gender they are </a:t>
            </a:r>
            <a:r>
              <a:rPr lang="en-GB" b="1" dirty="0"/>
              <a:t>now</a:t>
            </a:r>
            <a:r>
              <a:rPr lang="en-GB" dirty="0"/>
              <a:t>.</a:t>
            </a:r>
          </a:p>
          <a:p>
            <a:pPr fontAlgn="base"/>
            <a:r>
              <a:rPr lang="en-GB" dirty="0"/>
              <a:t>“trans” is an adjective, not a noun.</a:t>
            </a:r>
          </a:p>
          <a:p>
            <a:pPr marL="0" indent="0">
              <a:buNone/>
            </a:pPr>
            <a:endParaRPr lang="en-GB" b="1" dirty="0"/>
          </a:p>
        </p:txBody>
      </p:sp>
      <p:pic>
        <p:nvPicPr>
          <p:cNvPr id="4" name="Picture 2" descr="Image result for trans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1302" y="415637"/>
            <a:ext cx="1746409" cy="1612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07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2034"/>
            <a:ext cx="10515600" cy="1325563"/>
          </a:xfrm>
        </p:spPr>
        <p:txBody>
          <a:bodyPr/>
          <a:lstStyle/>
          <a:p>
            <a:r>
              <a:rPr lang="en-GB" dirty="0">
                <a:solidFill>
                  <a:schemeClr val="accent2"/>
                </a:solidFill>
                <a:latin typeface="Verdana" panose="020B0604030504040204" pitchFamily="34" charset="0"/>
                <a:ea typeface="Verdana" panose="020B0604030504040204" pitchFamily="34" charset="0"/>
              </a:rPr>
              <a:t>How many genders are there? </a:t>
            </a:r>
          </a:p>
        </p:txBody>
      </p:sp>
      <p:sp>
        <p:nvSpPr>
          <p:cNvPr id="4" name="TextBox 3"/>
          <p:cNvSpPr txBox="1"/>
          <p:nvPr/>
        </p:nvSpPr>
        <p:spPr>
          <a:xfrm>
            <a:off x="1964724" y="2162431"/>
            <a:ext cx="2286000" cy="646331"/>
          </a:xfrm>
          <a:prstGeom prst="rect">
            <a:avLst/>
          </a:prstGeom>
          <a:noFill/>
        </p:spPr>
        <p:txBody>
          <a:bodyPr wrap="square" rtlCol="0">
            <a:spAutoFit/>
          </a:bodyPr>
          <a:lstStyle/>
          <a:p>
            <a:r>
              <a:rPr lang="en-GB" sz="3600" dirty="0"/>
              <a:t>Female</a:t>
            </a:r>
          </a:p>
        </p:txBody>
      </p:sp>
      <p:sp>
        <p:nvSpPr>
          <p:cNvPr id="5" name="TextBox 4"/>
          <p:cNvSpPr txBox="1"/>
          <p:nvPr/>
        </p:nvSpPr>
        <p:spPr>
          <a:xfrm>
            <a:off x="4835610" y="2162431"/>
            <a:ext cx="2286000" cy="646331"/>
          </a:xfrm>
          <a:prstGeom prst="rect">
            <a:avLst/>
          </a:prstGeom>
          <a:noFill/>
        </p:spPr>
        <p:txBody>
          <a:bodyPr wrap="square" rtlCol="0">
            <a:spAutoFit/>
          </a:bodyPr>
          <a:lstStyle/>
          <a:p>
            <a:r>
              <a:rPr lang="en-GB" sz="3600" dirty="0"/>
              <a:t>Male</a:t>
            </a:r>
          </a:p>
        </p:txBody>
      </p:sp>
      <p:sp>
        <p:nvSpPr>
          <p:cNvPr id="6" name="TextBox 5"/>
          <p:cNvSpPr txBox="1"/>
          <p:nvPr/>
        </p:nvSpPr>
        <p:spPr>
          <a:xfrm>
            <a:off x="7121610" y="2162431"/>
            <a:ext cx="2286000" cy="646331"/>
          </a:xfrm>
          <a:prstGeom prst="rect">
            <a:avLst/>
          </a:prstGeom>
          <a:noFill/>
        </p:spPr>
        <p:txBody>
          <a:bodyPr wrap="square" rtlCol="0">
            <a:spAutoFit/>
          </a:bodyPr>
          <a:lstStyle/>
          <a:p>
            <a:r>
              <a:rPr lang="en-GB" sz="3600" dirty="0"/>
              <a:t>Non-binary</a:t>
            </a:r>
          </a:p>
        </p:txBody>
      </p:sp>
      <p:sp>
        <p:nvSpPr>
          <p:cNvPr id="7" name="TextBox 6"/>
          <p:cNvSpPr txBox="1"/>
          <p:nvPr/>
        </p:nvSpPr>
        <p:spPr>
          <a:xfrm>
            <a:off x="9568248" y="2892361"/>
            <a:ext cx="1693348" cy="2554545"/>
          </a:xfrm>
          <a:prstGeom prst="rect">
            <a:avLst/>
          </a:prstGeom>
          <a:noFill/>
        </p:spPr>
        <p:txBody>
          <a:bodyPr wrap="square" rtlCol="0">
            <a:spAutoFit/>
          </a:bodyPr>
          <a:lstStyle/>
          <a:p>
            <a:r>
              <a:rPr lang="en-GB" sz="2000" dirty="0"/>
              <a:t>Encompasses other gender identities including (but not limited to)</a:t>
            </a:r>
          </a:p>
          <a:p>
            <a:r>
              <a:rPr lang="en-GB" sz="2000" dirty="0" err="1"/>
              <a:t>bigender</a:t>
            </a:r>
            <a:r>
              <a:rPr lang="en-GB" sz="2000" dirty="0"/>
              <a:t>, </a:t>
            </a:r>
            <a:r>
              <a:rPr lang="en-GB" sz="2000" dirty="0" err="1"/>
              <a:t>agender</a:t>
            </a:r>
            <a:r>
              <a:rPr lang="en-GB" sz="2000" dirty="0"/>
              <a:t>, &amp; genderqueer</a:t>
            </a:r>
          </a:p>
        </p:txBody>
      </p:sp>
      <p:pic>
        <p:nvPicPr>
          <p:cNvPr id="3074" name="Picture 2" descr="Image result for female symbol"/>
          <p:cNvPicPr>
            <a:picLocks noChangeAspect="1" noChangeArrowheads="1"/>
          </p:cNvPicPr>
          <p:nvPr/>
        </p:nvPicPr>
        <p:blipFill rotWithShape="1">
          <a:blip r:embed="rId3">
            <a:extLst>
              <a:ext uri="{28A0092B-C50C-407E-A947-70E740481C1C}">
                <a14:useLocalDpi xmlns:a14="http://schemas.microsoft.com/office/drawing/2010/main" val="0"/>
              </a:ext>
            </a:extLst>
          </a:blip>
          <a:srcRect r="57866"/>
          <a:stretch/>
        </p:blipFill>
        <p:spPr bwMode="auto">
          <a:xfrm>
            <a:off x="2106447" y="3611000"/>
            <a:ext cx="1282100" cy="183590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non binary gender symb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4261" y="2892361"/>
            <a:ext cx="1219673" cy="193914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non binary gender symbol"/>
          <p:cNvPicPr>
            <a:picLocks noChangeAspect="1" noChangeArrowheads="1"/>
          </p:cNvPicPr>
          <p:nvPr/>
        </p:nvPicPr>
        <p:blipFill rotWithShape="1">
          <a:blip r:embed="rId3">
            <a:extLst>
              <a:ext uri="{28A0092B-C50C-407E-A947-70E740481C1C}">
                <a14:useLocalDpi xmlns:a14="http://schemas.microsoft.com/office/drawing/2010/main" val="0"/>
              </a:ext>
            </a:extLst>
          </a:blip>
          <a:srcRect l="49078"/>
          <a:stretch/>
        </p:blipFill>
        <p:spPr bwMode="auto">
          <a:xfrm>
            <a:off x="4710303" y="3123596"/>
            <a:ext cx="1589904" cy="1883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2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solidFill>
                  <a:schemeClr val="accent3"/>
                </a:solidFill>
                <a:latin typeface="Verdana" panose="020B0604030504040204" pitchFamily="34" charset="0"/>
                <a:ea typeface="Verdana" panose="020B0604030504040204" pitchFamily="34" charset="0"/>
                <a:cs typeface="Verdana" panose="020B0604030504040204" pitchFamily="34" charset="0"/>
              </a:rPr>
              <a:t>Isn’t this all a bit complicated?</a:t>
            </a:r>
          </a:p>
        </p:txBody>
      </p:sp>
      <p:sp>
        <p:nvSpPr>
          <p:cNvPr id="3" name="Content Placeholder 2"/>
          <p:cNvSpPr>
            <a:spLocks noGrp="1"/>
          </p:cNvSpPr>
          <p:nvPr>
            <p:ph idx="1"/>
          </p:nvPr>
        </p:nvSpPr>
        <p:spPr>
          <a:xfrm>
            <a:off x="935260" y="1821678"/>
            <a:ext cx="10263007" cy="4351338"/>
          </a:xfrm>
        </p:spPr>
        <p:txBody>
          <a:bodyPr>
            <a:normAutofit/>
          </a:bodyPr>
          <a:lstStyle/>
          <a:p>
            <a:r>
              <a:rPr lang="en-GB" dirty="0">
                <a:ea typeface="Verdana" panose="020B0604030504040204" pitchFamily="34" charset="0"/>
                <a:cs typeface="Verdana" panose="020B0604030504040204" pitchFamily="34" charset="0"/>
              </a:rPr>
              <a:t>Identity and knowing who you are </a:t>
            </a:r>
          </a:p>
          <a:p>
            <a:r>
              <a:rPr lang="en-GB" dirty="0">
                <a:ea typeface="Verdana" panose="020B0604030504040204" pitchFamily="34" charset="0"/>
                <a:cs typeface="Verdana" panose="020B0604030504040204" pitchFamily="34" charset="0"/>
              </a:rPr>
              <a:t>Allows freedom to dress and act as you like </a:t>
            </a:r>
          </a:p>
          <a:p>
            <a:r>
              <a:rPr lang="en-GB" dirty="0">
                <a:ea typeface="Verdana" panose="020B0604030504040204" pitchFamily="34" charset="0"/>
                <a:cs typeface="Verdana" panose="020B0604030504040204" pitchFamily="34" charset="0"/>
              </a:rPr>
              <a:t>Specificity helps fight prejudice and misconceptions</a:t>
            </a:r>
          </a:p>
          <a:p>
            <a:r>
              <a:rPr lang="en-GB" dirty="0">
                <a:ea typeface="Verdana" panose="020B0604030504040204" pitchFamily="34" charset="0"/>
                <a:cs typeface="Verdana" panose="020B0604030504040204" pitchFamily="34" charset="0"/>
              </a:rPr>
              <a:t>Validates complex feelings about gender/sexuality</a:t>
            </a:r>
          </a:p>
          <a:p>
            <a:r>
              <a:rPr lang="en-GB" dirty="0">
                <a:ea typeface="Verdana" panose="020B0604030504040204" pitchFamily="34" charset="0"/>
                <a:cs typeface="Verdana" panose="020B0604030504040204" pitchFamily="34" charset="0"/>
              </a:rPr>
              <a:t>Community and Pride – important for LGBT+ people who grew up excluded from mainstream community</a:t>
            </a:r>
          </a:p>
          <a:p>
            <a:r>
              <a:rPr lang="en-GB" dirty="0">
                <a:ea typeface="Verdana" panose="020B0604030504040204" pitchFamily="34" charset="0"/>
                <a:cs typeface="Verdana" panose="020B0604030504040204" pitchFamily="34" charset="0"/>
              </a:rPr>
              <a:t>Understanding = able to support LGBT+ people</a:t>
            </a:r>
          </a:p>
        </p:txBody>
      </p:sp>
      <p:pic>
        <p:nvPicPr>
          <p:cNvPr id="5" name="Picture 2" descr="Image result for little rainbow"/>
          <p:cNvPicPr>
            <a:picLocks noChangeAspect="1" noChangeArrowheads="1"/>
          </p:cNvPicPr>
          <p:nvPr/>
        </p:nvPicPr>
        <p:blipFill rotWithShape="1">
          <a:blip r:embed="rId3">
            <a:extLst>
              <a:ext uri="{28A0092B-C50C-407E-A947-70E740481C1C}">
                <a14:useLocalDpi xmlns:a14="http://schemas.microsoft.com/office/drawing/2010/main" val="0"/>
              </a:ext>
            </a:extLst>
          </a:blip>
          <a:srcRect l="2602" t="17314" r="6202" b="13220"/>
          <a:stretch/>
        </p:blipFill>
        <p:spPr bwMode="auto">
          <a:xfrm rot="1108372">
            <a:off x="9711696" y="314433"/>
            <a:ext cx="2265296" cy="1725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86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9" y="365125"/>
            <a:ext cx="10858995" cy="1325563"/>
          </a:xfrm>
        </p:spPr>
        <p:txBody>
          <a:bodyPr>
            <a:normAutofit/>
          </a:bodyPr>
          <a:lstStyle/>
          <a:p>
            <a:r>
              <a:rPr lang="en-GB" sz="4000" dirty="0">
                <a:latin typeface="Verdana" panose="020B0604030504040204" pitchFamily="34" charset="0"/>
                <a:ea typeface="Verdana" panose="020B0604030504040204" pitchFamily="34" charset="0"/>
                <a:cs typeface="Verdana" panose="020B0604030504040204" pitchFamily="34" charset="0"/>
              </a:rPr>
              <a:t>Why does all this matter?</a:t>
            </a:r>
          </a:p>
        </p:txBody>
      </p:sp>
      <p:sp>
        <p:nvSpPr>
          <p:cNvPr id="2" name="Content Placeholder 1"/>
          <p:cNvSpPr>
            <a:spLocks noGrp="1"/>
          </p:cNvSpPr>
          <p:nvPr>
            <p:ph idx="1"/>
          </p:nvPr>
        </p:nvSpPr>
        <p:spPr>
          <a:xfrm>
            <a:off x="838200" y="1825624"/>
            <a:ext cx="10515600" cy="3874531"/>
          </a:xfrm>
        </p:spPr>
        <p:txBody>
          <a:bodyPr>
            <a:normAutofit fontScale="92500"/>
          </a:bodyPr>
          <a:lstStyle/>
          <a:p>
            <a:r>
              <a:rPr lang="en-GB" dirty="0"/>
              <a:t>Treating everyone fairly and without discrimination is </a:t>
            </a:r>
            <a:r>
              <a:rPr lang="en-GB" dirty="0">
                <a:solidFill>
                  <a:srgbClr val="7030A0"/>
                </a:solidFill>
              </a:rPr>
              <a:t>the right thing to do</a:t>
            </a:r>
          </a:p>
          <a:p>
            <a:r>
              <a:rPr lang="en-GB" dirty="0"/>
              <a:t>An equal world supports people to be </a:t>
            </a:r>
            <a:r>
              <a:rPr lang="en-GB" dirty="0">
                <a:solidFill>
                  <a:srgbClr val="7030A0"/>
                </a:solidFill>
              </a:rPr>
              <a:t>the best version of themselves </a:t>
            </a:r>
            <a:r>
              <a:rPr lang="en-GB" dirty="0"/>
              <a:t>- better grades, better jobs, making friends, involved in the community</a:t>
            </a:r>
          </a:p>
          <a:p>
            <a:r>
              <a:rPr lang="en-GB" dirty="0"/>
              <a:t>Fighting barriers to accessing healthcare </a:t>
            </a:r>
          </a:p>
          <a:p>
            <a:r>
              <a:rPr lang="en-GB" dirty="0">
                <a:solidFill>
                  <a:srgbClr val="7030A0"/>
                </a:solidFill>
              </a:rPr>
              <a:t>The world is diverse </a:t>
            </a:r>
            <a:r>
              <a:rPr lang="en-GB" dirty="0"/>
              <a:t>– so it’s important to learn about the different types of people we may meet in future</a:t>
            </a:r>
          </a:p>
          <a:p>
            <a:r>
              <a:rPr lang="en-GB" dirty="0"/>
              <a:t>We can </a:t>
            </a:r>
            <a:r>
              <a:rPr lang="en-GB" dirty="0">
                <a:solidFill>
                  <a:srgbClr val="7030A0"/>
                </a:solidFill>
              </a:rPr>
              <a:t>learn from people </a:t>
            </a:r>
            <a:br>
              <a:rPr lang="en-GB" dirty="0">
                <a:solidFill>
                  <a:srgbClr val="7030A0"/>
                </a:solidFill>
              </a:rPr>
            </a:br>
            <a:r>
              <a:rPr lang="en-GB" dirty="0"/>
              <a:t>with different backgrounds </a:t>
            </a:r>
            <a:br>
              <a:rPr lang="en-GB" dirty="0"/>
            </a:br>
            <a:r>
              <a:rPr lang="en-GB" dirty="0"/>
              <a:t>and life experiences.</a:t>
            </a:r>
          </a:p>
          <a:p>
            <a:pPr marL="0" indent="0">
              <a:buNone/>
            </a:pPr>
            <a:endParaRPr lang="en-GB" dirty="0"/>
          </a:p>
        </p:txBody>
      </p:sp>
      <p:pic>
        <p:nvPicPr>
          <p:cNvPr id="6146" name="Picture 2" descr="Image result for diver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1012" y="4418109"/>
            <a:ext cx="7046812" cy="1957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6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little rainbow"/>
          <p:cNvPicPr>
            <a:picLocks noChangeAspect="1" noChangeArrowheads="1"/>
          </p:cNvPicPr>
          <p:nvPr/>
        </p:nvPicPr>
        <p:blipFill rotWithShape="1">
          <a:blip r:embed="rId3">
            <a:extLst>
              <a:ext uri="{28A0092B-C50C-407E-A947-70E740481C1C}">
                <a14:useLocalDpi xmlns:a14="http://schemas.microsoft.com/office/drawing/2010/main" val="0"/>
              </a:ext>
            </a:extLst>
          </a:blip>
          <a:srcRect l="2602" t="17314" r="6202" b="13220"/>
          <a:stretch/>
        </p:blipFill>
        <p:spPr bwMode="auto">
          <a:xfrm rot="1108372">
            <a:off x="9711696" y="314433"/>
            <a:ext cx="2265296" cy="17255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sz="3600" b="1" dirty="0">
                <a:solidFill>
                  <a:srgbClr val="00B050"/>
                </a:solidFill>
                <a:latin typeface="Verdana" panose="020B0604030504040204" pitchFamily="34" charset="0"/>
                <a:ea typeface="Verdana" panose="020B0604030504040204" pitchFamily="34" charset="0"/>
                <a:cs typeface="Verdana" panose="020B0604030504040204" pitchFamily="34" charset="0"/>
              </a:rPr>
              <a:t>Quick thought experiment </a:t>
            </a:r>
          </a:p>
        </p:txBody>
      </p:sp>
      <p:sp>
        <p:nvSpPr>
          <p:cNvPr id="3" name="Content Placeholder 2"/>
          <p:cNvSpPr>
            <a:spLocks noGrp="1"/>
          </p:cNvSpPr>
          <p:nvPr>
            <p:ph idx="1"/>
          </p:nvPr>
        </p:nvSpPr>
        <p:spPr>
          <a:xfrm>
            <a:off x="838201" y="1690688"/>
            <a:ext cx="10515600" cy="4351338"/>
          </a:xfrm>
        </p:spPr>
        <p:txBody>
          <a:bodyPr>
            <a:normAutofit/>
          </a:bodyPr>
          <a:lstStyle/>
          <a:p>
            <a:pPr marL="0" indent="0">
              <a:buNone/>
            </a:pPr>
            <a:endParaRPr lang="en-GB" dirty="0">
              <a:ea typeface="Verdana" panose="020B0604030504040204" pitchFamily="34" charset="0"/>
              <a:cs typeface="Verdana" panose="020B0604030504040204" pitchFamily="34" charset="0"/>
            </a:endParaRPr>
          </a:p>
          <a:p>
            <a:pPr marL="0" indent="0">
              <a:buNone/>
            </a:pPr>
            <a:r>
              <a:rPr lang="en-GB" dirty="0">
                <a:ea typeface="Verdana" panose="020B0604030504040204" pitchFamily="34" charset="0"/>
                <a:cs typeface="Verdana" panose="020B0604030504040204" pitchFamily="34" charset="0"/>
              </a:rPr>
              <a:t>If someone gave you</a:t>
            </a:r>
            <a:r>
              <a:rPr lang="en-GB" b="1" dirty="0">
                <a:ea typeface="Verdana" panose="020B0604030504040204" pitchFamily="34" charset="0"/>
                <a:cs typeface="Verdana" panose="020B0604030504040204" pitchFamily="34" charset="0"/>
              </a:rPr>
              <a:t> 10 million pounds</a:t>
            </a:r>
            <a:r>
              <a:rPr lang="en-GB" dirty="0">
                <a:ea typeface="Verdana" panose="020B0604030504040204" pitchFamily="34" charset="0"/>
                <a:cs typeface="Verdana" panose="020B0604030504040204" pitchFamily="34" charset="0"/>
              </a:rPr>
              <a:t> to fully change your gender and live it for the rest of your life – full body surgery, hormones, vocal coaching, physical therapy, documentation, clothes, hair, make up, living as your new gender at work, at home, when socialising, when dating  – would you?</a:t>
            </a:r>
          </a:p>
          <a:p>
            <a:pPr marL="0" indent="0">
              <a:buNone/>
            </a:pPr>
            <a:endParaRPr lang="en-GB" dirty="0">
              <a:ea typeface="Verdana" panose="020B0604030504040204" pitchFamily="34" charset="0"/>
              <a:cs typeface="Verdana" panose="020B0604030504040204" pitchFamily="34" charset="0"/>
            </a:endParaRPr>
          </a:p>
          <a:p>
            <a:pPr marL="0" indent="0">
              <a:buNone/>
            </a:pPr>
            <a:r>
              <a:rPr lang="en-GB" dirty="0">
                <a:ea typeface="Verdana" panose="020B0604030504040204" pitchFamily="34" charset="0"/>
                <a:cs typeface="Verdana" panose="020B0604030504040204" pitchFamily="34" charset="0"/>
              </a:rPr>
              <a:t>If not, why not? How does it feel to consider your body and your gender as being “wrong”?</a:t>
            </a:r>
          </a:p>
        </p:txBody>
      </p:sp>
    </p:spTree>
    <p:extLst>
      <p:ext uri="{BB962C8B-B14F-4D97-AF65-F5344CB8AC3E}">
        <p14:creationId xmlns:p14="http://schemas.microsoft.com/office/powerpoint/2010/main" val="382741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81299" y="634222"/>
            <a:ext cx="11188303" cy="1416004"/>
          </a:xfrm>
        </p:spPr>
        <p:txBody>
          <a:bodyPr>
            <a:normAutofit/>
          </a:bodyPr>
          <a:lstStyle/>
          <a:p>
            <a:r>
              <a:rPr lang="en-GB" sz="7200" b="1" dirty="0">
                <a:solidFill>
                  <a:srgbClr val="00B050"/>
                </a:solidFill>
                <a:latin typeface="Verdana" panose="020B0604030504040204" pitchFamily="34" charset="0"/>
                <a:ea typeface="Verdana" panose="020B0604030504040204" pitchFamily="34" charset="0"/>
                <a:cs typeface="Verdana" panose="020B0604030504040204" pitchFamily="34" charset="0"/>
              </a:rPr>
              <a:t>Myth vs Reality</a:t>
            </a:r>
          </a:p>
        </p:txBody>
      </p:sp>
      <p:pic>
        <p:nvPicPr>
          <p:cNvPr id="4" name="Picture 2" descr="Image result for lgbt rainbow banner"/>
          <p:cNvPicPr>
            <a:picLocks noChangeAspect="1" noChangeArrowheads="1"/>
          </p:cNvPicPr>
          <p:nvPr/>
        </p:nvPicPr>
        <p:blipFill rotWithShape="1">
          <a:blip r:embed="rId3">
            <a:extLst>
              <a:ext uri="{28A0092B-C50C-407E-A947-70E740481C1C}">
                <a14:useLocalDpi xmlns:a14="http://schemas.microsoft.com/office/drawing/2010/main" val="0"/>
              </a:ext>
            </a:extLst>
          </a:blip>
          <a:srcRect t="31377" b="29974"/>
          <a:stretch/>
        </p:blipFill>
        <p:spPr bwMode="auto">
          <a:xfrm>
            <a:off x="-35625" y="5777345"/>
            <a:ext cx="2857500" cy="11044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lgbt rainbow banner"/>
          <p:cNvPicPr>
            <a:picLocks noChangeAspect="1" noChangeArrowheads="1"/>
          </p:cNvPicPr>
          <p:nvPr/>
        </p:nvPicPr>
        <p:blipFill rotWithShape="1">
          <a:blip r:embed="rId3">
            <a:extLst>
              <a:ext uri="{28A0092B-C50C-407E-A947-70E740481C1C}">
                <a14:useLocalDpi xmlns:a14="http://schemas.microsoft.com/office/drawing/2010/main" val="0"/>
              </a:ext>
            </a:extLst>
          </a:blip>
          <a:srcRect t="31377" b="29974"/>
          <a:stretch/>
        </p:blipFill>
        <p:spPr bwMode="auto">
          <a:xfrm>
            <a:off x="2798125" y="5777342"/>
            <a:ext cx="2857500" cy="11044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lgbt rainbow banner"/>
          <p:cNvPicPr>
            <a:picLocks noChangeAspect="1" noChangeArrowheads="1"/>
          </p:cNvPicPr>
          <p:nvPr/>
        </p:nvPicPr>
        <p:blipFill rotWithShape="1">
          <a:blip r:embed="rId3">
            <a:extLst>
              <a:ext uri="{28A0092B-C50C-407E-A947-70E740481C1C}">
                <a14:useLocalDpi xmlns:a14="http://schemas.microsoft.com/office/drawing/2010/main" val="0"/>
              </a:ext>
            </a:extLst>
          </a:blip>
          <a:srcRect t="31377" b="29974"/>
          <a:stretch/>
        </p:blipFill>
        <p:spPr bwMode="auto">
          <a:xfrm>
            <a:off x="5620000" y="5777341"/>
            <a:ext cx="2857500" cy="11044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lgbt rainbow banner"/>
          <p:cNvPicPr>
            <a:picLocks noChangeAspect="1" noChangeArrowheads="1"/>
          </p:cNvPicPr>
          <p:nvPr/>
        </p:nvPicPr>
        <p:blipFill rotWithShape="1">
          <a:blip r:embed="rId3">
            <a:extLst>
              <a:ext uri="{28A0092B-C50C-407E-A947-70E740481C1C}">
                <a14:useLocalDpi xmlns:a14="http://schemas.microsoft.com/office/drawing/2010/main" val="0"/>
              </a:ext>
            </a:extLst>
          </a:blip>
          <a:srcRect t="31377" b="29974"/>
          <a:stretch/>
        </p:blipFill>
        <p:spPr bwMode="auto">
          <a:xfrm>
            <a:off x="8459842" y="5777342"/>
            <a:ext cx="2857500" cy="11044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lgbt rainbow banner"/>
          <p:cNvPicPr>
            <a:picLocks noChangeAspect="1" noChangeArrowheads="1"/>
          </p:cNvPicPr>
          <p:nvPr/>
        </p:nvPicPr>
        <p:blipFill rotWithShape="1">
          <a:blip r:embed="rId3">
            <a:extLst>
              <a:ext uri="{28A0092B-C50C-407E-A947-70E740481C1C}">
                <a14:useLocalDpi xmlns:a14="http://schemas.microsoft.com/office/drawing/2010/main" val="0"/>
              </a:ext>
            </a:extLst>
          </a:blip>
          <a:srcRect t="31377" b="29974"/>
          <a:stretch/>
        </p:blipFill>
        <p:spPr bwMode="auto">
          <a:xfrm>
            <a:off x="11281717" y="5777342"/>
            <a:ext cx="2857500" cy="11044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79871" y="2669458"/>
            <a:ext cx="9689690" cy="2246769"/>
          </a:xfrm>
          <a:prstGeom prst="rect">
            <a:avLst/>
          </a:prstGeom>
          <a:noFill/>
        </p:spPr>
        <p:txBody>
          <a:bodyPr wrap="square" rtlCol="0">
            <a:spAutoFit/>
          </a:bodyPr>
          <a:lstStyle/>
          <a:p>
            <a:r>
              <a:rPr lang="en-GB" sz="2800" dirty="0"/>
              <a:t>In groups, sort the statements into two sections – “myth” and “reality” </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Was there anything you were unsure of?</a:t>
            </a:r>
          </a:p>
          <a:p>
            <a:pPr marL="285750" indent="-285750">
              <a:buFont typeface="Arial" panose="020B0604020202020204" pitchFamily="34" charset="0"/>
              <a:buChar char="•"/>
            </a:pPr>
            <a:r>
              <a:rPr lang="en-GB" sz="2800" dirty="0"/>
              <a:t>Did anything surprise you?</a:t>
            </a:r>
          </a:p>
        </p:txBody>
      </p:sp>
      <p:pic>
        <p:nvPicPr>
          <p:cNvPr id="11" name="Picture 2" descr="Image result for lgbt rainbow banner"/>
          <p:cNvPicPr>
            <a:picLocks noChangeAspect="1" noChangeArrowheads="1"/>
          </p:cNvPicPr>
          <p:nvPr/>
        </p:nvPicPr>
        <p:blipFill rotWithShape="1">
          <a:blip r:embed="rId3">
            <a:extLst>
              <a:ext uri="{28A0092B-C50C-407E-A947-70E740481C1C}">
                <a14:useLocalDpi xmlns:a14="http://schemas.microsoft.com/office/drawing/2010/main" val="0"/>
              </a:ext>
            </a:extLst>
          </a:blip>
          <a:srcRect t="31377" b="29974"/>
          <a:stretch/>
        </p:blipFill>
        <p:spPr bwMode="auto">
          <a:xfrm>
            <a:off x="0" y="5777345"/>
            <a:ext cx="2857500" cy="11044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lgbt rainbow banner"/>
          <p:cNvPicPr>
            <a:picLocks noChangeAspect="1" noChangeArrowheads="1"/>
          </p:cNvPicPr>
          <p:nvPr/>
        </p:nvPicPr>
        <p:blipFill rotWithShape="1">
          <a:blip r:embed="rId3">
            <a:extLst>
              <a:ext uri="{28A0092B-C50C-407E-A947-70E740481C1C}">
                <a14:useLocalDpi xmlns:a14="http://schemas.microsoft.com/office/drawing/2010/main" val="0"/>
              </a:ext>
            </a:extLst>
          </a:blip>
          <a:srcRect t="31377" b="29974"/>
          <a:stretch/>
        </p:blipFill>
        <p:spPr bwMode="auto">
          <a:xfrm>
            <a:off x="2833750" y="5777342"/>
            <a:ext cx="2857500" cy="11044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lgbt rainbow banner"/>
          <p:cNvPicPr>
            <a:picLocks noChangeAspect="1" noChangeArrowheads="1"/>
          </p:cNvPicPr>
          <p:nvPr/>
        </p:nvPicPr>
        <p:blipFill rotWithShape="1">
          <a:blip r:embed="rId3">
            <a:extLst>
              <a:ext uri="{28A0092B-C50C-407E-A947-70E740481C1C}">
                <a14:useLocalDpi xmlns:a14="http://schemas.microsoft.com/office/drawing/2010/main" val="0"/>
              </a:ext>
            </a:extLst>
          </a:blip>
          <a:srcRect t="31377" b="29974"/>
          <a:stretch/>
        </p:blipFill>
        <p:spPr bwMode="auto">
          <a:xfrm>
            <a:off x="5655625" y="5777341"/>
            <a:ext cx="2857500" cy="1104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214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B050"/>
                </a:solidFill>
                <a:latin typeface="Verdana" panose="020B0604030504040204" pitchFamily="34" charset="0"/>
                <a:ea typeface="Verdana" panose="020B0604030504040204" pitchFamily="34" charset="0"/>
                <a:cs typeface="Verdana" panose="020B0604030504040204" pitchFamily="34" charset="0"/>
              </a:rPr>
              <a:t>Gender-Neutral Pronouns</a:t>
            </a:r>
          </a:p>
        </p:txBody>
      </p:sp>
      <p:sp>
        <p:nvSpPr>
          <p:cNvPr id="3" name="Content Placeholder 2"/>
          <p:cNvSpPr>
            <a:spLocks noGrp="1"/>
          </p:cNvSpPr>
          <p:nvPr>
            <p:ph idx="1"/>
          </p:nvPr>
        </p:nvSpPr>
        <p:spPr>
          <a:xfrm>
            <a:off x="677334" y="1531917"/>
            <a:ext cx="10676466" cy="2268187"/>
          </a:xfrm>
        </p:spPr>
        <p:txBody>
          <a:bodyPr>
            <a:normAutofit/>
          </a:bodyPr>
          <a:lstStyle/>
          <a:p>
            <a:pPr marL="0" indent="0">
              <a:buNone/>
            </a:pPr>
            <a:r>
              <a:rPr lang="en-GB" dirty="0"/>
              <a:t>Pronoun = noun used to refer to another person in place of their name. </a:t>
            </a:r>
          </a:p>
          <a:p>
            <a:r>
              <a:rPr lang="en-GB" dirty="0"/>
              <a:t>Sarah brought an umbrella with </a:t>
            </a:r>
            <a:r>
              <a:rPr lang="en-GB" b="1" dirty="0"/>
              <a:t>her</a:t>
            </a:r>
            <a:r>
              <a:rPr lang="en-GB" dirty="0"/>
              <a:t>. </a:t>
            </a:r>
          </a:p>
          <a:p>
            <a:r>
              <a:rPr lang="en-GB" dirty="0"/>
              <a:t>Michael dropped </a:t>
            </a:r>
            <a:r>
              <a:rPr lang="en-GB" b="1" dirty="0"/>
              <a:t>his</a:t>
            </a:r>
            <a:r>
              <a:rPr lang="en-GB" dirty="0"/>
              <a:t> phone.</a:t>
            </a:r>
          </a:p>
          <a:p>
            <a:r>
              <a:rPr lang="en-GB" dirty="0"/>
              <a:t>Jo was tired so </a:t>
            </a:r>
            <a:r>
              <a:rPr lang="en-GB" b="1" dirty="0"/>
              <a:t>they</a:t>
            </a:r>
            <a:r>
              <a:rPr lang="en-GB" dirty="0"/>
              <a:t> went to bed.  </a:t>
            </a:r>
          </a:p>
          <a:p>
            <a:pPr marL="0" indent="0">
              <a:buNone/>
            </a:pPr>
            <a:endParaRPr lang="en-GB" dirty="0"/>
          </a:p>
          <a:p>
            <a:endParaRPr lang="en-GB" dirty="0"/>
          </a:p>
        </p:txBody>
      </p:sp>
      <p:pic>
        <p:nvPicPr>
          <p:cNvPr id="1032" name="Picture 8" descr="Image result for they them pronouns"/>
          <p:cNvPicPr>
            <a:picLocks noChangeAspect="1" noChangeArrowheads="1"/>
          </p:cNvPicPr>
          <p:nvPr/>
        </p:nvPicPr>
        <p:blipFill rotWithShape="1">
          <a:blip r:embed="rId3">
            <a:extLst>
              <a:ext uri="{28A0092B-C50C-407E-A947-70E740481C1C}">
                <a14:useLocalDpi xmlns:a14="http://schemas.microsoft.com/office/drawing/2010/main" val="0"/>
              </a:ext>
            </a:extLst>
          </a:blip>
          <a:srcRect t="19927" b="21231"/>
          <a:stretch/>
        </p:blipFill>
        <p:spPr bwMode="auto">
          <a:xfrm>
            <a:off x="2068035" y="4085112"/>
            <a:ext cx="7895063" cy="1935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13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3"/>
                </a:solidFill>
                <a:latin typeface="Verdana" panose="020B0604030504040204" pitchFamily="34" charset="0"/>
                <a:ea typeface="Verdana" panose="020B0604030504040204" pitchFamily="34" charset="0"/>
                <a:cs typeface="Verdana" panose="020B0604030504040204" pitchFamily="34" charset="0"/>
              </a:rPr>
              <a:t>Gender-Neutral Pronouns</a:t>
            </a:r>
          </a:p>
        </p:txBody>
      </p:sp>
      <p:sp>
        <p:nvSpPr>
          <p:cNvPr id="3" name="Content Placeholder 2"/>
          <p:cNvSpPr>
            <a:spLocks noGrp="1"/>
          </p:cNvSpPr>
          <p:nvPr>
            <p:ph idx="1"/>
          </p:nvPr>
        </p:nvSpPr>
        <p:spPr>
          <a:xfrm>
            <a:off x="677334" y="1531917"/>
            <a:ext cx="10676466" cy="2268187"/>
          </a:xfrm>
        </p:spPr>
        <p:txBody>
          <a:bodyPr>
            <a:normAutofit/>
          </a:bodyPr>
          <a:lstStyle/>
          <a:p>
            <a:pPr marL="0" indent="0">
              <a:buNone/>
            </a:pPr>
            <a:r>
              <a:rPr lang="en-GB" dirty="0"/>
              <a:t>Pronoun = noun used to refer to another person in place of their name. </a:t>
            </a:r>
          </a:p>
          <a:p>
            <a:r>
              <a:rPr lang="en-GB" dirty="0"/>
              <a:t>Sarah brought an umbrella with </a:t>
            </a:r>
            <a:r>
              <a:rPr lang="en-GB" b="1" dirty="0"/>
              <a:t>her</a:t>
            </a:r>
            <a:r>
              <a:rPr lang="en-GB" dirty="0"/>
              <a:t>. </a:t>
            </a:r>
          </a:p>
          <a:p>
            <a:r>
              <a:rPr lang="en-GB" dirty="0"/>
              <a:t>Michael dropped </a:t>
            </a:r>
            <a:r>
              <a:rPr lang="en-GB" b="1" dirty="0"/>
              <a:t>his</a:t>
            </a:r>
            <a:r>
              <a:rPr lang="en-GB" dirty="0"/>
              <a:t> phone.</a:t>
            </a:r>
          </a:p>
          <a:p>
            <a:r>
              <a:rPr lang="en-GB" dirty="0"/>
              <a:t>Jo was tired so </a:t>
            </a:r>
            <a:r>
              <a:rPr lang="en-GB" b="1" dirty="0"/>
              <a:t>they</a:t>
            </a:r>
            <a:r>
              <a:rPr lang="en-GB" dirty="0"/>
              <a:t> went to bed.  </a:t>
            </a:r>
          </a:p>
          <a:p>
            <a:pPr marL="0" indent="0">
              <a:buNone/>
            </a:pPr>
            <a:endParaRPr lang="en-GB" dirty="0"/>
          </a:p>
          <a:p>
            <a:endParaRPr lang="en-GB" dirty="0"/>
          </a:p>
        </p:txBody>
      </p:sp>
      <p:pic>
        <p:nvPicPr>
          <p:cNvPr id="1032" name="Picture 8" descr="Image result for they them pronouns"/>
          <p:cNvPicPr>
            <a:picLocks noChangeAspect="1" noChangeArrowheads="1"/>
          </p:cNvPicPr>
          <p:nvPr/>
        </p:nvPicPr>
        <p:blipFill rotWithShape="1">
          <a:blip r:embed="rId3">
            <a:extLst>
              <a:ext uri="{28A0092B-C50C-407E-A947-70E740481C1C}">
                <a14:useLocalDpi xmlns:a14="http://schemas.microsoft.com/office/drawing/2010/main" val="0"/>
              </a:ext>
            </a:extLst>
          </a:blip>
          <a:srcRect t="19927" b="21231"/>
          <a:stretch/>
        </p:blipFill>
        <p:spPr bwMode="auto">
          <a:xfrm>
            <a:off x="2068035" y="4085112"/>
            <a:ext cx="7895063" cy="19356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24400" y="3974123"/>
            <a:ext cx="2579077" cy="225083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2399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74327" y="2231741"/>
            <a:ext cx="5889520" cy="3231654"/>
          </a:xfrm>
          <a:prstGeom prst="rect">
            <a:avLst/>
          </a:prstGeom>
          <a:noFill/>
        </p:spPr>
        <p:txBody>
          <a:bodyPr wrap="square" rtlCol="0">
            <a:spAutoFit/>
          </a:bodyPr>
          <a:lstStyle/>
          <a:p>
            <a:r>
              <a:rPr lang="en-US" sz="3600" dirty="0">
                <a:ea typeface="Verdana" panose="020B0604030504040204" pitchFamily="34" charset="0"/>
                <a:cs typeface="Verdana" panose="020B0604030504040204" pitchFamily="34" charset="0"/>
              </a:rPr>
              <a:t>What do you hope to learn in today’s session?</a:t>
            </a:r>
          </a:p>
          <a:p>
            <a:endParaRPr lang="en-US" sz="3600" dirty="0">
              <a:ea typeface="Verdana" panose="020B0604030504040204" pitchFamily="34" charset="0"/>
              <a:cs typeface="Verdana" panose="020B0604030504040204" pitchFamily="34" charset="0"/>
            </a:endParaRPr>
          </a:p>
          <a:p>
            <a:r>
              <a:rPr lang="en-US" sz="3600" dirty="0">
                <a:ea typeface="Verdana" panose="020B0604030504040204" pitchFamily="34" charset="0"/>
                <a:cs typeface="Verdana" panose="020B0604030504040204" pitchFamily="34" charset="0"/>
              </a:rPr>
              <a:t>It can be a specific query, or a general hope for the training</a:t>
            </a:r>
          </a:p>
          <a:p>
            <a:endParaRPr lang="en-US" sz="2400" dirty="0">
              <a:solidFill>
                <a:srgbClr val="212C51"/>
              </a:solidFill>
            </a:endParaRPr>
          </a:p>
        </p:txBody>
      </p:sp>
      <p:sp>
        <p:nvSpPr>
          <p:cNvPr id="8" name="Title 1"/>
          <p:cNvSpPr>
            <a:spLocks noGrp="1"/>
          </p:cNvSpPr>
          <p:nvPr>
            <p:ph type="title"/>
          </p:nvPr>
        </p:nvSpPr>
        <p:spPr>
          <a:xfrm>
            <a:off x="838200" y="703328"/>
            <a:ext cx="10515600" cy="1325563"/>
          </a:xfrm>
        </p:spPr>
        <p:txBody>
          <a:bodyPr>
            <a:normAutofit/>
          </a:bodyPr>
          <a:lstStyle/>
          <a:p>
            <a:r>
              <a:rPr lang="en-GB" sz="4800" b="1" dirty="0">
                <a:solidFill>
                  <a:srgbClr val="00B050"/>
                </a:solidFill>
                <a:latin typeface="Verdana" panose="020B0604030504040204" pitchFamily="34" charset="0"/>
                <a:ea typeface="Verdana" panose="020B0604030504040204" pitchFamily="34" charset="0"/>
                <a:cs typeface="Verdana" panose="020B0604030504040204" pitchFamily="34" charset="0"/>
              </a:rPr>
              <a:t>Hopes in a Hat</a:t>
            </a:r>
          </a:p>
        </p:txBody>
      </p:sp>
      <p:pic>
        <p:nvPicPr>
          <p:cNvPr id="1026" name="Picture 2" descr="Image result for magician h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257" y="2248842"/>
            <a:ext cx="4040341" cy="377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47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solidFill>
                  <a:schemeClr val="accent3"/>
                </a:solidFill>
                <a:latin typeface="Verdana" panose="020B0604030504040204" pitchFamily="34" charset="0"/>
                <a:ea typeface="Verdana" panose="020B0604030504040204" pitchFamily="34" charset="0"/>
                <a:cs typeface="Verdana" panose="020B0604030504040204" pitchFamily="34" charset="0"/>
              </a:rPr>
              <a:t>How to use gender-neutral pronouns</a:t>
            </a:r>
          </a:p>
        </p:txBody>
      </p:sp>
      <p:sp>
        <p:nvSpPr>
          <p:cNvPr id="3" name="Content Placeholder 2"/>
          <p:cNvSpPr>
            <a:spLocks noGrp="1"/>
          </p:cNvSpPr>
          <p:nvPr>
            <p:ph idx="1"/>
          </p:nvPr>
        </p:nvSpPr>
        <p:spPr/>
        <p:txBody>
          <a:bodyPr/>
          <a:lstStyle/>
          <a:p>
            <a:r>
              <a:rPr lang="en-GB" dirty="0"/>
              <a:t>Use in the same way as “she/her” or “he/him” </a:t>
            </a:r>
          </a:p>
          <a:p>
            <a:r>
              <a:rPr lang="en-GB" dirty="0"/>
              <a:t>Practice! </a:t>
            </a:r>
          </a:p>
          <a:p>
            <a:r>
              <a:rPr lang="en-GB" dirty="0"/>
              <a:t>If you make a mistake, quickly correct yourself and move on</a:t>
            </a:r>
          </a:p>
          <a:p>
            <a:r>
              <a:rPr lang="en-GB" dirty="0"/>
              <a:t>Don’t mention how hard it is for you</a:t>
            </a:r>
          </a:p>
          <a:p>
            <a:r>
              <a:rPr lang="en-GB" dirty="0"/>
              <a:t>Correct others who use the wrong pronoun</a:t>
            </a:r>
          </a:p>
          <a:p>
            <a:r>
              <a:rPr lang="en-GB" dirty="0"/>
              <a:t>Don’t worry if it takes time to adjust. </a:t>
            </a:r>
          </a:p>
        </p:txBody>
      </p:sp>
      <p:pic>
        <p:nvPicPr>
          <p:cNvPr id="4" name="Picture 8" descr="Image result for they them pronouns"/>
          <p:cNvPicPr>
            <a:picLocks noChangeAspect="1" noChangeArrowheads="1"/>
          </p:cNvPicPr>
          <p:nvPr/>
        </p:nvPicPr>
        <p:blipFill rotWithShape="1">
          <a:blip r:embed="rId3">
            <a:extLst>
              <a:ext uri="{28A0092B-C50C-407E-A947-70E740481C1C}">
                <a14:useLocalDpi xmlns:a14="http://schemas.microsoft.com/office/drawing/2010/main" val="0"/>
              </a:ext>
            </a:extLst>
          </a:blip>
          <a:srcRect l="33349" t="19927" r="33390" b="21231"/>
          <a:stretch/>
        </p:blipFill>
        <p:spPr bwMode="auto">
          <a:xfrm>
            <a:off x="7924802" y="3964759"/>
            <a:ext cx="3001108" cy="2212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18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B050"/>
                </a:solidFill>
                <a:latin typeface="Verdana" panose="020B0604030504040204" pitchFamily="34" charset="0"/>
                <a:ea typeface="Verdana" panose="020B0604030504040204" pitchFamily="34" charset="0"/>
                <a:cs typeface="Verdana" panose="020B0604030504040204" pitchFamily="34" charset="0"/>
              </a:rPr>
              <a:t>Quick pronoun exercise!</a:t>
            </a:r>
          </a:p>
        </p:txBody>
      </p:sp>
      <p:pic>
        <p:nvPicPr>
          <p:cNvPr id="3080" name="Picture 8" descr="Image result for quote bub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028092" y="1756450"/>
            <a:ext cx="6758664" cy="45046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86527" y="2743900"/>
            <a:ext cx="5887452" cy="1446550"/>
          </a:xfrm>
          <a:prstGeom prst="rect">
            <a:avLst/>
          </a:prstGeom>
          <a:noFill/>
        </p:spPr>
        <p:txBody>
          <a:bodyPr wrap="square" rtlCol="0">
            <a:spAutoFit/>
          </a:bodyPr>
          <a:lstStyle/>
          <a:p>
            <a:r>
              <a:rPr lang="en-GB" sz="4400" b="1" dirty="0"/>
              <a:t>Hi! My name is … </a:t>
            </a:r>
          </a:p>
          <a:p>
            <a:r>
              <a:rPr lang="en-GB" sz="4400" b="1" dirty="0"/>
              <a:t>and I use ....... pronouns</a:t>
            </a:r>
          </a:p>
        </p:txBody>
      </p:sp>
    </p:spTree>
    <p:extLst>
      <p:ext uri="{BB962C8B-B14F-4D97-AF65-F5344CB8AC3E}">
        <p14:creationId xmlns:p14="http://schemas.microsoft.com/office/powerpoint/2010/main" val="3125461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9331"/>
            <a:ext cx="10515600" cy="1325563"/>
          </a:xfrm>
        </p:spPr>
        <p:txBody>
          <a:bodyPr/>
          <a:lstStyle/>
          <a:p>
            <a:r>
              <a:rPr lang="en-GB" dirty="0">
                <a:solidFill>
                  <a:schemeClr val="accent3"/>
                </a:solidFill>
                <a:latin typeface="Verdana" panose="020B0604030504040204" pitchFamily="34" charset="0"/>
                <a:ea typeface="Verdana" panose="020B0604030504040204" pitchFamily="34" charset="0"/>
                <a:cs typeface="Verdana" panose="020B0604030504040204" pitchFamily="34" charset="0"/>
              </a:rPr>
              <a:t>You can’t always tell someone’s gender by their appearance</a:t>
            </a:r>
          </a:p>
        </p:txBody>
      </p:sp>
      <p:pic>
        <p:nvPicPr>
          <p:cNvPr id="9218"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4534" r="21788"/>
          <a:stretch/>
        </p:blipFill>
        <p:spPr bwMode="auto">
          <a:xfrm>
            <a:off x="195146" y="2318870"/>
            <a:ext cx="2174487" cy="295135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15554" r="5479"/>
          <a:stretch/>
        </p:blipFill>
        <p:spPr bwMode="auto">
          <a:xfrm>
            <a:off x="2369633" y="2318087"/>
            <a:ext cx="2330606" cy="2951356"/>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Related image"/>
          <p:cNvPicPr>
            <a:picLocks noChangeAspect="1" noChangeArrowheads="1"/>
          </p:cNvPicPr>
          <p:nvPr/>
        </p:nvPicPr>
        <p:blipFill rotWithShape="1">
          <a:blip r:embed="rId5">
            <a:extLst>
              <a:ext uri="{28A0092B-C50C-407E-A947-70E740481C1C}">
                <a14:useLocalDpi xmlns:a14="http://schemas.microsoft.com/office/drawing/2010/main" val="0"/>
              </a:ext>
            </a:extLst>
          </a:blip>
          <a:srcRect l="50037"/>
          <a:stretch/>
        </p:blipFill>
        <p:spPr bwMode="auto">
          <a:xfrm>
            <a:off x="4700239" y="2309086"/>
            <a:ext cx="2488437" cy="2950573"/>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8676" y="2308303"/>
            <a:ext cx="2216826" cy="2951356"/>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Image result for lucy garland drag"/>
          <p:cNvPicPr>
            <a:picLocks noChangeAspect="1" noChangeArrowheads="1"/>
          </p:cNvPicPr>
          <p:nvPr/>
        </p:nvPicPr>
        <p:blipFill rotWithShape="1">
          <a:blip r:embed="rId7">
            <a:extLst>
              <a:ext uri="{28A0092B-C50C-407E-A947-70E740481C1C}">
                <a14:useLocalDpi xmlns:a14="http://schemas.microsoft.com/office/drawing/2010/main" val="0"/>
              </a:ext>
            </a:extLst>
          </a:blip>
          <a:srcRect r="49956"/>
          <a:stretch/>
        </p:blipFill>
        <p:spPr bwMode="auto">
          <a:xfrm>
            <a:off x="9378205" y="2308303"/>
            <a:ext cx="2759711" cy="2965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661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3"/>
                </a:solidFill>
                <a:latin typeface="Verdana" panose="020B0604030504040204" pitchFamily="34" charset="0"/>
                <a:ea typeface="Verdana" panose="020B0604030504040204" pitchFamily="34" charset="0"/>
                <a:cs typeface="Verdana" panose="020B0604030504040204" pitchFamily="34" charset="0"/>
              </a:rPr>
              <a:t>What language should I use?</a:t>
            </a:r>
          </a:p>
        </p:txBody>
      </p:sp>
      <p:sp>
        <p:nvSpPr>
          <p:cNvPr id="3" name="Content Placeholder 2"/>
          <p:cNvSpPr>
            <a:spLocks noGrp="1"/>
          </p:cNvSpPr>
          <p:nvPr>
            <p:ph idx="1"/>
          </p:nvPr>
        </p:nvSpPr>
        <p:spPr/>
        <p:txBody>
          <a:bodyPr>
            <a:normAutofit/>
          </a:bodyPr>
          <a:lstStyle/>
          <a:p>
            <a:r>
              <a:rPr lang="en-GB" dirty="0"/>
              <a:t>Never use an LGBT+ term as a pejorative, e.g. “that’s so gay”, “she looks like a tranny”. These imply that it’s bad or shameful to be LGBT+.</a:t>
            </a:r>
          </a:p>
          <a:p>
            <a:r>
              <a:rPr lang="en-GB" dirty="0"/>
              <a:t>Imagine if a word associated with your identity was considered an insult. It would hurt! And every time people used it, they would be reinforcing the idea that people like you are bad and shameful. </a:t>
            </a:r>
          </a:p>
          <a:p>
            <a:r>
              <a:rPr lang="en-GB" b="1" dirty="0"/>
              <a:t>Always</a:t>
            </a:r>
            <a:r>
              <a:rPr lang="en-GB" dirty="0"/>
              <a:t> correct people who use hurtful words like </a:t>
            </a:r>
            <a:br>
              <a:rPr lang="en-GB" dirty="0"/>
            </a:br>
            <a:r>
              <a:rPr lang="en-GB" dirty="0"/>
              <a:t>“tranny”, “she-male”, “it”, “poof”, “</a:t>
            </a:r>
            <a:r>
              <a:rPr lang="en-GB"/>
              <a:t>lesbo”, etc.</a:t>
            </a:r>
            <a:endParaRPr lang="en-GB" dirty="0"/>
          </a:p>
          <a:p>
            <a:endParaRPr lang="en-GB" dirty="0"/>
          </a:p>
        </p:txBody>
      </p:sp>
      <p:pic>
        <p:nvPicPr>
          <p:cNvPr id="2050" name="Picture 2" descr="Image result for rude langu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5821" y="4652962"/>
            <a:ext cx="1905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41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3"/>
                </a:solidFill>
                <a:latin typeface="Verdana" panose="020B0604030504040204" pitchFamily="34" charset="0"/>
                <a:ea typeface="Verdana" panose="020B0604030504040204" pitchFamily="34" charset="0"/>
                <a:cs typeface="Verdana" panose="020B0604030504040204" pitchFamily="34" charset="0"/>
              </a:rPr>
              <a:t>Am I allowed to say “gay” at all?</a:t>
            </a:r>
          </a:p>
        </p:txBody>
      </p:sp>
      <p:sp>
        <p:nvSpPr>
          <p:cNvPr id="3" name="Content Placeholder 2"/>
          <p:cNvSpPr>
            <a:spLocks noGrp="1"/>
          </p:cNvSpPr>
          <p:nvPr>
            <p:ph idx="1"/>
          </p:nvPr>
        </p:nvSpPr>
        <p:spPr>
          <a:xfrm>
            <a:off x="838200" y="1819210"/>
            <a:ext cx="10515600" cy="4351338"/>
          </a:xfrm>
        </p:spPr>
        <p:txBody>
          <a:bodyPr>
            <a:normAutofit/>
          </a:bodyPr>
          <a:lstStyle/>
          <a:p>
            <a:r>
              <a:rPr lang="en-GB" dirty="0">
                <a:ea typeface="Verdana" panose="020B0604030504040204" pitchFamily="34" charset="0"/>
                <a:cs typeface="Verdana" panose="020B0604030504040204" pitchFamily="34" charset="0"/>
              </a:rPr>
              <a:t>It’s less about the words, and more about the </a:t>
            </a:r>
            <a:r>
              <a:rPr lang="en-GB" b="1" dirty="0">
                <a:ea typeface="Verdana" panose="020B0604030504040204" pitchFamily="34" charset="0"/>
                <a:cs typeface="Verdana" panose="020B0604030504040204" pitchFamily="34" charset="0"/>
              </a:rPr>
              <a:t>intent. </a:t>
            </a:r>
          </a:p>
          <a:p>
            <a:r>
              <a:rPr lang="en-GB" dirty="0">
                <a:ea typeface="Verdana" panose="020B0604030504040204" pitchFamily="34" charset="0"/>
                <a:cs typeface="Verdana" panose="020B0604030504040204" pitchFamily="34" charset="0"/>
              </a:rPr>
              <a:t>“He’s gay” to describe a gay man is a factual statement – but “</a:t>
            </a:r>
            <a:r>
              <a:rPr lang="en-GB" i="1" dirty="0">
                <a:ea typeface="Verdana" panose="020B0604030504040204" pitchFamily="34" charset="0"/>
                <a:cs typeface="Verdana" panose="020B0604030504040204" pitchFamily="34" charset="0"/>
              </a:rPr>
              <a:t>ugh he’s so gay</a:t>
            </a:r>
            <a:r>
              <a:rPr lang="en-GB" dirty="0">
                <a:ea typeface="Verdana" panose="020B0604030504040204" pitchFamily="34" charset="0"/>
                <a:cs typeface="Verdana" panose="020B0604030504040204" pitchFamily="34" charset="0"/>
              </a:rPr>
              <a:t>” to describe someone’s effeminate behaviour is not ok.</a:t>
            </a:r>
          </a:p>
          <a:p>
            <a:r>
              <a:rPr lang="en-GB" dirty="0">
                <a:ea typeface="Verdana" panose="020B0604030504040204" pitchFamily="34" charset="0"/>
                <a:cs typeface="Verdana" panose="020B0604030504040204" pitchFamily="34" charset="0"/>
              </a:rPr>
              <a:t>Don’t whisper the words as though </a:t>
            </a:r>
            <a:br>
              <a:rPr lang="en-GB" dirty="0">
                <a:ea typeface="Verdana" panose="020B0604030504040204" pitchFamily="34" charset="0"/>
                <a:cs typeface="Verdana" panose="020B0604030504040204" pitchFamily="34" charset="0"/>
              </a:rPr>
            </a:br>
            <a:r>
              <a:rPr lang="en-GB" dirty="0">
                <a:ea typeface="Verdana" panose="020B0604030504040204" pitchFamily="34" charset="0"/>
                <a:cs typeface="Verdana" panose="020B0604030504040204" pitchFamily="34" charset="0"/>
              </a:rPr>
              <a:t>they’re swear words </a:t>
            </a:r>
          </a:p>
          <a:p>
            <a:r>
              <a:rPr lang="en-GB" dirty="0">
                <a:solidFill>
                  <a:srgbClr val="7030A0"/>
                </a:solidFill>
                <a:ea typeface="Verdana" panose="020B0604030504040204" pitchFamily="34" charset="0"/>
                <a:cs typeface="Verdana" panose="020B0604030504040204" pitchFamily="34" charset="0"/>
              </a:rPr>
              <a:t>Avoid using a word that refers to a person’s </a:t>
            </a:r>
            <a:br>
              <a:rPr lang="en-GB" dirty="0">
                <a:solidFill>
                  <a:srgbClr val="7030A0"/>
                </a:solidFill>
                <a:ea typeface="Verdana" panose="020B0604030504040204" pitchFamily="34" charset="0"/>
                <a:cs typeface="Verdana" panose="020B0604030504040204" pitchFamily="34" charset="0"/>
              </a:rPr>
            </a:br>
            <a:r>
              <a:rPr lang="en-GB" dirty="0">
                <a:solidFill>
                  <a:srgbClr val="7030A0"/>
                </a:solidFill>
                <a:ea typeface="Verdana" panose="020B0604030504040204" pitchFamily="34" charset="0"/>
                <a:cs typeface="Verdana" panose="020B0604030504040204" pitchFamily="34" charset="0"/>
              </a:rPr>
              <a:t>identity in a descriptive sense to suggest that </a:t>
            </a:r>
            <a:br>
              <a:rPr lang="en-GB" dirty="0">
                <a:solidFill>
                  <a:srgbClr val="7030A0"/>
                </a:solidFill>
                <a:ea typeface="Verdana" panose="020B0604030504040204" pitchFamily="34" charset="0"/>
                <a:cs typeface="Verdana" panose="020B0604030504040204" pitchFamily="34" charset="0"/>
              </a:rPr>
            </a:br>
            <a:r>
              <a:rPr lang="en-GB" dirty="0">
                <a:solidFill>
                  <a:srgbClr val="7030A0"/>
                </a:solidFill>
                <a:ea typeface="Verdana" panose="020B0604030504040204" pitchFamily="34" charset="0"/>
                <a:cs typeface="Verdana" panose="020B0604030504040204" pitchFamily="34" charset="0"/>
              </a:rPr>
              <a:t>something is bad, weird, or unacceptable</a:t>
            </a:r>
            <a:r>
              <a:rPr lang="en-GB" dirty="0">
                <a:ea typeface="Verdana" panose="020B0604030504040204" pitchFamily="34" charset="0"/>
                <a:cs typeface="Verdana" panose="020B0604030504040204" pitchFamily="34" charset="0"/>
              </a:rPr>
              <a:t>. </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6761" y="3571154"/>
            <a:ext cx="3466585" cy="2438756"/>
          </a:xfrm>
          <a:prstGeom prst="rect">
            <a:avLst/>
          </a:prstGeom>
          <a:ln>
            <a:solidFill>
              <a:schemeClr val="accent2"/>
            </a:solidFill>
          </a:ln>
        </p:spPr>
      </p:pic>
    </p:spTree>
    <p:extLst>
      <p:ext uri="{BB962C8B-B14F-4D97-AF65-F5344CB8AC3E}">
        <p14:creationId xmlns:p14="http://schemas.microsoft.com/office/powerpoint/2010/main" val="293859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that's so gay"/>
          <p:cNvPicPr>
            <a:picLocks noChangeAspect="1" noChangeArrowheads="1"/>
          </p:cNvPicPr>
          <p:nvPr/>
        </p:nvPicPr>
        <p:blipFill rotWithShape="1">
          <a:blip r:embed="rId3">
            <a:extLst>
              <a:ext uri="{28A0092B-C50C-407E-A947-70E740481C1C}">
                <a14:useLocalDpi xmlns:a14="http://schemas.microsoft.com/office/drawing/2010/main" val="0"/>
              </a:ext>
            </a:extLst>
          </a:blip>
          <a:srcRect b="60177"/>
          <a:stretch/>
        </p:blipFill>
        <p:spPr bwMode="auto">
          <a:xfrm>
            <a:off x="838200" y="0"/>
            <a:ext cx="10334625" cy="26589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51309" y="2658979"/>
            <a:ext cx="9721516" cy="3785652"/>
          </a:xfrm>
          <a:prstGeom prst="rect">
            <a:avLst/>
          </a:prstGeom>
          <a:noFill/>
        </p:spPr>
        <p:txBody>
          <a:bodyPr wrap="square" rtlCol="0">
            <a:spAutoFit/>
          </a:bodyPr>
          <a:lstStyle/>
          <a:p>
            <a:r>
              <a:rPr lang="en-GB" sz="4000" dirty="0"/>
              <a:t>Weird. Messed up. Annoying. Silly. Awkward. Pathetic. Dumb. Weak. Boring. Ridiculous. Absurd. Surreal. Nuts. Wild. </a:t>
            </a:r>
            <a:r>
              <a:rPr lang="en-GB" sz="4000" dirty="0" err="1"/>
              <a:t>Wack</a:t>
            </a:r>
            <a:r>
              <a:rPr lang="en-GB" sz="4000" dirty="0"/>
              <a:t>. Stupid. </a:t>
            </a:r>
          </a:p>
          <a:p>
            <a:r>
              <a:rPr lang="en-GB" sz="4000" dirty="0"/>
              <a:t>Interesting. Sick. Naff. Outrageous. Gross. Frustrating. Pointless. Obnoxious. Awful. Cheesy. Dorky. Nonsensical. Bizarre. </a:t>
            </a:r>
          </a:p>
        </p:txBody>
      </p:sp>
    </p:spTree>
    <p:extLst>
      <p:ext uri="{BB962C8B-B14F-4D97-AF65-F5344CB8AC3E}">
        <p14:creationId xmlns:p14="http://schemas.microsoft.com/office/powerpoint/2010/main" val="1038273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solidFill>
                  <a:srgbClr val="7030A0"/>
                </a:solidFill>
                <a:latin typeface="Verdana" panose="020B0604030504040204" pitchFamily="34" charset="0"/>
                <a:ea typeface="Verdana" panose="020B0604030504040204" pitchFamily="34" charset="0"/>
                <a:cs typeface="Verdana" panose="020B0604030504040204" pitchFamily="34" charset="0"/>
              </a:rPr>
              <a:t>Other people’s behaviour and language</a:t>
            </a:r>
          </a:p>
        </p:txBody>
      </p:sp>
      <p:sp>
        <p:nvSpPr>
          <p:cNvPr id="3" name="Content Placeholder 2"/>
          <p:cNvSpPr>
            <a:spLocks noGrp="1"/>
          </p:cNvSpPr>
          <p:nvPr>
            <p:ph idx="1"/>
          </p:nvPr>
        </p:nvSpPr>
        <p:spPr>
          <a:xfrm>
            <a:off x="838200" y="1825625"/>
            <a:ext cx="9623961" cy="3862656"/>
          </a:xfrm>
        </p:spPr>
        <p:txBody>
          <a:bodyPr>
            <a:normAutofit/>
          </a:bodyPr>
          <a:lstStyle/>
          <a:p>
            <a:r>
              <a:rPr lang="en-GB" sz="3200" dirty="0"/>
              <a:t>The College is fully committed to equality, diversity, safety, and respect, and we will tackle any unacceptable behaviour and language that occurs on campus. </a:t>
            </a:r>
          </a:p>
          <a:p>
            <a:r>
              <a:rPr lang="en-GB" sz="3200" dirty="0"/>
              <a:t>If you see or hear someone else making inappropriate comments or treating someone unfairly, please speak up and let them know that it’s not ok.</a:t>
            </a:r>
          </a:p>
          <a:p>
            <a:endParaRPr lang="en-GB" sz="2400" dirty="0"/>
          </a:p>
          <a:p>
            <a:endParaRPr lang="en-GB" sz="2400" dirty="0"/>
          </a:p>
        </p:txBody>
      </p:sp>
      <p:pic>
        <p:nvPicPr>
          <p:cNvPr id="1024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2447" y="4405745"/>
            <a:ext cx="3540733" cy="1992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568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600" dirty="0">
                <a:solidFill>
                  <a:srgbClr val="7030A0"/>
                </a:solidFill>
                <a:latin typeface="Verdana" panose="020B0604030504040204" pitchFamily="34" charset="0"/>
                <a:ea typeface="Verdana" panose="020B0604030504040204" pitchFamily="34" charset="0"/>
                <a:cs typeface="Verdana" panose="020B0604030504040204" pitchFamily="34" charset="0"/>
              </a:rPr>
              <a:t>How to challenge unacceptable behaviour</a:t>
            </a:r>
          </a:p>
        </p:txBody>
      </p:sp>
      <p:sp>
        <p:nvSpPr>
          <p:cNvPr id="5" name="Content Placeholder 4"/>
          <p:cNvSpPr>
            <a:spLocks noGrp="1"/>
          </p:cNvSpPr>
          <p:nvPr>
            <p:ph idx="1"/>
          </p:nvPr>
        </p:nvSpPr>
        <p:spPr>
          <a:xfrm>
            <a:off x="838200" y="1699388"/>
            <a:ext cx="10515600" cy="4351338"/>
          </a:xfrm>
        </p:spPr>
        <p:txBody>
          <a:bodyPr>
            <a:normAutofit lnSpcReduction="10000"/>
          </a:bodyPr>
          <a:lstStyle/>
          <a:p>
            <a:r>
              <a:rPr lang="en-GB" dirty="0"/>
              <a:t>Step 1: speak up right away </a:t>
            </a:r>
          </a:p>
          <a:p>
            <a:r>
              <a:rPr lang="en-GB" dirty="0"/>
              <a:t>Step 2: speak calmly but firmly, and don’t smile or laugh, otherwise they might not take you seriously.</a:t>
            </a:r>
          </a:p>
          <a:p>
            <a:r>
              <a:rPr lang="en-GB" dirty="0"/>
              <a:t>Step 3: Be specific – tell them what you found unacceptable, how it made you feel, and what you want them to do – or stop doing – in the future.</a:t>
            </a:r>
          </a:p>
          <a:p>
            <a:r>
              <a:rPr lang="en-GB" dirty="0"/>
              <a:t>Step 4: if the person tries to laugh it off, tell them you’re being serious and make it clear to them that their behaviour is unacceptable.</a:t>
            </a:r>
          </a:p>
          <a:p>
            <a:r>
              <a:rPr lang="en-GB" dirty="0"/>
              <a:t>Step 5: if the person tries to argue or becomes confrontational, just walk away. This will show how serious you are about their behaviour.</a:t>
            </a:r>
          </a:p>
          <a:p>
            <a:endParaRPr lang="en-GB" dirty="0"/>
          </a:p>
        </p:txBody>
      </p:sp>
    </p:spTree>
    <p:extLst>
      <p:ext uri="{BB962C8B-B14F-4D97-AF65-F5344CB8AC3E}">
        <p14:creationId xmlns:p14="http://schemas.microsoft.com/office/powerpoint/2010/main" val="95546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82" y="601797"/>
            <a:ext cx="8819367" cy="1325563"/>
          </a:xfrm>
        </p:spPr>
        <p:txBody>
          <a:bodyPr>
            <a:normAutofit/>
          </a:bodyPr>
          <a:lstStyle/>
          <a:p>
            <a:r>
              <a:rPr lang="en-GB" sz="4800" dirty="0">
                <a:solidFill>
                  <a:schemeClr val="accent3"/>
                </a:solidFill>
                <a:latin typeface="Verdana" panose="020B0604030504040204" pitchFamily="34" charset="0"/>
                <a:ea typeface="Verdana" panose="020B0604030504040204" pitchFamily="34" charset="0"/>
                <a:cs typeface="Verdana" panose="020B0604030504040204" pitchFamily="34" charset="0"/>
              </a:rPr>
              <a:t>Want to learn more?</a:t>
            </a:r>
          </a:p>
        </p:txBody>
      </p:sp>
      <p:sp>
        <p:nvSpPr>
          <p:cNvPr id="3" name="Content Placeholder 2"/>
          <p:cNvSpPr>
            <a:spLocks noGrp="1"/>
          </p:cNvSpPr>
          <p:nvPr>
            <p:ph idx="1"/>
          </p:nvPr>
        </p:nvSpPr>
        <p:spPr>
          <a:xfrm>
            <a:off x="925882" y="1919597"/>
            <a:ext cx="10515600" cy="3862656"/>
          </a:xfrm>
        </p:spPr>
        <p:txBody>
          <a:bodyPr>
            <a:normAutofit/>
          </a:bodyPr>
          <a:lstStyle/>
          <a:p>
            <a:r>
              <a:rPr lang="en-GB" dirty="0"/>
              <a:t>E-STEP tutorial programme</a:t>
            </a:r>
          </a:p>
          <a:p>
            <a:r>
              <a:rPr lang="en-GB" dirty="0"/>
              <a:t>Info and resources on Equality and Diversity Moodle page </a:t>
            </a:r>
          </a:p>
          <a:p>
            <a:r>
              <a:rPr lang="en-GB" dirty="0"/>
              <a:t>Student Union LGBTQ Society: facebook.com/</a:t>
            </a:r>
            <a:r>
              <a:rPr lang="en-GB" dirty="0" err="1"/>
              <a:t>nptc.lgbtq</a:t>
            </a:r>
            <a:r>
              <a:rPr lang="en-GB" dirty="0"/>
              <a:t> </a:t>
            </a:r>
          </a:p>
          <a:p>
            <a:r>
              <a:rPr lang="en-GB" dirty="0">
                <a:hlinkClick r:id="rId3"/>
              </a:rPr>
              <a:t>diversity@nptcgroup.ac.uk</a:t>
            </a:r>
            <a:r>
              <a:rPr lang="en-GB" dirty="0"/>
              <a:t> </a:t>
            </a:r>
          </a:p>
        </p:txBody>
      </p:sp>
      <p:pic>
        <p:nvPicPr>
          <p:cNvPr id="11266" name="Picture 2" descr="https://scontent-lht6-1.xx.fbcdn.net/v/t1.0-9/56971036_564508640703276_5542863536977346560_o.jpg?_nc_cat=100&amp;_nc_oc=AQmnKyQp9IvGrHsl6uqCAWWVhay4aW111otAPfmLAFTBufmTmq_YsinZUhEVUlXOflE&amp;_nc_ht=scontent-lht6-1.xx&amp;oh=798032f56836814c398b9012d101e625&amp;oe=5D825CBA"/>
          <p:cNvPicPr>
            <a:picLocks noChangeAspect="1" noChangeArrowheads="1"/>
          </p:cNvPicPr>
          <p:nvPr/>
        </p:nvPicPr>
        <p:blipFill rotWithShape="1">
          <a:blip r:embed="rId4">
            <a:extLst>
              <a:ext uri="{28A0092B-C50C-407E-A947-70E740481C1C}">
                <a14:useLocalDpi xmlns:a14="http://schemas.microsoft.com/office/drawing/2010/main" val="0"/>
              </a:ext>
            </a:extLst>
          </a:blip>
          <a:srcRect b="48836"/>
          <a:stretch/>
        </p:blipFill>
        <p:spPr bwMode="auto">
          <a:xfrm>
            <a:off x="6748926" y="4372132"/>
            <a:ext cx="4905499" cy="177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7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2185639"/>
            <a:ext cx="6909008" cy="2246769"/>
          </a:xfrm>
          <a:prstGeom prst="rect">
            <a:avLst/>
          </a:prstGeom>
          <a:noFill/>
        </p:spPr>
        <p:txBody>
          <a:bodyPr wrap="square" rtlCol="0">
            <a:spAutoFit/>
          </a:bodyPr>
          <a:lstStyle/>
          <a:p>
            <a:pPr marL="342900" indent="-342900">
              <a:buFont typeface="Arial" panose="020B0604020202020204" pitchFamily="34" charset="0"/>
              <a:buChar char="•"/>
            </a:pPr>
            <a:r>
              <a:rPr lang="en-US" sz="2800" dirty="0">
                <a:ea typeface="Verdana" panose="020B0604030504040204" pitchFamily="34" charset="0"/>
                <a:cs typeface="Verdana" panose="020B0604030504040204" pitchFamily="34" charset="0"/>
              </a:rPr>
              <a:t>Definitions: what is LGBT+?</a:t>
            </a:r>
          </a:p>
          <a:p>
            <a:pPr marL="342900" indent="-342900">
              <a:buFont typeface="Arial" panose="020B0604020202020204" pitchFamily="34" charset="0"/>
              <a:buChar char="•"/>
            </a:pPr>
            <a:r>
              <a:rPr lang="en-US" sz="2800" dirty="0" err="1">
                <a:ea typeface="Verdana" panose="020B0604030504040204" pitchFamily="34" charset="0"/>
                <a:cs typeface="Verdana" panose="020B0604030504040204" pitchFamily="34" charset="0"/>
              </a:rPr>
              <a:t>Mythbusting</a:t>
            </a:r>
            <a:endParaRPr lang="en-US" sz="2800" dirty="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800" dirty="0">
                <a:ea typeface="Verdana" panose="020B0604030504040204" pitchFamily="34" charset="0"/>
                <a:cs typeface="Verdana" panose="020B0604030504040204" pitchFamily="34" charset="0"/>
              </a:rPr>
              <a:t>Why does this matter?</a:t>
            </a:r>
          </a:p>
          <a:p>
            <a:pPr marL="342900" indent="-342900">
              <a:buFont typeface="Arial" panose="020B0604020202020204" pitchFamily="34" charset="0"/>
              <a:buChar char="•"/>
            </a:pPr>
            <a:r>
              <a:rPr lang="en-US" sz="2800" dirty="0">
                <a:ea typeface="Verdana" panose="020B0604030504040204" pitchFamily="34" charset="0"/>
                <a:cs typeface="Verdana" panose="020B0604030504040204" pitchFamily="34" charset="0"/>
              </a:rPr>
              <a:t>Language</a:t>
            </a:r>
          </a:p>
          <a:p>
            <a:pPr marL="342900" indent="-342900">
              <a:buFont typeface="Arial" panose="020B0604020202020204" pitchFamily="34" charset="0"/>
              <a:buChar char="•"/>
            </a:pPr>
            <a:r>
              <a:rPr lang="en-US" sz="2800" dirty="0">
                <a:ea typeface="Verdana" panose="020B0604030504040204" pitchFamily="34" charset="0"/>
                <a:cs typeface="Verdana" panose="020B0604030504040204" pitchFamily="34" charset="0"/>
              </a:rPr>
              <a:t>Pronouns</a:t>
            </a:r>
          </a:p>
        </p:txBody>
      </p:sp>
      <p:sp>
        <p:nvSpPr>
          <p:cNvPr id="8" name="Title 1"/>
          <p:cNvSpPr>
            <a:spLocks noGrp="1"/>
          </p:cNvSpPr>
          <p:nvPr>
            <p:ph type="title"/>
          </p:nvPr>
        </p:nvSpPr>
        <p:spPr/>
        <p:txBody>
          <a:bodyPr>
            <a:normAutofit/>
          </a:bodyPr>
          <a:lstStyle/>
          <a:p>
            <a:r>
              <a:rPr lang="en-GB" sz="4800" dirty="0">
                <a:solidFill>
                  <a:schemeClr val="accent2"/>
                </a:solidFill>
                <a:latin typeface="Verdana" panose="020B0604030504040204" pitchFamily="34" charset="0"/>
                <a:ea typeface="Verdana" panose="020B0604030504040204" pitchFamily="34" charset="0"/>
                <a:cs typeface="Verdana" panose="020B0604030504040204" pitchFamily="34" charset="0"/>
              </a:rPr>
              <a:t>Today we’ll cover:</a:t>
            </a:r>
          </a:p>
        </p:txBody>
      </p:sp>
      <p:pic>
        <p:nvPicPr>
          <p:cNvPr id="11" name="Picture 2" descr="Image result for lgbt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156" y="2185639"/>
            <a:ext cx="4699844" cy="4672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14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B050"/>
                </a:solidFill>
                <a:latin typeface="Verdana" panose="020B0604030504040204" pitchFamily="34" charset="0"/>
                <a:ea typeface="Verdana" panose="020B0604030504040204" pitchFamily="34" charset="0"/>
                <a:cs typeface="Verdana" panose="020B0604030504040204" pitchFamily="34" charset="0"/>
              </a:rPr>
              <a:t>What does LGBT+ stand for?</a:t>
            </a:r>
          </a:p>
        </p:txBody>
      </p:sp>
      <p:sp>
        <p:nvSpPr>
          <p:cNvPr id="3" name="Content Placeholder 2"/>
          <p:cNvSpPr>
            <a:spLocks noGrp="1"/>
          </p:cNvSpPr>
          <p:nvPr>
            <p:ph idx="1"/>
          </p:nvPr>
        </p:nvSpPr>
        <p:spPr>
          <a:xfrm>
            <a:off x="650912" y="1598704"/>
            <a:ext cx="10600667" cy="4351338"/>
          </a:xfrm>
        </p:spPr>
        <p:txBody>
          <a:bodyPr>
            <a:noAutofit/>
          </a:bodyPr>
          <a:lstStyle/>
          <a:p>
            <a:r>
              <a:rPr lang="en-GB" sz="2400" b="1" dirty="0">
                <a:ea typeface="Verdana" panose="020B0604030504040204" pitchFamily="34" charset="0"/>
                <a:cs typeface="Verdana" panose="020B0604030504040204" pitchFamily="34" charset="0"/>
              </a:rPr>
              <a:t>Lesbian</a:t>
            </a:r>
            <a:r>
              <a:rPr lang="en-GB" sz="2400" dirty="0">
                <a:ea typeface="Verdana" panose="020B0604030504040204" pitchFamily="34" charset="0"/>
                <a:cs typeface="Verdana" panose="020B0604030504040204" pitchFamily="34" charset="0"/>
              </a:rPr>
              <a:t> = a woman who is attracted to other women</a:t>
            </a:r>
          </a:p>
          <a:p>
            <a:r>
              <a:rPr lang="en-GB" sz="2400" b="1" dirty="0">
                <a:ea typeface="Verdana" panose="020B0604030504040204" pitchFamily="34" charset="0"/>
                <a:cs typeface="Verdana" panose="020B0604030504040204" pitchFamily="34" charset="0"/>
              </a:rPr>
              <a:t>Gay</a:t>
            </a:r>
            <a:r>
              <a:rPr lang="en-GB" sz="2400" dirty="0">
                <a:ea typeface="Verdana" panose="020B0604030504040204" pitchFamily="34" charset="0"/>
                <a:cs typeface="Verdana" panose="020B0604030504040204" pitchFamily="34" charset="0"/>
              </a:rPr>
              <a:t> = a man who is attracted to other men</a:t>
            </a:r>
          </a:p>
          <a:p>
            <a:r>
              <a:rPr lang="en-GB" sz="2400" b="1" dirty="0">
                <a:ea typeface="Verdana" panose="020B0604030504040204" pitchFamily="34" charset="0"/>
                <a:cs typeface="Verdana" panose="020B0604030504040204" pitchFamily="34" charset="0"/>
              </a:rPr>
              <a:t>Bisexual</a:t>
            </a:r>
            <a:r>
              <a:rPr lang="en-GB" sz="2400" dirty="0">
                <a:ea typeface="Verdana" panose="020B0604030504040204" pitchFamily="34" charset="0"/>
                <a:cs typeface="Verdana" panose="020B0604030504040204" pitchFamily="34" charset="0"/>
              </a:rPr>
              <a:t> = someone attracted to people regardless of their gender</a:t>
            </a:r>
          </a:p>
          <a:p>
            <a:r>
              <a:rPr lang="en-GB" sz="2400" b="1" dirty="0">
                <a:ea typeface="Verdana" panose="020B0604030504040204" pitchFamily="34" charset="0"/>
                <a:cs typeface="Verdana" panose="020B0604030504040204" pitchFamily="34" charset="0"/>
              </a:rPr>
              <a:t>Trans</a:t>
            </a:r>
            <a:r>
              <a:rPr lang="en-GB" sz="2400" dirty="0">
                <a:ea typeface="Verdana" panose="020B0604030504040204" pitchFamily="34" charset="0"/>
                <a:cs typeface="Verdana" panose="020B0604030504040204" pitchFamily="34" charset="0"/>
              </a:rPr>
              <a:t> = someone whose gender is different to the sex they were assigned at birth.</a:t>
            </a:r>
          </a:p>
          <a:p>
            <a:r>
              <a:rPr lang="en-GB" sz="2400" b="1" dirty="0">
                <a:ea typeface="Verdana" panose="020B0604030504040204" pitchFamily="34" charset="0"/>
                <a:cs typeface="Verdana" panose="020B0604030504040204" pitchFamily="34" charset="0"/>
              </a:rPr>
              <a:t>Plus</a:t>
            </a:r>
            <a:r>
              <a:rPr lang="en-GB" sz="2400" dirty="0">
                <a:ea typeface="Verdana" panose="020B0604030504040204" pitchFamily="34" charset="0"/>
                <a:cs typeface="Verdana" panose="020B0604030504040204" pitchFamily="34" charset="0"/>
              </a:rPr>
              <a:t> = other sexual and gender identities, including (but not limited to) :</a:t>
            </a:r>
          </a:p>
          <a:p>
            <a:pPr lvl="1"/>
            <a:r>
              <a:rPr lang="en-GB" dirty="0">
                <a:ea typeface="Verdana" panose="020B0604030504040204" pitchFamily="34" charset="0"/>
                <a:cs typeface="Verdana" panose="020B0604030504040204" pitchFamily="34" charset="0"/>
              </a:rPr>
              <a:t>asexual</a:t>
            </a:r>
          </a:p>
          <a:p>
            <a:pPr lvl="1"/>
            <a:r>
              <a:rPr lang="en-GB" dirty="0">
                <a:ea typeface="Verdana" panose="020B0604030504040204" pitchFamily="34" charset="0"/>
                <a:cs typeface="Verdana" panose="020B0604030504040204" pitchFamily="34" charset="0"/>
              </a:rPr>
              <a:t>intersex</a:t>
            </a:r>
          </a:p>
          <a:p>
            <a:pPr lvl="1"/>
            <a:r>
              <a:rPr lang="en-GB" dirty="0">
                <a:ea typeface="Verdana" panose="020B0604030504040204" pitchFamily="34" charset="0"/>
                <a:cs typeface="Verdana" panose="020B0604030504040204" pitchFamily="34" charset="0"/>
              </a:rPr>
              <a:t>genderqueer</a:t>
            </a:r>
          </a:p>
        </p:txBody>
      </p:sp>
      <p:pic>
        <p:nvPicPr>
          <p:cNvPr id="6" name="Picture 2" descr="Image result for lgb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37" y="4070959"/>
            <a:ext cx="4909564" cy="2431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95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274" y="149707"/>
            <a:ext cx="6891452" cy="61961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confu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4453" y="3825657"/>
            <a:ext cx="2944925" cy="25201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62972" y="246352"/>
            <a:ext cx="2866406" cy="3416320"/>
          </a:xfrm>
          <a:prstGeom prst="rect">
            <a:avLst/>
          </a:prstGeom>
          <a:noFill/>
        </p:spPr>
        <p:txBody>
          <a:bodyPr wrap="square" rtlCol="0">
            <a:spAutoFit/>
          </a:bodyPr>
          <a:lstStyle/>
          <a:p>
            <a:r>
              <a:rPr lang="en-GB" sz="2400" b="1" dirty="0">
                <a:solidFill>
                  <a:schemeClr val="tx2"/>
                </a:solidFill>
                <a:latin typeface="Verdana" panose="020B0604030504040204" pitchFamily="34" charset="0"/>
                <a:ea typeface="Verdana" panose="020B0604030504040204" pitchFamily="34" charset="0"/>
                <a:cs typeface="Verdana" panose="020B0604030504040204" pitchFamily="34" charset="0"/>
              </a:rPr>
              <a:t>LGBT </a:t>
            </a:r>
            <a:r>
              <a:rPr lang="en-GB" sz="2400" b="1" dirty="0">
                <a:solidFill>
                  <a:schemeClr val="tx2"/>
                </a:solidFill>
                <a:latin typeface="Wingdings" panose="05000000000000000000" pitchFamily="2" charset="2"/>
                <a:ea typeface="Verdana" panose="020B0604030504040204" pitchFamily="34" charset="0"/>
                <a:cs typeface="Verdana" panose="020B0604030504040204" pitchFamily="34" charset="0"/>
              </a:rPr>
              <a:t>ü</a:t>
            </a:r>
            <a:endParaRPr lang="en-GB" sz="2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endParaRPr lang="en-GB" sz="2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r>
              <a:rPr lang="en-GB" sz="2400" b="1" dirty="0">
                <a:solidFill>
                  <a:schemeClr val="tx2"/>
                </a:solidFill>
                <a:latin typeface="Verdana" panose="020B0604030504040204" pitchFamily="34" charset="0"/>
                <a:ea typeface="Verdana" panose="020B0604030504040204" pitchFamily="34" charset="0"/>
                <a:cs typeface="Verdana" panose="020B0604030504040204" pitchFamily="34" charset="0"/>
              </a:rPr>
              <a:t>LGBT+ </a:t>
            </a:r>
            <a:r>
              <a:rPr lang="en-GB" sz="2400" b="1" dirty="0">
                <a:solidFill>
                  <a:schemeClr val="tx2"/>
                </a:solidFill>
                <a:latin typeface="Wingdings" panose="05000000000000000000" pitchFamily="2" charset="2"/>
                <a:ea typeface="Verdana" panose="020B0604030504040204" pitchFamily="34" charset="0"/>
                <a:cs typeface="Verdana" panose="020B0604030504040204" pitchFamily="34" charset="0"/>
              </a:rPr>
              <a:t>ü</a:t>
            </a:r>
            <a:endParaRPr lang="en-GB" sz="2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endParaRPr lang="en-GB" sz="2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r>
              <a:rPr lang="en-GB" sz="2400" b="1" dirty="0">
                <a:solidFill>
                  <a:schemeClr val="tx2"/>
                </a:solidFill>
                <a:latin typeface="Verdana" panose="020B0604030504040204" pitchFamily="34" charset="0"/>
                <a:ea typeface="Verdana" panose="020B0604030504040204" pitchFamily="34" charset="0"/>
                <a:cs typeface="Verdana" panose="020B0604030504040204" pitchFamily="34" charset="0"/>
              </a:rPr>
              <a:t>LGBTQ </a:t>
            </a:r>
            <a:r>
              <a:rPr lang="en-GB" sz="2400" b="1" dirty="0">
                <a:solidFill>
                  <a:schemeClr val="tx2"/>
                </a:solidFill>
                <a:latin typeface="Wingdings" panose="05000000000000000000" pitchFamily="2" charset="2"/>
                <a:ea typeface="Verdana" panose="020B0604030504040204" pitchFamily="34" charset="0"/>
                <a:cs typeface="Verdana" panose="020B0604030504040204" pitchFamily="34" charset="0"/>
              </a:rPr>
              <a:t>ü</a:t>
            </a:r>
            <a:endParaRPr lang="en-GB" sz="2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endParaRPr lang="en-GB" sz="2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r>
              <a:rPr lang="en-GB" sz="2400" b="1" dirty="0">
                <a:solidFill>
                  <a:schemeClr val="tx2"/>
                </a:solidFill>
                <a:latin typeface="Verdana" panose="020B0604030504040204" pitchFamily="34" charset="0"/>
                <a:ea typeface="Verdana" panose="020B0604030504040204" pitchFamily="34" charset="0"/>
                <a:cs typeface="Verdana" panose="020B0604030504040204" pitchFamily="34" charset="0"/>
              </a:rPr>
              <a:t>(LGBTQIA)</a:t>
            </a:r>
          </a:p>
          <a:p>
            <a:endParaRPr lang="en-GB" sz="2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r>
              <a:rPr lang="en-GB" sz="2400" b="1" dirty="0">
                <a:solidFill>
                  <a:schemeClr val="tx2"/>
                </a:solidFill>
                <a:latin typeface="Verdana" panose="020B0604030504040204" pitchFamily="34" charset="0"/>
                <a:ea typeface="Verdana" panose="020B0604030504040204" pitchFamily="34" charset="0"/>
                <a:cs typeface="Verdana" panose="020B0604030504040204" pitchFamily="34" charset="0"/>
              </a:rPr>
              <a:t>(QUILTBAG)</a:t>
            </a:r>
          </a:p>
        </p:txBody>
      </p:sp>
    </p:spTree>
    <p:extLst>
      <p:ext uri="{BB962C8B-B14F-4D97-AF65-F5344CB8AC3E}">
        <p14:creationId xmlns:p14="http://schemas.microsoft.com/office/powerpoint/2010/main" val="427688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01478">
            <a:off x="3173973" y="317508"/>
            <a:ext cx="5900162" cy="58755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12191" y="1645896"/>
            <a:ext cx="4585648" cy="707886"/>
          </a:xfrm>
          <a:prstGeom prst="rect">
            <a:avLst/>
          </a:prstGeom>
          <a:solidFill>
            <a:schemeClr val="accent5">
              <a:lumMod val="20000"/>
              <a:lumOff val="80000"/>
            </a:schemeClr>
          </a:solidFill>
        </p:spPr>
        <p:txBody>
          <a:bodyPr wrap="square" rtlCol="0">
            <a:spAutoFit/>
          </a:bodyPr>
          <a:lstStyle/>
          <a:p>
            <a:pPr algn="ctr"/>
            <a:r>
              <a:rPr lang="en-GB" sz="4000" dirty="0">
                <a:ln>
                  <a:solidFill>
                    <a:schemeClr val="tx1"/>
                  </a:solidFill>
                </a:ln>
                <a:latin typeface="Verdana" panose="020B0604030504040204" pitchFamily="34" charset="0"/>
                <a:ea typeface="Verdana" panose="020B0604030504040204" pitchFamily="34" charset="0"/>
                <a:cs typeface="Verdana" panose="020B0604030504040204" pitchFamily="34" charset="0"/>
              </a:rPr>
              <a:t>LGBT+ or Queer </a:t>
            </a:r>
          </a:p>
        </p:txBody>
      </p:sp>
      <p:sp>
        <p:nvSpPr>
          <p:cNvPr id="5" name="TextBox 4"/>
          <p:cNvSpPr txBox="1"/>
          <p:nvPr/>
        </p:nvSpPr>
        <p:spPr>
          <a:xfrm>
            <a:off x="3490750" y="2969669"/>
            <a:ext cx="2074459" cy="2677656"/>
          </a:xfrm>
          <a:prstGeom prst="rect">
            <a:avLst/>
          </a:prstGeom>
          <a:noFill/>
        </p:spPr>
        <p:txBody>
          <a:bodyPr wrap="square" rtlCol="0">
            <a:spAutoFit/>
          </a:bodyPr>
          <a:lstStyle/>
          <a:p>
            <a:pPr algn="r"/>
            <a:r>
              <a:rPr lang="en-GB" sz="2400" dirty="0">
                <a:latin typeface="Verdana" panose="020B0604030504040204" pitchFamily="34" charset="0"/>
                <a:ea typeface="Verdana" panose="020B0604030504040204" pitchFamily="34" charset="0"/>
                <a:cs typeface="Verdana" panose="020B0604030504040204" pitchFamily="34" charset="0"/>
              </a:rPr>
              <a:t>Lesbian</a:t>
            </a:r>
          </a:p>
          <a:p>
            <a:pPr algn="r"/>
            <a:endParaRPr lang="en-GB" sz="2400" dirty="0">
              <a:latin typeface="Verdana" panose="020B0604030504040204" pitchFamily="34" charset="0"/>
              <a:ea typeface="Verdana" panose="020B0604030504040204" pitchFamily="34" charset="0"/>
              <a:cs typeface="Verdana" panose="020B0604030504040204" pitchFamily="34" charset="0"/>
            </a:endParaRPr>
          </a:p>
          <a:p>
            <a:pPr algn="r"/>
            <a:r>
              <a:rPr lang="en-GB" sz="2400" dirty="0">
                <a:latin typeface="Verdana" panose="020B0604030504040204" pitchFamily="34" charset="0"/>
                <a:ea typeface="Verdana" panose="020B0604030504040204" pitchFamily="34" charset="0"/>
                <a:cs typeface="Verdana" panose="020B0604030504040204" pitchFamily="34" charset="0"/>
              </a:rPr>
              <a:t>Gay</a:t>
            </a:r>
          </a:p>
          <a:p>
            <a:pPr algn="r"/>
            <a:endParaRPr lang="en-GB" sz="2400" dirty="0">
              <a:latin typeface="Verdana" panose="020B0604030504040204" pitchFamily="34" charset="0"/>
              <a:ea typeface="Verdana" panose="020B0604030504040204" pitchFamily="34" charset="0"/>
              <a:cs typeface="Verdana" panose="020B0604030504040204" pitchFamily="34" charset="0"/>
            </a:endParaRPr>
          </a:p>
          <a:p>
            <a:pPr algn="r"/>
            <a:r>
              <a:rPr lang="en-GB" sz="2400" dirty="0">
                <a:latin typeface="Verdana" panose="020B0604030504040204" pitchFamily="34" charset="0"/>
                <a:ea typeface="Verdana" panose="020B0604030504040204" pitchFamily="34" charset="0"/>
                <a:cs typeface="Verdana" panose="020B0604030504040204" pitchFamily="34" charset="0"/>
              </a:rPr>
              <a:t>Bisexual</a:t>
            </a:r>
          </a:p>
          <a:p>
            <a:pPr algn="r"/>
            <a:endParaRPr lang="en-GB" sz="2400" dirty="0">
              <a:latin typeface="Verdana" panose="020B0604030504040204" pitchFamily="34" charset="0"/>
              <a:ea typeface="Verdana" panose="020B0604030504040204" pitchFamily="34" charset="0"/>
              <a:cs typeface="Verdana" panose="020B0604030504040204" pitchFamily="34" charset="0"/>
            </a:endParaRPr>
          </a:p>
          <a:p>
            <a:pPr algn="r"/>
            <a:r>
              <a:rPr lang="en-GB" sz="2400" dirty="0">
                <a:latin typeface="Verdana" panose="020B0604030504040204" pitchFamily="34" charset="0"/>
                <a:ea typeface="Verdana" panose="020B0604030504040204" pitchFamily="34" charset="0"/>
                <a:cs typeface="Verdana" panose="020B0604030504040204" pitchFamily="34" charset="0"/>
              </a:rPr>
              <a:t>Transgender</a:t>
            </a:r>
          </a:p>
        </p:txBody>
      </p:sp>
      <p:sp>
        <p:nvSpPr>
          <p:cNvPr id="8" name="TextBox 7"/>
          <p:cNvSpPr txBox="1"/>
          <p:nvPr/>
        </p:nvSpPr>
        <p:spPr>
          <a:xfrm>
            <a:off x="6252950" y="2969669"/>
            <a:ext cx="3594713" cy="2677656"/>
          </a:xfrm>
          <a:prstGeom prst="rect">
            <a:avLst/>
          </a:prstGeom>
          <a:noFill/>
        </p:spPr>
        <p:txBody>
          <a:bodyPr wrap="square" rtlCol="0">
            <a:spAutoFit/>
          </a:bodyPr>
          <a:lstStyle/>
          <a:p>
            <a:r>
              <a:rPr lang="en-GB" sz="2400" dirty="0">
                <a:latin typeface="Verdana" panose="020B0604030504040204" pitchFamily="34" charset="0"/>
                <a:ea typeface="Verdana" panose="020B0604030504040204" pitchFamily="34" charset="0"/>
                <a:cs typeface="Verdana" panose="020B0604030504040204" pitchFamily="34" charset="0"/>
              </a:rPr>
              <a:t>Asexual</a:t>
            </a:r>
          </a:p>
          <a:p>
            <a:endParaRPr lang="en-GB" sz="2400" dirty="0">
              <a:latin typeface="Verdana" panose="020B0604030504040204" pitchFamily="34" charset="0"/>
              <a:ea typeface="Verdana" panose="020B0604030504040204" pitchFamily="34" charset="0"/>
              <a:cs typeface="Verdana" panose="020B0604030504040204" pitchFamily="34" charset="0"/>
            </a:endParaRPr>
          </a:p>
          <a:p>
            <a:r>
              <a:rPr lang="en-GB" sz="2400" dirty="0">
                <a:latin typeface="Verdana" panose="020B0604030504040204" pitchFamily="34" charset="0"/>
                <a:ea typeface="Verdana" panose="020B0604030504040204" pitchFamily="34" charset="0"/>
                <a:cs typeface="Verdana" panose="020B0604030504040204" pitchFamily="34" charset="0"/>
              </a:rPr>
              <a:t>Pansexual</a:t>
            </a:r>
          </a:p>
          <a:p>
            <a:endParaRPr lang="en-GB" sz="2400" dirty="0">
              <a:latin typeface="Verdana" panose="020B0604030504040204" pitchFamily="34" charset="0"/>
              <a:ea typeface="Verdana" panose="020B0604030504040204" pitchFamily="34" charset="0"/>
              <a:cs typeface="Verdana" panose="020B0604030504040204" pitchFamily="34" charset="0"/>
            </a:endParaRPr>
          </a:p>
          <a:p>
            <a:r>
              <a:rPr lang="en-GB" sz="2400" dirty="0">
                <a:latin typeface="Verdana" panose="020B0604030504040204" pitchFamily="34" charset="0"/>
                <a:ea typeface="Verdana" panose="020B0604030504040204" pitchFamily="34" charset="0"/>
                <a:cs typeface="Verdana" panose="020B0604030504040204" pitchFamily="34" charset="0"/>
              </a:rPr>
              <a:t>Intersex</a:t>
            </a:r>
          </a:p>
          <a:p>
            <a:endParaRPr lang="en-GB" sz="2400" dirty="0">
              <a:latin typeface="Verdana" panose="020B0604030504040204" pitchFamily="34" charset="0"/>
              <a:ea typeface="Verdana" panose="020B0604030504040204" pitchFamily="34" charset="0"/>
              <a:cs typeface="Verdana" panose="020B0604030504040204" pitchFamily="34" charset="0"/>
            </a:endParaRPr>
          </a:p>
          <a:p>
            <a:r>
              <a:rPr lang="en-GB" sz="2400" dirty="0">
                <a:latin typeface="Verdana" panose="020B0604030504040204" pitchFamily="34" charset="0"/>
                <a:ea typeface="Verdana" panose="020B0604030504040204" pitchFamily="34" charset="0"/>
                <a:cs typeface="Verdana" panose="020B0604030504040204" pitchFamily="34" charset="0"/>
              </a:rPr>
              <a:t>Other ‘plus’ labels</a:t>
            </a:r>
          </a:p>
        </p:txBody>
      </p:sp>
    </p:spTree>
    <p:extLst>
      <p:ext uri="{BB962C8B-B14F-4D97-AF65-F5344CB8AC3E}">
        <p14:creationId xmlns:p14="http://schemas.microsoft.com/office/powerpoint/2010/main" val="870241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0396" y="1381005"/>
            <a:ext cx="4616915" cy="2467204"/>
          </a:xfrm>
        </p:spPr>
        <p:txBody>
          <a:bodyPr/>
          <a:lstStyle/>
          <a:p>
            <a:r>
              <a:rPr lang="en-GB" dirty="0"/>
              <a:t>Bisexuality is not just </a:t>
            </a:r>
            <a:br>
              <a:rPr lang="en-GB" dirty="0"/>
            </a:br>
            <a:r>
              <a:rPr lang="en-GB" dirty="0"/>
              <a:t>“men and women”</a:t>
            </a:r>
          </a:p>
          <a:p>
            <a:r>
              <a:rPr lang="en-GB" dirty="0"/>
              <a:t>Bisexuality is not 50:50</a:t>
            </a:r>
          </a:p>
          <a:p>
            <a:r>
              <a:rPr lang="en-GB" dirty="0"/>
              <a:t>43% of 18-24 year olds aren’t gay or straight</a:t>
            </a:r>
          </a:p>
        </p:txBody>
      </p:sp>
      <p:sp>
        <p:nvSpPr>
          <p:cNvPr id="7" name="AutoShape 14" descr="Image result for billie joe armstro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2" descr="Image result for bisexua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301" y="520734"/>
            <a:ext cx="5633322" cy="56333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bi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5350" y="4017621"/>
            <a:ext cx="3481986" cy="23229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59B2F02-1A30-4D1B-9CA8-961536883591}"/>
              </a:ext>
            </a:extLst>
          </p:cNvPr>
          <p:cNvSpPr txBox="1"/>
          <p:nvPr/>
        </p:nvSpPr>
        <p:spPr>
          <a:xfrm>
            <a:off x="943384" y="556089"/>
            <a:ext cx="4885917" cy="584775"/>
          </a:xfrm>
          <a:prstGeom prst="rect">
            <a:avLst/>
          </a:prstGeom>
          <a:solidFill>
            <a:schemeClr val="accent1">
              <a:lumMod val="20000"/>
              <a:lumOff val="80000"/>
            </a:schemeClr>
          </a:solidFill>
        </p:spPr>
        <p:txBody>
          <a:bodyPr wrap="square" rtlCol="0">
            <a:spAutoFit/>
          </a:bodyPr>
          <a:lstStyle/>
          <a:p>
            <a:pPr algn="ctr"/>
            <a:r>
              <a:rPr lang="en-GB" sz="3200" b="1" dirty="0">
                <a:solidFill>
                  <a:srgbClr val="7030A0"/>
                </a:solidFill>
              </a:rPr>
              <a:t>BISEXUALITY</a:t>
            </a:r>
          </a:p>
        </p:txBody>
      </p:sp>
    </p:spTree>
    <p:extLst>
      <p:ext uri="{BB962C8B-B14F-4D97-AF65-F5344CB8AC3E}">
        <p14:creationId xmlns:p14="http://schemas.microsoft.com/office/powerpoint/2010/main" val="160864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2414" y="133815"/>
            <a:ext cx="8701886" cy="6724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433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ezra miller crossd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4461" y="1225954"/>
            <a:ext cx="3177934" cy="39706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0476" y="1227017"/>
            <a:ext cx="2743985" cy="39696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billy porter oscars dress"/>
          <p:cNvPicPr>
            <a:picLocks noChangeAspect="1" noChangeArrowheads="1"/>
          </p:cNvPicPr>
          <p:nvPr/>
        </p:nvPicPr>
        <p:blipFill rotWithShape="1">
          <a:blip r:embed="rId5">
            <a:extLst>
              <a:ext uri="{28A0092B-C50C-407E-A947-70E740481C1C}">
                <a14:useLocalDpi xmlns:a14="http://schemas.microsoft.com/office/drawing/2010/main" val="0"/>
              </a:ext>
            </a:extLst>
          </a:blip>
          <a:srcRect l="16884" t="7800" r="16248"/>
          <a:stretch/>
        </p:blipFill>
        <p:spPr bwMode="auto">
          <a:xfrm>
            <a:off x="3259489" y="1227017"/>
            <a:ext cx="2890987" cy="39696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illa Jovovich photographed by Vincent Peters. She looks like David Bowie in the top right photograph."/>
          <p:cNvPicPr>
            <a:picLocks noChangeAspect="1" noChangeArrowheads="1"/>
          </p:cNvPicPr>
          <p:nvPr/>
        </p:nvPicPr>
        <p:blipFill rotWithShape="1">
          <a:blip r:embed="rId6">
            <a:extLst>
              <a:ext uri="{28A0092B-C50C-407E-A947-70E740481C1C}">
                <a14:useLocalDpi xmlns:a14="http://schemas.microsoft.com/office/drawing/2010/main" val="0"/>
              </a:ext>
            </a:extLst>
          </a:blip>
          <a:srcRect l="50753" b="50058"/>
          <a:stretch/>
        </p:blipFill>
        <p:spPr bwMode="auto">
          <a:xfrm>
            <a:off x="192758" y="1225954"/>
            <a:ext cx="3075626" cy="3970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14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2420</TotalTime>
  <Words>1721</Words>
  <Application>Microsoft Office PowerPoint</Application>
  <PresentationFormat>Widescreen</PresentationFormat>
  <Paragraphs>192</Paragraphs>
  <Slides>28</Slides>
  <Notes>27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Roboto</vt:lpstr>
      <vt:lpstr>Verdana</vt:lpstr>
      <vt:lpstr>Wingdings</vt:lpstr>
      <vt:lpstr>Office Theme</vt:lpstr>
      <vt:lpstr>PowerPoint Presentation</vt:lpstr>
      <vt:lpstr>Hopes in a Hat</vt:lpstr>
      <vt:lpstr>Today we’ll cover:</vt:lpstr>
      <vt:lpstr>What does LGBT+ stand for?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Transitioning</vt:lpstr>
      <vt:lpstr>How many genders are there? </vt:lpstr>
      <vt:lpstr>Isn’t this all a bit complicated?</vt:lpstr>
      <vt:lpstr>Why does all this matter?</vt:lpstr>
      <vt:lpstr>Quick thought experiment </vt:lpstr>
      <vt:lpstr>Myth vs Reality</vt:lpstr>
      <vt:lpstr>Gender-Neutral Pronouns</vt:lpstr>
      <vt:lpstr>Gender-Neutral Pronouns</vt:lpstr>
      <vt:lpstr>How to use gender-neutral pronouns</vt:lpstr>
      <vt:lpstr>Quick pronoun exercise!</vt:lpstr>
      <vt:lpstr>You can’t always tell someone’s gender by their appearance</vt:lpstr>
      <vt:lpstr>What language should I use?</vt:lpstr>
      <vt:lpstr>Am I allowed to say “gay” at all?</vt:lpstr>
      <vt:lpstr>PowerPoint Presentation</vt:lpstr>
      <vt:lpstr>Other people’s behaviour and language</vt:lpstr>
      <vt:lpstr>How to challenge unacceptable behaviour</vt:lpstr>
      <vt:lpstr>Want to learn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Cox Melissa</dc:creator>
  <cp:lastModifiedBy>Elms, Cath</cp:lastModifiedBy>
  <cp:revision>238</cp:revision>
  <cp:lastPrinted>2019-07-03T09:45:00Z</cp:lastPrinted>
  <dcterms:created xsi:type="dcterms:W3CDTF">2017-03-16T11:43:27Z</dcterms:created>
  <dcterms:modified xsi:type="dcterms:W3CDTF">2021-07-21T14:30:24Z</dcterms:modified>
</cp:coreProperties>
</file>