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handoutMasterIdLst>
    <p:handoutMasterId r:id="rId24"/>
  </p:handoutMasterIdLst>
  <p:sldIdLst>
    <p:sldId id="339" r:id="rId2"/>
    <p:sldId id="313" r:id="rId3"/>
    <p:sldId id="320" r:id="rId4"/>
    <p:sldId id="319" r:id="rId5"/>
    <p:sldId id="321" r:id="rId6"/>
    <p:sldId id="322" r:id="rId7"/>
    <p:sldId id="323" r:id="rId8"/>
    <p:sldId id="324" r:id="rId9"/>
    <p:sldId id="325" r:id="rId10"/>
    <p:sldId id="326" r:id="rId11"/>
    <p:sldId id="327" r:id="rId12"/>
    <p:sldId id="328" r:id="rId13"/>
    <p:sldId id="329" r:id="rId14"/>
    <p:sldId id="330" r:id="rId15"/>
    <p:sldId id="337" r:id="rId16"/>
    <p:sldId id="332" r:id="rId17"/>
    <p:sldId id="333" r:id="rId18"/>
    <p:sldId id="336" r:id="rId19"/>
    <p:sldId id="334" r:id="rId20"/>
    <p:sldId id="335" r:id="rId21"/>
    <p:sldId id="338" r:id="rId22"/>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Nunito Sans" pitchFamily="2" charset="0"/>
      <p:regular r:id="rId29"/>
      <p:bold r:id="rId30"/>
      <p:italic r:id="rId31"/>
      <p:boldItalic r:id="rId32"/>
    </p:embeddedFont>
    <p:embeddedFont>
      <p:font typeface="Nunito Sans ExtraBold" pitchFamily="2" charset="0"/>
      <p:bold r:id="rId33"/>
      <p:boldItalic r:id="rId34"/>
    </p:embeddedFont>
    <p:embeddedFont>
      <p:font typeface="Nunito Sans Light" pitchFamily="2" charset="0"/>
      <p:regular r:id="rId35"/>
      <p:italic r:id="rId36"/>
    </p:embeddedFont>
    <p:embeddedFont>
      <p:font typeface="Open Sans" panose="020B0606030504020204" pitchFamily="34" charset="0"/>
      <p:regular r:id="rId37"/>
      <p:bold r:id="rId38"/>
      <p:italic r:id="rId39"/>
      <p:boldItalic r:id="rId40"/>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59" userDrawn="1">
          <p15:clr>
            <a:srgbClr val="A4A3A4"/>
          </p15:clr>
        </p15:guide>
        <p15:guide id="2" pos="2880" userDrawn="1">
          <p15:clr>
            <a:srgbClr val="A4A3A4"/>
          </p15:clr>
        </p15:guide>
        <p15:guide id="3" pos="5488" userDrawn="1">
          <p15:clr>
            <a:srgbClr val="A4A3A4"/>
          </p15:clr>
        </p15:guide>
        <p15:guide id="4" pos="295" userDrawn="1">
          <p15:clr>
            <a:srgbClr val="A4A3A4"/>
          </p15:clr>
        </p15:guide>
        <p15:guide id="5" orient="horz" pos="2160" userDrawn="1">
          <p15:clr>
            <a:srgbClr val="A4A3A4"/>
          </p15:clr>
        </p15:guide>
        <p15:guide id="6" orient="horz" pos="4042" userDrawn="1">
          <p15:clr>
            <a:srgbClr val="A4A3A4"/>
          </p15:clr>
        </p15:guide>
        <p15:guide id="7" userDrawn="1">
          <p15:clr>
            <a:srgbClr val="A4A3A4"/>
          </p15:clr>
        </p15:guide>
        <p15:guide id="8" pos="5760" userDrawn="1">
          <p15:clr>
            <a:srgbClr val="A4A3A4"/>
          </p15:clr>
        </p15:guide>
        <p15:guide id="9" orient="horz" userDrawn="1">
          <p15:clr>
            <a:srgbClr val="A4A3A4"/>
          </p15:clr>
        </p15:guide>
        <p15:guide id="10" orient="horz" pos="4320" userDrawn="1">
          <p15:clr>
            <a:srgbClr val="A4A3A4"/>
          </p15:clr>
        </p15:guide>
        <p15:guide id="12" orient="horz" pos="686" userDrawn="1">
          <p15:clr>
            <a:srgbClr val="A4A3A4"/>
          </p15:clr>
        </p15:guide>
        <p15:guide id="13" orient="horz" pos="845" userDrawn="1">
          <p15:clr>
            <a:srgbClr val="A4A3A4"/>
          </p15:clr>
        </p15:guide>
        <p15:guide id="14" orient="horz" pos="27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4041"/>
    <a:srgbClr val="B25150"/>
    <a:srgbClr val="95251B"/>
    <a:srgbClr val="A24C3E"/>
    <a:srgbClr val="17A18B"/>
    <a:srgbClr val="FDC24B"/>
    <a:srgbClr val="50ABE0"/>
    <a:srgbClr val="3668A3"/>
    <a:srgbClr val="009182"/>
    <a:srgbClr val="DC93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7FBB13-4A5A-4B49-B950-E5336412F9C4}" v="321" dt="2022-06-15T15:17:37.114"/>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12" autoAdjust="0"/>
    <p:restoredTop sz="94660"/>
  </p:normalViewPr>
  <p:slideViewPr>
    <p:cSldViewPr snapToGrid="0">
      <p:cViewPr varScale="1">
        <p:scale>
          <a:sx n="108" d="100"/>
          <a:sy n="108" d="100"/>
        </p:scale>
        <p:origin x="1854" y="102"/>
      </p:cViewPr>
      <p:guideLst>
        <p:guide orient="horz" pos="459"/>
        <p:guide pos="2880"/>
        <p:guide pos="5488"/>
        <p:guide pos="295"/>
        <p:guide orient="horz" pos="2160"/>
        <p:guide orient="horz" pos="4042"/>
        <p:guide/>
        <p:guide pos="5760"/>
        <p:guide orient="horz"/>
        <p:guide orient="horz" pos="4320"/>
        <p:guide orient="horz" pos="686"/>
        <p:guide orient="horz" pos="845"/>
        <p:guide orient="horz" pos="27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3E23B0-7AFB-419F-88ED-9863E094EC0D}" type="datetimeFigureOut">
              <a:rPr lang="en-GB" smtClean="0"/>
              <a:t>24/06/2022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115618-F096-47F9-A2E0-5659E59688C3}" type="slidenum">
              <a:rPr lang="en-GB" smtClean="0"/>
              <a:t>‹#›</a:t>
            </a:fld>
            <a:endParaRPr lang="en-GB"/>
          </a:p>
        </p:txBody>
      </p:sp>
    </p:spTree>
    <p:extLst>
      <p:ext uri="{BB962C8B-B14F-4D97-AF65-F5344CB8AC3E}">
        <p14:creationId xmlns:p14="http://schemas.microsoft.com/office/powerpoint/2010/main" val="4266240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22AF97-224A-49C5-B9A1-D390CF215A58}" type="datetimeFigureOut">
              <a:rPr lang="en-GB" smtClean="0"/>
              <a:t>24/06/2022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71146-1F7F-462C-9196-C52C8EE026E6}" type="slidenum">
              <a:rPr lang="en-GB" smtClean="0"/>
              <a:t>‹#›</a:t>
            </a:fld>
            <a:endParaRPr lang="en-GB"/>
          </a:p>
        </p:txBody>
      </p:sp>
    </p:spTree>
    <p:extLst>
      <p:ext uri="{BB962C8B-B14F-4D97-AF65-F5344CB8AC3E}">
        <p14:creationId xmlns:p14="http://schemas.microsoft.com/office/powerpoint/2010/main" val="4204001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B71146-1F7F-462C-9196-C52C8EE026E6}" type="slidenum">
              <a:rPr lang="en-GB" smtClean="0"/>
              <a:t>17</a:t>
            </a:fld>
            <a:endParaRPr lang="en-GB"/>
          </a:p>
        </p:txBody>
      </p:sp>
    </p:spTree>
    <p:extLst>
      <p:ext uri="{BB962C8B-B14F-4D97-AF65-F5344CB8AC3E}">
        <p14:creationId xmlns:p14="http://schemas.microsoft.com/office/powerpoint/2010/main" val="23959313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keystage5-ks5"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twinkl.co.uk/resources/keystage5-ks5"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314A267A-1A83-C546-84EF-77099E057991}"/>
              </a:ext>
            </a:extLst>
          </p:cNvPr>
          <p:cNvSpPr/>
          <p:nvPr userDrawn="1"/>
        </p:nvSpPr>
        <p:spPr>
          <a:xfrm>
            <a:off x="3656447" y="5880153"/>
            <a:ext cx="1763046" cy="81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053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ior knowled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557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extLst>
              <a:ext uri="{FF2B5EF4-FFF2-40B4-BE49-F238E27FC236}">
                <a16:creationId xmlns:a16="http://schemas.microsoft.com/office/drawing/2014/main" id="{F7BC7FF7-136D-9F4F-BF08-8A5A231596BC}"/>
              </a:ext>
            </a:extLst>
          </p:cNvPr>
          <p:cNvSpPr/>
          <p:nvPr userDrawn="1"/>
        </p:nvSpPr>
        <p:spPr>
          <a:xfrm>
            <a:off x="3656447" y="5701734"/>
            <a:ext cx="1763046" cy="81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969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52896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88298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34039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192945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5%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145560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064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8" r:id="rId1"/>
    <p:sldLayoutId id="2147483717" r:id="rId2"/>
    <p:sldLayoutId id="2147483720" r:id="rId3"/>
    <p:sldLayoutId id="2147483711" r:id="rId4"/>
    <p:sldLayoutId id="2147483712" r:id="rId5"/>
    <p:sldLayoutId id="2147483713" r:id="rId6"/>
    <p:sldLayoutId id="2147483716" r:id="rId7"/>
    <p:sldLayoutId id="2147483714" r:id="rId8"/>
    <p:sldLayoutId id="2147483715" r:id="rId9"/>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brook.org.uk/" TargetMode="External"/><Relationship Id="rId2" Type="http://schemas.openxmlformats.org/officeDocument/2006/relationships/hyperlink" Target="http://themix.org.uk/" TargetMode="External"/><Relationship Id="rId1" Type="http://schemas.openxmlformats.org/officeDocument/2006/relationships/slideLayout" Target="../slideLayouts/slideLayout4.xml"/><Relationship Id="rId4" Type="http://schemas.openxmlformats.org/officeDocument/2006/relationships/hyperlink" Target="http://fumble.org.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4A747-4650-8EC9-5C27-6C3C279641DB}"/>
              </a:ext>
            </a:extLst>
          </p:cNvPr>
          <p:cNvSpPr/>
          <p:nvPr/>
        </p:nvSpPr>
        <p:spPr>
          <a:xfrm>
            <a:off x="-2" y="4768610"/>
            <a:ext cx="9144001" cy="2089390"/>
          </a:xfrm>
          <a:prstGeom prst="rect">
            <a:avLst/>
          </a:prstGeom>
          <a:solidFill>
            <a:schemeClr val="accent2">
              <a:lumMod val="20000"/>
              <a:lumOff val="80000"/>
              <a:alpha val="79000"/>
            </a:schemeClr>
          </a:solidFill>
          <a:ln w="22860">
            <a:solidFill>
              <a:srgbClr val="A24C3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5DB73507-20A5-46E5-1EF9-EB25E55C6B07}"/>
              </a:ext>
            </a:extLst>
          </p:cNvPr>
          <p:cNvSpPr txBox="1"/>
          <p:nvPr/>
        </p:nvSpPr>
        <p:spPr>
          <a:xfrm>
            <a:off x="0" y="5111574"/>
            <a:ext cx="9143999" cy="523220"/>
          </a:xfrm>
          <a:prstGeom prst="rect">
            <a:avLst/>
          </a:prstGeom>
          <a:noFill/>
        </p:spPr>
        <p:txBody>
          <a:bodyPr wrap="square" rtlCol="0">
            <a:spAutoFit/>
          </a:bodyPr>
          <a:lstStyle/>
          <a:p>
            <a:pPr algn="ctr"/>
            <a:r>
              <a:rPr lang="en-GB" sz="2800" b="1" dirty="0" err="1">
                <a:solidFill>
                  <a:schemeClr val="accent2"/>
                </a:solidFill>
                <a:latin typeface="Nunito Sans" pitchFamily="2" charset="77"/>
              </a:rPr>
              <a:t>Consent..and</a:t>
            </a:r>
            <a:r>
              <a:rPr lang="en-GB" sz="2800" b="1" dirty="0">
                <a:solidFill>
                  <a:schemeClr val="accent2"/>
                </a:solidFill>
                <a:latin typeface="Nunito Sans" pitchFamily="2" charset="77"/>
              </a:rPr>
              <a:t> Safe Sex</a:t>
            </a:r>
          </a:p>
        </p:txBody>
      </p:sp>
      <p:sp>
        <p:nvSpPr>
          <p:cNvPr id="4" name="TextBox 3">
            <a:extLst>
              <a:ext uri="{FF2B5EF4-FFF2-40B4-BE49-F238E27FC236}">
                <a16:creationId xmlns:a16="http://schemas.microsoft.com/office/drawing/2014/main" id="{F36FC129-CD0A-130C-F324-C19E54BB6F38}"/>
              </a:ext>
            </a:extLst>
          </p:cNvPr>
          <p:cNvSpPr txBox="1"/>
          <p:nvPr/>
        </p:nvSpPr>
        <p:spPr>
          <a:xfrm>
            <a:off x="-2" y="5813305"/>
            <a:ext cx="9144001" cy="523220"/>
          </a:xfrm>
          <a:prstGeom prst="rect">
            <a:avLst/>
          </a:prstGeom>
          <a:noFill/>
        </p:spPr>
        <p:txBody>
          <a:bodyPr wrap="square" rtlCol="0">
            <a:spAutoFit/>
          </a:bodyPr>
          <a:lstStyle/>
          <a:p>
            <a:pPr algn="ctr"/>
            <a:r>
              <a:rPr lang="en-GB" sz="2800" b="1" dirty="0">
                <a:solidFill>
                  <a:schemeClr val="accent2"/>
                </a:solidFill>
                <a:latin typeface="Nunito Sans" pitchFamily="2" charset="77"/>
              </a:rPr>
              <a:t>Your Questions Answered</a:t>
            </a:r>
          </a:p>
        </p:txBody>
      </p:sp>
    </p:spTree>
    <p:extLst>
      <p:ext uri="{BB962C8B-B14F-4D97-AF65-F5344CB8AC3E}">
        <p14:creationId xmlns:p14="http://schemas.microsoft.com/office/powerpoint/2010/main" val="412767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D7AA7C-D108-7444-8D2B-2E39F07B13FD}"/>
              </a:ext>
            </a:extLst>
          </p:cNvPr>
          <p:cNvSpPr/>
          <p:nvPr/>
        </p:nvSpPr>
        <p:spPr>
          <a:xfrm>
            <a:off x="4444" y="2117981"/>
            <a:ext cx="9139556" cy="489098"/>
          </a:xfrm>
          <a:prstGeom prst="rect">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Question me about where I go or who I spend time with…</a:t>
            </a:r>
          </a:p>
        </p:txBody>
      </p:sp>
      <p:sp>
        <p:nvSpPr>
          <p:cNvPr id="15" name="Rectangle 14">
            <a:extLst>
              <a:ext uri="{FF2B5EF4-FFF2-40B4-BE49-F238E27FC236}">
                <a16:creationId xmlns:a16="http://schemas.microsoft.com/office/drawing/2014/main" id="{8392B4ED-50F8-9945-8E15-D78A91EF966E}"/>
              </a:ext>
            </a:extLst>
          </p:cNvPr>
          <p:cNvSpPr/>
          <p:nvPr/>
        </p:nvSpPr>
        <p:spPr>
          <a:xfrm>
            <a:off x="-4444" y="3578472"/>
            <a:ext cx="9139557" cy="489098"/>
          </a:xfrm>
          <a:prstGeom prst="rect">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Pressure me into doing things that I don’t want to do… </a:t>
            </a:r>
          </a:p>
        </p:txBody>
      </p:sp>
      <p:sp>
        <p:nvSpPr>
          <p:cNvPr id="13" name="Rectangle 12">
            <a:extLst>
              <a:ext uri="{FF2B5EF4-FFF2-40B4-BE49-F238E27FC236}">
                <a16:creationId xmlns:a16="http://schemas.microsoft.com/office/drawing/2014/main" id="{235B2AFF-B959-7A4C-90F8-F9189F93BC89}"/>
              </a:ext>
            </a:extLst>
          </p:cNvPr>
          <p:cNvSpPr/>
          <p:nvPr/>
        </p:nvSpPr>
        <p:spPr>
          <a:xfrm>
            <a:off x="-6665" y="5287987"/>
            <a:ext cx="9143998" cy="4890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Ask me how I’m doing and talk to me about their feelings… </a:t>
            </a:r>
          </a:p>
        </p:txBody>
      </p:sp>
      <p:sp>
        <p:nvSpPr>
          <p:cNvPr id="21" name="Google Shape;48;p14">
            <a:extLst>
              <a:ext uri="{FF2B5EF4-FFF2-40B4-BE49-F238E27FC236}">
                <a16:creationId xmlns:a16="http://schemas.microsoft.com/office/drawing/2014/main" id="{C9D451E7-0476-E14D-B9C8-F53148E0A0EF}"/>
              </a:ext>
            </a:extLst>
          </p:cNvPr>
          <p:cNvSpPr txBox="1"/>
          <p:nvPr/>
        </p:nvSpPr>
        <p:spPr>
          <a:xfrm>
            <a:off x="244548" y="206339"/>
            <a:ext cx="8899451" cy="286432"/>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Pa</a:t>
            </a:r>
            <a:r>
              <a:rPr lang="en-GB" sz="1600" b="1" spc="90">
                <a:solidFill>
                  <a:srgbClr val="B25150"/>
                </a:solidFill>
                <a:latin typeface="Nunito Sans" pitchFamily="2" charset="77"/>
                <a:ea typeface="Open Sans" panose="020B0606030504020204" pitchFamily="34" charset="0"/>
                <a:cs typeface="Open Sans" panose="020B0606030504020204" pitchFamily="34" charset="0"/>
                <a:sym typeface="Nunito Sans"/>
              </a:rPr>
              <a:t>rt</a:t>
            </a: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 1: </a:t>
            </a:r>
            <a:r>
              <a:rPr lang="en-GB" sz="1600" spc="20">
                <a:solidFill>
                  <a:srgbClr val="B25150"/>
                </a:solidFill>
                <a:latin typeface="Nunito Sans" pitchFamily="2" charset="77"/>
                <a:ea typeface="Open Sans" panose="020B0606030504020204" pitchFamily="34" charset="0"/>
                <a:cs typeface="Open Sans" panose="020B0606030504020204" pitchFamily="34" charset="0"/>
                <a:sym typeface="Nunito Sans"/>
              </a:rPr>
              <a:t>Consent, Respect and the Law</a:t>
            </a:r>
            <a:endParaRPr sz="1600" i="0" u="none" strike="noStrike" cap="none" spc="20">
              <a:solidFill>
                <a:srgbClr val="B25150"/>
              </a:solidFill>
              <a:latin typeface="Nunito Sans" pitchFamily="2" charset="77"/>
              <a:ea typeface="Open Sans" panose="020B0606030504020204" pitchFamily="34" charset="0"/>
              <a:cs typeface="Open Sans" panose="020B0606030504020204" pitchFamily="34" charset="0"/>
              <a:sym typeface="Nunito Sans"/>
            </a:endParaRPr>
          </a:p>
        </p:txBody>
      </p:sp>
      <p:sp>
        <p:nvSpPr>
          <p:cNvPr id="22" name="Title 1">
            <a:extLst>
              <a:ext uri="{FF2B5EF4-FFF2-40B4-BE49-F238E27FC236}">
                <a16:creationId xmlns:a16="http://schemas.microsoft.com/office/drawing/2014/main" id="{2FA3740F-10C7-284E-BE26-1A86502382EC}"/>
              </a:ext>
            </a:extLst>
          </p:cNvPr>
          <p:cNvSpPr txBox="1">
            <a:spLocks/>
          </p:cNvSpPr>
          <p:nvPr/>
        </p:nvSpPr>
        <p:spPr bwMode="auto">
          <a:xfrm>
            <a:off x="-1" y="644134"/>
            <a:ext cx="9143999" cy="5156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2800" b="1">
                <a:solidFill>
                  <a:srgbClr val="B25150"/>
                </a:solidFill>
                <a:latin typeface="Open Sans" panose="020B0606030504020204" pitchFamily="34" charset="0"/>
                <a:ea typeface="Open Sans" panose="020B0606030504020204" pitchFamily="34" charset="0"/>
                <a:cs typeface="Open Sans" panose="020B0606030504020204" pitchFamily="34" charset="0"/>
              </a:rPr>
              <a:t>Question 8</a:t>
            </a:r>
          </a:p>
        </p:txBody>
      </p:sp>
      <p:cxnSp>
        <p:nvCxnSpPr>
          <p:cNvPr id="31" name="Straight Connector 30">
            <a:extLst>
              <a:ext uri="{FF2B5EF4-FFF2-40B4-BE49-F238E27FC236}">
                <a16:creationId xmlns:a16="http://schemas.microsoft.com/office/drawing/2014/main" id="{C2B27487-977D-D54C-A252-E704D9B3E2C4}"/>
              </a:ext>
            </a:extLst>
          </p:cNvPr>
          <p:cNvCxnSpPr>
            <a:cxnSpLocks/>
          </p:cNvCxnSpPr>
          <p:nvPr/>
        </p:nvCxnSpPr>
        <p:spPr>
          <a:xfrm>
            <a:off x="287083" y="545581"/>
            <a:ext cx="8595262" cy="0"/>
          </a:xfrm>
          <a:prstGeom prst="line">
            <a:avLst/>
          </a:prstGeom>
          <a:ln w="19050">
            <a:solidFill>
              <a:srgbClr val="B2515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E675D2B-943C-CF4B-AFB2-8FFF706C5BD6}"/>
              </a:ext>
            </a:extLst>
          </p:cNvPr>
          <p:cNvSpPr/>
          <p:nvPr/>
        </p:nvSpPr>
        <p:spPr>
          <a:xfrm>
            <a:off x="-4444" y="1347332"/>
            <a:ext cx="9143999" cy="489098"/>
          </a:xfrm>
          <a:prstGeom prst="rect">
            <a:avLst/>
          </a:prstGeom>
          <a:solidFill>
            <a:srgbClr val="D9404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638" algn="ctr"/>
            <a:r>
              <a:rPr lang="en-GB" b="1" dirty="0">
                <a:solidFill>
                  <a:schemeClr val="bg1"/>
                </a:solidFill>
                <a:latin typeface="Nunito Sans" panose="00000500000000000000" pitchFamily="2" charset="0"/>
              </a:rPr>
              <a:t>It is normal for my boyfriend, girlfriend or partner to…</a:t>
            </a:r>
          </a:p>
        </p:txBody>
      </p:sp>
      <p:sp>
        <p:nvSpPr>
          <p:cNvPr id="16" name="TextBox 15">
            <a:extLst>
              <a:ext uri="{FF2B5EF4-FFF2-40B4-BE49-F238E27FC236}">
                <a16:creationId xmlns:a16="http://schemas.microsoft.com/office/drawing/2014/main" id="{407F3089-3E3D-AD48-B286-EAAF494F65F1}"/>
              </a:ext>
            </a:extLst>
          </p:cNvPr>
          <p:cNvSpPr txBox="1"/>
          <p:nvPr/>
        </p:nvSpPr>
        <p:spPr>
          <a:xfrm>
            <a:off x="240379" y="4223808"/>
            <a:ext cx="8663242" cy="907941"/>
          </a:xfrm>
          <a:prstGeom prst="rect">
            <a:avLst/>
          </a:prstGeom>
          <a:noFill/>
        </p:spPr>
        <p:txBody>
          <a:bodyPr wrap="square">
            <a:spAutoFit/>
          </a:bodyPr>
          <a:lstStyle/>
          <a:p>
            <a:pPr algn="ctr" fontAlgn="auto">
              <a:spcAft>
                <a:spcPts val="600"/>
              </a:spcAft>
            </a:pP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A healthy relationship doesn’t involve coercion, control or gaslighting (manipulating someone into doubting their own sanity). </a:t>
            </a:r>
          </a:p>
          <a:p>
            <a:pPr algn="ctr" fontAlgn="auto">
              <a:spcAft>
                <a:spcPts val="600"/>
              </a:spcAft>
            </a:pP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If you think this is happening to you, make sure you ask for help. </a:t>
            </a:r>
          </a:p>
        </p:txBody>
      </p:sp>
      <p:sp>
        <p:nvSpPr>
          <p:cNvPr id="17" name="TextBox 16">
            <a:extLst>
              <a:ext uri="{FF2B5EF4-FFF2-40B4-BE49-F238E27FC236}">
                <a16:creationId xmlns:a16="http://schemas.microsoft.com/office/drawing/2014/main" id="{5DD77262-1F5A-F744-A9B8-2FB1B8FE0BC2}"/>
              </a:ext>
            </a:extLst>
          </p:cNvPr>
          <p:cNvSpPr txBox="1"/>
          <p:nvPr/>
        </p:nvSpPr>
        <p:spPr>
          <a:xfrm>
            <a:off x="240107" y="2702454"/>
            <a:ext cx="8663520" cy="584775"/>
          </a:xfrm>
          <a:prstGeom prst="rect">
            <a:avLst/>
          </a:prstGeom>
          <a:noFill/>
        </p:spPr>
        <p:txBody>
          <a:bodyPr wrap="square">
            <a:spAutoFit/>
          </a:bodyPr>
          <a:lstStyle/>
          <a:p>
            <a:pPr algn="ct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It is normal for your partner to take an interest in what you get up to, but not if they act possessive or make you feel guilty for having your own life.</a:t>
            </a:r>
          </a:p>
        </p:txBody>
      </p:sp>
      <p:sp>
        <p:nvSpPr>
          <p:cNvPr id="18" name="TextBox 17">
            <a:extLst>
              <a:ext uri="{FF2B5EF4-FFF2-40B4-BE49-F238E27FC236}">
                <a16:creationId xmlns:a16="http://schemas.microsoft.com/office/drawing/2014/main" id="{AD252BEC-0C12-A046-89B9-6490D5E7BA52}"/>
              </a:ext>
            </a:extLst>
          </p:cNvPr>
          <p:cNvSpPr txBox="1"/>
          <p:nvPr/>
        </p:nvSpPr>
        <p:spPr>
          <a:xfrm>
            <a:off x="240107" y="5849231"/>
            <a:ext cx="8693690" cy="677750"/>
          </a:xfrm>
          <a:prstGeom prst="rect">
            <a:avLst/>
          </a:prstGeom>
          <a:noFill/>
        </p:spPr>
        <p:txBody>
          <a:bodyPr wrap="square">
            <a:spAutoFit/>
          </a:bodyPr>
          <a:lstStyle/>
          <a:p>
            <a:pPr algn="ctr" fontAlgn="auto">
              <a:lnSpc>
                <a:spcPts val="2300"/>
              </a:lnSpc>
              <a:spcAft>
                <a:spcPts val="600"/>
              </a:spcAft>
            </a:pP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It can be tricky to express ourselves sometimes, but healthy communication is an important feature of any relationship.</a:t>
            </a:r>
          </a:p>
        </p:txBody>
      </p:sp>
    </p:spTree>
    <p:extLst>
      <p:ext uri="{BB962C8B-B14F-4D97-AF65-F5344CB8AC3E}">
        <p14:creationId xmlns:p14="http://schemas.microsoft.com/office/powerpoint/2010/main" val="125569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3"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D7AA7C-D108-7444-8D2B-2E39F07B13FD}"/>
              </a:ext>
            </a:extLst>
          </p:cNvPr>
          <p:cNvSpPr/>
          <p:nvPr/>
        </p:nvSpPr>
        <p:spPr>
          <a:xfrm>
            <a:off x="-1" y="4622103"/>
            <a:ext cx="9143997" cy="489098"/>
          </a:xfrm>
          <a:prstGeom prst="rect">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Be mindful what you post online…  </a:t>
            </a:r>
          </a:p>
        </p:txBody>
      </p:sp>
      <p:sp>
        <p:nvSpPr>
          <p:cNvPr id="21" name="Google Shape;48;p14">
            <a:extLst>
              <a:ext uri="{FF2B5EF4-FFF2-40B4-BE49-F238E27FC236}">
                <a16:creationId xmlns:a16="http://schemas.microsoft.com/office/drawing/2014/main" id="{C9D451E7-0476-E14D-B9C8-F53148E0A0EF}"/>
              </a:ext>
            </a:extLst>
          </p:cNvPr>
          <p:cNvSpPr txBox="1"/>
          <p:nvPr/>
        </p:nvSpPr>
        <p:spPr>
          <a:xfrm>
            <a:off x="244548" y="206339"/>
            <a:ext cx="8899451" cy="286432"/>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Pa</a:t>
            </a:r>
            <a:r>
              <a:rPr lang="en-GB" sz="1600" b="1" spc="90">
                <a:solidFill>
                  <a:srgbClr val="B25150"/>
                </a:solidFill>
                <a:latin typeface="Nunito Sans" pitchFamily="2" charset="77"/>
                <a:ea typeface="Open Sans" panose="020B0606030504020204" pitchFamily="34" charset="0"/>
                <a:cs typeface="Open Sans" panose="020B0606030504020204" pitchFamily="34" charset="0"/>
                <a:sym typeface="Nunito Sans"/>
              </a:rPr>
              <a:t>rt</a:t>
            </a: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 1: </a:t>
            </a:r>
            <a:r>
              <a:rPr lang="en-GB" sz="1600" spc="20">
                <a:solidFill>
                  <a:srgbClr val="B25150"/>
                </a:solidFill>
                <a:latin typeface="Nunito Sans" pitchFamily="2" charset="77"/>
                <a:ea typeface="Open Sans" panose="020B0606030504020204" pitchFamily="34" charset="0"/>
                <a:cs typeface="Open Sans" panose="020B0606030504020204" pitchFamily="34" charset="0"/>
                <a:sym typeface="Nunito Sans"/>
              </a:rPr>
              <a:t>Consent, Respect and the Law</a:t>
            </a:r>
            <a:endParaRPr sz="1600" i="0" u="none" strike="noStrike" cap="none" spc="20">
              <a:solidFill>
                <a:srgbClr val="B25150"/>
              </a:solidFill>
              <a:latin typeface="Nunito Sans" pitchFamily="2" charset="77"/>
              <a:ea typeface="Open Sans" panose="020B0606030504020204" pitchFamily="34" charset="0"/>
              <a:cs typeface="Open Sans" panose="020B0606030504020204" pitchFamily="34" charset="0"/>
              <a:sym typeface="Nunito Sans"/>
            </a:endParaRPr>
          </a:p>
        </p:txBody>
      </p:sp>
      <p:sp>
        <p:nvSpPr>
          <p:cNvPr id="22" name="Title 1">
            <a:extLst>
              <a:ext uri="{FF2B5EF4-FFF2-40B4-BE49-F238E27FC236}">
                <a16:creationId xmlns:a16="http://schemas.microsoft.com/office/drawing/2014/main" id="{2FA3740F-10C7-284E-BE26-1A86502382EC}"/>
              </a:ext>
            </a:extLst>
          </p:cNvPr>
          <p:cNvSpPr txBox="1">
            <a:spLocks/>
          </p:cNvSpPr>
          <p:nvPr/>
        </p:nvSpPr>
        <p:spPr bwMode="auto">
          <a:xfrm>
            <a:off x="-1" y="644134"/>
            <a:ext cx="9143999" cy="5156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2800" b="1">
                <a:solidFill>
                  <a:srgbClr val="B25150"/>
                </a:solidFill>
                <a:latin typeface="Open Sans" panose="020B0606030504020204" pitchFamily="34" charset="0"/>
                <a:ea typeface="Open Sans" panose="020B0606030504020204" pitchFamily="34" charset="0"/>
                <a:cs typeface="Open Sans" panose="020B0606030504020204" pitchFamily="34" charset="0"/>
              </a:rPr>
              <a:t>Question 9</a:t>
            </a:r>
          </a:p>
        </p:txBody>
      </p:sp>
      <p:cxnSp>
        <p:nvCxnSpPr>
          <p:cNvPr id="31" name="Straight Connector 30">
            <a:extLst>
              <a:ext uri="{FF2B5EF4-FFF2-40B4-BE49-F238E27FC236}">
                <a16:creationId xmlns:a16="http://schemas.microsoft.com/office/drawing/2014/main" id="{C2B27487-977D-D54C-A252-E704D9B3E2C4}"/>
              </a:ext>
            </a:extLst>
          </p:cNvPr>
          <p:cNvCxnSpPr>
            <a:cxnSpLocks/>
          </p:cNvCxnSpPr>
          <p:nvPr/>
        </p:nvCxnSpPr>
        <p:spPr>
          <a:xfrm>
            <a:off x="287083" y="545581"/>
            <a:ext cx="8595262" cy="0"/>
          </a:xfrm>
          <a:prstGeom prst="line">
            <a:avLst/>
          </a:prstGeom>
          <a:ln w="19050">
            <a:solidFill>
              <a:srgbClr val="B2515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E675D2B-943C-CF4B-AFB2-8FFF706C5BD6}"/>
              </a:ext>
            </a:extLst>
          </p:cNvPr>
          <p:cNvSpPr/>
          <p:nvPr/>
        </p:nvSpPr>
        <p:spPr>
          <a:xfrm>
            <a:off x="12714" y="1320431"/>
            <a:ext cx="9143999" cy="489098"/>
          </a:xfrm>
          <a:prstGeom prst="rect">
            <a:avLst/>
          </a:prstGeom>
          <a:solidFill>
            <a:srgbClr val="D9404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638" algn="ctr"/>
            <a:r>
              <a:rPr lang="en-GB" b="1" dirty="0">
                <a:solidFill>
                  <a:schemeClr val="bg1"/>
                </a:solidFill>
                <a:latin typeface="Nunito Sans" panose="00000500000000000000" pitchFamily="2" charset="0"/>
              </a:rPr>
              <a:t>What are the rules about sexual behaviour online?</a:t>
            </a:r>
          </a:p>
        </p:txBody>
      </p:sp>
      <p:sp>
        <p:nvSpPr>
          <p:cNvPr id="23" name="TextBox 22">
            <a:extLst>
              <a:ext uri="{FF2B5EF4-FFF2-40B4-BE49-F238E27FC236}">
                <a16:creationId xmlns:a16="http://schemas.microsoft.com/office/drawing/2014/main" id="{9E8D07E5-0B22-C84B-BB7E-EA6BE97B14E2}"/>
              </a:ext>
            </a:extLst>
          </p:cNvPr>
          <p:cNvSpPr txBox="1"/>
          <p:nvPr/>
        </p:nvSpPr>
        <p:spPr>
          <a:xfrm>
            <a:off x="-2" y="5345012"/>
            <a:ext cx="9143998" cy="1077218"/>
          </a:xfrm>
          <a:prstGeom prst="rect">
            <a:avLst/>
          </a:prstGeom>
          <a:noFill/>
        </p:spPr>
        <p:txBody>
          <a:bodyPr wrap="square">
            <a:spAutoFit/>
          </a:bodyPr>
          <a:lstStyle/>
          <a:p>
            <a:pPr algn="ct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Bullying and harassment have a negative impact on people no matter what context they happen in. </a:t>
            </a:r>
          </a:p>
          <a:p>
            <a:pPr algn="ct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Online comments can sometimes be more damaging because some people feel that they can say things that they would never normally say in real life. </a:t>
            </a:r>
          </a:p>
        </p:txBody>
      </p:sp>
      <p:sp>
        <p:nvSpPr>
          <p:cNvPr id="17" name="TextBox 16">
            <a:extLst>
              <a:ext uri="{FF2B5EF4-FFF2-40B4-BE49-F238E27FC236}">
                <a16:creationId xmlns:a16="http://schemas.microsoft.com/office/drawing/2014/main" id="{87C3C418-002D-C783-FC63-9A5EF466E88C}"/>
              </a:ext>
            </a:extLst>
          </p:cNvPr>
          <p:cNvSpPr txBox="1"/>
          <p:nvPr/>
        </p:nvSpPr>
        <p:spPr>
          <a:xfrm>
            <a:off x="0" y="2180376"/>
            <a:ext cx="9143997" cy="2062103"/>
          </a:xfrm>
          <a:prstGeom prst="rect">
            <a:avLst/>
          </a:prstGeom>
          <a:noFill/>
        </p:spPr>
        <p:txBody>
          <a:bodyPr wrap="square">
            <a:spAutoFit/>
          </a:bodyPr>
          <a:lstStyle/>
          <a:p>
            <a:pPr algn="ctr"/>
            <a:r>
              <a:rPr lang="en-GB" sz="1600" b="1" spc="20" dirty="0">
                <a:solidFill>
                  <a:schemeClr val="accent2"/>
                </a:solidFill>
                <a:latin typeface="Nunito Sans" panose="00000500000000000000" pitchFamily="2" charset="0"/>
                <a:ea typeface="Open Sans" panose="020B0606030504020204" pitchFamily="34" charset="0"/>
                <a:cs typeface="Open Sans" panose="020B0606030504020204" pitchFamily="34" charset="0"/>
              </a:rPr>
              <a:t>Sexual messages and intimate photos can be sent as long as you are both over 18 and give consent. </a:t>
            </a:r>
          </a:p>
          <a:p>
            <a:pPr algn="ctr"/>
            <a:r>
              <a:rPr lang="en-GB" sz="1600" b="1" spc="20" dirty="0">
                <a:solidFill>
                  <a:schemeClr val="accent2"/>
                </a:solidFill>
                <a:latin typeface="Nunito Sans" panose="00000500000000000000" pitchFamily="2" charset="0"/>
                <a:ea typeface="Open Sans" panose="020B0606030504020204" pitchFamily="34" charset="0"/>
                <a:cs typeface="Open Sans" panose="020B0606030504020204" pitchFamily="34" charset="0"/>
              </a:rPr>
              <a:t>You should always check that your partner is happy to sext, or swap/receive pictures.</a:t>
            </a:r>
            <a:endPar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endParaRPr>
          </a:p>
          <a:p>
            <a:pPr algn="ctr"/>
            <a:endParaRPr lang="en-GB" sz="1600" b="1" spc="20" dirty="0">
              <a:solidFill>
                <a:schemeClr val="accent2"/>
              </a:solidFill>
              <a:latin typeface="Nunito Sans" panose="00000500000000000000" pitchFamily="2" charset="0"/>
              <a:ea typeface="Open Sans" panose="020B0606030504020204" pitchFamily="34" charset="0"/>
              <a:cs typeface="Open Sans" panose="020B0606030504020204" pitchFamily="34" charset="0"/>
            </a:endParaRPr>
          </a:p>
          <a:p>
            <a:pPr algn="ctr"/>
            <a:r>
              <a:rPr lang="en-GB" sz="1600" b="1" spc="20" dirty="0">
                <a:solidFill>
                  <a:schemeClr val="accent2"/>
                </a:solidFill>
                <a:latin typeface="Nunito Sans" panose="00000500000000000000" pitchFamily="2" charset="0"/>
                <a:ea typeface="Open Sans" panose="020B0606030504020204" pitchFamily="34" charset="0"/>
                <a:cs typeface="Open Sans" panose="020B0606030504020204" pitchFamily="34" charset="0"/>
              </a:rPr>
              <a:t>Just bear in mind that your messages or photos could be shared with others. </a:t>
            </a:r>
          </a:p>
          <a:p>
            <a:pPr algn="ctr"/>
            <a:r>
              <a:rPr lang="en-GB" sz="1600" b="1" spc="20" dirty="0">
                <a:solidFill>
                  <a:schemeClr val="accent2"/>
                </a:solidFill>
                <a:latin typeface="Nunito Sans" panose="00000500000000000000" pitchFamily="2" charset="0"/>
                <a:ea typeface="Open Sans" panose="020B0606030504020204" pitchFamily="34" charset="0"/>
                <a:cs typeface="Open Sans" panose="020B0606030504020204" pitchFamily="34" charset="0"/>
              </a:rPr>
              <a:t>If this happens to you, it is not your fault and there is support available. </a:t>
            </a:r>
          </a:p>
          <a:p>
            <a:endParaRPr lang="en-GB" sz="1600" dirty="0">
              <a:solidFill>
                <a:schemeClr val="tx1">
                  <a:lumMod val="85000"/>
                  <a:lumOff val="15000"/>
                </a:schemeClr>
              </a:solidFill>
              <a:latin typeface="Nunito Sans" panose="00000500000000000000" pitchFamily="2" charset="0"/>
            </a:endParaRPr>
          </a:p>
          <a:p>
            <a:pPr fontAlgn="auto">
              <a:spcAft>
                <a:spcPts val="600"/>
              </a:spcAft>
            </a:pPr>
            <a:endParaRPr lang="en-GB" sz="1600" b="1" dirty="0">
              <a:solidFill>
                <a:schemeClr val="tx1">
                  <a:lumMod val="85000"/>
                  <a:lumOff val="15000"/>
                </a:schemeClr>
              </a:solidFill>
              <a:latin typeface="Nunito Sans" panose="00000500000000000000"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564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D7AA7C-D108-7444-8D2B-2E39F07B13FD}"/>
              </a:ext>
            </a:extLst>
          </p:cNvPr>
          <p:cNvSpPr/>
          <p:nvPr/>
        </p:nvSpPr>
        <p:spPr>
          <a:xfrm>
            <a:off x="0" y="2129300"/>
            <a:ext cx="9144000" cy="634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b="1" dirty="0">
                <a:solidFill>
                  <a:schemeClr val="accent2"/>
                </a:solidFill>
                <a:latin typeface="Nunito Sans" panose="00000500000000000000" pitchFamily="2" charset="0"/>
              </a:rPr>
              <a:t>They may be sentenced to life in prison if convicted of rape, or up to 10 years in prison for sexual assault.  </a:t>
            </a:r>
          </a:p>
        </p:txBody>
      </p:sp>
      <p:sp>
        <p:nvSpPr>
          <p:cNvPr id="29" name="Rectangle 28">
            <a:extLst>
              <a:ext uri="{FF2B5EF4-FFF2-40B4-BE49-F238E27FC236}">
                <a16:creationId xmlns:a16="http://schemas.microsoft.com/office/drawing/2014/main" id="{14C6A05E-6D0B-8645-B296-1ADA3703C1D6}"/>
              </a:ext>
            </a:extLst>
          </p:cNvPr>
          <p:cNvSpPr/>
          <p:nvPr/>
        </p:nvSpPr>
        <p:spPr>
          <a:xfrm>
            <a:off x="0" y="4655462"/>
            <a:ext cx="9143998" cy="489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b="1" dirty="0">
                <a:solidFill>
                  <a:schemeClr val="accent2"/>
                </a:solidFill>
                <a:latin typeface="Nunito Sans" panose="00000500000000000000" pitchFamily="2" charset="0"/>
              </a:rPr>
              <a:t>They could get a criminal record.</a:t>
            </a:r>
          </a:p>
        </p:txBody>
      </p:sp>
      <p:sp>
        <p:nvSpPr>
          <p:cNvPr id="15" name="Rectangle 14">
            <a:extLst>
              <a:ext uri="{FF2B5EF4-FFF2-40B4-BE49-F238E27FC236}">
                <a16:creationId xmlns:a16="http://schemas.microsoft.com/office/drawing/2014/main" id="{8392B4ED-50F8-9945-8E15-D78A91EF966E}"/>
              </a:ext>
            </a:extLst>
          </p:cNvPr>
          <p:cNvSpPr/>
          <p:nvPr/>
        </p:nvSpPr>
        <p:spPr>
          <a:xfrm>
            <a:off x="0" y="3392381"/>
            <a:ext cx="9143998" cy="489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b="1" dirty="0">
                <a:solidFill>
                  <a:schemeClr val="accent2"/>
                </a:solidFill>
                <a:latin typeface="Nunito Sans" panose="00000500000000000000" pitchFamily="2" charset="0"/>
              </a:rPr>
              <a:t>They could be registered as a sex offender. </a:t>
            </a:r>
          </a:p>
        </p:txBody>
      </p:sp>
      <p:sp>
        <p:nvSpPr>
          <p:cNvPr id="21" name="Google Shape;48;p14">
            <a:extLst>
              <a:ext uri="{FF2B5EF4-FFF2-40B4-BE49-F238E27FC236}">
                <a16:creationId xmlns:a16="http://schemas.microsoft.com/office/drawing/2014/main" id="{C9D451E7-0476-E14D-B9C8-F53148E0A0EF}"/>
              </a:ext>
            </a:extLst>
          </p:cNvPr>
          <p:cNvSpPr txBox="1"/>
          <p:nvPr/>
        </p:nvSpPr>
        <p:spPr>
          <a:xfrm>
            <a:off x="244548" y="206339"/>
            <a:ext cx="8899451" cy="286432"/>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Pa</a:t>
            </a:r>
            <a:r>
              <a:rPr lang="en-GB" sz="1600" b="1" spc="90">
                <a:solidFill>
                  <a:srgbClr val="B25150"/>
                </a:solidFill>
                <a:latin typeface="Nunito Sans" pitchFamily="2" charset="77"/>
                <a:ea typeface="Open Sans" panose="020B0606030504020204" pitchFamily="34" charset="0"/>
                <a:cs typeface="Open Sans" panose="020B0606030504020204" pitchFamily="34" charset="0"/>
                <a:sym typeface="Nunito Sans"/>
              </a:rPr>
              <a:t>rt</a:t>
            </a: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 1: </a:t>
            </a:r>
            <a:r>
              <a:rPr lang="en-GB" sz="1600" spc="20">
                <a:solidFill>
                  <a:srgbClr val="B25150"/>
                </a:solidFill>
                <a:latin typeface="Nunito Sans" pitchFamily="2" charset="77"/>
                <a:ea typeface="Open Sans" panose="020B0606030504020204" pitchFamily="34" charset="0"/>
                <a:cs typeface="Open Sans" panose="020B0606030504020204" pitchFamily="34" charset="0"/>
                <a:sym typeface="Nunito Sans"/>
              </a:rPr>
              <a:t>Consent, Respect and the Law</a:t>
            </a:r>
            <a:endParaRPr sz="1600" i="0" u="none" strike="noStrike" cap="none" spc="20">
              <a:solidFill>
                <a:srgbClr val="B25150"/>
              </a:solidFill>
              <a:latin typeface="Nunito Sans" pitchFamily="2" charset="77"/>
              <a:ea typeface="Open Sans" panose="020B0606030504020204" pitchFamily="34" charset="0"/>
              <a:cs typeface="Open Sans" panose="020B0606030504020204" pitchFamily="34" charset="0"/>
              <a:sym typeface="Nunito Sans"/>
            </a:endParaRPr>
          </a:p>
        </p:txBody>
      </p:sp>
      <p:sp>
        <p:nvSpPr>
          <p:cNvPr id="22" name="Title 1">
            <a:extLst>
              <a:ext uri="{FF2B5EF4-FFF2-40B4-BE49-F238E27FC236}">
                <a16:creationId xmlns:a16="http://schemas.microsoft.com/office/drawing/2014/main" id="{2FA3740F-10C7-284E-BE26-1A86502382EC}"/>
              </a:ext>
            </a:extLst>
          </p:cNvPr>
          <p:cNvSpPr txBox="1">
            <a:spLocks/>
          </p:cNvSpPr>
          <p:nvPr/>
        </p:nvSpPr>
        <p:spPr bwMode="auto">
          <a:xfrm>
            <a:off x="-1" y="644134"/>
            <a:ext cx="9143999" cy="5156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2800" b="1">
                <a:solidFill>
                  <a:srgbClr val="B25150"/>
                </a:solidFill>
                <a:latin typeface="Open Sans" panose="020B0606030504020204" pitchFamily="34" charset="0"/>
                <a:ea typeface="Open Sans" panose="020B0606030504020204" pitchFamily="34" charset="0"/>
                <a:cs typeface="Open Sans" panose="020B0606030504020204" pitchFamily="34" charset="0"/>
              </a:rPr>
              <a:t>Question 10 </a:t>
            </a:r>
          </a:p>
        </p:txBody>
      </p:sp>
      <p:cxnSp>
        <p:nvCxnSpPr>
          <p:cNvPr id="31" name="Straight Connector 30">
            <a:extLst>
              <a:ext uri="{FF2B5EF4-FFF2-40B4-BE49-F238E27FC236}">
                <a16:creationId xmlns:a16="http://schemas.microsoft.com/office/drawing/2014/main" id="{C2B27487-977D-D54C-A252-E704D9B3E2C4}"/>
              </a:ext>
            </a:extLst>
          </p:cNvPr>
          <p:cNvCxnSpPr>
            <a:cxnSpLocks/>
          </p:cNvCxnSpPr>
          <p:nvPr/>
        </p:nvCxnSpPr>
        <p:spPr>
          <a:xfrm>
            <a:off x="287083" y="545581"/>
            <a:ext cx="8595262" cy="0"/>
          </a:xfrm>
          <a:prstGeom prst="line">
            <a:avLst/>
          </a:prstGeom>
          <a:ln w="19050">
            <a:solidFill>
              <a:srgbClr val="B2515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E675D2B-943C-CF4B-AFB2-8FFF706C5BD6}"/>
              </a:ext>
            </a:extLst>
          </p:cNvPr>
          <p:cNvSpPr/>
          <p:nvPr/>
        </p:nvSpPr>
        <p:spPr>
          <a:xfrm>
            <a:off x="12714" y="1311105"/>
            <a:ext cx="9143999" cy="489098"/>
          </a:xfrm>
          <a:prstGeom prst="rect">
            <a:avLst/>
          </a:prstGeom>
          <a:solidFill>
            <a:srgbClr val="D9404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638" algn="ctr"/>
            <a:r>
              <a:rPr lang="en-GB" b="1" dirty="0">
                <a:solidFill>
                  <a:schemeClr val="bg1"/>
                </a:solidFill>
                <a:latin typeface="Nunito Sans" panose="00000500000000000000" pitchFamily="2" charset="0"/>
              </a:rPr>
              <a:t>What are the consequences for those convicted of rape or assault?</a:t>
            </a:r>
          </a:p>
        </p:txBody>
      </p:sp>
      <p:sp>
        <p:nvSpPr>
          <p:cNvPr id="19" name="Rectangle 18">
            <a:extLst>
              <a:ext uri="{FF2B5EF4-FFF2-40B4-BE49-F238E27FC236}">
                <a16:creationId xmlns:a16="http://schemas.microsoft.com/office/drawing/2014/main" id="{B09CC1B1-7E19-9D42-84D3-994A78898B2D}"/>
              </a:ext>
            </a:extLst>
          </p:cNvPr>
          <p:cNvSpPr/>
          <p:nvPr/>
        </p:nvSpPr>
        <p:spPr>
          <a:xfrm>
            <a:off x="12715" y="5673994"/>
            <a:ext cx="9143998" cy="48909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All of the above. </a:t>
            </a:r>
          </a:p>
        </p:txBody>
      </p:sp>
    </p:spTree>
    <p:extLst>
      <p:ext uri="{BB962C8B-B14F-4D97-AF65-F5344CB8AC3E}">
        <p14:creationId xmlns:p14="http://schemas.microsoft.com/office/powerpoint/2010/main" val="129355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48;p14">
            <a:extLst>
              <a:ext uri="{FF2B5EF4-FFF2-40B4-BE49-F238E27FC236}">
                <a16:creationId xmlns:a16="http://schemas.microsoft.com/office/drawing/2014/main" id="{173B7DA3-2BE7-134C-A6A2-B07E9783FAD2}"/>
              </a:ext>
            </a:extLst>
          </p:cNvPr>
          <p:cNvSpPr txBox="1"/>
          <p:nvPr/>
        </p:nvSpPr>
        <p:spPr>
          <a:xfrm>
            <a:off x="0" y="752232"/>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000" b="1" i="0" u="none" strike="noStrike" cap="none" dirty="0">
                <a:solidFill>
                  <a:srgbClr val="B25150"/>
                </a:solidFill>
                <a:latin typeface="Nunito Sans" pitchFamily="2" charset="77"/>
                <a:ea typeface="Open Sans" panose="020B0606030504020204" pitchFamily="34" charset="0"/>
                <a:cs typeface="Open Sans" panose="020B0606030504020204" pitchFamily="34" charset="0"/>
                <a:sym typeface="Nunito Sans"/>
              </a:rPr>
              <a:t>Consent, Respect and the Law</a:t>
            </a:r>
            <a:endParaRPr sz="3200" b="1" i="0" u="none" strike="noStrike" cap="none" dirty="0">
              <a:solidFill>
                <a:srgbClr val="B25150"/>
              </a:solidFill>
              <a:latin typeface="Nunito Sans" pitchFamily="2" charset="77"/>
              <a:ea typeface="Open Sans" panose="020B0606030504020204" pitchFamily="34" charset="0"/>
              <a:cs typeface="Open Sans" panose="020B0606030504020204" pitchFamily="34" charset="0"/>
              <a:sym typeface="Nunito Sans"/>
            </a:endParaRPr>
          </a:p>
        </p:txBody>
      </p:sp>
      <p:sp>
        <p:nvSpPr>
          <p:cNvPr id="12" name="TextBox 11">
            <a:extLst>
              <a:ext uri="{FF2B5EF4-FFF2-40B4-BE49-F238E27FC236}">
                <a16:creationId xmlns:a16="http://schemas.microsoft.com/office/drawing/2014/main" id="{6A523433-5D37-2548-92C1-B100477AC4F6}"/>
              </a:ext>
            </a:extLst>
          </p:cNvPr>
          <p:cNvSpPr txBox="1"/>
          <p:nvPr/>
        </p:nvSpPr>
        <p:spPr>
          <a:xfrm>
            <a:off x="-1" y="1879719"/>
            <a:ext cx="9143999" cy="3872150"/>
          </a:xfrm>
          <a:prstGeom prst="rect">
            <a:avLst/>
          </a:prstGeom>
          <a:noFill/>
        </p:spPr>
        <p:txBody>
          <a:bodyPr wrap="square">
            <a:spAutoFit/>
          </a:bodyPr>
          <a:lstStyle/>
          <a:p>
            <a:pPr algn="ctr">
              <a:lnSpc>
                <a:spcPct val="114000"/>
              </a:lnSpc>
            </a:pPr>
            <a:r>
              <a:rPr lang="en-GB" sz="1800" b="1" spc="20" dirty="0">
                <a:solidFill>
                  <a:schemeClr val="accent2"/>
                </a:solidFill>
                <a:latin typeface="Nunito Sans" panose="00000500000000000000" pitchFamily="2" charset="0"/>
                <a:ea typeface="Open Sans" panose="020B0606030504020204" pitchFamily="34" charset="0"/>
                <a:cs typeface="Open Sans" panose="020B0606030504020204" pitchFamily="34" charset="0"/>
              </a:rPr>
              <a:t>Communication, respect, trust and boundaries are all important aspects of healthy and caring relationships – romantic, sexual or otherwise. </a:t>
            </a:r>
          </a:p>
          <a:p>
            <a:pPr algn="ctr">
              <a:lnSpc>
                <a:spcPct val="114000"/>
              </a:lnSpc>
            </a:pPr>
            <a:endParaRPr lang="en-GB" b="1" spc="20" dirty="0">
              <a:solidFill>
                <a:schemeClr val="accent2"/>
              </a:solidFill>
              <a:latin typeface="Nunito Sans" panose="00000500000000000000" pitchFamily="2" charset="0"/>
              <a:ea typeface="Open Sans" panose="020B0606030504020204" pitchFamily="34" charset="0"/>
              <a:cs typeface="Open Sans" panose="020B0606030504020204" pitchFamily="34" charset="0"/>
            </a:endParaRPr>
          </a:p>
          <a:p>
            <a:pPr algn="ctr">
              <a:lnSpc>
                <a:spcPct val="114000"/>
              </a:lnSpc>
            </a:pPr>
            <a:r>
              <a:rPr lang="en-GB" sz="1800" b="1" spc="20" dirty="0">
                <a:solidFill>
                  <a:schemeClr val="accent2"/>
                </a:solidFill>
                <a:latin typeface="Nunito Sans" panose="00000500000000000000" pitchFamily="2" charset="0"/>
                <a:ea typeface="Open Sans" panose="020B0606030504020204" pitchFamily="34" charset="0"/>
                <a:cs typeface="Open Sans" panose="020B0606030504020204" pitchFamily="34" charset="0"/>
              </a:rPr>
              <a:t>Getting consent for intimate or sexual interactions is a must. </a:t>
            </a:r>
          </a:p>
          <a:p>
            <a:pPr algn="ctr">
              <a:lnSpc>
                <a:spcPct val="114000"/>
              </a:lnSpc>
            </a:pPr>
            <a:endParaRPr lang="en-GB" b="1" spc="20" dirty="0">
              <a:solidFill>
                <a:schemeClr val="accent2"/>
              </a:solidFill>
              <a:latin typeface="Nunito Sans" panose="00000500000000000000" pitchFamily="2" charset="0"/>
              <a:ea typeface="Open Sans" panose="020B0606030504020204" pitchFamily="34" charset="0"/>
              <a:cs typeface="Open Sans" panose="020B0606030504020204" pitchFamily="34" charset="0"/>
            </a:endParaRPr>
          </a:p>
          <a:p>
            <a:pPr algn="ctr">
              <a:lnSpc>
                <a:spcPct val="114000"/>
              </a:lnSpc>
            </a:pPr>
            <a:r>
              <a:rPr lang="en-GB" sz="1800" b="1" spc="20" dirty="0">
                <a:solidFill>
                  <a:schemeClr val="accent2"/>
                </a:solidFill>
                <a:latin typeface="Nunito Sans" panose="00000500000000000000" pitchFamily="2" charset="0"/>
                <a:ea typeface="Open Sans" panose="020B0606030504020204" pitchFamily="34" charset="0"/>
                <a:cs typeface="Open Sans" panose="020B0606030504020204" pitchFamily="34" charset="0"/>
              </a:rPr>
              <a:t>Look out for your friends and family members and get support if you are worried about them. </a:t>
            </a:r>
          </a:p>
          <a:p>
            <a:pPr algn="ctr">
              <a:lnSpc>
                <a:spcPct val="114000"/>
              </a:lnSpc>
            </a:pPr>
            <a:endParaRPr lang="en-GB" sz="1800" b="1" spc="20" dirty="0">
              <a:solidFill>
                <a:schemeClr val="accent2"/>
              </a:solidFill>
              <a:latin typeface="Nunito Sans" panose="00000500000000000000" pitchFamily="2" charset="0"/>
              <a:ea typeface="Open Sans" panose="020B0606030504020204" pitchFamily="34" charset="0"/>
              <a:cs typeface="Open Sans" panose="020B0606030504020204" pitchFamily="34" charset="0"/>
            </a:endParaRPr>
          </a:p>
          <a:p>
            <a:pPr algn="ctr">
              <a:lnSpc>
                <a:spcPct val="114000"/>
              </a:lnSpc>
            </a:pPr>
            <a:r>
              <a:rPr lang="en-GB" sz="1800" b="1" spc="20" dirty="0">
                <a:solidFill>
                  <a:schemeClr val="accent2"/>
                </a:solidFill>
                <a:latin typeface="Nunito Sans" panose="00000500000000000000" pitchFamily="2" charset="0"/>
                <a:ea typeface="Open Sans" panose="020B0606030504020204" pitchFamily="34" charset="0"/>
                <a:cs typeface="Open Sans" panose="020B0606030504020204" pitchFamily="34" charset="0"/>
              </a:rPr>
              <a:t>Ask for help if someone is making you feel uncomfortable and speak up if you see disrespectful behaviour taking place (if it is safe for you to do so). </a:t>
            </a:r>
          </a:p>
          <a:p>
            <a:pPr algn="ctr">
              <a:lnSpc>
                <a:spcPct val="114000"/>
              </a:lnSpc>
            </a:pPr>
            <a:endParaRPr lang="en-GB" b="1" spc="20" dirty="0">
              <a:solidFill>
                <a:schemeClr val="accent2"/>
              </a:solidFill>
              <a:latin typeface="Nunito Sans" panose="00000500000000000000" pitchFamily="2" charset="0"/>
              <a:ea typeface="Open Sans" panose="020B0606030504020204" pitchFamily="34" charset="0"/>
              <a:cs typeface="Open Sans" panose="020B0606030504020204" pitchFamily="34" charset="0"/>
            </a:endParaRPr>
          </a:p>
          <a:p>
            <a:pPr algn="ctr">
              <a:lnSpc>
                <a:spcPct val="114000"/>
              </a:lnSpc>
            </a:pPr>
            <a:r>
              <a:rPr lang="en-GB" sz="1800" b="1" spc="20" dirty="0">
                <a:solidFill>
                  <a:schemeClr val="accent2"/>
                </a:solidFill>
                <a:latin typeface="Nunito Sans" panose="00000500000000000000" pitchFamily="2" charset="0"/>
                <a:ea typeface="Open Sans" panose="020B0606030504020204" pitchFamily="34" charset="0"/>
                <a:cs typeface="Open Sans" panose="020B0606030504020204" pitchFamily="34" charset="0"/>
              </a:rPr>
              <a:t>We all deserve to be treated with respect, no matter who we are.</a:t>
            </a:r>
          </a:p>
        </p:txBody>
      </p:sp>
    </p:spTree>
    <p:extLst>
      <p:ext uri="{BB962C8B-B14F-4D97-AF65-F5344CB8AC3E}">
        <p14:creationId xmlns:p14="http://schemas.microsoft.com/office/powerpoint/2010/main" val="43564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CF4D882B-0954-7244-BFEB-23B19560D4D7}"/>
              </a:ext>
            </a:extLst>
          </p:cNvPr>
          <p:cNvSpPr/>
          <p:nvPr/>
        </p:nvSpPr>
        <p:spPr>
          <a:xfrm>
            <a:off x="0" y="2126511"/>
            <a:ext cx="9144000" cy="2328532"/>
          </a:xfrm>
          <a:prstGeom prst="roundRect">
            <a:avLst>
              <a:gd name="adj"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Google Shape;48;p14">
            <a:extLst>
              <a:ext uri="{FF2B5EF4-FFF2-40B4-BE49-F238E27FC236}">
                <a16:creationId xmlns:a16="http://schemas.microsoft.com/office/drawing/2014/main" id="{3B98EC5C-A6E8-BF48-8822-D20684E7729D}"/>
              </a:ext>
            </a:extLst>
          </p:cNvPr>
          <p:cNvSpPr txBox="1"/>
          <p:nvPr/>
        </p:nvSpPr>
        <p:spPr>
          <a:xfrm>
            <a:off x="1180213" y="2733215"/>
            <a:ext cx="6549658" cy="1295880"/>
          </a:xfrm>
          <a:prstGeom prst="rect">
            <a:avLst/>
          </a:prstGeom>
          <a:noFill/>
          <a:ln>
            <a:noFill/>
          </a:ln>
        </p:spPr>
        <p:txBody>
          <a:bodyPr spcFirstLastPara="1" wrap="square" lIns="91425" tIns="45700" rIns="91425" bIns="45700" anchor="t" anchorCtr="0">
            <a:noAutofit/>
          </a:bodyPr>
          <a:lstStyle/>
          <a:p>
            <a:pPr algn="ctr">
              <a:spcBef>
                <a:spcPts val="0"/>
              </a:spcBef>
              <a:spcAft>
                <a:spcPts val="0"/>
              </a:spcAft>
            </a:pPr>
            <a:r>
              <a:rPr lang="en-GB" sz="3600" b="1" spc="20" dirty="0">
                <a:solidFill>
                  <a:schemeClr val="bg1"/>
                </a:solidFill>
                <a:latin typeface="Nunito Sans" pitchFamily="2" charset="77"/>
                <a:ea typeface="Open Sans" panose="020B0606030504020204" pitchFamily="34" charset="0"/>
                <a:cs typeface="Open Sans" panose="020B0606030504020204" pitchFamily="34" charset="0"/>
                <a:sym typeface="Nunito Sans"/>
              </a:rPr>
              <a:t>Pa</a:t>
            </a:r>
            <a:r>
              <a:rPr lang="en-GB" sz="3600" b="1" spc="90" dirty="0">
                <a:solidFill>
                  <a:schemeClr val="bg1"/>
                </a:solidFill>
                <a:latin typeface="Nunito Sans" pitchFamily="2" charset="77"/>
                <a:ea typeface="Open Sans" panose="020B0606030504020204" pitchFamily="34" charset="0"/>
                <a:cs typeface="Open Sans" panose="020B0606030504020204" pitchFamily="34" charset="0"/>
                <a:sym typeface="Nunito Sans"/>
              </a:rPr>
              <a:t>rt</a:t>
            </a:r>
            <a:r>
              <a:rPr lang="en-GB" sz="3600" b="1" spc="20" dirty="0">
                <a:solidFill>
                  <a:schemeClr val="bg1"/>
                </a:solidFill>
                <a:latin typeface="Nunito Sans" pitchFamily="2" charset="77"/>
                <a:ea typeface="Open Sans" panose="020B0606030504020204" pitchFamily="34" charset="0"/>
                <a:cs typeface="Open Sans" panose="020B0606030504020204" pitchFamily="34" charset="0"/>
                <a:sym typeface="Nunito Sans"/>
              </a:rPr>
              <a:t> 2: </a:t>
            </a:r>
            <a:br>
              <a:rPr lang="en-GB" sz="3600" b="1" spc="20" dirty="0">
                <a:solidFill>
                  <a:schemeClr val="bg1"/>
                </a:solidFill>
                <a:latin typeface="Nunito Sans" pitchFamily="2" charset="77"/>
                <a:ea typeface="Open Sans" panose="020B0606030504020204" pitchFamily="34" charset="0"/>
                <a:cs typeface="Open Sans" panose="020B0606030504020204" pitchFamily="34" charset="0"/>
                <a:sym typeface="Nunito Sans"/>
              </a:rPr>
            </a:br>
            <a:r>
              <a:rPr lang="en-GB" sz="3600" b="1" spc="20" dirty="0">
                <a:solidFill>
                  <a:schemeClr val="bg1"/>
                </a:solidFill>
                <a:latin typeface="Nunito Sans" pitchFamily="2" charset="77"/>
                <a:ea typeface="Open Sans" panose="020B0606030504020204" pitchFamily="34" charset="0"/>
                <a:cs typeface="Open Sans" panose="020B0606030504020204" pitchFamily="34" charset="0"/>
                <a:sym typeface="Nunito Sans"/>
              </a:rPr>
              <a:t>Safe Sex and Equality</a:t>
            </a:r>
            <a:endParaRPr sz="3600" b="1" i="0" u="none" strike="noStrike" cap="none" spc="20" dirty="0">
              <a:solidFill>
                <a:schemeClr val="bg1"/>
              </a:solidFill>
              <a:latin typeface="Nunito Sans" pitchFamily="2" charset="77"/>
              <a:ea typeface="Open Sans" panose="020B0606030504020204" pitchFamily="34" charset="0"/>
              <a:cs typeface="Open Sans" panose="020B0606030504020204" pitchFamily="34" charset="0"/>
              <a:sym typeface="Nunito Sans"/>
            </a:endParaRPr>
          </a:p>
        </p:txBody>
      </p:sp>
    </p:spTree>
    <p:extLst>
      <p:ext uri="{BB962C8B-B14F-4D97-AF65-F5344CB8AC3E}">
        <p14:creationId xmlns:p14="http://schemas.microsoft.com/office/powerpoint/2010/main" val="354334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5B2AFF-B959-7A4C-90F8-F9189F93BC89}"/>
              </a:ext>
            </a:extLst>
          </p:cNvPr>
          <p:cNvSpPr/>
          <p:nvPr/>
        </p:nvSpPr>
        <p:spPr>
          <a:xfrm>
            <a:off x="9560" y="1969281"/>
            <a:ext cx="9143998" cy="4890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0" b="1" dirty="0">
                <a:solidFill>
                  <a:schemeClr val="bg1"/>
                </a:solidFill>
                <a:latin typeface="Nunito Sans" panose="00000500000000000000" pitchFamily="2" charset="0"/>
              </a:rPr>
              <a:t>Always use a condom.</a:t>
            </a:r>
          </a:p>
        </p:txBody>
      </p:sp>
      <p:sp>
        <p:nvSpPr>
          <p:cNvPr id="21" name="Google Shape;48;p14">
            <a:extLst>
              <a:ext uri="{FF2B5EF4-FFF2-40B4-BE49-F238E27FC236}">
                <a16:creationId xmlns:a16="http://schemas.microsoft.com/office/drawing/2014/main" id="{C9D451E7-0476-E14D-B9C8-F53148E0A0EF}"/>
              </a:ext>
            </a:extLst>
          </p:cNvPr>
          <p:cNvSpPr txBox="1"/>
          <p:nvPr/>
        </p:nvSpPr>
        <p:spPr>
          <a:xfrm>
            <a:off x="244548" y="206339"/>
            <a:ext cx="8899451" cy="286432"/>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Pa</a:t>
            </a:r>
            <a:r>
              <a:rPr lang="en-GB" sz="1600" b="1" spc="90">
                <a:solidFill>
                  <a:srgbClr val="B25150"/>
                </a:solidFill>
                <a:latin typeface="Nunito Sans" pitchFamily="2" charset="77"/>
                <a:ea typeface="Open Sans" panose="020B0606030504020204" pitchFamily="34" charset="0"/>
                <a:cs typeface="Open Sans" panose="020B0606030504020204" pitchFamily="34" charset="0"/>
                <a:sym typeface="Nunito Sans"/>
              </a:rPr>
              <a:t>rt</a:t>
            </a: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 2: </a:t>
            </a:r>
            <a:r>
              <a:rPr lang="en-GB" sz="1600" spc="20">
                <a:solidFill>
                  <a:srgbClr val="B25150"/>
                </a:solidFill>
                <a:latin typeface="Nunito Sans" pitchFamily="2" charset="77"/>
                <a:ea typeface="Open Sans" panose="020B0606030504020204" pitchFamily="34" charset="0"/>
                <a:cs typeface="Open Sans" panose="020B0606030504020204" pitchFamily="34" charset="0"/>
                <a:sym typeface="Nunito Sans"/>
              </a:rPr>
              <a:t>Safe Sex and Equality</a:t>
            </a:r>
            <a:endParaRPr sz="1600" i="0" u="none" strike="noStrike" cap="none" spc="20">
              <a:solidFill>
                <a:srgbClr val="B25150"/>
              </a:solidFill>
              <a:latin typeface="Nunito Sans" pitchFamily="2" charset="77"/>
              <a:ea typeface="Open Sans" panose="020B0606030504020204" pitchFamily="34" charset="0"/>
              <a:cs typeface="Open Sans" panose="020B0606030504020204" pitchFamily="34" charset="0"/>
              <a:sym typeface="Nunito Sans"/>
            </a:endParaRPr>
          </a:p>
        </p:txBody>
      </p:sp>
      <p:sp>
        <p:nvSpPr>
          <p:cNvPr id="22" name="Title 1">
            <a:extLst>
              <a:ext uri="{FF2B5EF4-FFF2-40B4-BE49-F238E27FC236}">
                <a16:creationId xmlns:a16="http://schemas.microsoft.com/office/drawing/2014/main" id="{2FA3740F-10C7-284E-BE26-1A86502382EC}"/>
              </a:ext>
            </a:extLst>
          </p:cNvPr>
          <p:cNvSpPr txBox="1">
            <a:spLocks/>
          </p:cNvSpPr>
          <p:nvPr/>
        </p:nvSpPr>
        <p:spPr bwMode="auto">
          <a:xfrm>
            <a:off x="-1" y="644134"/>
            <a:ext cx="9143999" cy="5156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2800" b="1">
                <a:solidFill>
                  <a:srgbClr val="B25150"/>
                </a:solidFill>
                <a:latin typeface="Open Sans" panose="020B0606030504020204" pitchFamily="34" charset="0"/>
                <a:ea typeface="Open Sans" panose="020B0606030504020204" pitchFamily="34" charset="0"/>
                <a:cs typeface="Open Sans" panose="020B0606030504020204" pitchFamily="34" charset="0"/>
              </a:rPr>
              <a:t>Question 1</a:t>
            </a:r>
          </a:p>
        </p:txBody>
      </p:sp>
      <p:sp>
        <p:nvSpPr>
          <p:cNvPr id="29" name="Rectangle 28">
            <a:extLst>
              <a:ext uri="{FF2B5EF4-FFF2-40B4-BE49-F238E27FC236}">
                <a16:creationId xmlns:a16="http://schemas.microsoft.com/office/drawing/2014/main" id="{14C6A05E-6D0B-8645-B296-1ADA3703C1D6}"/>
              </a:ext>
            </a:extLst>
          </p:cNvPr>
          <p:cNvSpPr/>
          <p:nvPr/>
        </p:nvSpPr>
        <p:spPr>
          <a:xfrm>
            <a:off x="-8555" y="4931517"/>
            <a:ext cx="9144000" cy="489098"/>
          </a:xfrm>
          <a:prstGeom prst="rect">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0" b="1" dirty="0">
                <a:solidFill>
                  <a:schemeClr val="bg1"/>
                </a:solidFill>
                <a:latin typeface="Nunito Sans" panose="00000500000000000000" pitchFamily="2" charset="0"/>
              </a:rPr>
              <a:t>Use the withdrawal method or don’t have full intercourse. </a:t>
            </a:r>
          </a:p>
        </p:txBody>
      </p:sp>
      <p:cxnSp>
        <p:nvCxnSpPr>
          <p:cNvPr id="31" name="Straight Connector 30">
            <a:extLst>
              <a:ext uri="{FF2B5EF4-FFF2-40B4-BE49-F238E27FC236}">
                <a16:creationId xmlns:a16="http://schemas.microsoft.com/office/drawing/2014/main" id="{C2B27487-977D-D54C-A252-E704D9B3E2C4}"/>
              </a:ext>
            </a:extLst>
          </p:cNvPr>
          <p:cNvCxnSpPr>
            <a:cxnSpLocks/>
          </p:cNvCxnSpPr>
          <p:nvPr/>
        </p:nvCxnSpPr>
        <p:spPr>
          <a:xfrm>
            <a:off x="287083" y="545581"/>
            <a:ext cx="8595262" cy="0"/>
          </a:xfrm>
          <a:prstGeom prst="line">
            <a:avLst/>
          </a:prstGeom>
          <a:ln w="19050">
            <a:solidFill>
              <a:srgbClr val="B25150"/>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03AE873B-01A2-6A42-AEB3-4A4A0535767A}"/>
              </a:ext>
            </a:extLst>
          </p:cNvPr>
          <p:cNvSpPr/>
          <p:nvPr/>
        </p:nvSpPr>
        <p:spPr>
          <a:xfrm>
            <a:off x="-8554" y="1289589"/>
            <a:ext cx="9143999" cy="489098"/>
          </a:xfrm>
          <a:prstGeom prst="rect">
            <a:avLst/>
          </a:prstGeom>
          <a:solidFill>
            <a:srgbClr val="D9404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638" algn="ctr"/>
            <a:r>
              <a:rPr lang="en-GB" b="1" dirty="0">
                <a:solidFill>
                  <a:schemeClr val="bg1"/>
                </a:solidFill>
                <a:latin typeface="Nunito Sans" panose="00000500000000000000" pitchFamily="2" charset="0"/>
              </a:rPr>
              <a:t>How do you have ‘safe sex’?</a:t>
            </a:r>
          </a:p>
        </p:txBody>
      </p:sp>
      <p:sp>
        <p:nvSpPr>
          <p:cNvPr id="16" name="TextBox 15">
            <a:extLst>
              <a:ext uri="{FF2B5EF4-FFF2-40B4-BE49-F238E27FC236}">
                <a16:creationId xmlns:a16="http://schemas.microsoft.com/office/drawing/2014/main" id="{6F4BFB65-F329-3A47-9009-EB29EF837024}"/>
              </a:ext>
            </a:extLst>
          </p:cNvPr>
          <p:cNvSpPr txBox="1"/>
          <p:nvPr/>
        </p:nvSpPr>
        <p:spPr>
          <a:xfrm>
            <a:off x="9558" y="2489524"/>
            <a:ext cx="9143999" cy="1323439"/>
          </a:xfrm>
          <a:prstGeom prst="rect">
            <a:avLst/>
          </a:prstGeom>
          <a:noFill/>
        </p:spPr>
        <p:txBody>
          <a:bodyPr wrap="square">
            <a:spAutoFit/>
          </a:bodyPr>
          <a:lstStyle/>
          <a:p>
            <a:pPr algn="ct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Condoms are the only way to be protected against both sexually transmitted infections (STIs) and unwanted pregnancy. This includes external condoms (or ‘male’ condoms), which are worn on the penis, and internal condoms (or ‘female’ condoms), which are worn inside the vagina. A dental dam (or a condom cut into a flat sheet) can be used to cover the genitals for safe oral sex on the vagina or anus.</a:t>
            </a:r>
          </a:p>
        </p:txBody>
      </p:sp>
      <p:sp>
        <p:nvSpPr>
          <p:cNvPr id="17" name="TextBox 16">
            <a:extLst>
              <a:ext uri="{FF2B5EF4-FFF2-40B4-BE49-F238E27FC236}">
                <a16:creationId xmlns:a16="http://schemas.microsoft.com/office/drawing/2014/main" id="{8DE2BBA1-7014-0B46-85FC-9DF301A33648}"/>
              </a:ext>
            </a:extLst>
          </p:cNvPr>
          <p:cNvSpPr txBox="1"/>
          <p:nvPr/>
        </p:nvSpPr>
        <p:spPr>
          <a:xfrm>
            <a:off x="9559" y="4428764"/>
            <a:ext cx="9125885" cy="338554"/>
          </a:xfrm>
          <a:prstGeom prst="rect">
            <a:avLst/>
          </a:prstGeom>
          <a:noFill/>
        </p:spPr>
        <p:txBody>
          <a:bodyPr wrap="square">
            <a:spAutoFit/>
          </a:bodyPr>
          <a:lstStyle/>
          <a:p>
            <a:pPr algn="ct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This only provides protection against unwanted pregnancy, not STIs. </a:t>
            </a:r>
          </a:p>
        </p:txBody>
      </p:sp>
      <p:sp>
        <p:nvSpPr>
          <p:cNvPr id="18" name="TextBox 17">
            <a:extLst>
              <a:ext uri="{FF2B5EF4-FFF2-40B4-BE49-F238E27FC236}">
                <a16:creationId xmlns:a16="http://schemas.microsoft.com/office/drawing/2014/main" id="{7F0DA573-4D05-1740-A261-7E434899E6EC}"/>
              </a:ext>
            </a:extLst>
          </p:cNvPr>
          <p:cNvSpPr txBox="1"/>
          <p:nvPr/>
        </p:nvSpPr>
        <p:spPr>
          <a:xfrm>
            <a:off x="9558" y="5584814"/>
            <a:ext cx="9125885" cy="1077218"/>
          </a:xfrm>
          <a:prstGeom prst="rect">
            <a:avLst/>
          </a:prstGeom>
          <a:noFill/>
        </p:spPr>
        <p:txBody>
          <a:bodyPr wrap="square">
            <a:spAutoFit/>
          </a:bodyPr>
          <a:lstStyle/>
          <a:p>
            <a:pPr algn="ct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STIs can be passed from person to person through any type of sexual contact, even if you don’t have full sexual intercourse. The withdrawal method (removing the penis from the vagina before ejaculation) can still lead to unwanted pregnancy because small amounts of semen can leave the penis before you ejaculate. </a:t>
            </a:r>
          </a:p>
        </p:txBody>
      </p:sp>
      <p:sp>
        <p:nvSpPr>
          <p:cNvPr id="19" name="Rectangle 18">
            <a:extLst>
              <a:ext uri="{FF2B5EF4-FFF2-40B4-BE49-F238E27FC236}">
                <a16:creationId xmlns:a16="http://schemas.microsoft.com/office/drawing/2014/main" id="{E174A1D6-D618-0841-983A-45E22E826D2A}"/>
              </a:ext>
            </a:extLst>
          </p:cNvPr>
          <p:cNvSpPr/>
          <p:nvPr/>
        </p:nvSpPr>
        <p:spPr>
          <a:xfrm>
            <a:off x="9560" y="3844108"/>
            <a:ext cx="9143998" cy="489098"/>
          </a:xfrm>
          <a:prstGeom prst="rect">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0" b="1" dirty="0">
                <a:solidFill>
                  <a:schemeClr val="bg1"/>
                </a:solidFill>
                <a:latin typeface="Nunito Sans" panose="00000500000000000000" pitchFamily="2" charset="0"/>
              </a:rPr>
              <a:t>People who are biologically female can use hormonal contraception, such as the pill. </a:t>
            </a:r>
          </a:p>
        </p:txBody>
      </p:sp>
    </p:spTree>
    <p:extLst>
      <p:ext uri="{BB962C8B-B14F-4D97-AF65-F5344CB8AC3E}">
        <p14:creationId xmlns:p14="http://schemas.microsoft.com/office/powerpoint/2010/main" val="226368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9" grpId="0" animBg="1"/>
      <p:bldP spid="16" grpId="0"/>
      <p:bldP spid="17" grpId="0"/>
      <p:bldP spid="18"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D7AA7C-D108-7444-8D2B-2E39F07B13FD}"/>
              </a:ext>
            </a:extLst>
          </p:cNvPr>
          <p:cNvSpPr/>
          <p:nvPr/>
        </p:nvSpPr>
        <p:spPr>
          <a:xfrm>
            <a:off x="12713" y="2088390"/>
            <a:ext cx="9143998" cy="489098"/>
          </a:xfrm>
          <a:prstGeom prst="rect">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Every 6 months to a year. </a:t>
            </a:r>
          </a:p>
        </p:txBody>
      </p:sp>
      <p:sp>
        <p:nvSpPr>
          <p:cNvPr id="15" name="Rectangle 14">
            <a:extLst>
              <a:ext uri="{FF2B5EF4-FFF2-40B4-BE49-F238E27FC236}">
                <a16:creationId xmlns:a16="http://schemas.microsoft.com/office/drawing/2014/main" id="{8392B4ED-50F8-9945-8E15-D78A91EF966E}"/>
              </a:ext>
            </a:extLst>
          </p:cNvPr>
          <p:cNvSpPr/>
          <p:nvPr/>
        </p:nvSpPr>
        <p:spPr>
          <a:xfrm>
            <a:off x="-2" y="3696864"/>
            <a:ext cx="9143998" cy="489098"/>
          </a:xfrm>
          <a:prstGeom prst="rect">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Only if you experience new symptoms. </a:t>
            </a:r>
          </a:p>
        </p:txBody>
      </p:sp>
      <p:sp>
        <p:nvSpPr>
          <p:cNvPr id="13" name="Rectangle 12">
            <a:extLst>
              <a:ext uri="{FF2B5EF4-FFF2-40B4-BE49-F238E27FC236}">
                <a16:creationId xmlns:a16="http://schemas.microsoft.com/office/drawing/2014/main" id="{235B2AFF-B959-7A4C-90F8-F9189F93BC89}"/>
              </a:ext>
            </a:extLst>
          </p:cNvPr>
          <p:cNvSpPr/>
          <p:nvPr/>
        </p:nvSpPr>
        <p:spPr>
          <a:xfrm>
            <a:off x="12711" y="5059531"/>
            <a:ext cx="9144000" cy="4890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Every time you have unprotected sex or have sex with a new sexual partner. </a:t>
            </a:r>
          </a:p>
        </p:txBody>
      </p:sp>
      <p:sp>
        <p:nvSpPr>
          <p:cNvPr id="22" name="Title 1">
            <a:extLst>
              <a:ext uri="{FF2B5EF4-FFF2-40B4-BE49-F238E27FC236}">
                <a16:creationId xmlns:a16="http://schemas.microsoft.com/office/drawing/2014/main" id="{2FA3740F-10C7-284E-BE26-1A86502382EC}"/>
              </a:ext>
            </a:extLst>
          </p:cNvPr>
          <p:cNvSpPr txBox="1">
            <a:spLocks/>
          </p:cNvSpPr>
          <p:nvPr/>
        </p:nvSpPr>
        <p:spPr bwMode="auto">
          <a:xfrm>
            <a:off x="-1" y="644134"/>
            <a:ext cx="9143999" cy="5156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2800" b="1">
                <a:solidFill>
                  <a:srgbClr val="B25150"/>
                </a:solidFill>
                <a:latin typeface="Open Sans" panose="020B0606030504020204" pitchFamily="34" charset="0"/>
                <a:ea typeface="Open Sans" panose="020B0606030504020204" pitchFamily="34" charset="0"/>
                <a:cs typeface="Open Sans" panose="020B0606030504020204" pitchFamily="34" charset="0"/>
              </a:rPr>
              <a:t>Question 2</a:t>
            </a:r>
          </a:p>
        </p:txBody>
      </p:sp>
      <p:cxnSp>
        <p:nvCxnSpPr>
          <p:cNvPr id="31" name="Straight Connector 30">
            <a:extLst>
              <a:ext uri="{FF2B5EF4-FFF2-40B4-BE49-F238E27FC236}">
                <a16:creationId xmlns:a16="http://schemas.microsoft.com/office/drawing/2014/main" id="{C2B27487-977D-D54C-A252-E704D9B3E2C4}"/>
              </a:ext>
            </a:extLst>
          </p:cNvPr>
          <p:cNvCxnSpPr>
            <a:cxnSpLocks/>
          </p:cNvCxnSpPr>
          <p:nvPr/>
        </p:nvCxnSpPr>
        <p:spPr>
          <a:xfrm>
            <a:off x="287083" y="545581"/>
            <a:ext cx="8595262" cy="0"/>
          </a:xfrm>
          <a:prstGeom prst="line">
            <a:avLst/>
          </a:prstGeom>
          <a:ln w="19050">
            <a:solidFill>
              <a:srgbClr val="B2515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E675D2B-943C-CF4B-AFB2-8FFF706C5BD6}"/>
              </a:ext>
            </a:extLst>
          </p:cNvPr>
          <p:cNvSpPr/>
          <p:nvPr/>
        </p:nvSpPr>
        <p:spPr>
          <a:xfrm>
            <a:off x="-2" y="1289342"/>
            <a:ext cx="9143999" cy="489098"/>
          </a:xfrm>
          <a:prstGeom prst="rect">
            <a:avLst/>
          </a:prstGeom>
          <a:solidFill>
            <a:srgbClr val="D9404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638" algn="ctr"/>
            <a:r>
              <a:rPr lang="en-GB" b="1" dirty="0">
                <a:solidFill>
                  <a:schemeClr val="bg1"/>
                </a:solidFill>
                <a:latin typeface="Nunito Sans" panose="00000500000000000000" pitchFamily="2" charset="0"/>
              </a:rPr>
              <a:t>How often should you get tested for STIs at a GP surgery or sexual health clinic? </a:t>
            </a:r>
          </a:p>
        </p:txBody>
      </p:sp>
      <p:sp>
        <p:nvSpPr>
          <p:cNvPr id="16" name="TextBox 15">
            <a:extLst>
              <a:ext uri="{FF2B5EF4-FFF2-40B4-BE49-F238E27FC236}">
                <a16:creationId xmlns:a16="http://schemas.microsoft.com/office/drawing/2014/main" id="{9F1DC4B7-C55E-FF40-ADE6-81CC5B703B6F}"/>
              </a:ext>
            </a:extLst>
          </p:cNvPr>
          <p:cNvSpPr txBox="1"/>
          <p:nvPr/>
        </p:nvSpPr>
        <p:spPr>
          <a:xfrm>
            <a:off x="12711" y="2712920"/>
            <a:ext cx="9131286" cy="584775"/>
          </a:xfrm>
          <a:prstGeom prst="rect">
            <a:avLst/>
          </a:prstGeom>
          <a:noFill/>
        </p:spPr>
        <p:txBody>
          <a:bodyPr wrap="square">
            <a:spAutoFit/>
          </a:bodyPr>
          <a:lstStyle/>
          <a:p>
            <a:pPr algn="ct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This is a good idea, but you should also get checked out whenever you have sex with a new sexual partner.</a:t>
            </a:r>
          </a:p>
        </p:txBody>
      </p:sp>
      <p:sp>
        <p:nvSpPr>
          <p:cNvPr id="17" name="TextBox 16">
            <a:extLst>
              <a:ext uri="{FF2B5EF4-FFF2-40B4-BE49-F238E27FC236}">
                <a16:creationId xmlns:a16="http://schemas.microsoft.com/office/drawing/2014/main" id="{28FCF76E-C9B9-DA48-B92A-163779AE847E}"/>
              </a:ext>
            </a:extLst>
          </p:cNvPr>
          <p:cNvSpPr txBox="1"/>
          <p:nvPr/>
        </p:nvSpPr>
        <p:spPr>
          <a:xfrm>
            <a:off x="12711" y="4219885"/>
            <a:ext cx="9131286" cy="584775"/>
          </a:xfrm>
          <a:prstGeom prst="rect">
            <a:avLst/>
          </a:prstGeom>
          <a:noFill/>
        </p:spPr>
        <p:txBody>
          <a:bodyPr wrap="square">
            <a:spAutoFit/>
          </a:bodyPr>
          <a:lstStyle/>
          <a:p>
            <a:pPr algn="ct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You should definitely see a doctor if you get symptoms of an STI, but some STIs won’t give you any symptoms. </a:t>
            </a:r>
          </a:p>
        </p:txBody>
      </p:sp>
      <p:sp>
        <p:nvSpPr>
          <p:cNvPr id="18" name="TextBox 17">
            <a:extLst>
              <a:ext uri="{FF2B5EF4-FFF2-40B4-BE49-F238E27FC236}">
                <a16:creationId xmlns:a16="http://schemas.microsoft.com/office/drawing/2014/main" id="{0D010AD8-379D-004C-8D44-481D82ACF13D}"/>
              </a:ext>
            </a:extLst>
          </p:cNvPr>
          <p:cNvSpPr txBox="1"/>
          <p:nvPr/>
        </p:nvSpPr>
        <p:spPr>
          <a:xfrm>
            <a:off x="12711" y="5792277"/>
            <a:ext cx="9131287" cy="830997"/>
          </a:xfrm>
          <a:prstGeom prst="rect">
            <a:avLst/>
          </a:prstGeom>
          <a:noFill/>
        </p:spPr>
        <p:txBody>
          <a:bodyPr wrap="square">
            <a:spAutoFit/>
          </a:bodyPr>
          <a:lstStyle/>
          <a:p>
            <a:pPr algn="ct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If you both test negative for STIS and are using another method of contraception to protect against unwanted pregnancy, you and your partner might decide not to use condoms – but make sure this is a joint decision. </a:t>
            </a:r>
          </a:p>
        </p:txBody>
      </p:sp>
      <p:sp>
        <p:nvSpPr>
          <p:cNvPr id="24" name="Google Shape;48;p14">
            <a:extLst>
              <a:ext uri="{FF2B5EF4-FFF2-40B4-BE49-F238E27FC236}">
                <a16:creationId xmlns:a16="http://schemas.microsoft.com/office/drawing/2014/main" id="{C42540B0-D218-194A-B3B6-09F1573EF072}"/>
              </a:ext>
            </a:extLst>
          </p:cNvPr>
          <p:cNvSpPr txBox="1"/>
          <p:nvPr/>
        </p:nvSpPr>
        <p:spPr>
          <a:xfrm>
            <a:off x="244548" y="206339"/>
            <a:ext cx="8899451" cy="286432"/>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Pa</a:t>
            </a:r>
            <a:r>
              <a:rPr lang="en-GB" sz="1600" b="1" spc="90">
                <a:solidFill>
                  <a:srgbClr val="B25150"/>
                </a:solidFill>
                <a:latin typeface="Nunito Sans" pitchFamily="2" charset="77"/>
                <a:ea typeface="Open Sans" panose="020B0606030504020204" pitchFamily="34" charset="0"/>
                <a:cs typeface="Open Sans" panose="020B0606030504020204" pitchFamily="34" charset="0"/>
                <a:sym typeface="Nunito Sans"/>
              </a:rPr>
              <a:t>rt</a:t>
            </a: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 2: </a:t>
            </a:r>
            <a:r>
              <a:rPr lang="en-GB" sz="1600" spc="20">
                <a:solidFill>
                  <a:srgbClr val="B25150"/>
                </a:solidFill>
                <a:latin typeface="Nunito Sans" pitchFamily="2" charset="77"/>
                <a:ea typeface="Open Sans" panose="020B0606030504020204" pitchFamily="34" charset="0"/>
                <a:cs typeface="Open Sans" panose="020B0606030504020204" pitchFamily="34" charset="0"/>
                <a:sym typeface="Nunito Sans"/>
              </a:rPr>
              <a:t>Safe Sex and Equality</a:t>
            </a:r>
            <a:endParaRPr sz="1600" i="0" u="none" strike="noStrike" cap="none" spc="20">
              <a:solidFill>
                <a:srgbClr val="B25150"/>
              </a:solidFill>
              <a:latin typeface="Nunito Sans" pitchFamily="2" charset="77"/>
              <a:ea typeface="Open Sans" panose="020B0606030504020204" pitchFamily="34" charset="0"/>
              <a:cs typeface="Open Sans" panose="020B0606030504020204" pitchFamily="34" charset="0"/>
              <a:sym typeface="Nunito Sans"/>
            </a:endParaRPr>
          </a:p>
        </p:txBody>
      </p:sp>
    </p:spTree>
    <p:extLst>
      <p:ext uri="{BB962C8B-B14F-4D97-AF65-F5344CB8AC3E}">
        <p14:creationId xmlns:p14="http://schemas.microsoft.com/office/powerpoint/2010/main" val="19403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3" grpId="0" animBg="1"/>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5B2AFF-B959-7A4C-90F8-F9189F93BC89}"/>
              </a:ext>
            </a:extLst>
          </p:cNvPr>
          <p:cNvSpPr/>
          <p:nvPr/>
        </p:nvSpPr>
        <p:spPr>
          <a:xfrm>
            <a:off x="0" y="3904731"/>
            <a:ext cx="9143998" cy="6349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You can get free contraception and condoms from most GP surgeries, sexual health clinics and some young people’s services.  </a:t>
            </a:r>
          </a:p>
        </p:txBody>
      </p:sp>
      <p:sp>
        <p:nvSpPr>
          <p:cNvPr id="22" name="Title 1">
            <a:extLst>
              <a:ext uri="{FF2B5EF4-FFF2-40B4-BE49-F238E27FC236}">
                <a16:creationId xmlns:a16="http://schemas.microsoft.com/office/drawing/2014/main" id="{2FA3740F-10C7-284E-BE26-1A86502382EC}"/>
              </a:ext>
            </a:extLst>
          </p:cNvPr>
          <p:cNvSpPr txBox="1">
            <a:spLocks/>
          </p:cNvSpPr>
          <p:nvPr/>
        </p:nvSpPr>
        <p:spPr bwMode="auto">
          <a:xfrm>
            <a:off x="-1" y="644134"/>
            <a:ext cx="9143999" cy="5156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2800" b="1">
                <a:solidFill>
                  <a:srgbClr val="B25150"/>
                </a:solidFill>
                <a:latin typeface="Open Sans" panose="020B0606030504020204" pitchFamily="34" charset="0"/>
                <a:ea typeface="Open Sans" panose="020B0606030504020204" pitchFamily="34" charset="0"/>
                <a:cs typeface="Open Sans" panose="020B0606030504020204" pitchFamily="34" charset="0"/>
              </a:rPr>
              <a:t>Question 3</a:t>
            </a:r>
          </a:p>
        </p:txBody>
      </p:sp>
      <p:cxnSp>
        <p:nvCxnSpPr>
          <p:cNvPr id="31" name="Straight Connector 30">
            <a:extLst>
              <a:ext uri="{FF2B5EF4-FFF2-40B4-BE49-F238E27FC236}">
                <a16:creationId xmlns:a16="http://schemas.microsoft.com/office/drawing/2014/main" id="{C2B27487-977D-D54C-A252-E704D9B3E2C4}"/>
              </a:ext>
            </a:extLst>
          </p:cNvPr>
          <p:cNvCxnSpPr>
            <a:cxnSpLocks/>
          </p:cNvCxnSpPr>
          <p:nvPr/>
        </p:nvCxnSpPr>
        <p:spPr>
          <a:xfrm>
            <a:off x="287083" y="545581"/>
            <a:ext cx="8595262" cy="0"/>
          </a:xfrm>
          <a:prstGeom prst="line">
            <a:avLst/>
          </a:prstGeom>
          <a:ln w="19050">
            <a:solidFill>
              <a:srgbClr val="B2515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E675D2B-943C-CF4B-AFB2-8FFF706C5BD6}"/>
              </a:ext>
            </a:extLst>
          </p:cNvPr>
          <p:cNvSpPr/>
          <p:nvPr/>
        </p:nvSpPr>
        <p:spPr>
          <a:xfrm>
            <a:off x="12714" y="1356077"/>
            <a:ext cx="9143999" cy="489098"/>
          </a:xfrm>
          <a:prstGeom prst="rect">
            <a:avLst/>
          </a:prstGeom>
          <a:solidFill>
            <a:srgbClr val="D9404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638" algn="ctr"/>
            <a:r>
              <a:rPr lang="en-GB" b="1" dirty="0">
                <a:solidFill>
                  <a:schemeClr val="bg1"/>
                </a:solidFill>
                <a:latin typeface="Nunito Sans" panose="00000500000000000000" pitchFamily="2" charset="0"/>
              </a:rPr>
              <a:t>Who can get contraception, and how can you access it?</a:t>
            </a:r>
          </a:p>
        </p:txBody>
      </p:sp>
      <p:sp>
        <p:nvSpPr>
          <p:cNvPr id="24" name="Google Shape;48;p14">
            <a:extLst>
              <a:ext uri="{FF2B5EF4-FFF2-40B4-BE49-F238E27FC236}">
                <a16:creationId xmlns:a16="http://schemas.microsoft.com/office/drawing/2014/main" id="{C42540B0-D218-194A-B3B6-09F1573EF072}"/>
              </a:ext>
            </a:extLst>
          </p:cNvPr>
          <p:cNvSpPr txBox="1"/>
          <p:nvPr/>
        </p:nvSpPr>
        <p:spPr>
          <a:xfrm>
            <a:off x="244548" y="206339"/>
            <a:ext cx="8899451" cy="286432"/>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Pa</a:t>
            </a:r>
            <a:r>
              <a:rPr lang="en-GB" sz="1600" b="1" spc="90">
                <a:solidFill>
                  <a:srgbClr val="B25150"/>
                </a:solidFill>
                <a:latin typeface="Nunito Sans" pitchFamily="2" charset="77"/>
                <a:ea typeface="Open Sans" panose="020B0606030504020204" pitchFamily="34" charset="0"/>
                <a:cs typeface="Open Sans" panose="020B0606030504020204" pitchFamily="34" charset="0"/>
                <a:sym typeface="Nunito Sans"/>
              </a:rPr>
              <a:t>rt</a:t>
            </a: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 2: </a:t>
            </a:r>
            <a:r>
              <a:rPr lang="en-GB" sz="1600" spc="20">
                <a:solidFill>
                  <a:srgbClr val="B25150"/>
                </a:solidFill>
                <a:latin typeface="Nunito Sans" pitchFamily="2" charset="77"/>
                <a:ea typeface="Open Sans" panose="020B0606030504020204" pitchFamily="34" charset="0"/>
                <a:cs typeface="Open Sans" panose="020B0606030504020204" pitchFamily="34" charset="0"/>
                <a:sym typeface="Nunito Sans"/>
              </a:rPr>
              <a:t>Safe Sex and Equality</a:t>
            </a:r>
            <a:endParaRPr sz="1600" i="0" u="none" strike="noStrike" cap="none" spc="20">
              <a:solidFill>
                <a:srgbClr val="B25150"/>
              </a:solidFill>
              <a:latin typeface="Nunito Sans" pitchFamily="2" charset="77"/>
              <a:ea typeface="Open Sans" panose="020B0606030504020204" pitchFamily="34" charset="0"/>
              <a:cs typeface="Open Sans" panose="020B0606030504020204" pitchFamily="34" charset="0"/>
              <a:sym typeface="Nunito Sans"/>
            </a:endParaRPr>
          </a:p>
        </p:txBody>
      </p:sp>
      <p:sp>
        <p:nvSpPr>
          <p:cNvPr id="19" name="Rectangle 18">
            <a:extLst>
              <a:ext uri="{FF2B5EF4-FFF2-40B4-BE49-F238E27FC236}">
                <a16:creationId xmlns:a16="http://schemas.microsoft.com/office/drawing/2014/main" id="{F2CB7464-22C6-A64E-9DC2-AD9BECE0A6F5}"/>
              </a:ext>
            </a:extLst>
          </p:cNvPr>
          <p:cNvSpPr/>
          <p:nvPr/>
        </p:nvSpPr>
        <p:spPr>
          <a:xfrm>
            <a:off x="12715" y="2430252"/>
            <a:ext cx="9143998" cy="4890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Contraception services are free and confidential, including people under 16.</a:t>
            </a:r>
          </a:p>
        </p:txBody>
      </p:sp>
      <p:sp>
        <p:nvSpPr>
          <p:cNvPr id="20" name="TextBox 19">
            <a:extLst>
              <a:ext uri="{FF2B5EF4-FFF2-40B4-BE49-F238E27FC236}">
                <a16:creationId xmlns:a16="http://schemas.microsoft.com/office/drawing/2014/main" id="{7C93B3E4-4704-5F40-80AB-455BEF78B194}"/>
              </a:ext>
            </a:extLst>
          </p:cNvPr>
          <p:cNvSpPr txBox="1"/>
          <p:nvPr/>
        </p:nvSpPr>
        <p:spPr>
          <a:xfrm>
            <a:off x="287083" y="3333260"/>
            <a:ext cx="8481153" cy="338554"/>
          </a:xfrm>
          <a:prstGeom prst="rect">
            <a:avLst/>
          </a:prstGeom>
          <a:noFill/>
        </p:spPr>
        <p:txBody>
          <a:bodyPr wrap="square">
            <a:spAutoFit/>
          </a:bodyPr>
          <a:lstStyle/>
          <a:p>
            <a:pPr algn="ct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They won’t tell your parents or school as long as your welfare isn’t at risk</a:t>
            </a:r>
            <a:r>
              <a:rPr lang="en-GB" sz="1600" b="1" dirty="0">
                <a:solidFill>
                  <a:schemeClr val="tx1">
                    <a:lumMod val="85000"/>
                    <a:lumOff val="15000"/>
                  </a:schemeClr>
                </a:solidFill>
                <a:latin typeface="Nunito Sans" panose="00000500000000000000" pitchFamily="2" charset="0"/>
                <a:ea typeface="Open Sans" panose="020B0606030504020204" pitchFamily="34" charset="0"/>
                <a:cs typeface="Open Sans" panose="020B0606030504020204" pitchFamily="34" charset="0"/>
              </a:rPr>
              <a:t>. </a:t>
            </a:r>
          </a:p>
        </p:txBody>
      </p:sp>
      <p:sp>
        <p:nvSpPr>
          <p:cNvPr id="21" name="TextBox 20">
            <a:extLst>
              <a:ext uri="{FF2B5EF4-FFF2-40B4-BE49-F238E27FC236}">
                <a16:creationId xmlns:a16="http://schemas.microsoft.com/office/drawing/2014/main" id="{7D258B7A-FAA5-7D4A-96EC-8E71AD67EF0A}"/>
              </a:ext>
            </a:extLst>
          </p:cNvPr>
          <p:cNvSpPr txBox="1"/>
          <p:nvPr/>
        </p:nvSpPr>
        <p:spPr>
          <a:xfrm>
            <a:off x="0" y="4984188"/>
            <a:ext cx="9143997" cy="830997"/>
          </a:xfrm>
          <a:prstGeom prst="rect">
            <a:avLst/>
          </a:prstGeom>
          <a:noFill/>
        </p:spPr>
        <p:txBody>
          <a:bodyPr wrap="square">
            <a:spAutoFit/>
          </a:bodyPr>
          <a:lstStyle/>
          <a:p>
            <a:pPr algn="ct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Find your nearest sexual health service if you need information about contraception. </a:t>
            </a:r>
          </a:p>
          <a:p>
            <a:pPr algn="ct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There are many methods of contraception, so speak to a healthcare professional to decide what works best for you. </a:t>
            </a:r>
          </a:p>
        </p:txBody>
      </p:sp>
    </p:spTree>
    <p:extLst>
      <p:ext uri="{BB962C8B-B14F-4D97-AF65-F5344CB8AC3E}">
        <p14:creationId xmlns:p14="http://schemas.microsoft.com/office/powerpoint/2010/main" val="247218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4C6A05E-6D0B-8645-B296-1ADA3703C1D6}"/>
              </a:ext>
            </a:extLst>
          </p:cNvPr>
          <p:cNvSpPr/>
          <p:nvPr/>
        </p:nvSpPr>
        <p:spPr>
          <a:xfrm>
            <a:off x="-2" y="3516289"/>
            <a:ext cx="9143998" cy="634928"/>
          </a:xfrm>
          <a:prstGeom prst="rect">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Same-sex partners can’t get pregnant by accident, so they don’t need to use protection</a:t>
            </a:r>
            <a:r>
              <a:rPr lang="en-GB" dirty="0">
                <a:solidFill>
                  <a:schemeClr val="tx1">
                    <a:lumMod val="85000"/>
                    <a:lumOff val="15000"/>
                  </a:schemeClr>
                </a:solidFill>
                <a:latin typeface="Nunito Sans" panose="00000500000000000000" pitchFamily="2" charset="0"/>
              </a:rPr>
              <a:t>.</a:t>
            </a:r>
          </a:p>
        </p:txBody>
      </p:sp>
      <p:sp>
        <p:nvSpPr>
          <p:cNvPr id="15" name="Rectangle 14">
            <a:extLst>
              <a:ext uri="{FF2B5EF4-FFF2-40B4-BE49-F238E27FC236}">
                <a16:creationId xmlns:a16="http://schemas.microsoft.com/office/drawing/2014/main" id="{8392B4ED-50F8-9945-8E15-D78A91EF966E}"/>
              </a:ext>
            </a:extLst>
          </p:cNvPr>
          <p:cNvSpPr/>
          <p:nvPr/>
        </p:nvSpPr>
        <p:spPr>
          <a:xfrm>
            <a:off x="0" y="5130464"/>
            <a:ext cx="9143997" cy="489098"/>
          </a:xfrm>
          <a:prstGeom prst="rect">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Only men need to worry about catching STIs. </a:t>
            </a:r>
          </a:p>
        </p:txBody>
      </p:sp>
      <p:sp>
        <p:nvSpPr>
          <p:cNvPr id="22" name="Title 1">
            <a:extLst>
              <a:ext uri="{FF2B5EF4-FFF2-40B4-BE49-F238E27FC236}">
                <a16:creationId xmlns:a16="http://schemas.microsoft.com/office/drawing/2014/main" id="{2FA3740F-10C7-284E-BE26-1A86502382EC}"/>
              </a:ext>
            </a:extLst>
          </p:cNvPr>
          <p:cNvSpPr txBox="1">
            <a:spLocks/>
          </p:cNvSpPr>
          <p:nvPr/>
        </p:nvSpPr>
        <p:spPr bwMode="auto">
          <a:xfrm>
            <a:off x="-1" y="644134"/>
            <a:ext cx="9143999" cy="5156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2800" b="1" dirty="0">
                <a:solidFill>
                  <a:srgbClr val="B25150"/>
                </a:solidFill>
                <a:latin typeface="Open Sans" panose="020B0606030504020204" pitchFamily="34" charset="0"/>
                <a:ea typeface="Open Sans" panose="020B0606030504020204" pitchFamily="34" charset="0"/>
                <a:cs typeface="Open Sans" panose="020B0606030504020204" pitchFamily="34" charset="0"/>
              </a:rPr>
              <a:t>Question 4</a:t>
            </a:r>
          </a:p>
        </p:txBody>
      </p:sp>
      <p:cxnSp>
        <p:nvCxnSpPr>
          <p:cNvPr id="31" name="Straight Connector 30">
            <a:extLst>
              <a:ext uri="{FF2B5EF4-FFF2-40B4-BE49-F238E27FC236}">
                <a16:creationId xmlns:a16="http://schemas.microsoft.com/office/drawing/2014/main" id="{C2B27487-977D-D54C-A252-E704D9B3E2C4}"/>
              </a:ext>
            </a:extLst>
          </p:cNvPr>
          <p:cNvCxnSpPr>
            <a:cxnSpLocks/>
          </p:cNvCxnSpPr>
          <p:nvPr/>
        </p:nvCxnSpPr>
        <p:spPr>
          <a:xfrm>
            <a:off x="287083" y="545581"/>
            <a:ext cx="8595262" cy="0"/>
          </a:xfrm>
          <a:prstGeom prst="line">
            <a:avLst/>
          </a:prstGeom>
          <a:ln w="19050">
            <a:solidFill>
              <a:srgbClr val="B2515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E675D2B-943C-CF4B-AFB2-8FFF706C5BD6}"/>
              </a:ext>
            </a:extLst>
          </p:cNvPr>
          <p:cNvSpPr/>
          <p:nvPr/>
        </p:nvSpPr>
        <p:spPr>
          <a:xfrm>
            <a:off x="-1" y="1291590"/>
            <a:ext cx="9143999" cy="489098"/>
          </a:xfrm>
          <a:prstGeom prst="rect">
            <a:avLst/>
          </a:prstGeom>
          <a:solidFill>
            <a:srgbClr val="D9404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638" algn="ctr"/>
            <a:r>
              <a:rPr lang="en-GB" b="1" dirty="0">
                <a:solidFill>
                  <a:schemeClr val="bg1"/>
                </a:solidFill>
                <a:latin typeface="Nunito Sans" panose="00000500000000000000" pitchFamily="2" charset="0"/>
              </a:rPr>
              <a:t>Do same-sex couples need to worry about having safe sex?</a:t>
            </a:r>
          </a:p>
        </p:txBody>
      </p:sp>
      <p:sp>
        <p:nvSpPr>
          <p:cNvPr id="24" name="Google Shape;48;p14">
            <a:extLst>
              <a:ext uri="{FF2B5EF4-FFF2-40B4-BE49-F238E27FC236}">
                <a16:creationId xmlns:a16="http://schemas.microsoft.com/office/drawing/2014/main" id="{C42540B0-D218-194A-B3B6-09F1573EF072}"/>
              </a:ext>
            </a:extLst>
          </p:cNvPr>
          <p:cNvSpPr txBox="1"/>
          <p:nvPr/>
        </p:nvSpPr>
        <p:spPr>
          <a:xfrm>
            <a:off x="244548" y="206339"/>
            <a:ext cx="8899451" cy="286432"/>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Pa</a:t>
            </a:r>
            <a:r>
              <a:rPr lang="en-GB" sz="1600" b="1" spc="90">
                <a:solidFill>
                  <a:srgbClr val="B25150"/>
                </a:solidFill>
                <a:latin typeface="Nunito Sans" pitchFamily="2" charset="77"/>
                <a:ea typeface="Open Sans" panose="020B0606030504020204" pitchFamily="34" charset="0"/>
                <a:cs typeface="Open Sans" panose="020B0606030504020204" pitchFamily="34" charset="0"/>
                <a:sym typeface="Nunito Sans"/>
              </a:rPr>
              <a:t>rt</a:t>
            </a: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 2: </a:t>
            </a:r>
            <a:r>
              <a:rPr lang="en-GB" sz="1600" spc="20">
                <a:solidFill>
                  <a:srgbClr val="B25150"/>
                </a:solidFill>
                <a:latin typeface="Nunito Sans" pitchFamily="2" charset="77"/>
                <a:ea typeface="Open Sans" panose="020B0606030504020204" pitchFamily="34" charset="0"/>
                <a:cs typeface="Open Sans" panose="020B0606030504020204" pitchFamily="34" charset="0"/>
                <a:sym typeface="Nunito Sans"/>
              </a:rPr>
              <a:t>Safe Sex and Equality</a:t>
            </a:r>
            <a:endParaRPr sz="1600" i="0" u="none" strike="noStrike" cap="none" spc="20">
              <a:solidFill>
                <a:srgbClr val="B25150"/>
              </a:solidFill>
              <a:latin typeface="Nunito Sans" pitchFamily="2" charset="77"/>
              <a:ea typeface="Open Sans" panose="020B0606030504020204" pitchFamily="34" charset="0"/>
              <a:cs typeface="Open Sans" panose="020B0606030504020204" pitchFamily="34" charset="0"/>
              <a:sym typeface="Nunito Sans"/>
            </a:endParaRPr>
          </a:p>
        </p:txBody>
      </p:sp>
      <p:sp>
        <p:nvSpPr>
          <p:cNvPr id="19" name="Rectangle 18">
            <a:extLst>
              <a:ext uri="{FF2B5EF4-FFF2-40B4-BE49-F238E27FC236}">
                <a16:creationId xmlns:a16="http://schemas.microsoft.com/office/drawing/2014/main" id="{F2CB7464-22C6-A64E-9DC2-AD9BECE0A6F5}"/>
              </a:ext>
            </a:extLst>
          </p:cNvPr>
          <p:cNvSpPr/>
          <p:nvPr/>
        </p:nvSpPr>
        <p:spPr>
          <a:xfrm>
            <a:off x="-2" y="2047944"/>
            <a:ext cx="9143998" cy="4890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Yes, same-sex partners are still at risk from STIs when they have sex. </a:t>
            </a:r>
          </a:p>
        </p:txBody>
      </p:sp>
      <p:sp>
        <p:nvSpPr>
          <p:cNvPr id="20" name="TextBox 19">
            <a:extLst>
              <a:ext uri="{FF2B5EF4-FFF2-40B4-BE49-F238E27FC236}">
                <a16:creationId xmlns:a16="http://schemas.microsoft.com/office/drawing/2014/main" id="{BA6576AB-5298-DA4A-B0CC-9080D68A2EA7}"/>
              </a:ext>
            </a:extLst>
          </p:cNvPr>
          <p:cNvSpPr txBox="1"/>
          <p:nvPr/>
        </p:nvSpPr>
        <p:spPr>
          <a:xfrm>
            <a:off x="-1" y="4259973"/>
            <a:ext cx="9071573" cy="584775"/>
          </a:xfrm>
          <a:prstGeom prst="rect">
            <a:avLst/>
          </a:prstGeom>
          <a:noFill/>
        </p:spPr>
        <p:txBody>
          <a:bodyPr wrap="square">
            <a:spAutoFit/>
          </a:bodyPr>
          <a:lstStyle/>
          <a:p>
            <a:pPr algn="ct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Even though there is no risk of pregnancy, same-sex partners can still pass on STIs if they don’t use a condom or another form of protection, such as a dental dam</a:t>
            </a:r>
            <a:r>
              <a:rPr lang="en-GB" sz="1600" b="1" dirty="0">
                <a:solidFill>
                  <a:schemeClr val="tx1">
                    <a:lumMod val="85000"/>
                    <a:lumOff val="15000"/>
                  </a:schemeClr>
                </a:solidFill>
                <a:latin typeface="Nunito Sans" panose="00000500000000000000" pitchFamily="2" charset="0"/>
                <a:ea typeface="Open Sans" panose="020B0606030504020204" pitchFamily="34" charset="0"/>
                <a:cs typeface="Open Sans" panose="020B0606030504020204" pitchFamily="34" charset="0"/>
              </a:rPr>
              <a:t>.  </a:t>
            </a:r>
          </a:p>
        </p:txBody>
      </p:sp>
      <p:sp>
        <p:nvSpPr>
          <p:cNvPr id="21" name="TextBox 20">
            <a:extLst>
              <a:ext uri="{FF2B5EF4-FFF2-40B4-BE49-F238E27FC236}">
                <a16:creationId xmlns:a16="http://schemas.microsoft.com/office/drawing/2014/main" id="{5FCA1538-7D74-AA4D-902F-FEB69ED22A8F}"/>
              </a:ext>
            </a:extLst>
          </p:cNvPr>
          <p:cNvSpPr txBox="1"/>
          <p:nvPr/>
        </p:nvSpPr>
        <p:spPr>
          <a:xfrm>
            <a:off x="0" y="5765393"/>
            <a:ext cx="9143996" cy="584775"/>
          </a:xfrm>
          <a:prstGeom prst="rect">
            <a:avLst/>
          </a:prstGeom>
          <a:noFill/>
        </p:spPr>
        <p:txBody>
          <a:bodyPr wrap="square">
            <a:spAutoFit/>
          </a:bodyPr>
          <a:lstStyle/>
          <a:p>
            <a:pPr algn="ct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Anyone can contract an STI from sexual contact, so you should always practise safe sex regardless of sexuality or gender. </a:t>
            </a:r>
          </a:p>
        </p:txBody>
      </p:sp>
      <p:sp>
        <p:nvSpPr>
          <p:cNvPr id="23" name="TextBox 22">
            <a:extLst>
              <a:ext uri="{FF2B5EF4-FFF2-40B4-BE49-F238E27FC236}">
                <a16:creationId xmlns:a16="http://schemas.microsoft.com/office/drawing/2014/main" id="{A0DD8DA9-68C0-C949-9F60-E08723BC54AF}"/>
              </a:ext>
            </a:extLst>
          </p:cNvPr>
          <p:cNvSpPr txBox="1"/>
          <p:nvPr/>
        </p:nvSpPr>
        <p:spPr>
          <a:xfrm>
            <a:off x="81481" y="2637807"/>
            <a:ext cx="8990091" cy="830997"/>
          </a:xfrm>
          <a:prstGeom prst="rect">
            <a:avLst/>
          </a:prstGeom>
          <a:noFill/>
        </p:spPr>
        <p:txBody>
          <a:bodyPr wrap="square">
            <a:spAutoFit/>
          </a:bodyPr>
          <a:lstStyle/>
          <a:p>
            <a:pPr algn="ct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To prevent the transmission of STIs, external condoms (or ‘male’ condoms) can be worn on the penis for anal or oral sex. A dental dam (or a condom cut into a flat sheet) can be used to cover the vagina or anus for safe oral sex.</a:t>
            </a:r>
          </a:p>
        </p:txBody>
      </p:sp>
    </p:spTree>
    <p:extLst>
      <p:ext uri="{BB962C8B-B14F-4D97-AF65-F5344CB8AC3E}">
        <p14:creationId xmlns:p14="http://schemas.microsoft.com/office/powerpoint/2010/main" val="411827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9" grpId="0" animBg="1"/>
      <p:bldP spid="20" grpId="0"/>
      <p:bldP spid="21"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2FA3740F-10C7-284E-BE26-1A86502382EC}"/>
              </a:ext>
            </a:extLst>
          </p:cNvPr>
          <p:cNvSpPr txBox="1">
            <a:spLocks/>
          </p:cNvSpPr>
          <p:nvPr/>
        </p:nvSpPr>
        <p:spPr bwMode="auto">
          <a:xfrm>
            <a:off x="-1" y="644134"/>
            <a:ext cx="9143999" cy="5156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2800" b="1" dirty="0">
                <a:solidFill>
                  <a:srgbClr val="B25150"/>
                </a:solidFill>
                <a:latin typeface="Open Sans" panose="020B0606030504020204" pitchFamily="34" charset="0"/>
                <a:ea typeface="Open Sans" panose="020B0606030504020204" pitchFamily="34" charset="0"/>
                <a:cs typeface="Open Sans" panose="020B0606030504020204" pitchFamily="34" charset="0"/>
              </a:rPr>
              <a:t>Question 5</a:t>
            </a:r>
          </a:p>
        </p:txBody>
      </p:sp>
      <p:cxnSp>
        <p:nvCxnSpPr>
          <p:cNvPr id="31" name="Straight Connector 30">
            <a:extLst>
              <a:ext uri="{FF2B5EF4-FFF2-40B4-BE49-F238E27FC236}">
                <a16:creationId xmlns:a16="http://schemas.microsoft.com/office/drawing/2014/main" id="{C2B27487-977D-D54C-A252-E704D9B3E2C4}"/>
              </a:ext>
            </a:extLst>
          </p:cNvPr>
          <p:cNvCxnSpPr>
            <a:cxnSpLocks/>
          </p:cNvCxnSpPr>
          <p:nvPr/>
        </p:nvCxnSpPr>
        <p:spPr>
          <a:xfrm>
            <a:off x="287083" y="545581"/>
            <a:ext cx="8595262" cy="0"/>
          </a:xfrm>
          <a:prstGeom prst="line">
            <a:avLst/>
          </a:prstGeom>
          <a:ln w="19050">
            <a:solidFill>
              <a:srgbClr val="B2515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E675D2B-943C-CF4B-AFB2-8FFF706C5BD6}"/>
              </a:ext>
            </a:extLst>
          </p:cNvPr>
          <p:cNvSpPr/>
          <p:nvPr/>
        </p:nvSpPr>
        <p:spPr>
          <a:xfrm>
            <a:off x="9156" y="1309762"/>
            <a:ext cx="9143999" cy="489098"/>
          </a:xfrm>
          <a:prstGeom prst="rect">
            <a:avLst/>
          </a:prstGeom>
          <a:solidFill>
            <a:srgbClr val="D9404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638" algn="ctr"/>
            <a:r>
              <a:rPr lang="en-GB" b="1" dirty="0">
                <a:solidFill>
                  <a:schemeClr val="bg1"/>
                </a:solidFill>
                <a:latin typeface="Nunito Sans" panose="00000500000000000000" pitchFamily="2" charset="0"/>
              </a:rPr>
              <a:t>Do we still need action for gender equality?</a:t>
            </a:r>
          </a:p>
        </p:txBody>
      </p:sp>
      <p:sp>
        <p:nvSpPr>
          <p:cNvPr id="24" name="Google Shape;48;p14">
            <a:extLst>
              <a:ext uri="{FF2B5EF4-FFF2-40B4-BE49-F238E27FC236}">
                <a16:creationId xmlns:a16="http://schemas.microsoft.com/office/drawing/2014/main" id="{C42540B0-D218-194A-B3B6-09F1573EF072}"/>
              </a:ext>
            </a:extLst>
          </p:cNvPr>
          <p:cNvSpPr txBox="1"/>
          <p:nvPr/>
        </p:nvSpPr>
        <p:spPr>
          <a:xfrm>
            <a:off x="244548" y="206339"/>
            <a:ext cx="8899451" cy="286432"/>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Pa</a:t>
            </a:r>
            <a:r>
              <a:rPr lang="en-GB" sz="1600" b="1" spc="90">
                <a:solidFill>
                  <a:srgbClr val="B25150"/>
                </a:solidFill>
                <a:latin typeface="Nunito Sans" pitchFamily="2" charset="77"/>
                <a:ea typeface="Open Sans" panose="020B0606030504020204" pitchFamily="34" charset="0"/>
                <a:cs typeface="Open Sans" panose="020B0606030504020204" pitchFamily="34" charset="0"/>
                <a:sym typeface="Nunito Sans"/>
              </a:rPr>
              <a:t>rt</a:t>
            </a: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 2: </a:t>
            </a:r>
            <a:r>
              <a:rPr lang="en-GB" sz="1600" spc="20">
                <a:solidFill>
                  <a:srgbClr val="B25150"/>
                </a:solidFill>
                <a:latin typeface="Nunito Sans" pitchFamily="2" charset="77"/>
                <a:ea typeface="Open Sans" panose="020B0606030504020204" pitchFamily="34" charset="0"/>
                <a:cs typeface="Open Sans" panose="020B0606030504020204" pitchFamily="34" charset="0"/>
                <a:sym typeface="Nunito Sans"/>
              </a:rPr>
              <a:t>Safe Sex and Equality</a:t>
            </a:r>
            <a:endParaRPr sz="1600" i="0" u="none" strike="noStrike" cap="none" spc="20">
              <a:solidFill>
                <a:srgbClr val="B25150"/>
              </a:solidFill>
              <a:latin typeface="Nunito Sans" pitchFamily="2" charset="77"/>
              <a:ea typeface="Open Sans" panose="020B0606030504020204" pitchFamily="34" charset="0"/>
              <a:cs typeface="Open Sans" panose="020B0606030504020204" pitchFamily="34" charset="0"/>
              <a:sym typeface="Nunito Sans"/>
            </a:endParaRPr>
          </a:p>
        </p:txBody>
      </p:sp>
      <p:sp>
        <p:nvSpPr>
          <p:cNvPr id="16" name="TextBox 15">
            <a:extLst>
              <a:ext uri="{FF2B5EF4-FFF2-40B4-BE49-F238E27FC236}">
                <a16:creationId xmlns:a16="http://schemas.microsoft.com/office/drawing/2014/main" id="{EFA245C2-0C01-BD42-AC60-A41A384DAE59}"/>
              </a:ext>
            </a:extLst>
          </p:cNvPr>
          <p:cNvSpPr txBox="1"/>
          <p:nvPr/>
        </p:nvSpPr>
        <p:spPr>
          <a:xfrm>
            <a:off x="452672" y="3444489"/>
            <a:ext cx="8664377" cy="830997"/>
          </a:xfrm>
          <a:prstGeom prst="rect">
            <a:avLst/>
          </a:prstGeom>
          <a:noFill/>
        </p:spPr>
        <p:txBody>
          <a:bodyPr wrap="square">
            <a:spAutoFit/>
          </a:bodyPr>
          <a:lstStyle/>
          <a:p>
            <a:pPr marL="285750" indent="-285750">
              <a:buFont typeface="Arial" panose="020B0604020202020204" pitchFamily="34" charset="0"/>
              <a:buChar char="•"/>
            </a:pP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1 in 3 women will experience gender-based violence in their lifetime, and over 150 countries still have sexist laws. In some places, girls are at risk of child marriages, and women still earn less than men for the same work in most countries.</a:t>
            </a:r>
          </a:p>
        </p:txBody>
      </p:sp>
      <p:sp>
        <p:nvSpPr>
          <p:cNvPr id="17" name="TextBox 16">
            <a:extLst>
              <a:ext uri="{FF2B5EF4-FFF2-40B4-BE49-F238E27FC236}">
                <a16:creationId xmlns:a16="http://schemas.microsoft.com/office/drawing/2014/main" id="{996A6927-9236-A646-8C97-A80F57FC51A4}"/>
              </a:ext>
            </a:extLst>
          </p:cNvPr>
          <p:cNvSpPr txBox="1"/>
          <p:nvPr/>
        </p:nvSpPr>
        <p:spPr>
          <a:xfrm>
            <a:off x="452671" y="4642052"/>
            <a:ext cx="8664377" cy="584775"/>
          </a:xfrm>
          <a:prstGeom prst="rect">
            <a:avLst/>
          </a:prstGeom>
          <a:noFill/>
        </p:spPr>
        <p:txBody>
          <a:bodyPr wrap="square">
            <a:spAutoFit/>
          </a:bodyPr>
          <a:lstStyle/>
          <a:p>
            <a:pPr marL="285750" indent="-285750">
              <a:buFont typeface="Arial" panose="020B0604020202020204" pitchFamily="34" charset="0"/>
              <a:buChar char="•"/>
            </a:pP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Men also benefit from gender equality as this frees them from harmful stereotypes, improves their relationships and gives them access to benefits such as parental leave. </a:t>
            </a:r>
          </a:p>
        </p:txBody>
      </p:sp>
      <p:sp>
        <p:nvSpPr>
          <p:cNvPr id="18" name="TextBox 17">
            <a:extLst>
              <a:ext uri="{FF2B5EF4-FFF2-40B4-BE49-F238E27FC236}">
                <a16:creationId xmlns:a16="http://schemas.microsoft.com/office/drawing/2014/main" id="{0FF06C3E-D0DA-CE46-9F17-91D5E710047D}"/>
              </a:ext>
            </a:extLst>
          </p:cNvPr>
          <p:cNvSpPr txBox="1"/>
          <p:nvPr/>
        </p:nvSpPr>
        <p:spPr>
          <a:xfrm>
            <a:off x="452672" y="2246926"/>
            <a:ext cx="8256971" cy="830997"/>
          </a:xfrm>
          <a:prstGeom prst="rect">
            <a:avLst/>
          </a:prstGeom>
          <a:noFill/>
        </p:spPr>
        <p:txBody>
          <a:bodyPr wrap="square">
            <a:spAutoFit/>
          </a:bodyPr>
          <a:lstStyle/>
          <a:p>
            <a:pPr marL="285750" indent="-285750">
              <a:buFont typeface="Arial" panose="020B0604020202020204" pitchFamily="34" charset="0"/>
              <a:buChar char="•"/>
            </a:pP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Women still experience higher levels of gender-based violence and discrimination in most cultures. Even where there is gender equality by law, people’s attitudes and behaviours can take longer to change.</a:t>
            </a:r>
          </a:p>
        </p:txBody>
      </p:sp>
    </p:spTree>
    <p:extLst>
      <p:ext uri="{BB962C8B-B14F-4D97-AF65-F5344CB8AC3E}">
        <p14:creationId xmlns:p14="http://schemas.microsoft.com/office/powerpoint/2010/main" val="54364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CF4D882B-0954-7244-BFEB-23B19560D4D7}"/>
              </a:ext>
            </a:extLst>
          </p:cNvPr>
          <p:cNvSpPr/>
          <p:nvPr/>
        </p:nvSpPr>
        <p:spPr>
          <a:xfrm>
            <a:off x="0" y="2126511"/>
            <a:ext cx="9144000" cy="2328532"/>
          </a:xfrm>
          <a:prstGeom prst="roundRect">
            <a:avLst>
              <a:gd name="adj"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Google Shape;48;p14">
            <a:extLst>
              <a:ext uri="{FF2B5EF4-FFF2-40B4-BE49-F238E27FC236}">
                <a16:creationId xmlns:a16="http://schemas.microsoft.com/office/drawing/2014/main" id="{3B98EC5C-A6E8-BF48-8822-D20684E7729D}"/>
              </a:ext>
            </a:extLst>
          </p:cNvPr>
          <p:cNvSpPr txBox="1"/>
          <p:nvPr/>
        </p:nvSpPr>
        <p:spPr>
          <a:xfrm>
            <a:off x="742384" y="2733215"/>
            <a:ext cx="7496269" cy="12958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600" b="1" spc="20" dirty="0">
                <a:solidFill>
                  <a:schemeClr val="bg1"/>
                </a:solidFill>
                <a:latin typeface="Nunito Sans" pitchFamily="2" charset="77"/>
                <a:ea typeface="Open Sans" panose="020B0606030504020204" pitchFamily="34" charset="0"/>
                <a:cs typeface="Open Sans" panose="020B0606030504020204" pitchFamily="34" charset="0"/>
                <a:sym typeface="Nunito Sans"/>
              </a:rPr>
              <a:t>Pa</a:t>
            </a:r>
            <a:r>
              <a:rPr lang="en-GB" sz="3600" b="1" spc="90" dirty="0">
                <a:solidFill>
                  <a:schemeClr val="bg1"/>
                </a:solidFill>
                <a:latin typeface="Nunito Sans" pitchFamily="2" charset="77"/>
                <a:ea typeface="Open Sans" panose="020B0606030504020204" pitchFamily="34" charset="0"/>
                <a:cs typeface="Open Sans" panose="020B0606030504020204" pitchFamily="34" charset="0"/>
                <a:sym typeface="Nunito Sans"/>
              </a:rPr>
              <a:t>rt</a:t>
            </a:r>
            <a:r>
              <a:rPr lang="en-GB" sz="3600" b="1" spc="20" dirty="0">
                <a:solidFill>
                  <a:schemeClr val="bg1"/>
                </a:solidFill>
                <a:latin typeface="Nunito Sans" pitchFamily="2" charset="77"/>
                <a:ea typeface="Open Sans" panose="020B0606030504020204" pitchFamily="34" charset="0"/>
                <a:cs typeface="Open Sans" panose="020B0606030504020204" pitchFamily="34" charset="0"/>
                <a:sym typeface="Nunito Sans"/>
              </a:rPr>
              <a:t> 1: </a:t>
            </a:r>
            <a:br>
              <a:rPr lang="en-GB" sz="3600" b="1" spc="20" dirty="0">
                <a:solidFill>
                  <a:schemeClr val="bg1"/>
                </a:solidFill>
                <a:latin typeface="Nunito Sans" pitchFamily="2" charset="77"/>
                <a:ea typeface="Open Sans" panose="020B0606030504020204" pitchFamily="34" charset="0"/>
                <a:cs typeface="Open Sans" panose="020B0606030504020204" pitchFamily="34" charset="0"/>
                <a:sym typeface="Nunito Sans"/>
              </a:rPr>
            </a:br>
            <a:r>
              <a:rPr lang="en-GB" sz="3600" b="1" spc="20" dirty="0">
                <a:solidFill>
                  <a:schemeClr val="bg1"/>
                </a:solidFill>
                <a:latin typeface="Nunito Sans" pitchFamily="2" charset="77"/>
                <a:ea typeface="Open Sans" panose="020B0606030504020204" pitchFamily="34" charset="0"/>
                <a:cs typeface="Open Sans" panose="020B0606030504020204" pitchFamily="34" charset="0"/>
                <a:sym typeface="Nunito Sans"/>
              </a:rPr>
              <a:t>Consent, Respect and the Law</a:t>
            </a:r>
            <a:endParaRPr sz="3600" b="1" i="0" u="none" strike="noStrike" cap="none" spc="20" dirty="0">
              <a:solidFill>
                <a:schemeClr val="bg1"/>
              </a:solidFill>
              <a:latin typeface="Nunito Sans" pitchFamily="2" charset="77"/>
              <a:ea typeface="Open Sans" panose="020B0606030504020204" pitchFamily="34" charset="0"/>
              <a:cs typeface="Open Sans" panose="020B0606030504020204" pitchFamily="34" charset="0"/>
              <a:sym typeface="Nunito Sans"/>
            </a:endParaRPr>
          </a:p>
        </p:txBody>
      </p:sp>
    </p:spTree>
    <p:extLst>
      <p:ext uri="{BB962C8B-B14F-4D97-AF65-F5344CB8AC3E}">
        <p14:creationId xmlns:p14="http://schemas.microsoft.com/office/powerpoint/2010/main" val="66714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5B2AFF-B959-7A4C-90F8-F9189F93BC89}"/>
              </a:ext>
            </a:extLst>
          </p:cNvPr>
          <p:cNvSpPr/>
          <p:nvPr/>
        </p:nvSpPr>
        <p:spPr>
          <a:xfrm>
            <a:off x="-9120" y="1937621"/>
            <a:ext cx="9143998" cy="4890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In 29 countries, including the UK.</a:t>
            </a:r>
          </a:p>
        </p:txBody>
      </p:sp>
      <p:sp>
        <p:nvSpPr>
          <p:cNvPr id="22" name="Title 1">
            <a:extLst>
              <a:ext uri="{FF2B5EF4-FFF2-40B4-BE49-F238E27FC236}">
                <a16:creationId xmlns:a16="http://schemas.microsoft.com/office/drawing/2014/main" id="{2FA3740F-10C7-284E-BE26-1A86502382EC}"/>
              </a:ext>
            </a:extLst>
          </p:cNvPr>
          <p:cNvSpPr txBox="1">
            <a:spLocks/>
          </p:cNvSpPr>
          <p:nvPr/>
        </p:nvSpPr>
        <p:spPr bwMode="auto">
          <a:xfrm>
            <a:off x="-1" y="644134"/>
            <a:ext cx="9143999" cy="5156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2800" b="1" dirty="0">
                <a:solidFill>
                  <a:srgbClr val="B25150"/>
                </a:solidFill>
                <a:latin typeface="Open Sans" panose="020B0606030504020204" pitchFamily="34" charset="0"/>
                <a:ea typeface="Open Sans" panose="020B0606030504020204" pitchFamily="34" charset="0"/>
                <a:cs typeface="Open Sans" panose="020B0606030504020204" pitchFamily="34" charset="0"/>
              </a:rPr>
              <a:t>Question 6</a:t>
            </a:r>
          </a:p>
        </p:txBody>
      </p:sp>
      <p:cxnSp>
        <p:nvCxnSpPr>
          <p:cNvPr id="31" name="Straight Connector 30">
            <a:extLst>
              <a:ext uri="{FF2B5EF4-FFF2-40B4-BE49-F238E27FC236}">
                <a16:creationId xmlns:a16="http://schemas.microsoft.com/office/drawing/2014/main" id="{C2B27487-977D-D54C-A252-E704D9B3E2C4}"/>
              </a:ext>
            </a:extLst>
          </p:cNvPr>
          <p:cNvCxnSpPr>
            <a:cxnSpLocks/>
          </p:cNvCxnSpPr>
          <p:nvPr/>
        </p:nvCxnSpPr>
        <p:spPr>
          <a:xfrm>
            <a:off x="287083" y="545581"/>
            <a:ext cx="8595262" cy="0"/>
          </a:xfrm>
          <a:prstGeom prst="line">
            <a:avLst/>
          </a:prstGeom>
          <a:ln w="19050">
            <a:solidFill>
              <a:srgbClr val="B2515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E675D2B-943C-CF4B-AFB2-8FFF706C5BD6}"/>
              </a:ext>
            </a:extLst>
          </p:cNvPr>
          <p:cNvSpPr/>
          <p:nvPr/>
        </p:nvSpPr>
        <p:spPr>
          <a:xfrm>
            <a:off x="-1" y="1230231"/>
            <a:ext cx="9143999" cy="489098"/>
          </a:xfrm>
          <a:prstGeom prst="rect">
            <a:avLst/>
          </a:prstGeom>
          <a:solidFill>
            <a:srgbClr val="D9404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638" algn="ctr"/>
            <a:r>
              <a:rPr lang="en-GB" b="1" dirty="0">
                <a:solidFill>
                  <a:schemeClr val="bg1"/>
                </a:solidFill>
                <a:latin typeface="Nunito Sans" panose="00000500000000000000" pitchFamily="2" charset="0"/>
              </a:rPr>
              <a:t>Where is same-sex marriage legal?</a:t>
            </a:r>
          </a:p>
        </p:txBody>
      </p:sp>
      <p:sp>
        <p:nvSpPr>
          <p:cNvPr id="24" name="Google Shape;48;p14">
            <a:extLst>
              <a:ext uri="{FF2B5EF4-FFF2-40B4-BE49-F238E27FC236}">
                <a16:creationId xmlns:a16="http://schemas.microsoft.com/office/drawing/2014/main" id="{C42540B0-D218-194A-B3B6-09F1573EF072}"/>
              </a:ext>
            </a:extLst>
          </p:cNvPr>
          <p:cNvSpPr txBox="1"/>
          <p:nvPr/>
        </p:nvSpPr>
        <p:spPr>
          <a:xfrm>
            <a:off x="244548" y="206339"/>
            <a:ext cx="8899451" cy="286432"/>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Pa</a:t>
            </a:r>
            <a:r>
              <a:rPr lang="en-GB" sz="1600" b="1" spc="90">
                <a:solidFill>
                  <a:srgbClr val="B25150"/>
                </a:solidFill>
                <a:latin typeface="Nunito Sans" pitchFamily="2" charset="77"/>
                <a:ea typeface="Open Sans" panose="020B0606030504020204" pitchFamily="34" charset="0"/>
                <a:cs typeface="Open Sans" panose="020B0606030504020204" pitchFamily="34" charset="0"/>
                <a:sym typeface="Nunito Sans"/>
              </a:rPr>
              <a:t>rt</a:t>
            </a: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 2: </a:t>
            </a:r>
            <a:r>
              <a:rPr lang="en-GB" sz="1600" spc="20">
                <a:solidFill>
                  <a:srgbClr val="B25150"/>
                </a:solidFill>
                <a:latin typeface="Nunito Sans" pitchFamily="2" charset="77"/>
                <a:ea typeface="Open Sans" panose="020B0606030504020204" pitchFamily="34" charset="0"/>
                <a:cs typeface="Open Sans" panose="020B0606030504020204" pitchFamily="34" charset="0"/>
                <a:sym typeface="Nunito Sans"/>
              </a:rPr>
              <a:t>Safe Sex and Equality</a:t>
            </a:r>
            <a:endParaRPr sz="1600" i="0" u="none" strike="noStrike" cap="none" spc="20">
              <a:solidFill>
                <a:srgbClr val="B25150"/>
              </a:solidFill>
              <a:latin typeface="Nunito Sans" pitchFamily="2" charset="77"/>
              <a:ea typeface="Open Sans" panose="020B0606030504020204" pitchFamily="34" charset="0"/>
              <a:cs typeface="Open Sans" panose="020B0606030504020204" pitchFamily="34" charset="0"/>
              <a:sym typeface="Nunito Sans"/>
            </a:endParaRPr>
          </a:p>
        </p:txBody>
      </p:sp>
      <p:sp>
        <p:nvSpPr>
          <p:cNvPr id="19" name="TextBox 18">
            <a:extLst>
              <a:ext uri="{FF2B5EF4-FFF2-40B4-BE49-F238E27FC236}">
                <a16:creationId xmlns:a16="http://schemas.microsoft.com/office/drawing/2014/main" id="{7DD15E45-4FF9-4A4B-A669-C3703E8B35B5}"/>
              </a:ext>
            </a:extLst>
          </p:cNvPr>
          <p:cNvSpPr txBox="1"/>
          <p:nvPr/>
        </p:nvSpPr>
        <p:spPr>
          <a:xfrm>
            <a:off x="-9120" y="4967993"/>
            <a:ext cx="9134878" cy="923330"/>
          </a:xfrm>
          <a:prstGeom prst="rect">
            <a:avLst/>
          </a:prstGeom>
          <a:noFill/>
        </p:spPr>
        <p:txBody>
          <a:bodyPr wrap="square">
            <a:spAutoFit/>
          </a:bodyPr>
          <a:lstStyle/>
          <a:p>
            <a:pPr marL="285750" indent="-285750">
              <a:buFont typeface="Arial" panose="020B0604020202020204" pitchFamily="34" charset="0"/>
              <a:buChar char="•"/>
            </a:pPr>
            <a:r>
              <a:rPr lang="en-GB"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Marriage equality was achieved in the UK in 2013. Previously, same-sex civil partnerships were made legal in 2005. Homosexuality used to be criminalised in many countries, including in parts of the UK up until 2013.</a:t>
            </a:r>
          </a:p>
        </p:txBody>
      </p:sp>
      <p:sp>
        <p:nvSpPr>
          <p:cNvPr id="21" name="TextBox 20">
            <a:extLst>
              <a:ext uri="{FF2B5EF4-FFF2-40B4-BE49-F238E27FC236}">
                <a16:creationId xmlns:a16="http://schemas.microsoft.com/office/drawing/2014/main" id="{8EB87E14-AD5C-414B-AE1C-3A8B729F938A}"/>
              </a:ext>
            </a:extLst>
          </p:cNvPr>
          <p:cNvSpPr txBox="1"/>
          <p:nvPr/>
        </p:nvSpPr>
        <p:spPr>
          <a:xfrm>
            <a:off x="0" y="3766843"/>
            <a:ext cx="9134878" cy="923330"/>
          </a:xfrm>
          <a:prstGeom prst="rect">
            <a:avLst/>
          </a:prstGeom>
          <a:noFill/>
        </p:spPr>
        <p:txBody>
          <a:bodyPr wrap="square">
            <a:spAutoFit/>
          </a:bodyPr>
          <a:lstStyle/>
          <a:p>
            <a:pPr marL="285750" indent="-285750">
              <a:buFont typeface="Arial" panose="020B0604020202020204" pitchFamily="34" charset="0"/>
              <a:buChar char="•"/>
            </a:pPr>
            <a:r>
              <a:rPr lang="en-GB"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There have always been LGBTQ+ people, but the first country to legally recognise a same-sex relationship was Denmark in 1989, although they didn’t achieve marriage equality until 2012.</a:t>
            </a:r>
          </a:p>
        </p:txBody>
      </p:sp>
      <p:sp>
        <p:nvSpPr>
          <p:cNvPr id="16" name="TextBox 15">
            <a:extLst>
              <a:ext uri="{FF2B5EF4-FFF2-40B4-BE49-F238E27FC236}">
                <a16:creationId xmlns:a16="http://schemas.microsoft.com/office/drawing/2014/main" id="{BC39361F-36CF-F165-451F-B6FDB7B7CFA4}"/>
              </a:ext>
            </a:extLst>
          </p:cNvPr>
          <p:cNvSpPr txBox="1"/>
          <p:nvPr/>
        </p:nvSpPr>
        <p:spPr>
          <a:xfrm>
            <a:off x="52017" y="2565693"/>
            <a:ext cx="9021724" cy="923330"/>
          </a:xfrm>
          <a:prstGeom prst="rect">
            <a:avLst/>
          </a:prstGeom>
          <a:noFill/>
        </p:spPr>
        <p:txBody>
          <a:bodyPr wrap="square">
            <a:spAutoFit/>
          </a:bodyPr>
          <a:lstStyle/>
          <a:p>
            <a:pPr marL="285750" indent="-285750">
              <a:buFont typeface="Arial" panose="020B0604020202020204" pitchFamily="34" charset="0"/>
              <a:buChar char="•"/>
            </a:pPr>
            <a:r>
              <a:rPr lang="en-GB" sz="18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Same-sex marriage is only legal in 29 out of 135 countries as of 2021. In many countries, there is still discrimination against LGBTQ+ people in the legal system and in society. </a:t>
            </a:r>
          </a:p>
        </p:txBody>
      </p:sp>
    </p:spTree>
    <p:extLst>
      <p:ext uri="{BB962C8B-B14F-4D97-AF65-F5344CB8AC3E}">
        <p14:creationId xmlns:p14="http://schemas.microsoft.com/office/powerpoint/2010/main" val="403867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P spid="21"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4E4C40-0181-C955-DBCF-685085F614FD}"/>
              </a:ext>
            </a:extLst>
          </p:cNvPr>
          <p:cNvSpPr txBox="1"/>
          <p:nvPr/>
        </p:nvSpPr>
        <p:spPr>
          <a:xfrm>
            <a:off x="0" y="2135965"/>
            <a:ext cx="9144000" cy="2492990"/>
          </a:xfrm>
          <a:prstGeom prst="rect">
            <a:avLst/>
          </a:prstGeom>
          <a:solidFill>
            <a:schemeClr val="accent2">
              <a:lumMod val="40000"/>
              <a:lumOff val="60000"/>
            </a:schemeClr>
          </a:solidFill>
        </p:spPr>
        <p:txBody>
          <a:bodyPr wrap="square">
            <a:spAutoFit/>
          </a:bodyPr>
          <a:lstStyle/>
          <a:p>
            <a:pPr indent="228600" algn="ctr"/>
            <a:r>
              <a:rPr lang="en-GB" sz="1800" b="1" dirty="0">
                <a:solidFill>
                  <a:schemeClr val="bg1"/>
                </a:solidFill>
                <a:effectLst/>
                <a:latin typeface="Nunito Sans ExtraBold" pitchFamily="2" charset="0"/>
                <a:ea typeface="Times New Roman" panose="02020603050405020304" pitchFamily="18" charset="0"/>
                <a:cs typeface="Open Sans" panose="020B0606030504020204" pitchFamily="34" charset="0"/>
              </a:rPr>
              <a:t>For more information on consent, sexual health and relationships </a:t>
            </a:r>
            <a:r>
              <a:rPr lang="en-GB" sz="1800" b="1" dirty="0">
                <a:solidFill>
                  <a:schemeClr val="bg1"/>
                </a:solidFill>
                <a:latin typeface="Nunito Sans ExtraBold" pitchFamily="2" charset="0"/>
                <a:ea typeface="Times New Roman" panose="02020603050405020304" pitchFamily="18" charset="0"/>
                <a:cs typeface="Open Sans" panose="020B0606030504020204" pitchFamily="34" charset="0"/>
              </a:rPr>
              <a:t>visit:</a:t>
            </a:r>
          </a:p>
          <a:p>
            <a:pPr indent="228600" algn="ctr"/>
            <a:r>
              <a:rPr lang="en-GB" sz="1800" b="1" dirty="0">
                <a:solidFill>
                  <a:schemeClr val="bg1"/>
                </a:solidFill>
                <a:latin typeface="Nunito Sans Light" panose="00000400000000000000" pitchFamily="2" charset="0"/>
                <a:ea typeface="Times New Roman" panose="02020603050405020304" pitchFamily="18" charset="0"/>
                <a:cs typeface="Open Sans" panose="020B0606030504020204" pitchFamily="34" charset="0"/>
              </a:rPr>
              <a:t> </a:t>
            </a:r>
          </a:p>
          <a:p>
            <a:pPr indent="228600" algn="ctr"/>
            <a:r>
              <a:rPr lang="en-GB" sz="2000" dirty="0">
                <a:solidFill>
                  <a:schemeClr val="tx1">
                    <a:lumMod val="85000"/>
                    <a:lumOff val="15000"/>
                  </a:schemeClr>
                </a:solidFill>
                <a:latin typeface="Nunito Sans Light" panose="00000400000000000000" pitchFamily="2" charset="0"/>
                <a:ea typeface="Times New Roman" panose="02020603050405020304" pitchFamily="18" charset="0"/>
                <a:cs typeface="Open Sans" panose="020B0606030504020204" pitchFamily="34" charset="0"/>
                <a:hlinkClick r:id="rId2"/>
              </a:rPr>
              <a:t>themix.org.uk</a:t>
            </a:r>
            <a:r>
              <a:rPr lang="en-GB" sz="2000" dirty="0">
                <a:solidFill>
                  <a:schemeClr val="tx1"/>
                </a:solidFill>
                <a:effectLst/>
                <a:latin typeface="Nunito Sans Light" panose="00000400000000000000" pitchFamily="2" charset="0"/>
                <a:ea typeface="Times New Roman" panose="02020603050405020304" pitchFamily="18" charset="0"/>
                <a:cs typeface="Open Sans" panose="020B0606030504020204" pitchFamily="34" charset="0"/>
              </a:rPr>
              <a:t>.</a:t>
            </a:r>
          </a:p>
          <a:p>
            <a:pPr indent="228600" algn="ctr"/>
            <a:r>
              <a:rPr lang="en-GB" sz="2000" dirty="0">
                <a:solidFill>
                  <a:schemeClr val="tx1">
                    <a:lumMod val="85000"/>
                    <a:lumOff val="15000"/>
                  </a:schemeClr>
                </a:solidFill>
                <a:latin typeface="Nunito Sans Light" panose="00000400000000000000" pitchFamily="2" charset="0"/>
                <a:ea typeface="Open Sans" panose="020B0606030504020204" pitchFamily="34" charset="0"/>
                <a:cs typeface="Open Sans" panose="020B0606030504020204" pitchFamily="34" charset="0"/>
                <a:hlinkClick r:id="rId3"/>
              </a:rPr>
              <a:t>brook.org.uk</a:t>
            </a:r>
            <a:endParaRPr lang="en-GB" sz="2000" dirty="0">
              <a:solidFill>
                <a:schemeClr val="tx1">
                  <a:lumMod val="85000"/>
                  <a:lumOff val="15000"/>
                </a:schemeClr>
              </a:solidFill>
              <a:latin typeface="Nunito Sans Light" panose="00000400000000000000" pitchFamily="2" charset="0"/>
              <a:ea typeface="Open Sans" panose="020B0606030504020204" pitchFamily="34" charset="0"/>
              <a:cs typeface="Open Sans" panose="020B0606030504020204" pitchFamily="34" charset="0"/>
            </a:endParaRPr>
          </a:p>
          <a:p>
            <a:pPr indent="228600" algn="ctr"/>
            <a:r>
              <a:rPr lang="en-GB" sz="2000" dirty="0">
                <a:solidFill>
                  <a:schemeClr val="tx1">
                    <a:lumMod val="85000"/>
                    <a:lumOff val="15000"/>
                  </a:schemeClr>
                </a:solidFill>
                <a:latin typeface="Nunito Sans Light" panose="00000400000000000000" pitchFamily="2" charset="0"/>
                <a:ea typeface="Open Sans" panose="020B0606030504020204" pitchFamily="34" charset="0"/>
                <a:cs typeface="Open Sans" panose="020B0606030504020204" pitchFamily="34" charset="0"/>
                <a:hlinkClick r:id="rId4"/>
              </a:rPr>
              <a:t>fumble.org.uk</a:t>
            </a:r>
            <a:r>
              <a:rPr lang="en-GB" sz="2000" dirty="0">
                <a:solidFill>
                  <a:schemeClr val="tx1">
                    <a:lumMod val="85000"/>
                    <a:lumOff val="15000"/>
                  </a:schemeClr>
                </a:solidFill>
                <a:latin typeface="Nunito Sans Light" panose="00000400000000000000" pitchFamily="2" charset="0"/>
                <a:ea typeface="Open Sans" panose="020B0606030504020204" pitchFamily="34" charset="0"/>
                <a:cs typeface="Open Sans" panose="020B0606030504020204" pitchFamily="34" charset="0"/>
              </a:rPr>
              <a:t> </a:t>
            </a:r>
            <a:endParaRPr lang="en-GB" sz="2000" dirty="0">
              <a:latin typeface="Nunito Sans Light" panose="00000400000000000000" pitchFamily="2" charset="0"/>
              <a:ea typeface="Times New Roman" panose="02020603050405020304" pitchFamily="18" charset="0"/>
              <a:cs typeface="Open Sans" panose="020B0606030504020204" pitchFamily="34" charset="0"/>
            </a:endParaRPr>
          </a:p>
          <a:p>
            <a:pPr indent="228600" algn="ctr"/>
            <a:endParaRPr lang="en-GB" sz="2000" dirty="0">
              <a:solidFill>
                <a:schemeClr val="tx1"/>
              </a:solidFill>
              <a:effectLst/>
              <a:latin typeface="Nunito Sans Light" panose="00000400000000000000" pitchFamily="2" charset="0"/>
              <a:ea typeface="Times New Roman" panose="02020603050405020304" pitchFamily="18" charset="0"/>
              <a:cs typeface="Open Sans" panose="020B0606030504020204" pitchFamily="34" charset="0"/>
            </a:endParaRPr>
          </a:p>
          <a:p>
            <a:pPr indent="228600" algn="ctr"/>
            <a:r>
              <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RADS</a:t>
            </a:r>
          </a:p>
          <a:p>
            <a:pPr indent="228600" algn="ctr"/>
            <a:r>
              <a:rPr lang="en-GB"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POwys</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074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5B2AFF-B959-7A4C-90F8-F9189F93BC89}"/>
              </a:ext>
            </a:extLst>
          </p:cNvPr>
          <p:cNvSpPr/>
          <p:nvPr/>
        </p:nvSpPr>
        <p:spPr>
          <a:xfrm>
            <a:off x="-4" y="1973404"/>
            <a:ext cx="9144000" cy="51560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16 years old</a:t>
            </a:r>
          </a:p>
        </p:txBody>
      </p:sp>
      <p:sp>
        <p:nvSpPr>
          <p:cNvPr id="22" name="Title 1">
            <a:extLst>
              <a:ext uri="{FF2B5EF4-FFF2-40B4-BE49-F238E27FC236}">
                <a16:creationId xmlns:a16="http://schemas.microsoft.com/office/drawing/2014/main" id="{2FA3740F-10C7-284E-BE26-1A86502382EC}"/>
              </a:ext>
            </a:extLst>
          </p:cNvPr>
          <p:cNvSpPr txBox="1">
            <a:spLocks/>
          </p:cNvSpPr>
          <p:nvPr/>
        </p:nvSpPr>
        <p:spPr bwMode="auto">
          <a:xfrm>
            <a:off x="-1" y="644134"/>
            <a:ext cx="9143999" cy="5156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2800" b="1">
                <a:solidFill>
                  <a:srgbClr val="A24C3E"/>
                </a:solidFill>
                <a:latin typeface="Open Sans" panose="020B0606030504020204" pitchFamily="34" charset="0"/>
                <a:ea typeface="Open Sans" panose="020B0606030504020204" pitchFamily="34" charset="0"/>
                <a:cs typeface="Open Sans" panose="020B0606030504020204" pitchFamily="34" charset="0"/>
              </a:rPr>
              <a:t>Question 1</a:t>
            </a:r>
          </a:p>
        </p:txBody>
      </p:sp>
      <p:sp>
        <p:nvSpPr>
          <p:cNvPr id="3" name="Rectangle 2">
            <a:extLst>
              <a:ext uri="{FF2B5EF4-FFF2-40B4-BE49-F238E27FC236}">
                <a16:creationId xmlns:a16="http://schemas.microsoft.com/office/drawing/2014/main" id="{84D7AA7C-D108-7444-8D2B-2E39F07B13FD}"/>
              </a:ext>
            </a:extLst>
          </p:cNvPr>
          <p:cNvSpPr/>
          <p:nvPr/>
        </p:nvSpPr>
        <p:spPr>
          <a:xfrm>
            <a:off x="0" y="3324473"/>
            <a:ext cx="9144000" cy="489098"/>
          </a:xfrm>
          <a:prstGeom prst="rect">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15 years old</a:t>
            </a:r>
          </a:p>
        </p:txBody>
      </p:sp>
      <p:sp>
        <p:nvSpPr>
          <p:cNvPr id="29" name="Rectangle 28">
            <a:extLst>
              <a:ext uri="{FF2B5EF4-FFF2-40B4-BE49-F238E27FC236}">
                <a16:creationId xmlns:a16="http://schemas.microsoft.com/office/drawing/2014/main" id="{14C6A05E-6D0B-8645-B296-1ADA3703C1D6}"/>
              </a:ext>
            </a:extLst>
          </p:cNvPr>
          <p:cNvSpPr/>
          <p:nvPr/>
        </p:nvSpPr>
        <p:spPr>
          <a:xfrm>
            <a:off x="-3" y="5317975"/>
            <a:ext cx="9144000" cy="489098"/>
          </a:xfrm>
          <a:prstGeom prst="rect">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18 years old</a:t>
            </a:r>
          </a:p>
        </p:txBody>
      </p:sp>
      <p:cxnSp>
        <p:nvCxnSpPr>
          <p:cNvPr id="31" name="Straight Connector 30">
            <a:extLst>
              <a:ext uri="{FF2B5EF4-FFF2-40B4-BE49-F238E27FC236}">
                <a16:creationId xmlns:a16="http://schemas.microsoft.com/office/drawing/2014/main" id="{C2B27487-977D-D54C-A252-E704D9B3E2C4}"/>
              </a:ext>
            </a:extLst>
          </p:cNvPr>
          <p:cNvCxnSpPr>
            <a:cxnSpLocks/>
          </p:cNvCxnSpPr>
          <p:nvPr/>
        </p:nvCxnSpPr>
        <p:spPr>
          <a:xfrm>
            <a:off x="253099" y="525455"/>
            <a:ext cx="8637797" cy="20126"/>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03AE873B-01A2-6A42-AEB3-4A4A0535767A}"/>
              </a:ext>
            </a:extLst>
          </p:cNvPr>
          <p:cNvSpPr/>
          <p:nvPr/>
        </p:nvSpPr>
        <p:spPr>
          <a:xfrm>
            <a:off x="-1" y="1299665"/>
            <a:ext cx="9143999" cy="489098"/>
          </a:xfrm>
          <a:prstGeom prst="rect">
            <a:avLst/>
          </a:prstGeom>
          <a:solidFill>
            <a:srgbClr val="D9404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638" algn="ctr"/>
            <a:r>
              <a:rPr lang="en-GB" b="1" dirty="0">
                <a:solidFill>
                  <a:schemeClr val="bg1"/>
                </a:solidFill>
                <a:latin typeface="Nunito Sans" panose="00000500000000000000" pitchFamily="2" charset="0"/>
              </a:rPr>
              <a:t>What is the age of consent (when it is legal to have sex) in the UK? </a:t>
            </a:r>
          </a:p>
        </p:txBody>
      </p:sp>
      <p:sp>
        <p:nvSpPr>
          <p:cNvPr id="34" name="TextBox 33">
            <a:extLst>
              <a:ext uri="{FF2B5EF4-FFF2-40B4-BE49-F238E27FC236}">
                <a16:creationId xmlns:a16="http://schemas.microsoft.com/office/drawing/2014/main" id="{383D97B1-11D8-5745-8279-E78B83319C00}"/>
              </a:ext>
            </a:extLst>
          </p:cNvPr>
          <p:cNvSpPr txBox="1"/>
          <p:nvPr/>
        </p:nvSpPr>
        <p:spPr>
          <a:xfrm>
            <a:off x="201059" y="2488066"/>
            <a:ext cx="8482640" cy="584775"/>
          </a:xfrm>
          <a:prstGeom prst="rect">
            <a:avLst/>
          </a:prstGeom>
          <a:noFill/>
        </p:spPr>
        <p:txBody>
          <a:bodyPr wrap="square">
            <a:spAutoFit/>
          </a:bodyPr>
          <a:lstStyle/>
          <a:p>
            <a:pPr algn="ctr" fontAlgn="auto">
              <a:spcAft>
                <a:spcPts val="600"/>
              </a:spcAft>
            </a:pPr>
            <a:r>
              <a:rPr lang="en-GB" sz="1600" b="1" spc="20" dirty="0">
                <a:solidFill>
                  <a:srgbClr val="B25150"/>
                </a:solidFill>
                <a:latin typeface="Nunito Sans" panose="00000500000000000000" pitchFamily="2" charset="0"/>
                <a:ea typeface="Open Sans" panose="020B0606030504020204" pitchFamily="34" charset="0"/>
                <a:cs typeface="Open Sans" panose="020B0606030504020204" pitchFamily="34" charset="0"/>
              </a:rPr>
              <a:t>At 16, you can consent to have sex regardless of your gender or sexuality, unless one partner is in a position of authority, such as a teacher, social worker or doctor.</a:t>
            </a:r>
            <a:endParaRPr lang="en-GB" sz="1600" b="1" dirty="0">
              <a:solidFill>
                <a:srgbClr val="B25150"/>
              </a:solidFill>
              <a:latin typeface="Nunito Sans" panose="00000500000000000000" pitchFamily="2" charset="0"/>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9CE5DDFF-9148-9D4E-BEF2-E2D84046E6D6}"/>
              </a:ext>
            </a:extLst>
          </p:cNvPr>
          <p:cNvSpPr txBox="1"/>
          <p:nvPr/>
        </p:nvSpPr>
        <p:spPr>
          <a:xfrm>
            <a:off x="253098" y="4082374"/>
            <a:ext cx="8637797" cy="1077218"/>
          </a:xfrm>
          <a:prstGeom prst="rect">
            <a:avLst/>
          </a:prstGeom>
          <a:noFill/>
        </p:spPr>
        <p:txBody>
          <a:bodyPr wrap="square">
            <a:spAutoFit/>
          </a:bodyPr>
          <a:lstStyle/>
          <a:p>
            <a:pPr algn="ctr"/>
            <a:r>
              <a:rPr lang="en-GB" sz="1600" b="1" dirty="0">
                <a:solidFill>
                  <a:srgbClr val="B25150"/>
                </a:solidFill>
                <a:latin typeface="Nunito Sans" panose="00000500000000000000" pitchFamily="2" charset="0"/>
                <a:ea typeface="Open Sans" panose="020B0606030504020204" pitchFamily="34" charset="0"/>
                <a:cs typeface="Open Sans" panose="020B0606030504020204" pitchFamily="34" charset="0"/>
              </a:rPr>
              <a:t>If you are 16-17, you could get in trouble for sexual contact with someone aged 15 or younger, and it’s considered a serious crime if you’re 18 or older. The law isn’t intended to punish teenagers under 16 who want to have sex, but to protect them from abuse, harm or being taken advantage of. </a:t>
            </a:r>
          </a:p>
        </p:txBody>
      </p:sp>
      <p:sp>
        <p:nvSpPr>
          <p:cNvPr id="36" name="TextBox 35">
            <a:extLst>
              <a:ext uri="{FF2B5EF4-FFF2-40B4-BE49-F238E27FC236}">
                <a16:creationId xmlns:a16="http://schemas.microsoft.com/office/drawing/2014/main" id="{5713002D-CAD5-BB41-986D-CE420AFB13F1}"/>
              </a:ext>
            </a:extLst>
          </p:cNvPr>
          <p:cNvSpPr txBox="1"/>
          <p:nvPr/>
        </p:nvSpPr>
        <p:spPr>
          <a:xfrm>
            <a:off x="287083" y="5896581"/>
            <a:ext cx="8478372" cy="677750"/>
          </a:xfrm>
          <a:prstGeom prst="rect">
            <a:avLst/>
          </a:prstGeom>
          <a:noFill/>
        </p:spPr>
        <p:txBody>
          <a:bodyPr wrap="square">
            <a:spAutoFit/>
          </a:bodyPr>
          <a:lstStyle/>
          <a:p>
            <a:pPr algn="ctr" fontAlgn="auto">
              <a:lnSpc>
                <a:spcPts val="2300"/>
              </a:lnSpc>
              <a:spcAft>
                <a:spcPts val="600"/>
              </a:spcAft>
            </a:pPr>
            <a:r>
              <a:rPr lang="en-GB" sz="1600" b="1" spc="20" dirty="0">
                <a:solidFill>
                  <a:srgbClr val="B25150"/>
                </a:solidFill>
                <a:latin typeface="Nunito Sans" panose="00000500000000000000" pitchFamily="2" charset="0"/>
                <a:ea typeface="Open Sans" panose="020B0606030504020204" pitchFamily="34" charset="0"/>
                <a:cs typeface="Open Sans" panose="020B0606030504020204" pitchFamily="34" charset="0"/>
              </a:rPr>
              <a:t>If you are 18, you can have sex with partners aged 16 or older, as long as you are not in a position of authority and you are both fully consenting.</a:t>
            </a:r>
            <a:endParaRPr lang="en-GB" sz="1600" b="1" dirty="0">
              <a:solidFill>
                <a:srgbClr val="B25150"/>
              </a:solidFill>
              <a:latin typeface="Nunito Sans" panose="00000500000000000000" pitchFamily="2" charset="0"/>
              <a:ea typeface="Open Sans" panose="020B0606030504020204" pitchFamily="34" charset="0"/>
              <a:cs typeface="Open Sans" panose="020B0606030504020204" pitchFamily="34" charset="0"/>
            </a:endParaRPr>
          </a:p>
        </p:txBody>
      </p:sp>
      <p:sp>
        <p:nvSpPr>
          <p:cNvPr id="18" name="Google Shape;48;p14">
            <a:extLst>
              <a:ext uri="{FF2B5EF4-FFF2-40B4-BE49-F238E27FC236}">
                <a16:creationId xmlns:a16="http://schemas.microsoft.com/office/drawing/2014/main" id="{2AF1F96A-65E3-00C7-7BBC-5645008C4A8D}"/>
              </a:ext>
            </a:extLst>
          </p:cNvPr>
          <p:cNvSpPr txBox="1"/>
          <p:nvPr/>
        </p:nvSpPr>
        <p:spPr>
          <a:xfrm>
            <a:off x="244548" y="206339"/>
            <a:ext cx="8899451" cy="286432"/>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Pa</a:t>
            </a:r>
            <a:r>
              <a:rPr lang="en-GB" sz="1600" b="1" spc="90">
                <a:solidFill>
                  <a:srgbClr val="B25150"/>
                </a:solidFill>
                <a:latin typeface="Nunito Sans" pitchFamily="2" charset="77"/>
                <a:ea typeface="Open Sans" panose="020B0606030504020204" pitchFamily="34" charset="0"/>
                <a:cs typeface="Open Sans" panose="020B0606030504020204" pitchFamily="34" charset="0"/>
                <a:sym typeface="Nunito Sans"/>
              </a:rPr>
              <a:t>rt</a:t>
            </a: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 1: </a:t>
            </a:r>
            <a:r>
              <a:rPr lang="en-GB" sz="1600" spc="20">
                <a:solidFill>
                  <a:srgbClr val="B25150"/>
                </a:solidFill>
                <a:latin typeface="Nunito Sans" pitchFamily="2" charset="77"/>
                <a:ea typeface="Open Sans" panose="020B0606030504020204" pitchFamily="34" charset="0"/>
                <a:cs typeface="Open Sans" panose="020B0606030504020204" pitchFamily="34" charset="0"/>
                <a:sym typeface="Nunito Sans"/>
              </a:rPr>
              <a:t>Consent, Respect and the Law</a:t>
            </a:r>
            <a:endParaRPr sz="1600" i="0" u="none" strike="noStrike" cap="none" spc="20">
              <a:solidFill>
                <a:srgbClr val="B25150"/>
              </a:solidFill>
              <a:latin typeface="Nunito Sans" pitchFamily="2" charset="77"/>
              <a:ea typeface="Open Sans" panose="020B0606030504020204" pitchFamily="34" charset="0"/>
              <a:cs typeface="Open Sans" panose="020B0606030504020204" pitchFamily="34" charset="0"/>
              <a:sym typeface="Nunito Sans"/>
            </a:endParaRPr>
          </a:p>
        </p:txBody>
      </p:sp>
    </p:spTree>
    <p:extLst>
      <p:ext uri="{BB962C8B-B14F-4D97-AF65-F5344CB8AC3E}">
        <p14:creationId xmlns:p14="http://schemas.microsoft.com/office/powerpoint/2010/main" val="282017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29" grpId="0" animBg="1"/>
      <p:bldP spid="34" grpId="0"/>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48;p14">
            <a:extLst>
              <a:ext uri="{FF2B5EF4-FFF2-40B4-BE49-F238E27FC236}">
                <a16:creationId xmlns:a16="http://schemas.microsoft.com/office/drawing/2014/main" id="{C9D451E7-0476-E14D-B9C8-F53148E0A0EF}"/>
              </a:ext>
            </a:extLst>
          </p:cNvPr>
          <p:cNvSpPr txBox="1"/>
          <p:nvPr/>
        </p:nvSpPr>
        <p:spPr>
          <a:xfrm>
            <a:off x="244548" y="206339"/>
            <a:ext cx="8899451" cy="286432"/>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Pa</a:t>
            </a:r>
            <a:r>
              <a:rPr lang="en-GB" sz="1600" b="1" spc="90">
                <a:solidFill>
                  <a:srgbClr val="B25150"/>
                </a:solidFill>
                <a:latin typeface="Nunito Sans" pitchFamily="2" charset="77"/>
                <a:ea typeface="Open Sans" panose="020B0606030504020204" pitchFamily="34" charset="0"/>
                <a:cs typeface="Open Sans" panose="020B0606030504020204" pitchFamily="34" charset="0"/>
                <a:sym typeface="Nunito Sans"/>
              </a:rPr>
              <a:t>rt</a:t>
            </a: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 1: </a:t>
            </a:r>
            <a:r>
              <a:rPr lang="en-GB" sz="1600" spc="20">
                <a:solidFill>
                  <a:srgbClr val="B25150"/>
                </a:solidFill>
                <a:latin typeface="Nunito Sans" pitchFamily="2" charset="77"/>
                <a:ea typeface="Open Sans" panose="020B0606030504020204" pitchFamily="34" charset="0"/>
                <a:cs typeface="Open Sans" panose="020B0606030504020204" pitchFamily="34" charset="0"/>
                <a:sym typeface="Nunito Sans"/>
              </a:rPr>
              <a:t>Consent, Respect and the Law</a:t>
            </a:r>
            <a:endParaRPr sz="1600" i="0" u="none" strike="noStrike" cap="none" spc="20">
              <a:solidFill>
                <a:srgbClr val="B25150"/>
              </a:solidFill>
              <a:latin typeface="Nunito Sans" pitchFamily="2" charset="77"/>
              <a:ea typeface="Open Sans" panose="020B0606030504020204" pitchFamily="34" charset="0"/>
              <a:cs typeface="Open Sans" panose="020B0606030504020204" pitchFamily="34" charset="0"/>
              <a:sym typeface="Nunito Sans"/>
            </a:endParaRPr>
          </a:p>
        </p:txBody>
      </p:sp>
      <p:cxnSp>
        <p:nvCxnSpPr>
          <p:cNvPr id="31" name="Straight Connector 30">
            <a:extLst>
              <a:ext uri="{FF2B5EF4-FFF2-40B4-BE49-F238E27FC236}">
                <a16:creationId xmlns:a16="http://schemas.microsoft.com/office/drawing/2014/main" id="{C2B27487-977D-D54C-A252-E704D9B3E2C4}"/>
              </a:ext>
            </a:extLst>
          </p:cNvPr>
          <p:cNvCxnSpPr>
            <a:cxnSpLocks/>
          </p:cNvCxnSpPr>
          <p:nvPr/>
        </p:nvCxnSpPr>
        <p:spPr>
          <a:xfrm>
            <a:off x="287083" y="545581"/>
            <a:ext cx="8595262" cy="0"/>
          </a:xfrm>
          <a:prstGeom prst="line">
            <a:avLst/>
          </a:prstGeom>
          <a:ln w="19050">
            <a:solidFill>
              <a:srgbClr val="B25150"/>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03AE873B-01A2-6A42-AEB3-4A4A0535767A}"/>
              </a:ext>
            </a:extLst>
          </p:cNvPr>
          <p:cNvSpPr/>
          <p:nvPr/>
        </p:nvSpPr>
        <p:spPr>
          <a:xfrm>
            <a:off x="-1" y="1299665"/>
            <a:ext cx="9143999" cy="489098"/>
          </a:xfrm>
          <a:prstGeom prst="rect">
            <a:avLst/>
          </a:prstGeom>
          <a:solidFill>
            <a:srgbClr val="D9404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638" algn="ctr"/>
            <a:r>
              <a:rPr lang="en-GB" b="1" dirty="0">
                <a:solidFill>
                  <a:schemeClr val="bg1"/>
                </a:solidFill>
                <a:latin typeface="Nunito Sans" panose="00000500000000000000" pitchFamily="2" charset="0"/>
              </a:rPr>
              <a:t>What is classed as sexual activity according to the law? </a:t>
            </a:r>
          </a:p>
        </p:txBody>
      </p:sp>
      <p:sp>
        <p:nvSpPr>
          <p:cNvPr id="37" name="Rectangle 36">
            <a:extLst>
              <a:ext uri="{FF2B5EF4-FFF2-40B4-BE49-F238E27FC236}">
                <a16:creationId xmlns:a16="http://schemas.microsoft.com/office/drawing/2014/main" id="{1D00B352-6859-C741-A4B5-D23FAAC007ED}"/>
              </a:ext>
            </a:extLst>
          </p:cNvPr>
          <p:cNvSpPr/>
          <p:nvPr/>
        </p:nvSpPr>
        <p:spPr>
          <a:xfrm>
            <a:off x="-2" y="2876310"/>
            <a:ext cx="9143998" cy="48909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Sexual intercourse, intimate acts, kissing, sexual messages and sexual photos</a:t>
            </a:r>
            <a:r>
              <a:rPr lang="en-GB" b="1" dirty="0">
                <a:solidFill>
                  <a:schemeClr val="tx1">
                    <a:lumMod val="85000"/>
                    <a:lumOff val="15000"/>
                  </a:schemeClr>
                </a:solidFill>
                <a:latin typeface="Nunito Sans" panose="00000500000000000000" pitchFamily="2" charset="0"/>
              </a:rPr>
              <a:t>.</a:t>
            </a:r>
          </a:p>
        </p:txBody>
      </p:sp>
      <p:sp>
        <p:nvSpPr>
          <p:cNvPr id="19" name="Title 1">
            <a:extLst>
              <a:ext uri="{FF2B5EF4-FFF2-40B4-BE49-F238E27FC236}">
                <a16:creationId xmlns:a16="http://schemas.microsoft.com/office/drawing/2014/main" id="{0158E8A1-398D-4349-9CB1-9C9C77C775EF}"/>
              </a:ext>
            </a:extLst>
          </p:cNvPr>
          <p:cNvSpPr txBox="1">
            <a:spLocks/>
          </p:cNvSpPr>
          <p:nvPr/>
        </p:nvSpPr>
        <p:spPr bwMode="auto">
          <a:xfrm>
            <a:off x="-1" y="644134"/>
            <a:ext cx="9143999" cy="5156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2800" b="1">
                <a:solidFill>
                  <a:srgbClr val="B25150"/>
                </a:solidFill>
                <a:latin typeface="Open Sans" panose="020B0606030504020204" pitchFamily="34" charset="0"/>
                <a:ea typeface="Open Sans" panose="020B0606030504020204" pitchFamily="34" charset="0"/>
                <a:cs typeface="Open Sans" panose="020B0606030504020204" pitchFamily="34" charset="0"/>
              </a:rPr>
              <a:t>Question 2</a:t>
            </a:r>
          </a:p>
        </p:txBody>
      </p:sp>
      <p:sp>
        <p:nvSpPr>
          <p:cNvPr id="11" name="TextBox 10">
            <a:extLst>
              <a:ext uri="{FF2B5EF4-FFF2-40B4-BE49-F238E27FC236}">
                <a16:creationId xmlns:a16="http://schemas.microsoft.com/office/drawing/2014/main" id="{02E844C5-A72A-4D40-A567-DCECD4FE9234}"/>
              </a:ext>
            </a:extLst>
          </p:cNvPr>
          <p:cNvSpPr txBox="1"/>
          <p:nvPr/>
        </p:nvSpPr>
        <p:spPr>
          <a:xfrm>
            <a:off x="-2" y="4160068"/>
            <a:ext cx="8314320" cy="830997"/>
          </a:xfrm>
          <a:prstGeom prst="rect">
            <a:avLst/>
          </a:prstGeom>
          <a:noFill/>
        </p:spPr>
        <p:txBody>
          <a:bodyPr wrap="square">
            <a:spAutoFit/>
          </a:bodyPr>
          <a:lstStyle/>
          <a:p>
            <a:pPr algn="ctr" fontAlgn="auto">
              <a:spcAft>
                <a:spcPts val="600"/>
              </a:spcAft>
            </a:pPr>
            <a:r>
              <a:rPr lang="en-GB" sz="1600" b="1" spc="20" dirty="0">
                <a:solidFill>
                  <a:schemeClr val="accent2">
                    <a:lumMod val="75000"/>
                  </a:schemeClr>
                </a:solidFill>
                <a:latin typeface="Nunito Sans" panose="00000500000000000000" pitchFamily="2" charset="0"/>
                <a:ea typeface="Open Sans" panose="020B0606030504020204" pitchFamily="34" charset="0"/>
                <a:cs typeface="Open Sans" panose="020B0606030504020204" pitchFamily="34" charset="0"/>
              </a:rPr>
              <a:t>You should get consent before any intimate touch or talk, including messages and photos. Remember that sexting or sending intimate images (also known as nudes or semi-nudes) is illegal under the age of 18.</a:t>
            </a:r>
            <a:endParaRPr lang="en-GB" sz="1600" b="1" dirty="0">
              <a:solidFill>
                <a:schemeClr val="accent2">
                  <a:lumMod val="75000"/>
                </a:schemeClr>
              </a:solidFill>
              <a:latin typeface="Nunito Sans" panose="00000500000000000000"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8640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392B4ED-50F8-9945-8E15-D78A91EF966E}"/>
              </a:ext>
            </a:extLst>
          </p:cNvPr>
          <p:cNvSpPr/>
          <p:nvPr/>
        </p:nvSpPr>
        <p:spPr>
          <a:xfrm>
            <a:off x="12715" y="4937575"/>
            <a:ext cx="9143997" cy="489098"/>
          </a:xfrm>
          <a:prstGeom prst="rect">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Or….When you are asleep or passed out. </a:t>
            </a:r>
          </a:p>
        </p:txBody>
      </p:sp>
      <p:sp>
        <p:nvSpPr>
          <p:cNvPr id="21" name="Google Shape;48;p14">
            <a:extLst>
              <a:ext uri="{FF2B5EF4-FFF2-40B4-BE49-F238E27FC236}">
                <a16:creationId xmlns:a16="http://schemas.microsoft.com/office/drawing/2014/main" id="{C9D451E7-0476-E14D-B9C8-F53148E0A0EF}"/>
              </a:ext>
            </a:extLst>
          </p:cNvPr>
          <p:cNvSpPr txBox="1"/>
          <p:nvPr/>
        </p:nvSpPr>
        <p:spPr>
          <a:xfrm>
            <a:off x="244548" y="206339"/>
            <a:ext cx="8899451" cy="286432"/>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Pa</a:t>
            </a:r>
            <a:r>
              <a:rPr lang="en-GB" sz="1600" b="1" spc="90">
                <a:solidFill>
                  <a:srgbClr val="B25150"/>
                </a:solidFill>
                <a:latin typeface="Nunito Sans" pitchFamily="2" charset="77"/>
                <a:ea typeface="Open Sans" panose="020B0606030504020204" pitchFamily="34" charset="0"/>
                <a:cs typeface="Open Sans" panose="020B0606030504020204" pitchFamily="34" charset="0"/>
                <a:sym typeface="Nunito Sans"/>
              </a:rPr>
              <a:t>rt</a:t>
            </a: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 1: </a:t>
            </a:r>
            <a:r>
              <a:rPr lang="en-GB" sz="1600" spc="20">
                <a:solidFill>
                  <a:srgbClr val="B25150"/>
                </a:solidFill>
                <a:latin typeface="Nunito Sans" pitchFamily="2" charset="77"/>
                <a:ea typeface="Open Sans" panose="020B0606030504020204" pitchFamily="34" charset="0"/>
                <a:cs typeface="Open Sans" panose="020B0606030504020204" pitchFamily="34" charset="0"/>
                <a:sym typeface="Nunito Sans"/>
              </a:rPr>
              <a:t>Consent, Respect and the Law</a:t>
            </a:r>
            <a:endParaRPr sz="1600" i="0" u="none" strike="noStrike" cap="none" spc="20">
              <a:solidFill>
                <a:srgbClr val="B25150"/>
              </a:solidFill>
              <a:latin typeface="Nunito Sans" pitchFamily="2" charset="77"/>
              <a:ea typeface="Open Sans" panose="020B0606030504020204" pitchFamily="34" charset="0"/>
              <a:cs typeface="Open Sans" panose="020B0606030504020204" pitchFamily="34" charset="0"/>
              <a:sym typeface="Nunito Sans"/>
            </a:endParaRPr>
          </a:p>
        </p:txBody>
      </p:sp>
      <p:sp>
        <p:nvSpPr>
          <p:cNvPr id="22" name="Title 1">
            <a:extLst>
              <a:ext uri="{FF2B5EF4-FFF2-40B4-BE49-F238E27FC236}">
                <a16:creationId xmlns:a16="http://schemas.microsoft.com/office/drawing/2014/main" id="{2FA3740F-10C7-284E-BE26-1A86502382EC}"/>
              </a:ext>
            </a:extLst>
          </p:cNvPr>
          <p:cNvSpPr txBox="1">
            <a:spLocks/>
          </p:cNvSpPr>
          <p:nvPr/>
        </p:nvSpPr>
        <p:spPr bwMode="auto">
          <a:xfrm>
            <a:off x="-1" y="644134"/>
            <a:ext cx="9143999" cy="5156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2800" b="1">
                <a:solidFill>
                  <a:srgbClr val="B25150"/>
                </a:solidFill>
                <a:latin typeface="Open Sans" panose="020B0606030504020204" pitchFamily="34" charset="0"/>
                <a:ea typeface="Open Sans" panose="020B0606030504020204" pitchFamily="34" charset="0"/>
                <a:cs typeface="Open Sans" panose="020B0606030504020204" pitchFamily="34" charset="0"/>
              </a:rPr>
              <a:t>Question 3</a:t>
            </a:r>
          </a:p>
        </p:txBody>
      </p:sp>
      <p:sp>
        <p:nvSpPr>
          <p:cNvPr id="3" name="Rectangle 2">
            <a:extLst>
              <a:ext uri="{FF2B5EF4-FFF2-40B4-BE49-F238E27FC236}">
                <a16:creationId xmlns:a16="http://schemas.microsoft.com/office/drawing/2014/main" id="{84D7AA7C-D108-7444-8D2B-2E39F07B13FD}"/>
              </a:ext>
            </a:extLst>
          </p:cNvPr>
          <p:cNvSpPr/>
          <p:nvPr/>
        </p:nvSpPr>
        <p:spPr>
          <a:xfrm>
            <a:off x="-1" y="2809473"/>
            <a:ext cx="9143997" cy="489098"/>
          </a:xfrm>
          <a:prstGeom prst="rect">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You cannot give consent when you are very drunk or have taken drugs...</a:t>
            </a:r>
          </a:p>
        </p:txBody>
      </p:sp>
      <p:cxnSp>
        <p:nvCxnSpPr>
          <p:cNvPr id="31" name="Straight Connector 30">
            <a:extLst>
              <a:ext uri="{FF2B5EF4-FFF2-40B4-BE49-F238E27FC236}">
                <a16:creationId xmlns:a16="http://schemas.microsoft.com/office/drawing/2014/main" id="{C2B27487-977D-D54C-A252-E704D9B3E2C4}"/>
              </a:ext>
            </a:extLst>
          </p:cNvPr>
          <p:cNvCxnSpPr>
            <a:cxnSpLocks/>
          </p:cNvCxnSpPr>
          <p:nvPr/>
        </p:nvCxnSpPr>
        <p:spPr>
          <a:xfrm>
            <a:off x="287083" y="545581"/>
            <a:ext cx="8595262" cy="0"/>
          </a:xfrm>
          <a:prstGeom prst="line">
            <a:avLst/>
          </a:prstGeom>
          <a:ln w="19050">
            <a:solidFill>
              <a:srgbClr val="B25150"/>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03AE873B-01A2-6A42-AEB3-4A4A0535767A}"/>
              </a:ext>
            </a:extLst>
          </p:cNvPr>
          <p:cNvSpPr/>
          <p:nvPr/>
        </p:nvSpPr>
        <p:spPr>
          <a:xfrm>
            <a:off x="-1" y="1299665"/>
            <a:ext cx="9143999" cy="489098"/>
          </a:xfrm>
          <a:prstGeom prst="rect">
            <a:avLst/>
          </a:prstGeom>
          <a:solidFill>
            <a:srgbClr val="D9404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638" algn="ctr"/>
            <a:r>
              <a:rPr lang="en-GB" b="1" dirty="0">
                <a:solidFill>
                  <a:schemeClr val="bg1"/>
                </a:solidFill>
                <a:latin typeface="Nunito Sans" panose="00000500000000000000" pitchFamily="2" charset="0"/>
              </a:rPr>
              <a:t>When can you give consent for intimate acts?</a:t>
            </a:r>
          </a:p>
        </p:txBody>
      </p:sp>
      <p:sp>
        <p:nvSpPr>
          <p:cNvPr id="16" name="TextBox 15">
            <a:extLst>
              <a:ext uri="{FF2B5EF4-FFF2-40B4-BE49-F238E27FC236}">
                <a16:creationId xmlns:a16="http://schemas.microsoft.com/office/drawing/2014/main" id="{E93B3B3B-3056-5746-A427-357868386EC9}"/>
              </a:ext>
            </a:extLst>
          </p:cNvPr>
          <p:cNvSpPr txBox="1"/>
          <p:nvPr/>
        </p:nvSpPr>
        <p:spPr>
          <a:xfrm>
            <a:off x="-1" y="1822191"/>
            <a:ext cx="8476664" cy="746999"/>
          </a:xfrm>
          <a:prstGeom prst="rect">
            <a:avLst/>
          </a:prstGeom>
          <a:noFill/>
        </p:spPr>
        <p:txBody>
          <a:bodyPr wrap="square">
            <a:spAutoFit/>
          </a:bodyPr>
          <a:lstStyle/>
          <a:p>
            <a:pPr algn="ctr" fontAlgn="auto">
              <a:lnSpc>
                <a:spcPts val="2300"/>
              </a:lnSpc>
              <a:spcAft>
                <a:spcPts val="600"/>
              </a:spcAft>
            </a:pP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Consent depends on both partners being of legal age and not incapacitated </a:t>
            </a:r>
          </a:p>
          <a:p>
            <a:pPr algn="ctr" fontAlgn="auto">
              <a:lnSpc>
                <a:spcPts val="2300"/>
              </a:lnSpc>
              <a:spcAft>
                <a:spcPts val="600"/>
              </a:spcAft>
            </a:pP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(incapable of acting or responding).</a:t>
            </a:r>
          </a:p>
        </p:txBody>
      </p:sp>
      <p:sp>
        <p:nvSpPr>
          <p:cNvPr id="17" name="TextBox 16">
            <a:extLst>
              <a:ext uri="{FF2B5EF4-FFF2-40B4-BE49-F238E27FC236}">
                <a16:creationId xmlns:a16="http://schemas.microsoft.com/office/drawing/2014/main" id="{D91C10FA-44CB-884E-B519-1AFF4817A1C5}"/>
              </a:ext>
            </a:extLst>
          </p:cNvPr>
          <p:cNvSpPr txBox="1"/>
          <p:nvPr/>
        </p:nvSpPr>
        <p:spPr>
          <a:xfrm>
            <a:off x="244548" y="3438829"/>
            <a:ext cx="8476664" cy="1077218"/>
          </a:xfrm>
          <a:prstGeom prst="rect">
            <a:avLst/>
          </a:prstGeom>
          <a:noFill/>
        </p:spPr>
        <p:txBody>
          <a:bodyPr wrap="square">
            <a:spAutoFit/>
          </a:bodyPr>
          <a:lstStyle/>
          <a:p>
            <a:pPr algn="ct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Consenting to sex when you're tipsy is one thing, but if you're unsure if the other person is too drunk to make that choice, don't take the risk. </a:t>
            </a:r>
          </a:p>
          <a:p>
            <a:pPr algn="ct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It's not worth it in terms of the negative emotional impact it might have, or if either of you find out you have committed a crime.</a:t>
            </a:r>
          </a:p>
        </p:txBody>
      </p:sp>
      <p:sp>
        <p:nvSpPr>
          <p:cNvPr id="18" name="TextBox 17">
            <a:extLst>
              <a:ext uri="{FF2B5EF4-FFF2-40B4-BE49-F238E27FC236}">
                <a16:creationId xmlns:a16="http://schemas.microsoft.com/office/drawing/2014/main" id="{DF74F1F2-9670-4F41-A74A-CA1E37EB5BD9}"/>
              </a:ext>
            </a:extLst>
          </p:cNvPr>
          <p:cNvSpPr txBox="1"/>
          <p:nvPr/>
        </p:nvSpPr>
        <p:spPr>
          <a:xfrm>
            <a:off x="346381" y="5558335"/>
            <a:ext cx="8476664" cy="762388"/>
          </a:xfrm>
          <a:prstGeom prst="rect">
            <a:avLst/>
          </a:prstGeom>
          <a:noFill/>
        </p:spPr>
        <p:txBody>
          <a:bodyPr wrap="square">
            <a:spAutoFit/>
          </a:bodyPr>
          <a:lstStyle/>
          <a:p>
            <a:pPr algn="ctr">
              <a:lnSpc>
                <a:spcPts val="2300"/>
              </a:lnSpc>
              <a:spcAft>
                <a:spcPts val="600"/>
              </a:spcAft>
            </a:pPr>
            <a:r>
              <a:rPr lang="en-GB" sz="1600" b="1" spc="20" dirty="0">
                <a:solidFill>
                  <a:schemeClr val="accent2"/>
                </a:solidFill>
                <a:latin typeface="Nunito Sans" panose="00000500000000000000" pitchFamily="2" charset="0"/>
                <a:ea typeface="Open Sans" panose="020B0606030504020204" pitchFamily="34" charset="0"/>
                <a:cs typeface="Open Sans" panose="020B0606030504020204" pitchFamily="34" charset="0"/>
              </a:rPr>
              <a:t>It’s never okay to have sex with someone in this state. </a:t>
            </a:r>
          </a:p>
          <a:p>
            <a:pPr algn="ctr">
              <a:lnSpc>
                <a:spcPts val="2300"/>
              </a:lnSpc>
              <a:spcAft>
                <a:spcPts val="600"/>
              </a:spcAft>
            </a:pPr>
            <a:r>
              <a:rPr lang="en-GB" sz="2000" b="1" spc="20" dirty="0">
                <a:solidFill>
                  <a:schemeClr val="accent2"/>
                </a:solidFill>
                <a:latin typeface="Nunito Sans" panose="00000500000000000000" pitchFamily="2" charset="0"/>
                <a:ea typeface="Open Sans" panose="020B0606030504020204" pitchFamily="34" charset="0"/>
                <a:cs typeface="Open Sans" panose="020B0606030504020204" pitchFamily="34" charset="0"/>
              </a:rPr>
              <a:t>The absence of a no is never a yes. </a:t>
            </a:r>
            <a:endParaRPr lang="en-GB" sz="2000" b="1" dirty="0">
              <a:solidFill>
                <a:schemeClr val="accent2"/>
              </a:solidFill>
              <a:latin typeface="Nunito Sans" panose="00000500000000000000"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5675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392B4ED-50F8-9945-8E15-D78A91EF966E}"/>
              </a:ext>
            </a:extLst>
          </p:cNvPr>
          <p:cNvSpPr/>
          <p:nvPr/>
        </p:nvSpPr>
        <p:spPr>
          <a:xfrm>
            <a:off x="12715" y="4428092"/>
            <a:ext cx="9143998" cy="489098"/>
          </a:xfrm>
          <a:prstGeom prst="rect">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It doesn’t matter if it’s not full intercourse….</a:t>
            </a:r>
          </a:p>
        </p:txBody>
      </p:sp>
      <p:sp>
        <p:nvSpPr>
          <p:cNvPr id="13" name="Rectangle 12">
            <a:extLst>
              <a:ext uri="{FF2B5EF4-FFF2-40B4-BE49-F238E27FC236}">
                <a16:creationId xmlns:a16="http://schemas.microsoft.com/office/drawing/2014/main" id="{235B2AFF-B959-7A4C-90F8-F9189F93BC89}"/>
              </a:ext>
            </a:extLst>
          </p:cNvPr>
          <p:cNvSpPr/>
          <p:nvPr/>
        </p:nvSpPr>
        <p:spPr>
          <a:xfrm>
            <a:off x="0" y="2322250"/>
            <a:ext cx="9143998" cy="4890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Anyone can change their mind about sexual acts at any time. </a:t>
            </a:r>
          </a:p>
        </p:txBody>
      </p:sp>
      <p:sp>
        <p:nvSpPr>
          <p:cNvPr id="21" name="Google Shape;48;p14">
            <a:extLst>
              <a:ext uri="{FF2B5EF4-FFF2-40B4-BE49-F238E27FC236}">
                <a16:creationId xmlns:a16="http://schemas.microsoft.com/office/drawing/2014/main" id="{C9D451E7-0476-E14D-B9C8-F53148E0A0EF}"/>
              </a:ext>
            </a:extLst>
          </p:cNvPr>
          <p:cNvSpPr txBox="1"/>
          <p:nvPr/>
        </p:nvSpPr>
        <p:spPr>
          <a:xfrm>
            <a:off x="244548" y="206339"/>
            <a:ext cx="8899451" cy="286432"/>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Pa</a:t>
            </a:r>
            <a:r>
              <a:rPr lang="en-GB" sz="1600" b="1" spc="90">
                <a:solidFill>
                  <a:srgbClr val="B25150"/>
                </a:solidFill>
                <a:latin typeface="Nunito Sans" pitchFamily="2" charset="77"/>
                <a:ea typeface="Open Sans" panose="020B0606030504020204" pitchFamily="34" charset="0"/>
                <a:cs typeface="Open Sans" panose="020B0606030504020204" pitchFamily="34" charset="0"/>
                <a:sym typeface="Nunito Sans"/>
              </a:rPr>
              <a:t>rt</a:t>
            </a: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 1: </a:t>
            </a:r>
            <a:r>
              <a:rPr lang="en-GB" sz="1600" spc="20">
                <a:solidFill>
                  <a:srgbClr val="B25150"/>
                </a:solidFill>
                <a:latin typeface="Nunito Sans" pitchFamily="2" charset="77"/>
                <a:ea typeface="Open Sans" panose="020B0606030504020204" pitchFamily="34" charset="0"/>
                <a:cs typeface="Open Sans" panose="020B0606030504020204" pitchFamily="34" charset="0"/>
                <a:sym typeface="Nunito Sans"/>
              </a:rPr>
              <a:t>Consent, Respect and the Law</a:t>
            </a:r>
            <a:endParaRPr sz="1600" i="0" u="none" strike="noStrike" cap="none" spc="20">
              <a:solidFill>
                <a:srgbClr val="B25150"/>
              </a:solidFill>
              <a:latin typeface="Nunito Sans" pitchFamily="2" charset="77"/>
              <a:ea typeface="Open Sans" panose="020B0606030504020204" pitchFamily="34" charset="0"/>
              <a:cs typeface="Open Sans" panose="020B0606030504020204" pitchFamily="34" charset="0"/>
              <a:sym typeface="Nunito Sans"/>
            </a:endParaRPr>
          </a:p>
        </p:txBody>
      </p:sp>
      <p:sp>
        <p:nvSpPr>
          <p:cNvPr id="22" name="Title 1">
            <a:extLst>
              <a:ext uri="{FF2B5EF4-FFF2-40B4-BE49-F238E27FC236}">
                <a16:creationId xmlns:a16="http://schemas.microsoft.com/office/drawing/2014/main" id="{2FA3740F-10C7-284E-BE26-1A86502382EC}"/>
              </a:ext>
            </a:extLst>
          </p:cNvPr>
          <p:cNvSpPr txBox="1">
            <a:spLocks/>
          </p:cNvSpPr>
          <p:nvPr/>
        </p:nvSpPr>
        <p:spPr bwMode="auto">
          <a:xfrm>
            <a:off x="-1" y="644134"/>
            <a:ext cx="9143999" cy="5156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2800" b="1">
                <a:solidFill>
                  <a:srgbClr val="B25150"/>
                </a:solidFill>
                <a:latin typeface="Open Sans" panose="020B0606030504020204" pitchFamily="34" charset="0"/>
                <a:ea typeface="Open Sans" panose="020B0606030504020204" pitchFamily="34" charset="0"/>
                <a:cs typeface="Open Sans" panose="020B0606030504020204" pitchFamily="34" charset="0"/>
              </a:rPr>
              <a:t>Question 4</a:t>
            </a:r>
          </a:p>
        </p:txBody>
      </p:sp>
      <p:cxnSp>
        <p:nvCxnSpPr>
          <p:cNvPr id="31" name="Straight Connector 30">
            <a:extLst>
              <a:ext uri="{FF2B5EF4-FFF2-40B4-BE49-F238E27FC236}">
                <a16:creationId xmlns:a16="http://schemas.microsoft.com/office/drawing/2014/main" id="{C2B27487-977D-D54C-A252-E704D9B3E2C4}"/>
              </a:ext>
            </a:extLst>
          </p:cNvPr>
          <p:cNvCxnSpPr>
            <a:cxnSpLocks/>
          </p:cNvCxnSpPr>
          <p:nvPr/>
        </p:nvCxnSpPr>
        <p:spPr>
          <a:xfrm>
            <a:off x="287083" y="545581"/>
            <a:ext cx="8595262" cy="0"/>
          </a:xfrm>
          <a:prstGeom prst="line">
            <a:avLst/>
          </a:prstGeom>
          <a:ln w="19050">
            <a:solidFill>
              <a:srgbClr val="B25150"/>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03AE873B-01A2-6A42-AEB3-4A4A0535767A}"/>
              </a:ext>
            </a:extLst>
          </p:cNvPr>
          <p:cNvSpPr/>
          <p:nvPr/>
        </p:nvSpPr>
        <p:spPr>
          <a:xfrm>
            <a:off x="-1" y="1230923"/>
            <a:ext cx="9143999" cy="709888"/>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638" algn="ctr"/>
            <a:r>
              <a:rPr lang="en-GB" b="1">
                <a:solidFill>
                  <a:schemeClr val="bg1"/>
                </a:solidFill>
                <a:latin typeface="Nunito Sans" panose="00000500000000000000" pitchFamily="2" charset="0"/>
              </a:rPr>
              <a:t>What happens if someone changes their mind about doing something after </a:t>
            </a:r>
            <a:br>
              <a:rPr lang="en-GB" b="1">
                <a:solidFill>
                  <a:schemeClr val="bg1"/>
                </a:solidFill>
                <a:latin typeface="Nunito Sans" panose="00000500000000000000" pitchFamily="2" charset="0"/>
              </a:rPr>
            </a:br>
            <a:r>
              <a:rPr lang="en-GB" b="1">
                <a:solidFill>
                  <a:schemeClr val="bg1"/>
                </a:solidFill>
                <a:latin typeface="Nunito Sans" panose="00000500000000000000" pitchFamily="2" charset="0"/>
              </a:rPr>
              <a:t>giving consent?</a:t>
            </a:r>
          </a:p>
        </p:txBody>
      </p:sp>
      <p:sp>
        <p:nvSpPr>
          <p:cNvPr id="19" name="TextBox 18">
            <a:extLst>
              <a:ext uri="{FF2B5EF4-FFF2-40B4-BE49-F238E27FC236}">
                <a16:creationId xmlns:a16="http://schemas.microsoft.com/office/drawing/2014/main" id="{C2F9027D-40D1-FC41-B5AF-363B7E443FCE}"/>
              </a:ext>
            </a:extLst>
          </p:cNvPr>
          <p:cNvSpPr txBox="1"/>
          <p:nvPr/>
        </p:nvSpPr>
        <p:spPr>
          <a:xfrm>
            <a:off x="0" y="2978851"/>
            <a:ext cx="9143999" cy="1077218"/>
          </a:xfrm>
          <a:prstGeom prst="rect">
            <a:avLst/>
          </a:prstGeom>
          <a:noFill/>
        </p:spPr>
        <p:txBody>
          <a:bodyPr wrap="square">
            <a:spAutoFit/>
          </a:bodyPr>
          <a:lstStyle/>
          <a:p>
            <a:pPr algn="ct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If someone responds, “Not now”, “Maybe”, or “I guess”, that doesn’t count as consent. </a:t>
            </a:r>
          </a:p>
          <a:p>
            <a:pPr algn="ctr"/>
            <a:endPar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endParaRPr>
          </a:p>
          <a:p>
            <a:pPr algn="ct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Keep checking in with your partner, and always stop what you’re doing if one of you asks for a break, says no or stops responding. </a:t>
            </a:r>
          </a:p>
        </p:txBody>
      </p:sp>
      <p:sp>
        <p:nvSpPr>
          <p:cNvPr id="20" name="TextBox 19">
            <a:extLst>
              <a:ext uri="{FF2B5EF4-FFF2-40B4-BE49-F238E27FC236}">
                <a16:creationId xmlns:a16="http://schemas.microsoft.com/office/drawing/2014/main" id="{0EACDE9E-5303-C640-A841-5A75E4C959EB}"/>
              </a:ext>
            </a:extLst>
          </p:cNvPr>
          <p:cNvSpPr txBox="1"/>
          <p:nvPr/>
        </p:nvSpPr>
        <p:spPr>
          <a:xfrm>
            <a:off x="0" y="5296217"/>
            <a:ext cx="9143999" cy="661720"/>
          </a:xfrm>
          <a:prstGeom prst="rect">
            <a:avLst/>
          </a:prstGeom>
          <a:noFill/>
        </p:spPr>
        <p:txBody>
          <a:bodyPr wrap="square">
            <a:spAutoFit/>
          </a:bodyPr>
          <a:lstStyle/>
          <a:p>
            <a:pPr algn="ctr" fontAlgn="auto">
              <a:spcAft>
                <a:spcPts val="600"/>
              </a:spcAft>
            </a:pPr>
            <a:r>
              <a:rPr lang="en-GB" sz="1600" b="1" spc="20" dirty="0">
                <a:solidFill>
                  <a:schemeClr val="accent2"/>
                </a:solidFill>
                <a:latin typeface="Nunito Sans" panose="00000500000000000000" pitchFamily="2" charset="0"/>
                <a:ea typeface="Open Sans" panose="020B0606030504020204" pitchFamily="34" charset="0"/>
                <a:cs typeface="Open Sans" panose="020B0606030504020204" pitchFamily="34" charset="0"/>
              </a:rPr>
              <a:t>You need consent for any intimate act.  </a:t>
            </a:r>
          </a:p>
          <a:p>
            <a:pPr algn="ctr" fontAlgn="auto">
              <a:spcAft>
                <a:spcPts val="600"/>
              </a:spcAft>
            </a:pP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Let them know if you don’t like what they are doing</a:t>
            </a:r>
          </a:p>
        </p:txBody>
      </p:sp>
    </p:spTree>
    <p:extLst>
      <p:ext uri="{BB962C8B-B14F-4D97-AF65-F5344CB8AC3E}">
        <p14:creationId xmlns:p14="http://schemas.microsoft.com/office/powerpoint/2010/main" val="300064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D7AA7C-D108-7444-8D2B-2E39F07B13FD}"/>
              </a:ext>
            </a:extLst>
          </p:cNvPr>
          <p:cNvSpPr/>
          <p:nvPr/>
        </p:nvSpPr>
        <p:spPr>
          <a:xfrm>
            <a:off x="-10803" y="4273613"/>
            <a:ext cx="9144000" cy="489098"/>
          </a:xfrm>
          <a:prstGeom prst="rect">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It is never safe to assume that they want to be intimate with you. </a:t>
            </a:r>
          </a:p>
        </p:txBody>
      </p:sp>
      <p:sp>
        <p:nvSpPr>
          <p:cNvPr id="13" name="Rectangle 12">
            <a:extLst>
              <a:ext uri="{FF2B5EF4-FFF2-40B4-BE49-F238E27FC236}">
                <a16:creationId xmlns:a16="http://schemas.microsoft.com/office/drawing/2014/main" id="{235B2AFF-B959-7A4C-90F8-F9189F93BC89}"/>
              </a:ext>
            </a:extLst>
          </p:cNvPr>
          <p:cNvSpPr/>
          <p:nvPr/>
        </p:nvSpPr>
        <p:spPr>
          <a:xfrm>
            <a:off x="-1" y="2482407"/>
            <a:ext cx="9143996" cy="4890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You should get consent every time you want to do something intimate or sexual</a:t>
            </a:r>
            <a:r>
              <a:rPr lang="en-GB" b="1" dirty="0">
                <a:solidFill>
                  <a:schemeClr val="tx1">
                    <a:lumMod val="85000"/>
                    <a:lumOff val="15000"/>
                  </a:schemeClr>
                </a:solidFill>
                <a:latin typeface="Nunito Sans" panose="00000500000000000000" pitchFamily="2" charset="0"/>
              </a:rPr>
              <a:t>. </a:t>
            </a:r>
          </a:p>
        </p:txBody>
      </p:sp>
      <p:sp>
        <p:nvSpPr>
          <p:cNvPr id="21" name="Google Shape;48;p14">
            <a:extLst>
              <a:ext uri="{FF2B5EF4-FFF2-40B4-BE49-F238E27FC236}">
                <a16:creationId xmlns:a16="http://schemas.microsoft.com/office/drawing/2014/main" id="{C9D451E7-0476-E14D-B9C8-F53148E0A0EF}"/>
              </a:ext>
            </a:extLst>
          </p:cNvPr>
          <p:cNvSpPr txBox="1"/>
          <p:nvPr/>
        </p:nvSpPr>
        <p:spPr>
          <a:xfrm>
            <a:off x="244548" y="206339"/>
            <a:ext cx="8899451" cy="286432"/>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Pa</a:t>
            </a:r>
            <a:r>
              <a:rPr lang="en-GB" sz="1600" b="1" spc="90">
                <a:solidFill>
                  <a:srgbClr val="B25150"/>
                </a:solidFill>
                <a:latin typeface="Nunito Sans" pitchFamily="2" charset="77"/>
                <a:ea typeface="Open Sans" panose="020B0606030504020204" pitchFamily="34" charset="0"/>
                <a:cs typeface="Open Sans" panose="020B0606030504020204" pitchFamily="34" charset="0"/>
                <a:sym typeface="Nunito Sans"/>
              </a:rPr>
              <a:t>rt</a:t>
            </a: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 1: </a:t>
            </a:r>
            <a:r>
              <a:rPr lang="en-GB" sz="1600" spc="20">
                <a:solidFill>
                  <a:srgbClr val="B25150"/>
                </a:solidFill>
                <a:latin typeface="Nunito Sans" pitchFamily="2" charset="77"/>
                <a:ea typeface="Open Sans" panose="020B0606030504020204" pitchFamily="34" charset="0"/>
                <a:cs typeface="Open Sans" panose="020B0606030504020204" pitchFamily="34" charset="0"/>
                <a:sym typeface="Nunito Sans"/>
              </a:rPr>
              <a:t>Consent, Respect and the Law</a:t>
            </a:r>
            <a:endParaRPr sz="1600" i="0" u="none" strike="noStrike" cap="none" spc="20">
              <a:solidFill>
                <a:srgbClr val="B25150"/>
              </a:solidFill>
              <a:latin typeface="Nunito Sans" pitchFamily="2" charset="77"/>
              <a:ea typeface="Open Sans" panose="020B0606030504020204" pitchFamily="34" charset="0"/>
              <a:cs typeface="Open Sans" panose="020B0606030504020204" pitchFamily="34" charset="0"/>
              <a:sym typeface="Nunito Sans"/>
            </a:endParaRPr>
          </a:p>
        </p:txBody>
      </p:sp>
      <p:sp>
        <p:nvSpPr>
          <p:cNvPr id="22" name="Title 1">
            <a:extLst>
              <a:ext uri="{FF2B5EF4-FFF2-40B4-BE49-F238E27FC236}">
                <a16:creationId xmlns:a16="http://schemas.microsoft.com/office/drawing/2014/main" id="{2FA3740F-10C7-284E-BE26-1A86502382EC}"/>
              </a:ext>
            </a:extLst>
          </p:cNvPr>
          <p:cNvSpPr txBox="1">
            <a:spLocks/>
          </p:cNvSpPr>
          <p:nvPr/>
        </p:nvSpPr>
        <p:spPr bwMode="auto">
          <a:xfrm>
            <a:off x="-1" y="644134"/>
            <a:ext cx="9143999" cy="5156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2800" b="1">
                <a:solidFill>
                  <a:srgbClr val="B25150"/>
                </a:solidFill>
                <a:latin typeface="Open Sans" panose="020B0606030504020204" pitchFamily="34" charset="0"/>
                <a:ea typeface="Open Sans" panose="020B0606030504020204" pitchFamily="34" charset="0"/>
                <a:cs typeface="Open Sans" panose="020B0606030504020204" pitchFamily="34" charset="0"/>
              </a:rPr>
              <a:t>Question 5</a:t>
            </a:r>
          </a:p>
        </p:txBody>
      </p:sp>
      <p:cxnSp>
        <p:nvCxnSpPr>
          <p:cNvPr id="31" name="Straight Connector 30">
            <a:extLst>
              <a:ext uri="{FF2B5EF4-FFF2-40B4-BE49-F238E27FC236}">
                <a16:creationId xmlns:a16="http://schemas.microsoft.com/office/drawing/2014/main" id="{C2B27487-977D-D54C-A252-E704D9B3E2C4}"/>
              </a:ext>
            </a:extLst>
          </p:cNvPr>
          <p:cNvCxnSpPr>
            <a:cxnSpLocks/>
          </p:cNvCxnSpPr>
          <p:nvPr/>
        </p:nvCxnSpPr>
        <p:spPr>
          <a:xfrm>
            <a:off x="287083" y="545581"/>
            <a:ext cx="8595262" cy="0"/>
          </a:xfrm>
          <a:prstGeom prst="line">
            <a:avLst/>
          </a:prstGeom>
          <a:ln w="19050">
            <a:solidFill>
              <a:srgbClr val="B25150"/>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03AE873B-01A2-6A42-AEB3-4A4A0535767A}"/>
              </a:ext>
            </a:extLst>
          </p:cNvPr>
          <p:cNvSpPr/>
          <p:nvPr/>
        </p:nvSpPr>
        <p:spPr>
          <a:xfrm>
            <a:off x="-1" y="1230923"/>
            <a:ext cx="9143999" cy="709888"/>
          </a:xfrm>
          <a:prstGeom prst="rect">
            <a:avLst/>
          </a:prstGeom>
          <a:solidFill>
            <a:srgbClr val="D9404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638" algn="ctr"/>
            <a:r>
              <a:rPr lang="en-GB" b="1">
                <a:solidFill>
                  <a:schemeClr val="bg1"/>
                </a:solidFill>
                <a:latin typeface="Nunito Sans" panose="00000500000000000000" pitchFamily="2" charset="0"/>
              </a:rPr>
              <a:t>If you are already dating or have been intimate with someone before, do you still need consent when initiating intimacy or sex? </a:t>
            </a:r>
          </a:p>
        </p:txBody>
      </p:sp>
      <p:sp>
        <p:nvSpPr>
          <p:cNvPr id="16" name="TextBox 15">
            <a:extLst>
              <a:ext uri="{FF2B5EF4-FFF2-40B4-BE49-F238E27FC236}">
                <a16:creationId xmlns:a16="http://schemas.microsoft.com/office/drawing/2014/main" id="{553720C3-265F-E241-8FF1-9B2E5DBDE135}"/>
              </a:ext>
            </a:extLst>
          </p:cNvPr>
          <p:cNvSpPr txBox="1"/>
          <p:nvPr/>
        </p:nvSpPr>
        <p:spPr>
          <a:xfrm>
            <a:off x="0" y="5058540"/>
            <a:ext cx="9133197" cy="584775"/>
          </a:xfrm>
          <a:prstGeom prst="rect">
            <a:avLst/>
          </a:prstGeom>
          <a:noFill/>
        </p:spPr>
        <p:txBody>
          <a:bodyPr wrap="square">
            <a:spAutoFit/>
          </a:bodyPr>
          <a:lstStyle/>
          <a:p>
            <a:pPr algn="ct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You should never assume that someone wants to be intimate with you, even if they have before – consent is all about agreeing to each individual act, every time.</a:t>
            </a:r>
          </a:p>
        </p:txBody>
      </p:sp>
      <p:sp>
        <p:nvSpPr>
          <p:cNvPr id="17" name="TextBox 16">
            <a:extLst>
              <a:ext uri="{FF2B5EF4-FFF2-40B4-BE49-F238E27FC236}">
                <a16:creationId xmlns:a16="http://schemas.microsoft.com/office/drawing/2014/main" id="{9E86BB2C-9DD9-6E4B-9839-876C1FDB4075}"/>
              </a:ext>
            </a:extLst>
          </p:cNvPr>
          <p:cNvSpPr txBox="1"/>
          <p:nvPr/>
        </p:nvSpPr>
        <p:spPr>
          <a:xfrm>
            <a:off x="-10803" y="3314832"/>
            <a:ext cx="9133197" cy="338554"/>
          </a:xfrm>
          <a:prstGeom prst="rect">
            <a:avLst/>
          </a:prstGeom>
          <a:noFill/>
        </p:spPr>
        <p:txBody>
          <a:bodyPr wrap="square">
            <a:spAutoFit/>
          </a:bodyPr>
          <a:lstStyle/>
          <a:p>
            <a:pPr algn="ct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Always make sure that the other person is happy with what you are doing</a:t>
            </a:r>
            <a:r>
              <a:rPr lang="en-GB" sz="1600" b="1" dirty="0">
                <a:solidFill>
                  <a:schemeClr val="tx1">
                    <a:lumMod val="85000"/>
                    <a:lumOff val="15000"/>
                  </a:schemeClr>
                </a:solidFill>
                <a:latin typeface="Nunito Sans" panose="00000500000000000000" pitchFamily="2"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21520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4C6A05E-6D0B-8645-B296-1ADA3703C1D6}"/>
              </a:ext>
            </a:extLst>
          </p:cNvPr>
          <p:cNvSpPr/>
          <p:nvPr/>
        </p:nvSpPr>
        <p:spPr>
          <a:xfrm>
            <a:off x="-1" y="5064549"/>
            <a:ext cx="9115122" cy="489098"/>
          </a:xfrm>
          <a:prstGeom prst="rect">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Pay attention to their body language for non-verbal clues. </a:t>
            </a:r>
          </a:p>
        </p:txBody>
      </p:sp>
      <p:sp>
        <p:nvSpPr>
          <p:cNvPr id="13" name="Rectangle 12">
            <a:extLst>
              <a:ext uri="{FF2B5EF4-FFF2-40B4-BE49-F238E27FC236}">
                <a16:creationId xmlns:a16="http://schemas.microsoft.com/office/drawing/2014/main" id="{235B2AFF-B959-7A4C-90F8-F9189F93BC89}"/>
              </a:ext>
            </a:extLst>
          </p:cNvPr>
          <p:cNvSpPr/>
          <p:nvPr/>
        </p:nvSpPr>
        <p:spPr>
          <a:xfrm>
            <a:off x="-1" y="2036359"/>
            <a:ext cx="9133224" cy="4890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You could discuss boundaries and desires before you do anything</a:t>
            </a:r>
            <a:r>
              <a:rPr lang="en-GB" b="1" dirty="0">
                <a:solidFill>
                  <a:schemeClr val="tx1">
                    <a:lumMod val="85000"/>
                    <a:lumOff val="15000"/>
                  </a:schemeClr>
                </a:solidFill>
                <a:latin typeface="Nunito Sans" panose="00000500000000000000" pitchFamily="2" charset="0"/>
              </a:rPr>
              <a:t>. </a:t>
            </a:r>
          </a:p>
        </p:txBody>
      </p:sp>
      <p:sp>
        <p:nvSpPr>
          <p:cNvPr id="21" name="Google Shape;48;p14">
            <a:extLst>
              <a:ext uri="{FF2B5EF4-FFF2-40B4-BE49-F238E27FC236}">
                <a16:creationId xmlns:a16="http://schemas.microsoft.com/office/drawing/2014/main" id="{C9D451E7-0476-E14D-B9C8-F53148E0A0EF}"/>
              </a:ext>
            </a:extLst>
          </p:cNvPr>
          <p:cNvSpPr txBox="1"/>
          <p:nvPr/>
        </p:nvSpPr>
        <p:spPr>
          <a:xfrm>
            <a:off x="244548" y="206339"/>
            <a:ext cx="8899451" cy="286432"/>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Pa</a:t>
            </a:r>
            <a:r>
              <a:rPr lang="en-GB" sz="1600" b="1" spc="90">
                <a:solidFill>
                  <a:srgbClr val="B25150"/>
                </a:solidFill>
                <a:latin typeface="Nunito Sans" pitchFamily="2" charset="77"/>
                <a:ea typeface="Open Sans" panose="020B0606030504020204" pitchFamily="34" charset="0"/>
                <a:cs typeface="Open Sans" panose="020B0606030504020204" pitchFamily="34" charset="0"/>
                <a:sym typeface="Nunito Sans"/>
              </a:rPr>
              <a:t>rt</a:t>
            </a: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 1: </a:t>
            </a:r>
            <a:r>
              <a:rPr lang="en-GB" sz="1600" spc="20">
                <a:solidFill>
                  <a:srgbClr val="B25150"/>
                </a:solidFill>
                <a:latin typeface="Nunito Sans" pitchFamily="2" charset="77"/>
                <a:ea typeface="Open Sans" panose="020B0606030504020204" pitchFamily="34" charset="0"/>
                <a:cs typeface="Open Sans" panose="020B0606030504020204" pitchFamily="34" charset="0"/>
                <a:sym typeface="Nunito Sans"/>
              </a:rPr>
              <a:t>Consent, Respect and the Law</a:t>
            </a:r>
            <a:endParaRPr sz="1600" i="0" u="none" strike="noStrike" cap="none" spc="20">
              <a:solidFill>
                <a:srgbClr val="B25150"/>
              </a:solidFill>
              <a:latin typeface="Nunito Sans" pitchFamily="2" charset="77"/>
              <a:ea typeface="Open Sans" panose="020B0606030504020204" pitchFamily="34" charset="0"/>
              <a:cs typeface="Open Sans" panose="020B0606030504020204" pitchFamily="34" charset="0"/>
              <a:sym typeface="Nunito Sans"/>
            </a:endParaRPr>
          </a:p>
        </p:txBody>
      </p:sp>
      <p:sp>
        <p:nvSpPr>
          <p:cNvPr id="22" name="Title 1">
            <a:extLst>
              <a:ext uri="{FF2B5EF4-FFF2-40B4-BE49-F238E27FC236}">
                <a16:creationId xmlns:a16="http://schemas.microsoft.com/office/drawing/2014/main" id="{2FA3740F-10C7-284E-BE26-1A86502382EC}"/>
              </a:ext>
            </a:extLst>
          </p:cNvPr>
          <p:cNvSpPr txBox="1">
            <a:spLocks/>
          </p:cNvSpPr>
          <p:nvPr/>
        </p:nvSpPr>
        <p:spPr bwMode="auto">
          <a:xfrm>
            <a:off x="-1" y="644134"/>
            <a:ext cx="9143999" cy="5156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2800" b="1">
                <a:solidFill>
                  <a:srgbClr val="B25150"/>
                </a:solidFill>
                <a:latin typeface="Open Sans" panose="020B0606030504020204" pitchFamily="34" charset="0"/>
                <a:ea typeface="Open Sans" panose="020B0606030504020204" pitchFamily="34" charset="0"/>
                <a:cs typeface="Open Sans" panose="020B0606030504020204" pitchFamily="34" charset="0"/>
              </a:rPr>
              <a:t>Question 6</a:t>
            </a:r>
          </a:p>
        </p:txBody>
      </p:sp>
      <p:cxnSp>
        <p:nvCxnSpPr>
          <p:cNvPr id="31" name="Straight Connector 30">
            <a:extLst>
              <a:ext uri="{FF2B5EF4-FFF2-40B4-BE49-F238E27FC236}">
                <a16:creationId xmlns:a16="http://schemas.microsoft.com/office/drawing/2014/main" id="{C2B27487-977D-D54C-A252-E704D9B3E2C4}"/>
              </a:ext>
            </a:extLst>
          </p:cNvPr>
          <p:cNvCxnSpPr>
            <a:cxnSpLocks/>
          </p:cNvCxnSpPr>
          <p:nvPr/>
        </p:nvCxnSpPr>
        <p:spPr>
          <a:xfrm>
            <a:off x="287083" y="545581"/>
            <a:ext cx="8595262" cy="0"/>
          </a:xfrm>
          <a:prstGeom prst="line">
            <a:avLst/>
          </a:prstGeom>
          <a:ln w="19050">
            <a:solidFill>
              <a:srgbClr val="B2515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E675D2B-943C-CF4B-AFB2-8FFF706C5BD6}"/>
              </a:ext>
            </a:extLst>
          </p:cNvPr>
          <p:cNvSpPr/>
          <p:nvPr/>
        </p:nvSpPr>
        <p:spPr>
          <a:xfrm>
            <a:off x="-1" y="1299745"/>
            <a:ext cx="9143999" cy="489098"/>
          </a:xfrm>
          <a:prstGeom prst="rect">
            <a:avLst/>
          </a:prstGeom>
          <a:solidFill>
            <a:srgbClr val="D9404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638" algn="ctr"/>
            <a:r>
              <a:rPr lang="en-GB" b="1" dirty="0">
                <a:solidFill>
                  <a:schemeClr val="bg1"/>
                </a:solidFill>
                <a:latin typeface="Nunito Sans" panose="00000500000000000000" pitchFamily="2" charset="0"/>
              </a:rPr>
              <a:t>How do you ask for consent to do something without ruining the mood?</a:t>
            </a:r>
          </a:p>
        </p:txBody>
      </p:sp>
      <p:sp>
        <p:nvSpPr>
          <p:cNvPr id="19" name="Rectangle 18">
            <a:extLst>
              <a:ext uri="{FF2B5EF4-FFF2-40B4-BE49-F238E27FC236}">
                <a16:creationId xmlns:a16="http://schemas.microsoft.com/office/drawing/2014/main" id="{B09CC1B1-7E19-9D42-84D3-994A78898B2D}"/>
              </a:ext>
            </a:extLst>
          </p:cNvPr>
          <p:cNvSpPr/>
          <p:nvPr/>
        </p:nvSpPr>
        <p:spPr>
          <a:xfrm>
            <a:off x="9050" y="3645560"/>
            <a:ext cx="9133224" cy="4890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latin typeface="Nunito Sans" panose="00000500000000000000" pitchFamily="2" charset="0"/>
              </a:rPr>
              <a:t>Be direct and keep it simple. </a:t>
            </a:r>
          </a:p>
        </p:txBody>
      </p:sp>
      <p:sp>
        <p:nvSpPr>
          <p:cNvPr id="20" name="TextBox 19">
            <a:extLst>
              <a:ext uri="{FF2B5EF4-FFF2-40B4-BE49-F238E27FC236}">
                <a16:creationId xmlns:a16="http://schemas.microsoft.com/office/drawing/2014/main" id="{B8D8FC14-B9A9-A242-8F4B-431432EB385B}"/>
              </a:ext>
            </a:extLst>
          </p:cNvPr>
          <p:cNvSpPr txBox="1"/>
          <p:nvPr/>
        </p:nvSpPr>
        <p:spPr>
          <a:xfrm>
            <a:off x="-10775" y="2593723"/>
            <a:ext cx="9115121" cy="1077218"/>
          </a:xfrm>
          <a:prstGeom prst="rect">
            <a:avLst/>
          </a:prstGeom>
          <a:noFill/>
        </p:spPr>
        <p:txBody>
          <a:bodyPr wrap="square">
            <a:spAutoFit/>
          </a:bodyPr>
          <a:lstStyle/>
          <a:p>
            <a:pPr algn="ctr"/>
            <a:r>
              <a:rPr lang="en-GB" sz="1600" b="1" dirty="0">
                <a:solidFill>
                  <a:schemeClr val="accent2"/>
                </a:solidFill>
                <a:latin typeface="Nunito Sans" panose="00000500000000000000" pitchFamily="2" charset="0"/>
              </a:rPr>
              <a:t>Discussing how far you are both prepared to go can </a:t>
            </a: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help you to feel more spontaneous in the moment. </a:t>
            </a:r>
          </a:p>
          <a:p>
            <a:pPr algn="ct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Just make sure that you are both still happy with the situation when you put your plans into action. </a:t>
            </a:r>
          </a:p>
        </p:txBody>
      </p:sp>
      <p:sp>
        <p:nvSpPr>
          <p:cNvPr id="23" name="TextBox 22">
            <a:extLst>
              <a:ext uri="{FF2B5EF4-FFF2-40B4-BE49-F238E27FC236}">
                <a16:creationId xmlns:a16="http://schemas.microsoft.com/office/drawing/2014/main" id="{2F813567-104C-0A43-B156-5AA9D7E85D80}"/>
              </a:ext>
            </a:extLst>
          </p:cNvPr>
          <p:cNvSpPr txBox="1"/>
          <p:nvPr/>
        </p:nvSpPr>
        <p:spPr>
          <a:xfrm>
            <a:off x="36204" y="5697186"/>
            <a:ext cx="9115122" cy="1057341"/>
          </a:xfrm>
          <a:prstGeom prst="rect">
            <a:avLst/>
          </a:prstGeom>
          <a:noFill/>
        </p:spPr>
        <p:txBody>
          <a:bodyPr wrap="square">
            <a:spAutoFit/>
          </a:bodyPr>
          <a:lstStyle/>
          <a:p>
            <a:pPr algn="ctr" fontAlgn="auto">
              <a:lnSpc>
                <a:spcPts val="2300"/>
              </a:lnSpc>
              <a:spcAft>
                <a:spcPts val="600"/>
              </a:spcAft>
            </a:pP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This is a big part of sex, but don’t forget to ask out loud if the other person is happy with what you are doing. </a:t>
            </a:r>
          </a:p>
          <a:p>
            <a:pPr algn="ctr" fontAlgn="auto">
              <a:lnSpc>
                <a:spcPts val="2300"/>
              </a:lnSpc>
              <a:spcAft>
                <a:spcPts val="600"/>
              </a:spcAft>
            </a:pPr>
            <a:r>
              <a:rPr lang="en-GB" sz="20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A smile or touch is not the same as consent</a:t>
            </a: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a:t>
            </a:r>
          </a:p>
        </p:txBody>
      </p:sp>
      <p:sp>
        <p:nvSpPr>
          <p:cNvPr id="24" name="TextBox 23">
            <a:extLst>
              <a:ext uri="{FF2B5EF4-FFF2-40B4-BE49-F238E27FC236}">
                <a16:creationId xmlns:a16="http://schemas.microsoft.com/office/drawing/2014/main" id="{C17690A5-BA3C-3445-B051-6151A3C1D100}"/>
              </a:ext>
            </a:extLst>
          </p:cNvPr>
          <p:cNvSpPr txBox="1"/>
          <p:nvPr/>
        </p:nvSpPr>
        <p:spPr>
          <a:xfrm>
            <a:off x="18101" y="4233103"/>
            <a:ext cx="9115122" cy="584775"/>
          </a:xfrm>
          <a:prstGeom prst="rect">
            <a:avLst/>
          </a:prstGeom>
          <a:noFill/>
        </p:spPr>
        <p:txBody>
          <a:bodyPr wrap="square">
            <a:spAutoFit/>
          </a:bodyPr>
          <a:lstStyle/>
          <a:p>
            <a:pPr algn="ct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Ask them, “Is this okay?”, “Can I do </a:t>
            </a:r>
            <a:r>
              <a:rPr lang="en-GB" sz="1600" b="1" u="sng" dirty="0">
                <a:solidFill>
                  <a:schemeClr val="accent2"/>
                </a:solidFill>
                <a:latin typeface="Nunito Sans" panose="00000500000000000000" pitchFamily="2" charset="0"/>
                <a:ea typeface="Open Sans" panose="020B0606030504020204" pitchFamily="34" charset="0"/>
                <a:cs typeface="Open Sans" panose="020B0606030504020204" pitchFamily="34" charset="0"/>
              </a:rPr>
              <a:t>          </a:t>
            </a:r>
            <a:r>
              <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rPr>
              <a:t>?”, “Do you want to go further?”, “Does that feel good?” or “What do you want?”</a:t>
            </a:r>
          </a:p>
        </p:txBody>
      </p:sp>
    </p:spTree>
    <p:extLst>
      <p:ext uri="{BB962C8B-B14F-4D97-AF65-F5344CB8AC3E}">
        <p14:creationId xmlns:p14="http://schemas.microsoft.com/office/powerpoint/2010/main" val="126411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3" grpId="0" animBg="1"/>
      <p:bldP spid="19" grpId="0" animBg="1"/>
      <p:bldP spid="20"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4C6A05E-6D0B-8645-B296-1ADA3703C1D6}"/>
              </a:ext>
            </a:extLst>
          </p:cNvPr>
          <p:cNvSpPr/>
          <p:nvPr/>
        </p:nvSpPr>
        <p:spPr>
          <a:xfrm>
            <a:off x="12714" y="3921903"/>
            <a:ext cx="9143997" cy="489098"/>
          </a:xfrm>
          <a:prstGeom prst="rect">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Touching someone without their permission, whether you know them or not. </a:t>
            </a:r>
          </a:p>
        </p:txBody>
      </p:sp>
      <p:sp>
        <p:nvSpPr>
          <p:cNvPr id="15" name="Rectangle 14">
            <a:extLst>
              <a:ext uri="{FF2B5EF4-FFF2-40B4-BE49-F238E27FC236}">
                <a16:creationId xmlns:a16="http://schemas.microsoft.com/office/drawing/2014/main" id="{8392B4ED-50F8-9945-8E15-D78A91EF966E}"/>
              </a:ext>
            </a:extLst>
          </p:cNvPr>
          <p:cNvSpPr/>
          <p:nvPr/>
        </p:nvSpPr>
        <p:spPr>
          <a:xfrm>
            <a:off x="12713" y="2246590"/>
            <a:ext cx="9143998" cy="489098"/>
          </a:xfrm>
          <a:prstGeom prst="rect">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Making sexual comments about someone without consent, including online.</a:t>
            </a:r>
          </a:p>
        </p:txBody>
      </p:sp>
      <p:sp>
        <p:nvSpPr>
          <p:cNvPr id="21" name="Google Shape;48;p14">
            <a:extLst>
              <a:ext uri="{FF2B5EF4-FFF2-40B4-BE49-F238E27FC236}">
                <a16:creationId xmlns:a16="http://schemas.microsoft.com/office/drawing/2014/main" id="{C9D451E7-0476-E14D-B9C8-F53148E0A0EF}"/>
              </a:ext>
            </a:extLst>
          </p:cNvPr>
          <p:cNvSpPr txBox="1"/>
          <p:nvPr/>
        </p:nvSpPr>
        <p:spPr>
          <a:xfrm>
            <a:off x="244548" y="206339"/>
            <a:ext cx="8899451" cy="286432"/>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Pa</a:t>
            </a:r>
            <a:r>
              <a:rPr lang="en-GB" sz="1600" b="1" spc="90">
                <a:solidFill>
                  <a:srgbClr val="B25150"/>
                </a:solidFill>
                <a:latin typeface="Nunito Sans" pitchFamily="2" charset="77"/>
                <a:ea typeface="Open Sans" panose="020B0606030504020204" pitchFamily="34" charset="0"/>
                <a:cs typeface="Open Sans" panose="020B0606030504020204" pitchFamily="34" charset="0"/>
                <a:sym typeface="Nunito Sans"/>
              </a:rPr>
              <a:t>rt</a:t>
            </a:r>
            <a:r>
              <a:rPr lang="en-GB" sz="1600" b="1" spc="20">
                <a:solidFill>
                  <a:srgbClr val="B25150"/>
                </a:solidFill>
                <a:latin typeface="Nunito Sans" pitchFamily="2" charset="77"/>
                <a:ea typeface="Open Sans" panose="020B0606030504020204" pitchFamily="34" charset="0"/>
                <a:cs typeface="Open Sans" panose="020B0606030504020204" pitchFamily="34" charset="0"/>
                <a:sym typeface="Nunito Sans"/>
              </a:rPr>
              <a:t> 1: </a:t>
            </a:r>
            <a:r>
              <a:rPr lang="en-GB" sz="1600" spc="20">
                <a:solidFill>
                  <a:srgbClr val="B25150"/>
                </a:solidFill>
                <a:latin typeface="Nunito Sans" pitchFamily="2" charset="77"/>
                <a:ea typeface="Open Sans" panose="020B0606030504020204" pitchFamily="34" charset="0"/>
                <a:cs typeface="Open Sans" panose="020B0606030504020204" pitchFamily="34" charset="0"/>
                <a:sym typeface="Nunito Sans"/>
              </a:rPr>
              <a:t>Consent, Respect and the Law</a:t>
            </a:r>
            <a:endParaRPr sz="1600" i="0" u="none" strike="noStrike" cap="none" spc="20">
              <a:solidFill>
                <a:srgbClr val="B25150"/>
              </a:solidFill>
              <a:latin typeface="Nunito Sans" pitchFamily="2" charset="77"/>
              <a:ea typeface="Open Sans" panose="020B0606030504020204" pitchFamily="34" charset="0"/>
              <a:cs typeface="Open Sans" panose="020B0606030504020204" pitchFamily="34" charset="0"/>
              <a:sym typeface="Nunito Sans"/>
            </a:endParaRPr>
          </a:p>
        </p:txBody>
      </p:sp>
      <p:sp>
        <p:nvSpPr>
          <p:cNvPr id="22" name="Title 1">
            <a:extLst>
              <a:ext uri="{FF2B5EF4-FFF2-40B4-BE49-F238E27FC236}">
                <a16:creationId xmlns:a16="http://schemas.microsoft.com/office/drawing/2014/main" id="{2FA3740F-10C7-284E-BE26-1A86502382EC}"/>
              </a:ext>
            </a:extLst>
          </p:cNvPr>
          <p:cNvSpPr txBox="1">
            <a:spLocks/>
          </p:cNvSpPr>
          <p:nvPr/>
        </p:nvSpPr>
        <p:spPr bwMode="auto">
          <a:xfrm>
            <a:off x="-1" y="644134"/>
            <a:ext cx="9143999" cy="5156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2800" b="1">
                <a:solidFill>
                  <a:srgbClr val="B25150"/>
                </a:solidFill>
                <a:latin typeface="Open Sans" panose="020B0606030504020204" pitchFamily="34" charset="0"/>
                <a:ea typeface="Open Sans" panose="020B0606030504020204" pitchFamily="34" charset="0"/>
                <a:cs typeface="Open Sans" panose="020B0606030504020204" pitchFamily="34" charset="0"/>
              </a:rPr>
              <a:t>Question 7 </a:t>
            </a:r>
          </a:p>
        </p:txBody>
      </p:sp>
      <p:cxnSp>
        <p:nvCxnSpPr>
          <p:cNvPr id="31" name="Straight Connector 30">
            <a:extLst>
              <a:ext uri="{FF2B5EF4-FFF2-40B4-BE49-F238E27FC236}">
                <a16:creationId xmlns:a16="http://schemas.microsoft.com/office/drawing/2014/main" id="{C2B27487-977D-D54C-A252-E704D9B3E2C4}"/>
              </a:ext>
            </a:extLst>
          </p:cNvPr>
          <p:cNvCxnSpPr>
            <a:cxnSpLocks/>
          </p:cNvCxnSpPr>
          <p:nvPr/>
        </p:nvCxnSpPr>
        <p:spPr>
          <a:xfrm>
            <a:off x="287083" y="545581"/>
            <a:ext cx="8595262" cy="0"/>
          </a:xfrm>
          <a:prstGeom prst="line">
            <a:avLst/>
          </a:prstGeom>
          <a:ln w="19050">
            <a:solidFill>
              <a:srgbClr val="B2515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E675D2B-943C-CF4B-AFB2-8FFF706C5BD6}"/>
              </a:ext>
            </a:extLst>
          </p:cNvPr>
          <p:cNvSpPr/>
          <p:nvPr/>
        </p:nvSpPr>
        <p:spPr>
          <a:xfrm>
            <a:off x="12712" y="1315682"/>
            <a:ext cx="9143999" cy="489098"/>
          </a:xfrm>
          <a:prstGeom prst="rect">
            <a:avLst/>
          </a:prstGeom>
          <a:solidFill>
            <a:srgbClr val="D9404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638" algn="ctr"/>
            <a:r>
              <a:rPr lang="en-GB" b="1" dirty="0">
                <a:solidFill>
                  <a:schemeClr val="bg1"/>
                </a:solidFill>
                <a:latin typeface="Nunito Sans" panose="00000500000000000000" pitchFamily="2" charset="0"/>
              </a:rPr>
              <a:t>Which of these behaviours would be considered to be disrespectful?</a:t>
            </a:r>
          </a:p>
        </p:txBody>
      </p:sp>
      <p:sp>
        <p:nvSpPr>
          <p:cNvPr id="19" name="Rectangle 18">
            <a:extLst>
              <a:ext uri="{FF2B5EF4-FFF2-40B4-BE49-F238E27FC236}">
                <a16:creationId xmlns:a16="http://schemas.microsoft.com/office/drawing/2014/main" id="{B09CC1B1-7E19-9D42-84D3-994A78898B2D}"/>
              </a:ext>
            </a:extLst>
          </p:cNvPr>
          <p:cNvSpPr/>
          <p:nvPr/>
        </p:nvSpPr>
        <p:spPr>
          <a:xfrm>
            <a:off x="0" y="6067870"/>
            <a:ext cx="9144000" cy="48909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Nunito Sans" panose="00000500000000000000" pitchFamily="2" charset="0"/>
              </a:rPr>
              <a:t>Both of the above. </a:t>
            </a:r>
          </a:p>
        </p:txBody>
      </p:sp>
      <p:sp>
        <p:nvSpPr>
          <p:cNvPr id="17" name="TextBox 16">
            <a:extLst>
              <a:ext uri="{FF2B5EF4-FFF2-40B4-BE49-F238E27FC236}">
                <a16:creationId xmlns:a16="http://schemas.microsoft.com/office/drawing/2014/main" id="{0BC9507F-2E9F-4C4E-AEBC-CB322DD56308}"/>
              </a:ext>
            </a:extLst>
          </p:cNvPr>
          <p:cNvSpPr txBox="1"/>
          <p:nvPr/>
        </p:nvSpPr>
        <p:spPr>
          <a:xfrm>
            <a:off x="140795" y="3192900"/>
            <a:ext cx="8641961" cy="338554"/>
          </a:xfrm>
          <a:prstGeom prst="rect">
            <a:avLst/>
          </a:prstGeom>
          <a:noFill/>
        </p:spPr>
        <p:txBody>
          <a:bodyPr wrap="square">
            <a:spAutoFit/>
          </a:bodyPr>
          <a:lstStyle/>
          <a:p>
            <a:pPr algn="ctr" fontAlgn="auto">
              <a:spcAft>
                <a:spcPts val="600"/>
              </a:spcAft>
            </a:pPr>
            <a:r>
              <a:rPr lang="en-GB" sz="1600" b="1" spc="20" dirty="0">
                <a:solidFill>
                  <a:schemeClr val="accent2"/>
                </a:solidFill>
                <a:latin typeface="Nunito Sans" panose="00000500000000000000" pitchFamily="2" charset="0"/>
                <a:ea typeface="Open Sans" panose="020B0606030504020204" pitchFamily="34" charset="0"/>
                <a:cs typeface="Open Sans" panose="020B0606030504020204" pitchFamily="34" charset="0"/>
              </a:rPr>
              <a:t>This applies even if you are talking about someone when they are not there.</a:t>
            </a:r>
            <a:endParaRPr lang="en-GB" sz="1600" b="1" dirty="0">
              <a:solidFill>
                <a:schemeClr val="accent2"/>
              </a:solidFill>
              <a:latin typeface="Nunito Sans" panose="00000500000000000000" pitchFamily="2"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1CD7BDF9-1D95-7748-A1F7-E442A263603D}"/>
              </a:ext>
            </a:extLst>
          </p:cNvPr>
          <p:cNvSpPr txBox="1"/>
          <p:nvPr/>
        </p:nvSpPr>
        <p:spPr>
          <a:xfrm>
            <a:off x="12715" y="4852811"/>
            <a:ext cx="9143996" cy="584775"/>
          </a:xfrm>
          <a:prstGeom prst="rect">
            <a:avLst/>
          </a:prstGeom>
          <a:noFill/>
        </p:spPr>
        <p:txBody>
          <a:bodyPr wrap="square">
            <a:spAutoFit/>
          </a:bodyPr>
          <a:lstStyle/>
          <a:p>
            <a:pPr algn="ctr" fontAlgn="auto">
              <a:spcAft>
                <a:spcPts val="600"/>
              </a:spcAft>
            </a:pPr>
            <a:r>
              <a:rPr lang="en-GB" sz="1600" b="1" spc="20" dirty="0">
                <a:solidFill>
                  <a:schemeClr val="accent2"/>
                </a:solidFill>
                <a:latin typeface="Nunito Sans" panose="00000500000000000000" pitchFamily="2" charset="0"/>
                <a:ea typeface="Open Sans" panose="020B0606030504020204" pitchFamily="34" charset="0"/>
                <a:cs typeface="Open Sans" panose="020B0606030504020204" pitchFamily="34" charset="0"/>
              </a:rPr>
              <a:t>Even if you are attracted to someone or you think they might be interested, you should never touch them without their consent</a:t>
            </a:r>
            <a:r>
              <a:rPr lang="en-GB" sz="1600" b="1" spc="20" dirty="0">
                <a:solidFill>
                  <a:schemeClr val="tx1">
                    <a:lumMod val="85000"/>
                    <a:lumOff val="15000"/>
                  </a:schemeClr>
                </a:solidFill>
                <a:latin typeface="Nunito Sans" panose="00000500000000000000" pitchFamily="2" charset="0"/>
                <a:ea typeface="Open Sans" panose="020B0606030504020204" pitchFamily="34" charset="0"/>
                <a:cs typeface="Open Sans" panose="020B0606030504020204" pitchFamily="34" charset="0"/>
              </a:rPr>
              <a:t>.</a:t>
            </a:r>
            <a:endParaRPr lang="en-GB" sz="1600" b="1" dirty="0">
              <a:solidFill>
                <a:schemeClr val="tx1">
                  <a:lumMod val="85000"/>
                  <a:lumOff val="15000"/>
                </a:schemeClr>
              </a:solidFill>
              <a:latin typeface="Nunito Sans" panose="00000500000000000000"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9808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9" grpId="0" animBg="1"/>
      <p:bldP spid="17"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unito San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rIns="0">
        <a:spAutoFit/>
      </a:bodyPr>
      <a:lstStyle>
        <a:defPPr algn="l" fontAlgn="auto">
          <a:lnSpc>
            <a:spcPts val="1900"/>
          </a:lnSpc>
          <a:spcAft>
            <a:spcPts val="600"/>
          </a:spcAft>
          <a:defRPr sz="1600" spc="20" dirty="0">
            <a:solidFill>
              <a:schemeClr val="tx1">
                <a:lumMod val="85000"/>
                <a:lumOff val="15000"/>
              </a:schemeClr>
            </a:solidFill>
            <a:latin typeface="Nunito Sans" panose="00000500000000000000" pitchFamily="2" charset="0"/>
            <a:ea typeface="Open Sans" pitchFamily="34" charset="0"/>
            <a:cs typeface="Open Sans" pitchFamily="34" charset="0"/>
          </a:defRPr>
        </a:defPPr>
      </a:lstStyle>
    </a:txDef>
  </a:objectDefaults>
  <a:extraClrSchemeLst/>
  <a:extLst>
    <a:ext uri="{05A4C25C-085E-4340-85A3-A5531E510DB2}">
      <thm15:themeFamily xmlns:thm15="http://schemas.microsoft.com/office/thememl/2012/main" name="KS5 Maths - Presentation Template (Yawen)" id="{96F1BFC6-56CF-1D40-9F69-0CF02FEA1150}" vid="{4450D12C-3256-8443-A5BF-2F4B2E4D42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TotalTime>
  <Words>2264</Words>
  <Application>Microsoft Office PowerPoint</Application>
  <PresentationFormat>On-screen Show (4:3)</PresentationFormat>
  <Paragraphs>160</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Open Sans</vt:lpstr>
      <vt:lpstr>Nunito Sans</vt:lpstr>
      <vt:lpstr>Nunito Sans ExtraBold</vt:lpstr>
      <vt:lpstr>Nunito Sans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Yawen Zhao</dc:creator>
  <cp:lastModifiedBy>Mandy Mellor</cp:lastModifiedBy>
  <cp:revision>5</cp:revision>
  <dcterms:created xsi:type="dcterms:W3CDTF">2020-06-24T15:28:49Z</dcterms:created>
  <dcterms:modified xsi:type="dcterms:W3CDTF">2022-06-24T11:19:32Z</dcterms:modified>
</cp:coreProperties>
</file>