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4"/>
  </p:sldMasterIdLst>
  <p:notesMasterIdLst>
    <p:notesMasterId r:id="rId48"/>
  </p:notesMasterIdLst>
  <p:sldIdLst>
    <p:sldId id="256" r:id="rId5"/>
    <p:sldId id="505" r:id="rId6"/>
    <p:sldId id="873" r:id="rId7"/>
    <p:sldId id="874" r:id="rId8"/>
    <p:sldId id="875" r:id="rId9"/>
    <p:sldId id="876" r:id="rId10"/>
    <p:sldId id="1031" r:id="rId11"/>
    <p:sldId id="1032" r:id="rId12"/>
    <p:sldId id="1042" r:id="rId13"/>
    <p:sldId id="972" r:id="rId14"/>
    <p:sldId id="853" r:id="rId15"/>
    <p:sldId id="854" r:id="rId16"/>
    <p:sldId id="494" r:id="rId17"/>
    <p:sldId id="855" r:id="rId18"/>
    <p:sldId id="857" r:id="rId19"/>
    <p:sldId id="858" r:id="rId20"/>
    <p:sldId id="859" r:id="rId21"/>
    <p:sldId id="860" r:id="rId22"/>
    <p:sldId id="861" r:id="rId23"/>
    <p:sldId id="862" r:id="rId24"/>
    <p:sldId id="863" r:id="rId25"/>
    <p:sldId id="864" r:id="rId26"/>
    <p:sldId id="865" r:id="rId27"/>
    <p:sldId id="866" r:id="rId28"/>
    <p:sldId id="867" r:id="rId29"/>
    <p:sldId id="868" r:id="rId30"/>
    <p:sldId id="869" r:id="rId31"/>
    <p:sldId id="871" r:id="rId32"/>
    <p:sldId id="870" r:id="rId33"/>
    <p:sldId id="872" r:id="rId34"/>
    <p:sldId id="896" r:id="rId35"/>
    <p:sldId id="898" r:id="rId36"/>
    <p:sldId id="897" r:id="rId37"/>
    <p:sldId id="1067" r:id="rId38"/>
    <p:sldId id="1073" r:id="rId39"/>
    <p:sldId id="1074" r:id="rId40"/>
    <p:sldId id="1072" r:id="rId41"/>
    <p:sldId id="825" r:id="rId42"/>
    <p:sldId id="976" r:id="rId43"/>
    <p:sldId id="977" r:id="rId44"/>
    <p:sldId id="978" r:id="rId45"/>
    <p:sldId id="608" r:id="rId46"/>
    <p:sldId id="1075"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D6AE"/>
    <a:srgbClr val="180AFA"/>
    <a:srgbClr val="00FF00"/>
    <a:srgbClr val="33CC33"/>
    <a:srgbClr val="BB402B"/>
    <a:srgbClr val="8F3121"/>
    <a:srgbClr val="6CD69B"/>
    <a:srgbClr val="DADE22"/>
    <a:srgbClr val="0A840A"/>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61759" autoAdjust="0"/>
  </p:normalViewPr>
  <p:slideViewPr>
    <p:cSldViewPr>
      <p:cViewPr varScale="1">
        <p:scale>
          <a:sx n="56" d="100"/>
          <a:sy n="56" d="100"/>
        </p:scale>
        <p:origin x="1866"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61" d="100"/>
          <a:sy n="61" d="100"/>
        </p:scale>
        <p:origin x="3254"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9" y="0"/>
            <a:ext cx="3037840" cy="464820"/>
          </a:xfrm>
          <a:prstGeom prst="rect">
            <a:avLst/>
          </a:prstGeom>
        </p:spPr>
        <p:txBody>
          <a:bodyPr vert="horz" lIns="91440" tIns="45720" rIns="91440" bIns="45720" rtlCol="0"/>
          <a:lstStyle>
            <a:lvl1pPr algn="r">
              <a:defRPr sz="1200"/>
            </a:lvl1pPr>
          </a:lstStyle>
          <a:p>
            <a:fld id="{1E0DE91D-6584-4D13-A044-C72C201694B4}" type="datetimeFigureOut">
              <a:rPr lang="en-GB" smtClean="0"/>
              <a:t>26/02/2020</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829966"/>
            <a:ext cx="3037840" cy="46482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1440" tIns="45720" rIns="91440" bIns="45720" rtlCol="0" anchor="b"/>
          <a:lstStyle>
            <a:lvl1pPr algn="r">
              <a:defRPr sz="1200"/>
            </a:lvl1pPr>
          </a:lstStyle>
          <a:p>
            <a:fld id="{ECF25B01-C519-466C-B7A5-311001DCBDF6}" type="slidenum">
              <a:rPr lang="en-GB" smtClean="0"/>
              <a:t>‹#›</a:t>
            </a:fld>
            <a:endParaRPr lang="en-GB"/>
          </a:p>
        </p:txBody>
      </p:sp>
    </p:spTree>
    <p:extLst>
      <p:ext uri="{BB962C8B-B14F-4D97-AF65-F5344CB8AC3E}">
        <p14:creationId xmlns:p14="http://schemas.microsoft.com/office/powerpoint/2010/main" val="4240539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mj-lt"/>
            </a:endParaRPr>
          </a:p>
          <a:p>
            <a:r>
              <a:rPr lang="en-GB" dirty="0">
                <a:latin typeface="+mj-lt"/>
              </a:rPr>
              <a:t>Welcome</a:t>
            </a:r>
            <a:r>
              <a:rPr lang="en-GB" baseline="0" dirty="0">
                <a:latin typeface="+mj-lt"/>
              </a:rPr>
              <a:t> everyone to the workshop which is about Resilience – tell them you will explain what resilience is shortly.</a:t>
            </a:r>
          </a:p>
          <a:p>
            <a:endParaRPr lang="en-GB" baseline="0" dirty="0">
              <a:latin typeface="+mj-lt"/>
            </a:endParaRPr>
          </a:p>
        </p:txBody>
      </p:sp>
      <p:sp>
        <p:nvSpPr>
          <p:cNvPr id="4" name="Slide Number Placeholder 3"/>
          <p:cNvSpPr>
            <a:spLocks noGrp="1"/>
          </p:cNvSpPr>
          <p:nvPr>
            <p:ph type="sldNum" sz="quarter" idx="10"/>
          </p:nvPr>
        </p:nvSpPr>
        <p:spPr/>
        <p:txBody>
          <a:bodyPr/>
          <a:lstStyle/>
          <a:p>
            <a:fld id="{ECF25B01-C519-466C-B7A5-311001DCBDF6}" type="slidenum">
              <a:rPr lang="en-GB" smtClean="0"/>
              <a:t>1</a:t>
            </a:fld>
            <a:endParaRPr lang="en-GB"/>
          </a:p>
        </p:txBody>
      </p:sp>
    </p:spTree>
    <p:extLst>
      <p:ext uri="{BB962C8B-B14F-4D97-AF65-F5344CB8AC3E}">
        <p14:creationId xmlns:p14="http://schemas.microsoft.com/office/powerpoint/2010/main" val="3401412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Today’s workshop is about resilience.</a:t>
            </a:r>
          </a:p>
          <a:p>
            <a:endParaRPr lang="en-GB" dirty="0"/>
          </a:p>
          <a:p>
            <a:r>
              <a:rPr lang="en-GB" dirty="0"/>
              <a:t>Psychologists talk about resilience as your response to things going wrong in your life – things go wrong in everyone’s life – resilience is about our response.</a:t>
            </a:r>
          </a:p>
          <a:p>
            <a:endParaRPr lang="en-GB" dirty="0"/>
          </a:p>
          <a:p>
            <a:r>
              <a:rPr lang="en-GB" dirty="0"/>
              <a:t>Why does it matter – it matters because resilience has been discovered to be a major defence against mental health issues including depression and anxiety.</a:t>
            </a:r>
          </a:p>
        </p:txBody>
      </p:sp>
      <p:sp>
        <p:nvSpPr>
          <p:cNvPr id="4" name="Slide Number Placeholder 3"/>
          <p:cNvSpPr>
            <a:spLocks noGrp="1"/>
          </p:cNvSpPr>
          <p:nvPr>
            <p:ph type="sldNum" sz="quarter" idx="10"/>
          </p:nvPr>
        </p:nvSpPr>
        <p:spPr/>
        <p:txBody>
          <a:bodyPr/>
          <a:lstStyle/>
          <a:p>
            <a:fld id="{ECF25B01-C519-466C-B7A5-311001DCBDF6}" type="slidenum">
              <a:rPr lang="en-GB" smtClean="0"/>
              <a:t>10</a:t>
            </a:fld>
            <a:endParaRPr lang="en-GB"/>
          </a:p>
        </p:txBody>
      </p:sp>
    </p:spTree>
    <p:extLst>
      <p:ext uri="{BB962C8B-B14F-4D97-AF65-F5344CB8AC3E}">
        <p14:creationId xmlns:p14="http://schemas.microsoft.com/office/powerpoint/2010/main" val="35312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Nobody’s life is perfect – things go right but things always</a:t>
            </a:r>
            <a:r>
              <a:rPr lang="en-GB" baseline="0" dirty="0"/>
              <a:t> go wrong too!</a:t>
            </a:r>
          </a:p>
          <a:p>
            <a:endParaRPr lang="en-GB" baseline="0" dirty="0"/>
          </a:p>
          <a:p>
            <a:r>
              <a:rPr lang="en-GB" baseline="0" dirty="0"/>
              <a:t>Some people are able to deal with disasters better than others – they are very likely to be high resilient people. If you can bounce back from one disaster then you are better able to deal with the next one – if you don’t bounce back from the first disaster you could be overwhelmed by the second.</a:t>
            </a:r>
          </a:p>
          <a:p>
            <a:endParaRPr lang="en-GB" dirty="0"/>
          </a:p>
          <a:p>
            <a:r>
              <a:rPr lang="en-GB" dirty="0"/>
              <a:t>We may call it bouncebackability – psychologists call it recovery – the ability to emotionally recover from something going wrong – some people you know are very good at getting past things (high resilient behaviour), others find it much more difficult, perhaps feeling very angry and upset or holding a grudge for a long time (low resilient behaviour)</a:t>
            </a:r>
          </a:p>
        </p:txBody>
      </p:sp>
      <p:sp>
        <p:nvSpPr>
          <p:cNvPr id="4" name="Slide Number Placeholder 3"/>
          <p:cNvSpPr>
            <a:spLocks noGrp="1"/>
          </p:cNvSpPr>
          <p:nvPr>
            <p:ph type="sldNum" sz="quarter" idx="10"/>
          </p:nvPr>
        </p:nvSpPr>
        <p:spPr/>
        <p:txBody>
          <a:bodyPr/>
          <a:lstStyle/>
          <a:p>
            <a:fld id="{ECF25B01-C519-466C-B7A5-311001DCBDF6}" type="slidenum">
              <a:rPr lang="en-GB" smtClean="0"/>
              <a:t>11</a:t>
            </a:fld>
            <a:endParaRPr lang="en-GB"/>
          </a:p>
        </p:txBody>
      </p:sp>
    </p:spTree>
    <p:extLst>
      <p:ext uri="{BB962C8B-B14F-4D97-AF65-F5344CB8AC3E}">
        <p14:creationId xmlns:p14="http://schemas.microsoft.com/office/powerpoint/2010/main" val="382305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other side of resilience</a:t>
            </a:r>
            <a:r>
              <a:rPr lang="en-GB" baseline="0" dirty="0"/>
              <a:t> is the ability to have a dream and chase after it – being able to say I will do this and then going ahead and doing it.  Some people are good at achieving their goals and their resilience is likely to be high – others find it very difficult to set </a:t>
            </a:r>
            <a:r>
              <a:rPr lang="en-GB" dirty="0"/>
              <a:t>or </a:t>
            </a:r>
            <a:r>
              <a:rPr lang="en-GB" baseline="0" dirty="0"/>
              <a:t>achieve goals – they give up before achieving them and find it difficult</a:t>
            </a:r>
            <a:r>
              <a:rPr lang="en-GB" dirty="0"/>
              <a:t> to solve problems</a:t>
            </a:r>
            <a:r>
              <a:rPr lang="en-GB" baseline="0" dirty="0"/>
              <a:t> – their resilience is likely to be low. </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12</a:t>
            </a:fld>
            <a:endParaRPr lang="en-GB"/>
          </a:p>
        </p:txBody>
      </p:sp>
    </p:spTree>
    <p:extLst>
      <p:ext uri="{BB962C8B-B14F-4D97-AF65-F5344CB8AC3E}">
        <p14:creationId xmlns:p14="http://schemas.microsoft.com/office/powerpoint/2010/main" val="3757485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Resilience is therefore the ability to thrive in life – bounce back when things go wrong and chase after your vision when you can – low resilient people can’t bounce back and don’t set goals for themselves – they seem to just hang on in life like the people in </a:t>
            </a:r>
            <a:r>
              <a:rPr lang="en-GB" baseline="0" dirty="0" err="1"/>
              <a:t>Eastenders</a:t>
            </a:r>
            <a:r>
              <a:rPr lang="en-GB" baseline="0" dirty="0"/>
              <a:t> or Coronation Street.</a:t>
            </a:r>
          </a:p>
          <a:p>
            <a:endParaRPr lang="en-GB" baseline="0" dirty="0"/>
          </a:p>
          <a:p>
            <a:r>
              <a:rPr lang="en-GB" baseline="0" dirty="0"/>
              <a:t>The good news is that psychologists discovered you can learn to be more resilient.  </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13</a:t>
            </a:fld>
            <a:endParaRPr lang="en-GB"/>
          </a:p>
        </p:txBody>
      </p:sp>
    </p:spTree>
    <p:extLst>
      <p:ext uri="{BB962C8B-B14F-4D97-AF65-F5344CB8AC3E}">
        <p14:creationId xmlns:p14="http://schemas.microsoft.com/office/powerpoint/2010/main" val="91870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Everybody is born with resilience, initially it is likely to mirror our parents.</a:t>
            </a:r>
          </a:p>
          <a:p>
            <a:endParaRPr lang="en-GB" dirty="0"/>
          </a:p>
          <a:p>
            <a:r>
              <a:rPr lang="en-GB" dirty="0"/>
              <a:t>Everyone in this room has a different level of resilience which is likely to have changed if I came back in 6 months time.</a:t>
            </a:r>
          </a:p>
          <a:p>
            <a:endParaRPr lang="en-GB" dirty="0"/>
          </a:p>
          <a:p>
            <a:r>
              <a:rPr lang="en-GB" dirty="0"/>
              <a:t>The level of my </a:t>
            </a:r>
            <a:r>
              <a:rPr lang="en-GB" baseline="0" dirty="0"/>
              <a:t>resilience varies depending on how I am feeling and what is happening in my life so it changes.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CF25B01-C519-466C-B7A5-311001DCBDF6}" type="slidenum">
              <a:rPr lang="en-GB" smtClean="0"/>
              <a:t>14</a:t>
            </a:fld>
            <a:endParaRPr lang="en-GB"/>
          </a:p>
        </p:txBody>
      </p:sp>
    </p:spTree>
    <p:extLst>
      <p:ext uri="{BB962C8B-B14F-4D97-AF65-F5344CB8AC3E}">
        <p14:creationId xmlns:p14="http://schemas.microsoft.com/office/powerpoint/2010/main" val="1051318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things make us more resilient – psychologists call these Protective Factors – they support or push up our resilience and protect your resilience.</a:t>
            </a:r>
          </a:p>
          <a:p>
            <a:endParaRPr lang="en-GB" dirty="0"/>
          </a:p>
          <a:p>
            <a:r>
              <a:rPr lang="en-GB" dirty="0"/>
              <a:t>Other things</a:t>
            </a:r>
            <a:r>
              <a:rPr lang="en-GB" baseline="0" dirty="0"/>
              <a:t> reduce our resilience – Risk Factors – they reduce or push down on our resilience and they have a negative effect on our mental health.</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15</a:t>
            </a:fld>
            <a:endParaRPr lang="en-GB"/>
          </a:p>
        </p:txBody>
      </p:sp>
    </p:spTree>
    <p:extLst>
      <p:ext uri="{BB962C8B-B14F-4D97-AF65-F5344CB8AC3E}">
        <p14:creationId xmlns:p14="http://schemas.microsoft.com/office/powerpoint/2010/main" val="3177112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Protective factors – things inside us and outside us that make us more resilient – that help us fight back when things go wrong or help us to keep climbing towards our goals. One example of a protective factor is having</a:t>
            </a:r>
            <a:r>
              <a:rPr lang="en-GB" baseline="0" dirty="0"/>
              <a:t> good friends – someone who you can talk to when things go wrong.</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16</a:t>
            </a:fld>
            <a:endParaRPr lang="en-GB"/>
          </a:p>
        </p:txBody>
      </p:sp>
    </p:spTree>
    <p:extLst>
      <p:ext uri="{BB962C8B-B14F-4D97-AF65-F5344CB8AC3E}">
        <p14:creationId xmlns:p14="http://schemas.microsoft.com/office/powerpoint/2010/main" val="387166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in groups, can you come up with one list per table of things that build up our resilience – things that make us better able to deal with things going wrong or the inner strength to achieve a big challenge.</a:t>
            </a:r>
          </a:p>
          <a:p>
            <a:endParaRPr lang="en-GB" baseline="0" dirty="0"/>
          </a:p>
          <a:p>
            <a:r>
              <a:rPr lang="en-GB" baseline="0" dirty="0"/>
              <a:t>Give them a few minutes to complete their lists – then ask each group for one example of a Protective Factor.</a:t>
            </a:r>
          </a:p>
          <a:p>
            <a:endParaRPr lang="en-GB" dirty="0"/>
          </a:p>
          <a:p>
            <a:r>
              <a:rPr lang="en-GB" dirty="0"/>
              <a:t>Always look for the protective factor even if initially it is hard to see – e.g. drugs – yes anti cancer drugs, anti depressants can build our resilience.</a:t>
            </a:r>
          </a:p>
        </p:txBody>
      </p:sp>
      <p:sp>
        <p:nvSpPr>
          <p:cNvPr id="4" name="Slide Number Placeholder 3"/>
          <p:cNvSpPr>
            <a:spLocks noGrp="1"/>
          </p:cNvSpPr>
          <p:nvPr>
            <p:ph type="sldNum" sz="quarter" idx="10"/>
          </p:nvPr>
        </p:nvSpPr>
        <p:spPr/>
        <p:txBody>
          <a:bodyPr/>
          <a:lstStyle/>
          <a:p>
            <a:fld id="{ECF25B01-C519-466C-B7A5-311001DCBDF6}" type="slidenum">
              <a:rPr lang="en-GB" smtClean="0"/>
              <a:t>17</a:t>
            </a:fld>
            <a:endParaRPr lang="en-GB"/>
          </a:p>
        </p:txBody>
      </p:sp>
    </p:spTree>
    <p:extLst>
      <p:ext uri="{BB962C8B-B14F-4D97-AF65-F5344CB8AC3E}">
        <p14:creationId xmlns:p14="http://schemas.microsoft.com/office/powerpoint/2010/main" val="3451533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of the list of examples and expand on them if you can.</a:t>
            </a:r>
          </a:p>
          <a:p>
            <a:endParaRPr lang="en-GB" dirty="0"/>
          </a:p>
          <a:p>
            <a:r>
              <a:rPr lang="en-GB" dirty="0"/>
              <a:t>The list above was compiled by research psychologists.</a:t>
            </a:r>
          </a:p>
          <a:p>
            <a:endParaRPr lang="en-GB" dirty="0"/>
          </a:p>
          <a:p>
            <a:r>
              <a:rPr lang="en-GB" dirty="0"/>
              <a:t>(Optimism – believing you will succeed even without evidence).</a:t>
            </a:r>
          </a:p>
        </p:txBody>
      </p:sp>
      <p:sp>
        <p:nvSpPr>
          <p:cNvPr id="4" name="Slide Number Placeholder 3"/>
          <p:cNvSpPr>
            <a:spLocks noGrp="1"/>
          </p:cNvSpPr>
          <p:nvPr>
            <p:ph type="sldNum" sz="quarter" idx="10"/>
          </p:nvPr>
        </p:nvSpPr>
        <p:spPr/>
        <p:txBody>
          <a:bodyPr/>
          <a:lstStyle/>
          <a:p>
            <a:fld id="{ECF25B01-C519-466C-B7A5-311001DCBDF6}" type="slidenum">
              <a:rPr lang="en-GB" smtClean="0"/>
              <a:t>18</a:t>
            </a:fld>
            <a:endParaRPr lang="en-GB"/>
          </a:p>
        </p:txBody>
      </p:sp>
    </p:spTree>
    <p:extLst>
      <p:ext uri="{BB962C8B-B14F-4D97-AF65-F5344CB8AC3E}">
        <p14:creationId xmlns:p14="http://schemas.microsoft.com/office/powerpoint/2010/main" val="3599824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Risk Factors push our resilience down – make it more difficult for us to fight back or keep going – have a negative effect on our metal health.</a:t>
            </a:r>
          </a:p>
          <a:p>
            <a:endParaRPr lang="en-GB" dirty="0"/>
          </a:p>
          <a:p>
            <a:r>
              <a:rPr lang="en-GB" dirty="0"/>
              <a:t>One example of a risk factor is feeling lonely – perhaps having no one with whom you can discuss</a:t>
            </a:r>
            <a:r>
              <a:rPr lang="en-GB" baseline="0" dirty="0"/>
              <a:t> </a:t>
            </a:r>
            <a:r>
              <a:rPr lang="en-GB" dirty="0"/>
              <a:t>a problem.</a:t>
            </a:r>
          </a:p>
        </p:txBody>
      </p:sp>
      <p:sp>
        <p:nvSpPr>
          <p:cNvPr id="4" name="Slide Number Placeholder 3"/>
          <p:cNvSpPr>
            <a:spLocks noGrp="1"/>
          </p:cNvSpPr>
          <p:nvPr>
            <p:ph type="sldNum" sz="quarter" idx="10"/>
          </p:nvPr>
        </p:nvSpPr>
        <p:spPr/>
        <p:txBody>
          <a:bodyPr/>
          <a:lstStyle/>
          <a:p>
            <a:fld id="{ECF25B01-C519-466C-B7A5-311001DCBDF6}" type="slidenum">
              <a:rPr lang="en-GB" smtClean="0"/>
              <a:t>19</a:t>
            </a:fld>
            <a:endParaRPr lang="en-GB"/>
          </a:p>
        </p:txBody>
      </p:sp>
    </p:spTree>
    <p:extLst>
      <p:ext uri="{BB962C8B-B14F-4D97-AF65-F5344CB8AC3E}">
        <p14:creationId xmlns:p14="http://schemas.microsoft.com/office/powerpoint/2010/main" val="101175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are going to look at what we know about resilience and why it is important to maintain our resilience.</a:t>
            </a:r>
          </a:p>
          <a:p>
            <a:endParaRPr lang="en-GB" baseline="0" dirty="0"/>
          </a:p>
          <a:p>
            <a:r>
              <a:rPr lang="en-GB" baseline="0" dirty="0"/>
              <a:t>We will be talking about the five things that high resilient people do differently from low resilient people.</a:t>
            </a:r>
          </a:p>
          <a:p>
            <a:endParaRPr lang="en-GB" baseline="0" dirty="0"/>
          </a:p>
        </p:txBody>
      </p:sp>
      <p:sp>
        <p:nvSpPr>
          <p:cNvPr id="4" name="Slide Number Placeholder 3"/>
          <p:cNvSpPr>
            <a:spLocks noGrp="1"/>
          </p:cNvSpPr>
          <p:nvPr>
            <p:ph type="sldNum" sz="quarter" idx="10"/>
          </p:nvPr>
        </p:nvSpPr>
        <p:spPr/>
        <p:txBody>
          <a:bodyPr/>
          <a:lstStyle/>
          <a:p>
            <a:fld id="{ECF25B01-C519-466C-B7A5-311001DCBDF6}" type="slidenum">
              <a:rPr lang="en-GB" smtClean="0"/>
              <a:t>2</a:t>
            </a:fld>
            <a:endParaRPr lang="en-GB"/>
          </a:p>
        </p:txBody>
      </p:sp>
    </p:spTree>
    <p:extLst>
      <p:ext uri="{BB962C8B-B14F-4D97-AF65-F5344CB8AC3E}">
        <p14:creationId xmlns:p14="http://schemas.microsoft.com/office/powerpoint/2010/main" val="2152740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in groups can you come up with one list per table of things that reduce our resilience – things that make it more difficult to deal with things going wrong or weaken our ability to achieve a big challenge.</a:t>
            </a:r>
          </a:p>
          <a:p>
            <a:endParaRPr lang="en-GB" baseline="0" dirty="0"/>
          </a:p>
          <a:p>
            <a:r>
              <a:rPr lang="en-GB" baseline="0" dirty="0"/>
              <a:t>Give them a few minutes to complete their lists and then ask each group for one example of a Risk Factor.</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20</a:t>
            </a:fld>
            <a:endParaRPr lang="en-GB"/>
          </a:p>
        </p:txBody>
      </p:sp>
    </p:spTree>
    <p:extLst>
      <p:ext uri="{BB962C8B-B14F-4D97-AF65-F5344CB8AC3E}">
        <p14:creationId xmlns:p14="http://schemas.microsoft.com/office/powerpoint/2010/main" val="237580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Talk through each of the list of examples and expand on them if you can.</a:t>
            </a:r>
          </a:p>
          <a:p>
            <a:endParaRPr lang="en-GB" dirty="0"/>
          </a:p>
          <a:p>
            <a:r>
              <a:rPr lang="en-GB" dirty="0"/>
              <a:t>(Pessimism – believing you will fail even if you have no evidence).</a:t>
            </a:r>
          </a:p>
        </p:txBody>
      </p:sp>
      <p:sp>
        <p:nvSpPr>
          <p:cNvPr id="4" name="Slide Number Placeholder 3"/>
          <p:cNvSpPr>
            <a:spLocks noGrp="1"/>
          </p:cNvSpPr>
          <p:nvPr>
            <p:ph type="sldNum" sz="quarter" idx="10"/>
          </p:nvPr>
        </p:nvSpPr>
        <p:spPr/>
        <p:txBody>
          <a:bodyPr/>
          <a:lstStyle/>
          <a:p>
            <a:fld id="{ECF25B01-C519-466C-B7A5-311001DCBDF6}" type="slidenum">
              <a:rPr lang="en-GB" smtClean="0"/>
              <a:t>21</a:t>
            </a:fld>
            <a:endParaRPr lang="en-GB"/>
          </a:p>
        </p:txBody>
      </p:sp>
    </p:spTree>
    <p:extLst>
      <p:ext uri="{BB962C8B-B14F-4D97-AF65-F5344CB8AC3E}">
        <p14:creationId xmlns:p14="http://schemas.microsoft.com/office/powerpoint/2010/main" val="507965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major risk factors that reduce people’s resilience.</a:t>
            </a:r>
          </a:p>
          <a:p>
            <a:endParaRPr lang="en-GB" dirty="0"/>
          </a:p>
          <a:p>
            <a:r>
              <a:rPr lang="en-GB" dirty="0"/>
              <a:t>Alcohol and drug misuse affects peoples resilience – causes a lot of misery for people and their families.</a:t>
            </a:r>
          </a:p>
          <a:p>
            <a:endParaRPr lang="en-GB" dirty="0"/>
          </a:p>
          <a:p>
            <a:r>
              <a:rPr lang="en-GB" dirty="0"/>
              <a:t>A trauma such as someone</a:t>
            </a:r>
            <a:r>
              <a:rPr lang="en-GB" baseline="0" dirty="0"/>
              <a:t> being beaten up or bullied has a massive effect.</a:t>
            </a:r>
          </a:p>
          <a:p>
            <a:endParaRPr lang="en-GB" baseline="0" dirty="0"/>
          </a:p>
          <a:p>
            <a:r>
              <a:rPr lang="en-GB" baseline="0" dirty="0"/>
              <a:t>Ongoing stress wears us out – reduces our ability to deal with the things that are causing our stress.</a:t>
            </a:r>
          </a:p>
          <a:p>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22</a:t>
            </a:fld>
            <a:endParaRPr lang="en-GB"/>
          </a:p>
        </p:txBody>
      </p:sp>
    </p:spTree>
    <p:extLst>
      <p:ext uri="{BB962C8B-B14F-4D97-AF65-F5344CB8AC3E}">
        <p14:creationId xmlns:p14="http://schemas.microsoft.com/office/powerpoint/2010/main" val="2104861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our resilience is not always the</a:t>
            </a:r>
            <a:r>
              <a:rPr lang="en-GB" baseline="0" dirty="0"/>
              <a:t> same – it changes depending on what is building it up and what is pushing it down.</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23</a:t>
            </a:fld>
            <a:endParaRPr lang="en-GB"/>
          </a:p>
        </p:txBody>
      </p:sp>
    </p:spTree>
    <p:extLst>
      <p:ext uri="{BB962C8B-B14F-4D97-AF65-F5344CB8AC3E}">
        <p14:creationId xmlns:p14="http://schemas.microsoft.com/office/powerpoint/2010/main" val="1916792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people most of the time are in the safe zone – some days we feel great some days not so great – some days we could achieve</a:t>
            </a:r>
            <a:r>
              <a:rPr lang="en-GB" baseline="0" dirty="0"/>
              <a:t> anything other days we can’t do anything right – that’s normal!!</a:t>
            </a:r>
          </a:p>
          <a:p>
            <a:endParaRPr lang="en-GB" dirty="0"/>
          </a:p>
          <a:p>
            <a:r>
              <a:rPr lang="en-GB" baseline="0" dirty="0"/>
              <a:t>If our protective factors are stronger than our risk</a:t>
            </a:r>
            <a:r>
              <a:rPr lang="en-GB" dirty="0"/>
              <a:t> factors then we are unlikely to develop depression – we bounce back to feel normal – less likely to give up.</a:t>
            </a: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24</a:t>
            </a:fld>
            <a:endParaRPr lang="en-GB"/>
          </a:p>
        </p:txBody>
      </p:sp>
    </p:spTree>
    <p:extLst>
      <p:ext uri="{BB962C8B-B14F-4D97-AF65-F5344CB8AC3E}">
        <p14:creationId xmlns:p14="http://schemas.microsoft.com/office/powerpoint/2010/main" val="3568394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if</a:t>
            </a:r>
            <a:r>
              <a:rPr lang="en-GB" baseline="0" dirty="0"/>
              <a:t> our level of resilience drops down too far we are at risk of developing depression which is an illness. This can happen when our protective factors are very low – we have moved away from home, fallen out with friends; or when risk factors are very high – we start experimenting with drugs, we are being bullied.</a:t>
            </a:r>
          </a:p>
          <a:p>
            <a:endParaRPr lang="en-GB" dirty="0"/>
          </a:p>
          <a:p>
            <a:r>
              <a:rPr lang="en-GB" baseline="0" dirty="0"/>
              <a:t>It is not</a:t>
            </a:r>
            <a:r>
              <a:rPr lang="en-GB" dirty="0"/>
              <a:t> automatic that we become depressed.  Some people will take steps to build their protective factors and ask for help to deal with the risk factors.</a:t>
            </a: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25</a:t>
            </a:fld>
            <a:endParaRPr lang="en-GB"/>
          </a:p>
        </p:txBody>
      </p:sp>
    </p:spTree>
    <p:extLst>
      <p:ext uri="{BB962C8B-B14F-4D97-AF65-F5344CB8AC3E}">
        <p14:creationId xmlns:p14="http://schemas.microsoft.com/office/powerpoint/2010/main" val="2447821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no blood test for depression – it is diagnosed by your G.P. or a counsellor based on a series of questions.</a:t>
            </a:r>
            <a:r>
              <a:rPr lang="en-GB" baseline="0" dirty="0"/>
              <a:t> Depression is treatable and most people start to recover within weeks if they get the right help. Unfortunately 3 out of 4 pupils in this school </a:t>
            </a:r>
            <a:r>
              <a:rPr lang="en-GB" dirty="0"/>
              <a:t>developing</a:t>
            </a:r>
            <a:r>
              <a:rPr lang="en-GB" baseline="0" dirty="0"/>
              <a:t> depression will not ask for help.</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26</a:t>
            </a:fld>
            <a:endParaRPr lang="en-GB"/>
          </a:p>
        </p:txBody>
      </p:sp>
    </p:spTree>
    <p:extLst>
      <p:ext uri="{BB962C8B-B14F-4D97-AF65-F5344CB8AC3E}">
        <p14:creationId xmlns:p14="http://schemas.microsoft.com/office/powerpoint/2010/main" val="3177705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Depression</a:t>
            </a:r>
            <a:r>
              <a:rPr lang="en-GB" baseline="0" dirty="0"/>
              <a:t> has three elements at its core – Helplessness, Hopelessness and Worthlessness.</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27</a:t>
            </a:fld>
            <a:endParaRPr lang="en-GB"/>
          </a:p>
        </p:txBody>
      </p:sp>
    </p:spTree>
    <p:extLst>
      <p:ext uri="{BB962C8B-B14F-4D97-AF65-F5344CB8AC3E}">
        <p14:creationId xmlns:p14="http://schemas.microsoft.com/office/powerpoint/2010/main" val="954860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Helplessness - They feel powerless to do anything to help themselves – including asking for help!</a:t>
            </a:r>
          </a:p>
          <a:p>
            <a:endParaRPr lang="en-GB" dirty="0"/>
          </a:p>
          <a:p>
            <a:r>
              <a:rPr lang="en-GB" dirty="0"/>
              <a:t>Repeat one or two speech bubbles on this slide.</a:t>
            </a:r>
          </a:p>
        </p:txBody>
      </p:sp>
      <p:sp>
        <p:nvSpPr>
          <p:cNvPr id="4" name="Slide Number Placeholder 3"/>
          <p:cNvSpPr>
            <a:spLocks noGrp="1"/>
          </p:cNvSpPr>
          <p:nvPr>
            <p:ph type="sldNum" sz="quarter" idx="10"/>
          </p:nvPr>
        </p:nvSpPr>
        <p:spPr/>
        <p:txBody>
          <a:bodyPr/>
          <a:lstStyle/>
          <a:p>
            <a:fld id="{ECF25B01-C519-466C-B7A5-311001DCBDF6}" type="slidenum">
              <a:rPr lang="en-GB" smtClean="0"/>
              <a:t>28</a:t>
            </a:fld>
            <a:endParaRPr lang="en-GB"/>
          </a:p>
        </p:txBody>
      </p:sp>
    </p:spTree>
    <p:extLst>
      <p:ext uri="{BB962C8B-B14F-4D97-AF65-F5344CB8AC3E}">
        <p14:creationId xmlns:p14="http://schemas.microsoft.com/office/powerpoint/2010/main" val="4140899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Hopelessness - People with depression say things like this</a:t>
            </a:r>
            <a:r>
              <a:rPr lang="en-GB" baseline="0" dirty="0"/>
              <a:t> – they don’t believe the future will get any better.</a:t>
            </a:r>
          </a:p>
          <a:p>
            <a:endParaRPr lang="en-GB" baseline="0" dirty="0"/>
          </a:p>
          <a:p>
            <a:r>
              <a:rPr lang="en-GB" baseline="0" dirty="0"/>
              <a:t>Repeat one or two speech bubbles on this slide.</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29</a:t>
            </a:fld>
            <a:endParaRPr lang="en-GB"/>
          </a:p>
        </p:txBody>
      </p:sp>
    </p:spTree>
    <p:extLst>
      <p:ext uri="{BB962C8B-B14F-4D97-AF65-F5344CB8AC3E}">
        <p14:creationId xmlns:p14="http://schemas.microsoft.com/office/powerpoint/2010/main" val="234035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Explain that they need to identify the three babies – not one, not two – but they need to be aware of other members of their team</a:t>
            </a:r>
            <a:r>
              <a:rPr lang="en-US" baseline="0" dirty="0"/>
              <a:t> who might have found a different baby from them – work as a team, they are</a:t>
            </a:r>
            <a:r>
              <a:rPr lang="en-US" dirty="0"/>
              <a:t> allowed to make noise during the competition</a:t>
            </a:r>
            <a:r>
              <a:rPr lang="en-US" baseline="0" dirty="0"/>
              <a:t>.  When they have found the three babies shout out the team name – team one, team two etc.</a:t>
            </a:r>
            <a:endParaRPr lang="en-US" dirty="0"/>
          </a:p>
        </p:txBody>
      </p:sp>
      <p:sp>
        <p:nvSpPr>
          <p:cNvPr id="362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3470" indent="-285950" eaLnBrk="0" hangingPunct="0">
              <a:defRPr>
                <a:solidFill>
                  <a:schemeClr val="tx1"/>
                </a:solidFill>
                <a:latin typeface="Arial" charset="0"/>
                <a:cs typeface="Arial" charset="0"/>
              </a:defRPr>
            </a:lvl2pPr>
            <a:lvl3pPr marL="1143800" indent="-228760" eaLnBrk="0" hangingPunct="0">
              <a:defRPr>
                <a:solidFill>
                  <a:schemeClr val="tx1"/>
                </a:solidFill>
                <a:latin typeface="Arial" charset="0"/>
                <a:cs typeface="Arial" charset="0"/>
              </a:defRPr>
            </a:lvl3pPr>
            <a:lvl4pPr marL="1601320" indent="-228760" eaLnBrk="0" hangingPunct="0">
              <a:defRPr>
                <a:solidFill>
                  <a:schemeClr val="tx1"/>
                </a:solidFill>
                <a:latin typeface="Arial" charset="0"/>
                <a:cs typeface="Arial" charset="0"/>
              </a:defRPr>
            </a:lvl4pPr>
            <a:lvl5pPr marL="2058840" indent="-228760" eaLnBrk="0" hangingPunct="0">
              <a:defRPr>
                <a:solidFill>
                  <a:schemeClr val="tx1"/>
                </a:solidFill>
                <a:latin typeface="Arial" charset="0"/>
                <a:cs typeface="Arial" charset="0"/>
              </a:defRPr>
            </a:lvl5pPr>
            <a:lvl6pPr marL="2516360" indent="-228760" eaLnBrk="0" fontAlgn="base" hangingPunct="0">
              <a:spcBef>
                <a:spcPct val="0"/>
              </a:spcBef>
              <a:spcAft>
                <a:spcPct val="0"/>
              </a:spcAft>
              <a:defRPr>
                <a:solidFill>
                  <a:schemeClr val="tx1"/>
                </a:solidFill>
                <a:latin typeface="Arial" charset="0"/>
                <a:cs typeface="Arial" charset="0"/>
              </a:defRPr>
            </a:lvl6pPr>
            <a:lvl7pPr marL="2973880" indent="-228760" eaLnBrk="0" fontAlgn="base" hangingPunct="0">
              <a:spcBef>
                <a:spcPct val="0"/>
              </a:spcBef>
              <a:spcAft>
                <a:spcPct val="0"/>
              </a:spcAft>
              <a:defRPr>
                <a:solidFill>
                  <a:schemeClr val="tx1"/>
                </a:solidFill>
                <a:latin typeface="Arial" charset="0"/>
                <a:cs typeface="Arial" charset="0"/>
              </a:defRPr>
            </a:lvl7pPr>
            <a:lvl8pPr marL="3431400" indent="-228760" eaLnBrk="0" fontAlgn="base" hangingPunct="0">
              <a:spcBef>
                <a:spcPct val="0"/>
              </a:spcBef>
              <a:spcAft>
                <a:spcPct val="0"/>
              </a:spcAft>
              <a:defRPr>
                <a:solidFill>
                  <a:schemeClr val="tx1"/>
                </a:solidFill>
                <a:latin typeface="Arial" charset="0"/>
                <a:cs typeface="Arial" charset="0"/>
              </a:defRPr>
            </a:lvl8pPr>
            <a:lvl9pPr marL="3888920" indent="-228760" eaLnBrk="0" fontAlgn="base" hangingPunct="0">
              <a:spcBef>
                <a:spcPct val="0"/>
              </a:spcBef>
              <a:spcAft>
                <a:spcPct val="0"/>
              </a:spcAft>
              <a:defRPr>
                <a:solidFill>
                  <a:schemeClr val="tx1"/>
                </a:solidFill>
                <a:latin typeface="Arial" charset="0"/>
                <a:cs typeface="Arial" charset="0"/>
              </a:defRPr>
            </a:lvl9pPr>
          </a:lstStyle>
          <a:p>
            <a:pPr eaLnBrk="1" hangingPunct="1"/>
            <a:fld id="{F64EEBE5-A1A8-43F2-811E-43D56D408841}" type="slidenum">
              <a:rPr lang="en-GB" smtClean="0"/>
              <a:pPr eaLnBrk="1" hangingPunct="1"/>
              <a:t>3</a:t>
            </a:fld>
            <a:endParaRPr lang="en-GB"/>
          </a:p>
        </p:txBody>
      </p:sp>
    </p:spTree>
    <p:extLst>
      <p:ext uri="{BB962C8B-B14F-4D97-AF65-F5344CB8AC3E}">
        <p14:creationId xmlns:p14="http://schemas.microsoft.com/office/powerpoint/2010/main" val="2053183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Worthlessness – Most people with depression have very low self esteem and may feel that they don’t deserve any help and that will make it harder to ask for help.</a:t>
            </a:r>
          </a:p>
          <a:p>
            <a:endParaRPr lang="en-GB" baseline="0" dirty="0"/>
          </a:p>
          <a:p>
            <a:r>
              <a:rPr lang="en-GB" baseline="0" dirty="0"/>
              <a:t>Repeat one or two speech bubbles from this slide.</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30</a:t>
            </a:fld>
            <a:endParaRPr lang="en-GB"/>
          </a:p>
        </p:txBody>
      </p:sp>
    </p:spTree>
    <p:extLst>
      <p:ext uri="{BB962C8B-B14F-4D97-AF65-F5344CB8AC3E}">
        <p14:creationId xmlns:p14="http://schemas.microsoft.com/office/powerpoint/2010/main" val="914252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Anxiety is a different illness to depression – everybody gets anxious but the disease of anxiety</a:t>
            </a:r>
            <a:r>
              <a:rPr lang="en-GB" baseline="0" dirty="0"/>
              <a:t> is where the body and mind is over-reacting to such an extent that it is significantly impacting on a person’s quality of life.</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31</a:t>
            </a:fld>
            <a:endParaRPr lang="en-GB"/>
          </a:p>
        </p:txBody>
      </p:sp>
    </p:spTree>
    <p:extLst>
      <p:ext uri="{BB962C8B-B14F-4D97-AF65-F5344CB8AC3E}">
        <p14:creationId xmlns:p14="http://schemas.microsoft.com/office/powerpoint/2010/main" val="4189063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with anxiety may talk about things such as physical stress, disrupted sleep and high levels of worrying.</a:t>
            </a:r>
          </a:p>
          <a:p>
            <a:endParaRPr lang="en-GB" dirty="0"/>
          </a:p>
          <a:p>
            <a:r>
              <a:rPr lang="en-GB" dirty="0"/>
              <a:t>Repeat one or two of these speech bubbles.</a:t>
            </a:r>
          </a:p>
          <a:p>
            <a:endParaRPr lang="en-GB" dirty="0"/>
          </a:p>
          <a:p>
            <a:r>
              <a:rPr lang="en-GB" dirty="0"/>
              <a:t>The stress hormone cortisol is also the hormone that is released every morning to get you out of bed – that is why many people are grumpy first thing in the morning. If you have too high a level of cortisol in your bloodstream you may wake up in the middle of the night ready to get up – this is a sign that you may be suffering from stress and you should talk to someone.</a:t>
            </a:r>
          </a:p>
        </p:txBody>
      </p:sp>
      <p:sp>
        <p:nvSpPr>
          <p:cNvPr id="4" name="Slide Number Placeholder 3"/>
          <p:cNvSpPr>
            <a:spLocks noGrp="1"/>
          </p:cNvSpPr>
          <p:nvPr>
            <p:ph type="sldNum" sz="quarter" idx="10"/>
          </p:nvPr>
        </p:nvSpPr>
        <p:spPr/>
        <p:txBody>
          <a:bodyPr/>
          <a:lstStyle/>
          <a:p>
            <a:fld id="{ECF25B01-C519-466C-B7A5-311001DCBDF6}" type="slidenum">
              <a:rPr lang="en-GB" smtClean="0"/>
              <a:t>32</a:t>
            </a:fld>
            <a:endParaRPr lang="en-GB"/>
          </a:p>
        </p:txBody>
      </p:sp>
    </p:spTree>
    <p:extLst>
      <p:ext uri="{BB962C8B-B14F-4D97-AF65-F5344CB8AC3E}">
        <p14:creationId xmlns:p14="http://schemas.microsoft.com/office/powerpoint/2010/main" val="3690727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both are treatable and the sooner the better – mild depression and anxiety are easier to treat than severe</a:t>
            </a:r>
            <a:r>
              <a:rPr lang="en-GB" baseline="0" dirty="0"/>
              <a:t> depression and anxiety.</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33</a:t>
            </a:fld>
            <a:endParaRPr lang="en-GB"/>
          </a:p>
        </p:txBody>
      </p:sp>
    </p:spTree>
    <p:extLst>
      <p:ext uri="{BB962C8B-B14F-4D97-AF65-F5344CB8AC3E}">
        <p14:creationId xmlns:p14="http://schemas.microsoft.com/office/powerpoint/2010/main" val="1080258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roads that we can travel down when we are facing a problem – the low resilient or high resilient road.</a:t>
            </a:r>
          </a:p>
        </p:txBody>
      </p:sp>
      <p:sp>
        <p:nvSpPr>
          <p:cNvPr id="4" name="Slide Number Placeholder 3"/>
          <p:cNvSpPr>
            <a:spLocks noGrp="1"/>
          </p:cNvSpPr>
          <p:nvPr>
            <p:ph type="sldNum" sz="quarter" idx="10"/>
          </p:nvPr>
        </p:nvSpPr>
        <p:spPr/>
        <p:txBody>
          <a:bodyPr/>
          <a:lstStyle/>
          <a:p>
            <a:fld id="{ECF25B01-C519-466C-B7A5-311001DCBDF6}" type="slidenum">
              <a:rPr lang="en-GB" smtClean="0"/>
              <a:t>34</a:t>
            </a:fld>
            <a:endParaRPr lang="en-GB"/>
          </a:p>
        </p:txBody>
      </p:sp>
    </p:spTree>
    <p:extLst>
      <p:ext uri="{BB962C8B-B14F-4D97-AF65-F5344CB8AC3E}">
        <p14:creationId xmlns:p14="http://schemas.microsoft.com/office/powerpoint/2010/main" val="3504715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predict which road someone will take based on their levels of pessimism or optimism.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Researchers found that they could predict who would succeed based on their level of optimism or pessimism. Your level of optimism is a very clear predictor of how you will react to problems in your life.</a:t>
            </a:r>
          </a:p>
          <a:p>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35</a:t>
            </a:fld>
            <a:endParaRPr lang="en-GB"/>
          </a:p>
        </p:txBody>
      </p:sp>
    </p:spTree>
    <p:extLst>
      <p:ext uri="{BB962C8B-B14F-4D97-AF65-F5344CB8AC3E}">
        <p14:creationId xmlns:p14="http://schemas.microsoft.com/office/powerpoint/2010/main" val="3861923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found that optimistic people benefit from all of these factors. They could not find one  positive reason to be a pessimist. </a:t>
            </a:r>
          </a:p>
        </p:txBody>
      </p:sp>
      <p:sp>
        <p:nvSpPr>
          <p:cNvPr id="4" name="Slide Number Placeholder 3"/>
          <p:cNvSpPr>
            <a:spLocks noGrp="1"/>
          </p:cNvSpPr>
          <p:nvPr>
            <p:ph type="sldNum" sz="quarter" idx="10"/>
          </p:nvPr>
        </p:nvSpPr>
        <p:spPr/>
        <p:txBody>
          <a:bodyPr/>
          <a:lstStyle/>
          <a:p>
            <a:fld id="{ECF25B01-C519-466C-B7A5-311001DCBDF6}" type="slidenum">
              <a:rPr lang="en-GB" smtClean="0"/>
              <a:t>36</a:t>
            </a:fld>
            <a:endParaRPr lang="en-GB"/>
          </a:p>
        </p:txBody>
      </p:sp>
    </p:spTree>
    <p:extLst>
      <p:ext uri="{BB962C8B-B14F-4D97-AF65-F5344CB8AC3E}">
        <p14:creationId xmlns:p14="http://schemas.microsoft.com/office/powerpoint/2010/main" val="1111535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pessimistic you can change.</a:t>
            </a:r>
          </a:p>
          <a:p>
            <a:endParaRPr lang="en-GB" dirty="0"/>
          </a:p>
          <a:p>
            <a:r>
              <a:rPr lang="en-GB" dirty="0"/>
              <a:t>Ask for help – counsellors can help people to change their pessimistic emotions. One of the main ways is to challenge your negative emotions with evidence.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Cognitive Behaviour Therapy (CBT) has been shown to be very effective in helping people reduce their levels of pessimism – i.e. you can learn to be more optimistic.</a:t>
            </a:r>
          </a:p>
          <a:p>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37</a:t>
            </a:fld>
            <a:endParaRPr lang="en-GB"/>
          </a:p>
        </p:txBody>
      </p:sp>
    </p:spTree>
    <p:extLst>
      <p:ext uri="{BB962C8B-B14F-4D97-AF65-F5344CB8AC3E}">
        <p14:creationId xmlns:p14="http://schemas.microsoft.com/office/powerpoint/2010/main" val="2286778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a young person with low resilience faces a problem they start off with the thought in their head that they can’t solve the problem – things won’t get better, they can’t do any thing</a:t>
            </a:r>
            <a:r>
              <a:rPr lang="en-GB" baseline="0" dirty="0"/>
              <a:t> about it and there’s no point in asking for help. If things don’t change there is the potential for that young person to develop the illness of depression – and sitting beside depression is the risk that they might harm themselves.</a:t>
            </a:r>
          </a:p>
          <a:p>
            <a:endParaRPr lang="en-GB" baseline="0" dirty="0"/>
          </a:p>
          <a:p>
            <a:r>
              <a:rPr lang="en-GB" baseline="0" dirty="0"/>
              <a:t>A young person who is high resilient has a different mind-set – they will overcome this problem – they use five life-skills differently from someone with low resilience and they are much more likely to bounce back from life’s problems and achieve their goals.</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38</a:t>
            </a:fld>
            <a:endParaRPr lang="en-GB"/>
          </a:p>
        </p:txBody>
      </p:sp>
    </p:spTree>
    <p:extLst>
      <p:ext uri="{BB962C8B-B14F-4D97-AF65-F5344CB8AC3E}">
        <p14:creationId xmlns:p14="http://schemas.microsoft.com/office/powerpoint/2010/main" val="1990680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About 30% of people seem to be currently immune to depression – they are so resilient at this time in their life that they seem to be able to bounce back from almost anything.  </a:t>
            </a:r>
          </a:p>
        </p:txBody>
      </p:sp>
      <p:sp>
        <p:nvSpPr>
          <p:cNvPr id="4" name="Slide Number Placeholder 3"/>
          <p:cNvSpPr>
            <a:spLocks noGrp="1"/>
          </p:cNvSpPr>
          <p:nvPr>
            <p:ph type="sldNum" sz="quarter" idx="10"/>
          </p:nvPr>
        </p:nvSpPr>
        <p:spPr/>
        <p:txBody>
          <a:bodyPr/>
          <a:lstStyle/>
          <a:p>
            <a:fld id="{ECF25B01-C519-466C-B7A5-311001DCBDF6}" type="slidenum">
              <a:rPr lang="en-GB" smtClean="0"/>
              <a:t>39</a:t>
            </a:fld>
            <a:endParaRPr lang="en-GB"/>
          </a:p>
        </p:txBody>
      </p:sp>
    </p:spTree>
    <p:extLst>
      <p:ext uri="{BB962C8B-B14F-4D97-AF65-F5344CB8AC3E}">
        <p14:creationId xmlns:p14="http://schemas.microsoft.com/office/powerpoint/2010/main" val="224916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When a team shouts out their team name – get them to identify the three babies using laser beam or</a:t>
            </a:r>
            <a:r>
              <a:rPr lang="en-US" baseline="0" dirty="0"/>
              <a:t> by going up to the screen and pointing.</a:t>
            </a:r>
            <a:endParaRPr lang="en-US" dirty="0"/>
          </a:p>
        </p:txBody>
      </p:sp>
      <p:sp>
        <p:nvSpPr>
          <p:cNvPr id="294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D959398-0E7D-4748-9CAD-FA816108983A}" type="slidenum">
              <a:rPr lang="en-GB" smtClean="0"/>
              <a:pPr eaLnBrk="1" hangingPunct="1"/>
              <a:t>4</a:t>
            </a:fld>
            <a:endParaRPr lang="en-GB"/>
          </a:p>
        </p:txBody>
      </p:sp>
    </p:spTree>
    <p:extLst>
      <p:ext uri="{BB962C8B-B14F-4D97-AF65-F5344CB8AC3E}">
        <p14:creationId xmlns:p14="http://schemas.microsoft.com/office/powerpoint/2010/main" val="475722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About 60% of people- that’s most people in this room</a:t>
            </a:r>
            <a:r>
              <a:rPr lang="en-GB" dirty="0"/>
              <a:t> –</a:t>
            </a:r>
            <a:r>
              <a:rPr lang="en-GB" baseline="0" dirty="0"/>
              <a:t> when something very negative happens in their life will start to</a:t>
            </a:r>
            <a:r>
              <a:rPr lang="en-GB" dirty="0"/>
              <a:t> develop depression but after a period of time they will start to recover – their level of resilience means it takes time to recover – so as long as nothing else happens before they have recovered they are unlikely to be at risk.</a:t>
            </a:r>
          </a:p>
          <a:p>
            <a:endParaRPr lang="en-GB" dirty="0"/>
          </a:p>
          <a:p>
            <a:r>
              <a:rPr lang="en-GB" dirty="0"/>
              <a:t>Most people benefit from getting help – either they ask for help or someone spots they aren’t doing well and intervene to get them the help they need. That is why family, friends and school staff can be critical for support – someone else can help you get help – and you can get help for someone else – and then they can recover.</a:t>
            </a:r>
          </a:p>
        </p:txBody>
      </p:sp>
      <p:sp>
        <p:nvSpPr>
          <p:cNvPr id="4" name="Slide Number Placeholder 3"/>
          <p:cNvSpPr>
            <a:spLocks noGrp="1"/>
          </p:cNvSpPr>
          <p:nvPr>
            <p:ph type="sldNum" sz="quarter" idx="10"/>
          </p:nvPr>
        </p:nvSpPr>
        <p:spPr/>
        <p:txBody>
          <a:bodyPr/>
          <a:lstStyle/>
          <a:p>
            <a:fld id="{ECF25B01-C519-466C-B7A5-311001DCBDF6}" type="slidenum">
              <a:rPr lang="en-GB" smtClean="0"/>
              <a:t>40</a:t>
            </a:fld>
            <a:endParaRPr lang="en-GB"/>
          </a:p>
        </p:txBody>
      </p:sp>
    </p:spTree>
    <p:extLst>
      <p:ext uri="{BB962C8B-B14F-4D97-AF65-F5344CB8AC3E}">
        <p14:creationId xmlns:p14="http://schemas.microsoft.com/office/powerpoint/2010/main" val="260803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Currently about 10% of people will not be able to bounce back and may develop clinical depression and will be at a higher risk of self harm or worse. They will not ask for help and they will hide so therefore no one else knows to step in and help them.</a:t>
            </a:r>
          </a:p>
          <a:p>
            <a:endParaRPr lang="en-GB" dirty="0"/>
          </a:p>
          <a:p>
            <a:r>
              <a:rPr lang="en-GB" dirty="0"/>
              <a:t>Sadly many people hide that they are not doing well and either people don’t notice or don’t get them help.  We want to change that – if you notice somebody isn’t doing well get them help – we will talk about this in the last section of the programme.</a:t>
            </a:r>
          </a:p>
        </p:txBody>
      </p:sp>
      <p:sp>
        <p:nvSpPr>
          <p:cNvPr id="4" name="Slide Number Placeholder 3"/>
          <p:cNvSpPr>
            <a:spLocks noGrp="1"/>
          </p:cNvSpPr>
          <p:nvPr>
            <p:ph type="sldNum" sz="quarter" idx="10"/>
          </p:nvPr>
        </p:nvSpPr>
        <p:spPr/>
        <p:txBody>
          <a:bodyPr/>
          <a:lstStyle/>
          <a:p>
            <a:fld id="{ECF25B01-C519-466C-B7A5-311001DCBDF6}" type="slidenum">
              <a:rPr lang="en-GB" smtClean="0"/>
              <a:t>41</a:t>
            </a:fld>
            <a:endParaRPr lang="en-GB"/>
          </a:p>
        </p:txBody>
      </p:sp>
    </p:spTree>
    <p:extLst>
      <p:ext uri="{BB962C8B-B14F-4D97-AF65-F5344CB8AC3E}">
        <p14:creationId xmlns:p14="http://schemas.microsoft.com/office/powerpoint/2010/main" val="937217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psychologists examined resilience in families they discovered that high resilient people did five core things differently from low resilient people – and</a:t>
            </a:r>
            <a:r>
              <a:rPr lang="en-GB" baseline="0" dirty="0"/>
              <a:t> also that low resilient people could learn to become more resilient by learning these core life skills.</a:t>
            </a:r>
          </a:p>
          <a:p>
            <a:pPr marL="171450" indent="-171450">
              <a:buFont typeface="Arial" panose="020B0604020202020204" pitchFamily="34" charset="0"/>
              <a:buChar char="•"/>
            </a:pPr>
            <a:r>
              <a:rPr lang="en-GB" baseline="0" dirty="0"/>
              <a:t>One of the first things they found was that high resilient people were better listeners than low resilient people and we are going to look at listening skills very shortly.</a:t>
            </a:r>
          </a:p>
          <a:p>
            <a:pPr marL="171450" indent="-171450">
              <a:buFont typeface="Arial" panose="020B0604020202020204" pitchFamily="34" charset="0"/>
              <a:buChar char="•"/>
            </a:pPr>
            <a:r>
              <a:rPr lang="en-GB" baseline="0" dirty="0"/>
              <a:t>The second life skill was the ability to solve problems – high resilient people were better problem solvers so we are going to look at problem solving.  They also found that high resilient people used their skills together – so listening helps solve problems etc.</a:t>
            </a:r>
          </a:p>
          <a:p>
            <a:pPr marL="171450" indent="-171450">
              <a:buFont typeface="Arial" panose="020B0604020202020204" pitchFamily="34" charset="0"/>
              <a:buChar char="•"/>
            </a:pPr>
            <a:r>
              <a:rPr lang="en-GB" baseline="0" dirty="0"/>
              <a:t>The third skill seen in high resilient people was that they were better able to manage their emotions – low resilient people’s heads kept exploding – a bit like </a:t>
            </a:r>
            <a:r>
              <a:rPr lang="en-GB" baseline="0" dirty="0" err="1"/>
              <a:t>Eastenders</a:t>
            </a:r>
            <a:r>
              <a:rPr lang="en-GB" baseline="0" dirty="0"/>
              <a:t>. One of the main reasons people lose control of their emotions is stress so we will look at that.</a:t>
            </a:r>
          </a:p>
          <a:p>
            <a:pPr marL="171450" indent="-171450">
              <a:buFont typeface="Arial" panose="020B0604020202020204" pitchFamily="34" charset="0"/>
              <a:buChar char="•"/>
            </a:pPr>
            <a:r>
              <a:rPr lang="en-GB" baseline="0" dirty="0"/>
              <a:t>High resilient people are much more likely to work successfully in teams – working together to solve problems or achieve success – low resilient people tend to work on their own – and fail on their own – so we will look at team-working.</a:t>
            </a:r>
          </a:p>
          <a:p>
            <a:pPr marL="171450" indent="-171450">
              <a:buFont typeface="Arial" panose="020B0604020202020204" pitchFamily="34" charset="0"/>
              <a:buChar char="•"/>
            </a:pPr>
            <a:r>
              <a:rPr lang="en-GB" baseline="0" dirty="0"/>
              <a:t>Finally they found that high resilient people were the first to ask for help – they knew that getting help was a good thing – low resilient people were less likely to ask for help even though they were the people most likely to be struggling- they thought asking for help was a sign of weakness.</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42</a:t>
            </a:fld>
            <a:endParaRPr lang="en-GB"/>
          </a:p>
        </p:txBody>
      </p:sp>
    </p:spTree>
    <p:extLst>
      <p:ext uri="{BB962C8B-B14F-4D97-AF65-F5344CB8AC3E}">
        <p14:creationId xmlns:p14="http://schemas.microsoft.com/office/powerpoint/2010/main" val="1455122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43</a:t>
            </a:fld>
            <a:endParaRPr lang="en-GB"/>
          </a:p>
        </p:txBody>
      </p:sp>
    </p:spTree>
    <p:extLst>
      <p:ext uri="{BB962C8B-B14F-4D97-AF65-F5344CB8AC3E}">
        <p14:creationId xmlns:p14="http://schemas.microsoft.com/office/powerpoint/2010/main" val="194189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You must shout out your team name before you will</a:t>
            </a:r>
            <a:r>
              <a:rPr lang="en-US" baseline="0" dirty="0"/>
              <a:t> be allowed to answer.</a:t>
            </a:r>
            <a:endParaRPr lang="en-US" dirty="0"/>
          </a:p>
        </p:txBody>
      </p:sp>
      <p:sp>
        <p:nvSpPr>
          <p:cNvPr id="362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3470" indent="-285950" eaLnBrk="0" hangingPunct="0">
              <a:defRPr>
                <a:solidFill>
                  <a:schemeClr val="tx1"/>
                </a:solidFill>
                <a:latin typeface="Arial" charset="0"/>
                <a:cs typeface="Arial" charset="0"/>
              </a:defRPr>
            </a:lvl2pPr>
            <a:lvl3pPr marL="1143800" indent="-228760" eaLnBrk="0" hangingPunct="0">
              <a:defRPr>
                <a:solidFill>
                  <a:schemeClr val="tx1"/>
                </a:solidFill>
                <a:latin typeface="Arial" charset="0"/>
                <a:cs typeface="Arial" charset="0"/>
              </a:defRPr>
            </a:lvl3pPr>
            <a:lvl4pPr marL="1601320" indent="-228760" eaLnBrk="0" hangingPunct="0">
              <a:defRPr>
                <a:solidFill>
                  <a:schemeClr val="tx1"/>
                </a:solidFill>
                <a:latin typeface="Arial" charset="0"/>
                <a:cs typeface="Arial" charset="0"/>
              </a:defRPr>
            </a:lvl4pPr>
            <a:lvl5pPr marL="2058840" indent="-228760" eaLnBrk="0" hangingPunct="0">
              <a:defRPr>
                <a:solidFill>
                  <a:schemeClr val="tx1"/>
                </a:solidFill>
                <a:latin typeface="Arial" charset="0"/>
                <a:cs typeface="Arial" charset="0"/>
              </a:defRPr>
            </a:lvl5pPr>
            <a:lvl6pPr marL="2516360" indent="-228760" eaLnBrk="0" fontAlgn="base" hangingPunct="0">
              <a:spcBef>
                <a:spcPct val="0"/>
              </a:spcBef>
              <a:spcAft>
                <a:spcPct val="0"/>
              </a:spcAft>
              <a:defRPr>
                <a:solidFill>
                  <a:schemeClr val="tx1"/>
                </a:solidFill>
                <a:latin typeface="Arial" charset="0"/>
                <a:cs typeface="Arial" charset="0"/>
              </a:defRPr>
            </a:lvl6pPr>
            <a:lvl7pPr marL="2973880" indent="-228760" eaLnBrk="0" fontAlgn="base" hangingPunct="0">
              <a:spcBef>
                <a:spcPct val="0"/>
              </a:spcBef>
              <a:spcAft>
                <a:spcPct val="0"/>
              </a:spcAft>
              <a:defRPr>
                <a:solidFill>
                  <a:schemeClr val="tx1"/>
                </a:solidFill>
                <a:latin typeface="Arial" charset="0"/>
                <a:cs typeface="Arial" charset="0"/>
              </a:defRPr>
            </a:lvl7pPr>
            <a:lvl8pPr marL="3431400" indent="-228760" eaLnBrk="0" fontAlgn="base" hangingPunct="0">
              <a:spcBef>
                <a:spcPct val="0"/>
              </a:spcBef>
              <a:spcAft>
                <a:spcPct val="0"/>
              </a:spcAft>
              <a:defRPr>
                <a:solidFill>
                  <a:schemeClr val="tx1"/>
                </a:solidFill>
                <a:latin typeface="Arial" charset="0"/>
                <a:cs typeface="Arial" charset="0"/>
              </a:defRPr>
            </a:lvl8pPr>
            <a:lvl9pPr marL="3888920" indent="-228760" eaLnBrk="0" fontAlgn="base" hangingPunct="0">
              <a:spcBef>
                <a:spcPct val="0"/>
              </a:spcBef>
              <a:spcAft>
                <a:spcPct val="0"/>
              </a:spcAft>
              <a:defRPr>
                <a:solidFill>
                  <a:schemeClr val="tx1"/>
                </a:solidFill>
                <a:latin typeface="Arial" charset="0"/>
                <a:cs typeface="Arial" charset="0"/>
              </a:defRPr>
            </a:lvl9pPr>
          </a:lstStyle>
          <a:p>
            <a:pPr eaLnBrk="1" hangingPunct="1"/>
            <a:fld id="{F64EEBE5-A1A8-43F2-811E-43D56D408841}" type="slidenum">
              <a:rPr lang="en-GB" smtClean="0"/>
              <a:pPr eaLnBrk="1" hangingPunct="1"/>
              <a:t>5</a:t>
            </a:fld>
            <a:endParaRPr lang="en-GB"/>
          </a:p>
        </p:txBody>
      </p:sp>
    </p:spTree>
    <p:extLst>
      <p:ext uri="{BB962C8B-B14F-4D97-AF65-F5344CB8AC3E}">
        <p14:creationId xmlns:p14="http://schemas.microsoft.com/office/powerpoint/2010/main" val="413096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Answer is a dolphin</a:t>
            </a:r>
            <a:r>
              <a:rPr lang="en-US" baseline="0" dirty="0"/>
              <a:t> – sometimes someone will see it quickly sometimes it will go on for three or four minutes - let them have the time.</a:t>
            </a:r>
            <a:endParaRPr lang="en-US" dirty="0"/>
          </a:p>
        </p:txBody>
      </p:sp>
      <p:sp>
        <p:nvSpPr>
          <p:cNvPr id="363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3470" indent="-285950" eaLnBrk="0" hangingPunct="0">
              <a:defRPr>
                <a:solidFill>
                  <a:schemeClr val="tx1"/>
                </a:solidFill>
                <a:latin typeface="Arial" charset="0"/>
                <a:cs typeface="Arial" charset="0"/>
              </a:defRPr>
            </a:lvl2pPr>
            <a:lvl3pPr marL="1143800" indent="-228760" eaLnBrk="0" hangingPunct="0">
              <a:defRPr>
                <a:solidFill>
                  <a:schemeClr val="tx1"/>
                </a:solidFill>
                <a:latin typeface="Arial" charset="0"/>
                <a:cs typeface="Arial" charset="0"/>
              </a:defRPr>
            </a:lvl3pPr>
            <a:lvl4pPr marL="1601320" indent="-228760" eaLnBrk="0" hangingPunct="0">
              <a:defRPr>
                <a:solidFill>
                  <a:schemeClr val="tx1"/>
                </a:solidFill>
                <a:latin typeface="Arial" charset="0"/>
                <a:cs typeface="Arial" charset="0"/>
              </a:defRPr>
            </a:lvl4pPr>
            <a:lvl5pPr marL="2058840" indent="-228760" eaLnBrk="0" hangingPunct="0">
              <a:defRPr>
                <a:solidFill>
                  <a:schemeClr val="tx1"/>
                </a:solidFill>
                <a:latin typeface="Arial" charset="0"/>
                <a:cs typeface="Arial" charset="0"/>
              </a:defRPr>
            </a:lvl5pPr>
            <a:lvl6pPr marL="2516360" indent="-228760" eaLnBrk="0" fontAlgn="base" hangingPunct="0">
              <a:spcBef>
                <a:spcPct val="0"/>
              </a:spcBef>
              <a:spcAft>
                <a:spcPct val="0"/>
              </a:spcAft>
              <a:defRPr>
                <a:solidFill>
                  <a:schemeClr val="tx1"/>
                </a:solidFill>
                <a:latin typeface="Arial" charset="0"/>
                <a:cs typeface="Arial" charset="0"/>
              </a:defRPr>
            </a:lvl6pPr>
            <a:lvl7pPr marL="2973880" indent="-228760" eaLnBrk="0" fontAlgn="base" hangingPunct="0">
              <a:spcBef>
                <a:spcPct val="0"/>
              </a:spcBef>
              <a:spcAft>
                <a:spcPct val="0"/>
              </a:spcAft>
              <a:defRPr>
                <a:solidFill>
                  <a:schemeClr val="tx1"/>
                </a:solidFill>
                <a:latin typeface="Arial" charset="0"/>
                <a:cs typeface="Arial" charset="0"/>
              </a:defRPr>
            </a:lvl7pPr>
            <a:lvl8pPr marL="3431400" indent="-228760" eaLnBrk="0" fontAlgn="base" hangingPunct="0">
              <a:spcBef>
                <a:spcPct val="0"/>
              </a:spcBef>
              <a:spcAft>
                <a:spcPct val="0"/>
              </a:spcAft>
              <a:defRPr>
                <a:solidFill>
                  <a:schemeClr val="tx1"/>
                </a:solidFill>
                <a:latin typeface="Arial" charset="0"/>
                <a:cs typeface="Arial" charset="0"/>
              </a:defRPr>
            </a:lvl8pPr>
            <a:lvl9pPr marL="3888920" indent="-228760" eaLnBrk="0" fontAlgn="base" hangingPunct="0">
              <a:spcBef>
                <a:spcPct val="0"/>
              </a:spcBef>
              <a:spcAft>
                <a:spcPct val="0"/>
              </a:spcAft>
              <a:defRPr>
                <a:solidFill>
                  <a:schemeClr val="tx1"/>
                </a:solidFill>
                <a:latin typeface="Arial" charset="0"/>
                <a:cs typeface="Arial" charset="0"/>
              </a:defRPr>
            </a:lvl9pPr>
          </a:lstStyle>
          <a:p>
            <a:pPr eaLnBrk="1" hangingPunct="1"/>
            <a:fld id="{EC223652-DAAE-4CEB-B85A-3D836DFC0B54}" type="slidenum">
              <a:rPr lang="en-GB" smtClean="0"/>
              <a:pPr eaLnBrk="1" hangingPunct="1"/>
              <a:t>6</a:t>
            </a:fld>
            <a:endParaRPr lang="en-GB"/>
          </a:p>
        </p:txBody>
      </p:sp>
    </p:spTree>
    <p:extLst>
      <p:ext uri="{BB962C8B-B14F-4D97-AF65-F5344CB8AC3E}">
        <p14:creationId xmlns:p14="http://schemas.microsoft.com/office/powerpoint/2010/main" val="2423470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question is to decide as a team how many triangles there are on the next slide – you will show the slide for three seconds only.  Then each team have to give their answer – the team that gets closest gets the points.</a:t>
            </a:r>
          </a:p>
        </p:txBody>
      </p:sp>
      <p:sp>
        <p:nvSpPr>
          <p:cNvPr id="4" name="Slide Number Placeholder 3"/>
          <p:cNvSpPr>
            <a:spLocks noGrp="1"/>
          </p:cNvSpPr>
          <p:nvPr>
            <p:ph type="sldNum" sz="quarter" idx="10"/>
          </p:nvPr>
        </p:nvSpPr>
        <p:spPr/>
        <p:txBody>
          <a:bodyPr/>
          <a:lstStyle/>
          <a:p>
            <a:fld id="{ECF25B01-C519-466C-B7A5-311001DCBDF6}" type="slidenum">
              <a:rPr lang="en-GB" smtClean="0"/>
              <a:t>7</a:t>
            </a:fld>
            <a:endParaRPr lang="en-GB"/>
          </a:p>
        </p:txBody>
      </p:sp>
    </p:spTree>
    <p:extLst>
      <p:ext uri="{BB962C8B-B14F-4D97-AF65-F5344CB8AC3E}">
        <p14:creationId xmlns:p14="http://schemas.microsoft.com/office/powerpoint/2010/main" val="2509043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 slide for three seconds, click back to previous slide then ask each team how many triangles there are. The team or teams who get closest get the points – there are no triangles in the picture.</a:t>
            </a:r>
          </a:p>
        </p:txBody>
      </p:sp>
      <p:sp>
        <p:nvSpPr>
          <p:cNvPr id="4" name="Slide Number Placeholder 3"/>
          <p:cNvSpPr>
            <a:spLocks noGrp="1"/>
          </p:cNvSpPr>
          <p:nvPr>
            <p:ph type="sldNum" sz="quarter" idx="10"/>
          </p:nvPr>
        </p:nvSpPr>
        <p:spPr/>
        <p:txBody>
          <a:bodyPr/>
          <a:lstStyle/>
          <a:p>
            <a:fld id="{ECF25B01-C519-466C-B7A5-311001DCBDF6}" type="slidenum">
              <a:rPr lang="en-GB" smtClean="0"/>
              <a:t>8</a:t>
            </a:fld>
            <a:endParaRPr lang="en-GB"/>
          </a:p>
        </p:txBody>
      </p:sp>
    </p:spTree>
    <p:extLst>
      <p:ext uri="{BB962C8B-B14F-4D97-AF65-F5344CB8AC3E}">
        <p14:creationId xmlns:p14="http://schemas.microsoft.com/office/powerpoint/2010/main" val="1522131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the instructions and leave them up on the board. Ask for every group to come up with an answer and the closest team will get the points, give them a few minutes to think it through. The answer is day 59 – working backwards the lake must have had 50% less bacteria the previous day.</a:t>
            </a:r>
          </a:p>
        </p:txBody>
      </p:sp>
      <p:sp>
        <p:nvSpPr>
          <p:cNvPr id="4" name="Slide Number Placeholder 3"/>
          <p:cNvSpPr>
            <a:spLocks noGrp="1"/>
          </p:cNvSpPr>
          <p:nvPr>
            <p:ph type="sldNum" sz="quarter" idx="10"/>
          </p:nvPr>
        </p:nvSpPr>
        <p:spPr/>
        <p:txBody>
          <a:bodyPr/>
          <a:lstStyle/>
          <a:p>
            <a:fld id="{ECF25B01-C519-466C-B7A5-311001DCBDF6}" type="slidenum">
              <a:rPr lang="en-GB" smtClean="0"/>
              <a:t>9</a:t>
            </a:fld>
            <a:endParaRPr lang="en-GB"/>
          </a:p>
        </p:txBody>
      </p:sp>
    </p:spTree>
    <p:extLst>
      <p:ext uri="{BB962C8B-B14F-4D97-AF65-F5344CB8AC3E}">
        <p14:creationId xmlns:p14="http://schemas.microsoft.com/office/powerpoint/2010/main" val="85908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3B08B3-BB15-455D-A958-081B194560CE}"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r>
              <a:rPr lang="en-GB" sz="1600" b="1">
                <a:solidFill>
                  <a:srgbClr val="00B0F0"/>
                </a:solidFill>
              </a:rPr>
              <a:t>Brilliant Me</a:t>
            </a:r>
            <a:fld id="{7C52D1EB-2DEF-4BC9-9570-084908DB2347}" type="slidenum">
              <a:rPr lang="en-GB" smtClean="0"/>
              <a:pPr/>
              <a:t>‹#›</a:t>
            </a:fld>
            <a:endParaRPr lang="en-GB" dirty="0"/>
          </a:p>
        </p:txBody>
      </p:sp>
    </p:spTree>
    <p:extLst>
      <p:ext uri="{BB962C8B-B14F-4D97-AF65-F5344CB8AC3E}">
        <p14:creationId xmlns:p14="http://schemas.microsoft.com/office/powerpoint/2010/main" val="3548045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3B08B3-BB15-455D-A958-081B194560CE}"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82891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3B08B3-BB15-455D-A958-081B194560CE}"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578058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3B08B3-BB15-455D-A958-081B194560CE}" type="datetimeFigureOut">
              <a:rPr lang="en-GB" smtClean="0"/>
              <a:t>26/02/2020</a:t>
            </a:fld>
            <a:endParaRPr lang="en-GB"/>
          </a:p>
        </p:txBody>
      </p:sp>
      <p:sp>
        <p:nvSpPr>
          <p:cNvPr id="5" name="Footer Placeholder 4"/>
          <p:cNvSpPr>
            <a:spLocks noGrp="1"/>
          </p:cNvSpPr>
          <p:nvPr>
            <p:ph type="ftr" sz="quarter" idx="11"/>
          </p:nvPr>
        </p:nvSpPr>
        <p:spPr/>
        <p:txBody>
          <a:bodyPr/>
          <a:lstStyle/>
          <a:p>
            <a:r>
              <a:rPr lang="en-GB"/>
              <a:t>Brilliant Me</a:t>
            </a:r>
            <a:endParaRPr lang="en-GB" dirty="0"/>
          </a:p>
        </p:txBody>
      </p:sp>
      <p:sp>
        <p:nvSpPr>
          <p:cNvPr id="6" name="Slide Number Placeholder 5"/>
          <p:cNvSpPr>
            <a:spLocks noGrp="1"/>
          </p:cNvSpPr>
          <p:nvPr>
            <p:ph type="sldNum" sz="quarter" idx="12"/>
          </p:nvPr>
        </p:nvSpPr>
        <p:spPr/>
        <p:txBody>
          <a:bodyPr/>
          <a:lstStyle/>
          <a:p>
            <a:r>
              <a:rPr lang="en-GB"/>
              <a:t>Brilliant Me</a:t>
            </a:r>
            <a:fld id="{7C52D1EB-2DEF-4BC9-9570-084908DB2347}" type="slidenum">
              <a:rPr lang="en-GB" smtClean="0"/>
              <a:pPr/>
              <a:t>‹#›</a:t>
            </a:fld>
            <a:endParaRPr lang="en-GB" dirty="0"/>
          </a:p>
        </p:txBody>
      </p:sp>
    </p:spTree>
    <p:extLst>
      <p:ext uri="{BB962C8B-B14F-4D97-AF65-F5344CB8AC3E}">
        <p14:creationId xmlns:p14="http://schemas.microsoft.com/office/powerpoint/2010/main" val="64950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3B08B3-BB15-455D-A958-081B194560CE}"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3208528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3B08B3-BB15-455D-A958-081B194560CE}"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3557849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3B08B3-BB15-455D-A958-081B194560CE}" type="datetimeFigureOut">
              <a:rPr lang="en-GB" smtClean="0"/>
              <a:t>26/02/2020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252572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3B08B3-BB15-455D-A958-081B194560CE}" type="datetimeFigureOut">
              <a:rPr lang="en-GB" smtClean="0"/>
              <a:t>26/02/2020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3141435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3B08B3-BB15-455D-A958-081B194560CE}" type="datetimeFigureOut">
              <a:rPr lang="en-GB" smtClean="0"/>
              <a:t>26/02/2020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135032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23B08B3-BB15-455D-A958-081B194560CE}"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1996262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23B08B3-BB15-455D-A958-081B194560CE}"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52D1EB-2DEF-4BC9-9570-084908DB2347}" type="slidenum">
              <a:rPr lang="en-GB" smtClean="0"/>
              <a:t>‹#›</a:t>
            </a:fld>
            <a:endParaRPr lang="en-GB"/>
          </a:p>
        </p:txBody>
      </p:sp>
    </p:spTree>
    <p:extLst>
      <p:ext uri="{BB962C8B-B14F-4D97-AF65-F5344CB8AC3E}">
        <p14:creationId xmlns:p14="http://schemas.microsoft.com/office/powerpoint/2010/main" val="2925203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23B08B3-BB15-455D-A958-081B194560CE}" type="datetimeFigureOut">
              <a:rPr lang="en-GB" smtClean="0"/>
              <a:t>26/02/2020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GB"/>
              <a:t>Brilliant Me</a:t>
            </a:r>
            <a:endParaRPr lang="en-GB" dirty="0"/>
          </a:p>
        </p:txBody>
      </p:sp>
    </p:spTree>
    <p:extLst>
      <p:ext uri="{BB962C8B-B14F-4D97-AF65-F5344CB8AC3E}">
        <p14:creationId xmlns:p14="http://schemas.microsoft.com/office/powerpoint/2010/main" val="150162927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6712"/>
            <a:ext cx="7772400" cy="1470025"/>
          </a:xfrm>
        </p:spPr>
        <p:txBody>
          <a:bodyPr>
            <a:normAutofit/>
          </a:bodyPr>
          <a:lstStyle/>
          <a:p>
            <a:r>
              <a:rPr lang="en-GB" sz="6600" dirty="0">
                <a:solidFill>
                  <a:schemeClr val="accent3">
                    <a:lumMod val="75000"/>
                  </a:schemeClr>
                </a:solidFill>
                <a:latin typeface="+mn-lt"/>
                <a:cs typeface="Aparajita" panose="020B0502040204020203" pitchFamily="18" charset="0"/>
              </a:rPr>
              <a:t>Resilience Skills</a:t>
            </a:r>
          </a:p>
        </p:txBody>
      </p:sp>
      <p:sp>
        <p:nvSpPr>
          <p:cNvPr id="3" name="Subtitle 2"/>
          <p:cNvSpPr>
            <a:spLocks noGrp="1"/>
          </p:cNvSpPr>
          <p:nvPr>
            <p:ph type="subTitle" idx="1"/>
          </p:nvPr>
        </p:nvSpPr>
        <p:spPr/>
        <p:txBody>
          <a:bodyPr/>
          <a:lstStyle/>
          <a:p>
            <a:endParaRPr lang="en-GB" dirty="0"/>
          </a:p>
        </p:txBody>
      </p:sp>
      <p:pic>
        <p:nvPicPr>
          <p:cNvPr id="6" name="Picture 5">
            <a:extLst>
              <a:ext uri="{FF2B5EF4-FFF2-40B4-BE49-F238E27FC236}">
                <a16:creationId xmlns:a16="http://schemas.microsoft.com/office/drawing/2014/main" id="{36B2FDBE-AAC6-4742-B6B0-25A22E354BAC}"/>
              </a:ext>
            </a:extLst>
          </p:cNvPr>
          <p:cNvPicPr>
            <a:picLocks noChangeAspect="1"/>
          </p:cNvPicPr>
          <p:nvPr/>
        </p:nvPicPr>
        <p:blipFill>
          <a:blip r:embed="rId3"/>
          <a:stretch>
            <a:fillRect/>
          </a:stretch>
        </p:blipFill>
        <p:spPr>
          <a:xfrm>
            <a:off x="2880131" y="2157238"/>
            <a:ext cx="3383738" cy="2197447"/>
          </a:xfrm>
          <a:prstGeom prst="rect">
            <a:avLst/>
          </a:prstGeom>
        </p:spPr>
      </p:pic>
    </p:spTree>
    <p:extLst>
      <p:ext uri="{BB962C8B-B14F-4D97-AF65-F5344CB8AC3E}">
        <p14:creationId xmlns:p14="http://schemas.microsoft.com/office/powerpoint/2010/main" val="159516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000" dirty="0">
                <a:solidFill>
                  <a:schemeClr val="bg2">
                    <a:lumMod val="50000"/>
                  </a:schemeClr>
                </a:solidFill>
                <a:latin typeface="+mn-lt"/>
              </a:rPr>
              <a:t>Resilience</a:t>
            </a:r>
          </a:p>
        </p:txBody>
      </p:sp>
      <p:sp>
        <p:nvSpPr>
          <p:cNvPr id="3" name="Content Placeholder 2"/>
          <p:cNvSpPr>
            <a:spLocks noGrp="1"/>
          </p:cNvSpPr>
          <p:nvPr>
            <p:ph idx="1"/>
          </p:nvPr>
        </p:nvSpPr>
        <p:spPr/>
        <p:txBody>
          <a:bodyPr>
            <a:normAutofit/>
          </a:bodyPr>
          <a:lstStyle/>
          <a:p>
            <a:r>
              <a:rPr lang="en-GB" sz="3200" b="1" dirty="0">
                <a:solidFill>
                  <a:schemeClr val="bg2">
                    <a:lumMod val="50000"/>
                  </a:schemeClr>
                </a:solidFill>
                <a:latin typeface="+mj-lt"/>
              </a:rPr>
              <a:t>What it is: </a:t>
            </a:r>
            <a:r>
              <a:rPr lang="en-GB" sz="3200" dirty="0">
                <a:solidFill>
                  <a:schemeClr val="accent3">
                    <a:lumMod val="75000"/>
                  </a:schemeClr>
                </a:solidFill>
                <a:latin typeface="+mj-lt"/>
              </a:rPr>
              <a:t>Psychological resilience is defined as an individual's </a:t>
            </a:r>
            <a:r>
              <a:rPr lang="en-GB" sz="3200" b="1" dirty="0">
                <a:solidFill>
                  <a:schemeClr val="accent1">
                    <a:lumMod val="75000"/>
                  </a:schemeClr>
                </a:solidFill>
                <a:latin typeface="+mj-lt"/>
              </a:rPr>
              <a:t>ability to properly adapt to stress and adversity.</a:t>
            </a:r>
          </a:p>
          <a:p>
            <a:endParaRPr lang="en-GB" sz="3200" dirty="0">
              <a:solidFill>
                <a:schemeClr val="accent3">
                  <a:lumMod val="75000"/>
                </a:schemeClr>
              </a:solidFill>
              <a:latin typeface="+mj-lt"/>
            </a:endParaRPr>
          </a:p>
          <a:p>
            <a:r>
              <a:rPr lang="en-GB" sz="3200" b="1" dirty="0">
                <a:solidFill>
                  <a:schemeClr val="bg2">
                    <a:lumMod val="50000"/>
                  </a:schemeClr>
                </a:solidFill>
                <a:latin typeface="+mj-lt"/>
              </a:rPr>
              <a:t>Why it is very important: </a:t>
            </a:r>
            <a:r>
              <a:rPr lang="en-GB" sz="3200" dirty="0">
                <a:solidFill>
                  <a:schemeClr val="accent3">
                    <a:lumMod val="75000"/>
                  </a:schemeClr>
                </a:solidFill>
                <a:latin typeface="+mj-lt"/>
              </a:rPr>
              <a:t>Resilience is a </a:t>
            </a:r>
            <a:r>
              <a:rPr lang="en-GB" sz="3200" b="1" dirty="0">
                <a:solidFill>
                  <a:schemeClr val="accent1">
                    <a:lumMod val="75000"/>
                  </a:schemeClr>
                </a:solidFill>
                <a:latin typeface="+mj-lt"/>
              </a:rPr>
              <a:t>major defence against</a:t>
            </a:r>
            <a:r>
              <a:rPr lang="en-GB" sz="3200" b="1" dirty="0">
                <a:solidFill>
                  <a:schemeClr val="accent3">
                    <a:lumMod val="75000"/>
                  </a:schemeClr>
                </a:solidFill>
                <a:latin typeface="+mj-lt"/>
              </a:rPr>
              <a:t> </a:t>
            </a:r>
            <a:r>
              <a:rPr lang="en-GB" sz="3200" dirty="0">
                <a:solidFill>
                  <a:schemeClr val="accent3">
                    <a:lumMod val="75000"/>
                  </a:schemeClr>
                </a:solidFill>
                <a:latin typeface="+mj-lt"/>
              </a:rPr>
              <a:t>developing mental health issues such as </a:t>
            </a:r>
            <a:r>
              <a:rPr lang="en-GB" sz="3200" b="1" dirty="0">
                <a:solidFill>
                  <a:schemeClr val="accent1">
                    <a:lumMod val="75000"/>
                  </a:schemeClr>
                </a:solidFill>
                <a:latin typeface="+mj-lt"/>
              </a:rPr>
              <a:t>depression.</a:t>
            </a:r>
          </a:p>
        </p:txBody>
      </p:sp>
    </p:spTree>
    <p:extLst>
      <p:ext uri="{BB962C8B-B14F-4D97-AF65-F5344CB8AC3E}">
        <p14:creationId xmlns:p14="http://schemas.microsoft.com/office/powerpoint/2010/main" val="408993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dirty="0">
                <a:solidFill>
                  <a:schemeClr val="bg2">
                    <a:lumMod val="50000"/>
                  </a:schemeClr>
                </a:solidFill>
                <a:latin typeface="+mn-lt"/>
              </a:rPr>
              <a:t>Resilience has two qualities</a:t>
            </a:r>
            <a:endParaRPr lang="en-GB" sz="5000" dirty="0">
              <a:solidFill>
                <a:schemeClr val="bg2">
                  <a:lumMod val="50000"/>
                </a:schemeClr>
              </a:solidFill>
              <a:latin typeface="+mn-lt"/>
            </a:endParaRPr>
          </a:p>
        </p:txBody>
      </p:sp>
      <p:sp>
        <p:nvSpPr>
          <p:cNvPr id="3" name="Content Placeholder 2"/>
          <p:cNvSpPr>
            <a:spLocks noGrp="1"/>
          </p:cNvSpPr>
          <p:nvPr>
            <p:ph idx="1"/>
          </p:nvPr>
        </p:nvSpPr>
        <p:spPr/>
        <p:txBody>
          <a:bodyPr/>
          <a:lstStyle/>
          <a:p>
            <a:pPr marL="514350" indent="-514350">
              <a:buAutoNum type="arabicPeriod"/>
            </a:pPr>
            <a:r>
              <a:rPr lang="en-GB" sz="3200" b="1" dirty="0">
                <a:solidFill>
                  <a:schemeClr val="bg2">
                    <a:lumMod val="50000"/>
                  </a:schemeClr>
                </a:solidFill>
              </a:rPr>
              <a:t>Bouncebackability/Recovery </a:t>
            </a:r>
            <a:r>
              <a:rPr lang="en-GB" sz="1600" b="1" dirty="0">
                <a:solidFill>
                  <a:schemeClr val="bg2">
                    <a:lumMod val="50000"/>
                  </a:schemeClr>
                </a:solidFill>
              </a:rPr>
              <a:t>(psychologists)</a:t>
            </a:r>
          </a:p>
          <a:p>
            <a:pPr marL="0" indent="0">
              <a:buNone/>
            </a:pPr>
            <a:endParaRPr lang="en-US" sz="2000" dirty="0"/>
          </a:p>
          <a:p>
            <a:pPr marL="0" indent="0">
              <a:buNone/>
            </a:pPr>
            <a:endParaRPr lang="en-GB" dirty="0"/>
          </a:p>
        </p:txBody>
      </p:sp>
      <p:sp>
        <p:nvSpPr>
          <p:cNvPr id="4" name="Slide Number Placeholder 3"/>
          <p:cNvSpPr>
            <a:spLocks noGrp="1"/>
          </p:cNvSpPr>
          <p:nvPr>
            <p:ph type="sldNum" sz="quarter" idx="12"/>
          </p:nvPr>
        </p:nvSpPr>
        <p:spPr/>
        <p:txBody>
          <a:bodyPr/>
          <a:lstStyle/>
          <a:p>
            <a:pPr>
              <a:defRPr/>
            </a:pPr>
            <a:endParaRPr lang="en-US" dirty="0"/>
          </a:p>
        </p:txBody>
      </p:sp>
      <p:sp>
        <p:nvSpPr>
          <p:cNvPr id="7" name="Rectangle 6"/>
          <p:cNvSpPr/>
          <p:nvPr/>
        </p:nvSpPr>
        <p:spPr>
          <a:xfrm>
            <a:off x="3340358" y="2616830"/>
            <a:ext cx="5669021" cy="3116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2800" dirty="0">
              <a:solidFill>
                <a:schemeClr val="accent3">
                  <a:lumMod val="75000"/>
                </a:schemeClr>
              </a:solidFill>
            </a:endParaRPr>
          </a:p>
          <a:p>
            <a:pPr lvl="1"/>
            <a:r>
              <a:rPr lang="en-US" sz="3200" dirty="0">
                <a:solidFill>
                  <a:schemeClr val="accent3">
                    <a:lumMod val="75000"/>
                  </a:schemeClr>
                </a:solidFill>
                <a:latin typeface="+mj-lt"/>
              </a:rPr>
              <a:t>The </a:t>
            </a:r>
            <a:r>
              <a:rPr lang="en-US" sz="3200" dirty="0">
                <a:solidFill>
                  <a:schemeClr val="accent1">
                    <a:lumMod val="75000"/>
                  </a:schemeClr>
                </a:solidFill>
                <a:latin typeface="+mj-lt"/>
              </a:rPr>
              <a:t>ability to cope with and bounce back from what life throws at you</a:t>
            </a:r>
            <a:r>
              <a:rPr lang="en-US" sz="3200" dirty="0">
                <a:solidFill>
                  <a:schemeClr val="accent3">
                    <a:lumMod val="75000"/>
                  </a:schemeClr>
                </a:solidFill>
                <a:latin typeface="+mj-lt"/>
              </a:rPr>
              <a:t>.</a:t>
            </a:r>
          </a:p>
          <a:p>
            <a:pPr lvl="1">
              <a:buNone/>
            </a:pPr>
            <a:endParaRPr lang="en-US" sz="3200" dirty="0">
              <a:solidFill>
                <a:schemeClr val="accent3">
                  <a:lumMod val="75000"/>
                </a:schemeClr>
              </a:solidFill>
              <a:latin typeface="+mj-lt"/>
            </a:endParaRPr>
          </a:p>
          <a:p>
            <a:pPr lvl="1">
              <a:buNone/>
            </a:pPr>
            <a:r>
              <a:rPr lang="en-US" sz="3200" dirty="0">
                <a:solidFill>
                  <a:schemeClr val="accent3">
                    <a:lumMod val="75000"/>
                  </a:schemeClr>
                </a:solidFill>
                <a:latin typeface="+mj-lt"/>
              </a:rPr>
              <a:t>How quickly your emotions return to your normal state after a negative event.</a:t>
            </a:r>
          </a:p>
          <a:p>
            <a:pPr lvl="1">
              <a:buNone/>
            </a:pPr>
            <a:r>
              <a:rPr lang="en-US" sz="2400" dirty="0">
                <a:solidFill>
                  <a:srgbClr val="0070C0"/>
                </a:solidFill>
              </a:rPr>
              <a:t> </a:t>
            </a:r>
          </a:p>
        </p:txBody>
      </p:sp>
      <p:pic>
        <p:nvPicPr>
          <p:cNvPr id="5" name="Picture 4">
            <a:extLst>
              <a:ext uri="{FF2B5EF4-FFF2-40B4-BE49-F238E27FC236}">
                <a16:creationId xmlns:a16="http://schemas.microsoft.com/office/drawing/2014/main" id="{3483D364-0A5D-4898-86B5-CAF7D3F6E1D2}"/>
              </a:ext>
            </a:extLst>
          </p:cNvPr>
          <p:cNvPicPr>
            <a:picLocks noChangeAspect="1"/>
          </p:cNvPicPr>
          <p:nvPr/>
        </p:nvPicPr>
        <p:blipFill>
          <a:blip r:embed="rId3"/>
          <a:stretch>
            <a:fillRect/>
          </a:stretch>
        </p:blipFill>
        <p:spPr>
          <a:xfrm>
            <a:off x="0" y="3573016"/>
            <a:ext cx="2736304" cy="3428999"/>
          </a:xfrm>
          <a:prstGeom prst="rect">
            <a:avLst/>
          </a:prstGeom>
        </p:spPr>
      </p:pic>
    </p:spTree>
    <p:extLst>
      <p:ext uri="{BB962C8B-B14F-4D97-AF65-F5344CB8AC3E}">
        <p14:creationId xmlns:p14="http://schemas.microsoft.com/office/powerpoint/2010/main" val="3920139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dirty="0">
                <a:solidFill>
                  <a:schemeClr val="bg2">
                    <a:lumMod val="50000"/>
                  </a:schemeClr>
                </a:solidFill>
                <a:latin typeface="+mn-lt"/>
              </a:rPr>
              <a:t>Resilience has two qualities</a:t>
            </a:r>
            <a:endParaRPr lang="en-GB" sz="5000" dirty="0">
              <a:solidFill>
                <a:schemeClr val="bg2">
                  <a:lumMod val="50000"/>
                </a:schemeClr>
              </a:solidFill>
              <a:latin typeface="+mn-lt"/>
            </a:endParaRPr>
          </a:p>
        </p:txBody>
      </p:sp>
      <p:sp>
        <p:nvSpPr>
          <p:cNvPr id="3" name="Content Placeholder 2"/>
          <p:cNvSpPr>
            <a:spLocks noGrp="1"/>
          </p:cNvSpPr>
          <p:nvPr>
            <p:ph idx="1"/>
          </p:nvPr>
        </p:nvSpPr>
        <p:spPr>
          <a:xfrm>
            <a:off x="457200" y="1484784"/>
            <a:ext cx="8229600" cy="4641379"/>
          </a:xfrm>
        </p:spPr>
        <p:txBody>
          <a:bodyPr>
            <a:normAutofit/>
          </a:bodyPr>
          <a:lstStyle/>
          <a:p>
            <a:pPr>
              <a:buFont typeface="Arial" pitchFamily="34" charset="0"/>
              <a:buChar char="•"/>
            </a:pPr>
            <a:endParaRPr lang="en-GB" dirty="0">
              <a:solidFill>
                <a:schemeClr val="bg2">
                  <a:lumMod val="50000"/>
                </a:schemeClr>
              </a:solidFill>
            </a:endParaRPr>
          </a:p>
          <a:p>
            <a:pPr marL="0" indent="0">
              <a:buNone/>
            </a:pPr>
            <a:r>
              <a:rPr lang="en-GB" sz="3200" b="1" dirty="0">
                <a:solidFill>
                  <a:schemeClr val="bg2">
                    <a:lumMod val="50000"/>
                  </a:schemeClr>
                </a:solidFill>
              </a:rPr>
              <a:t>2. </a:t>
            </a:r>
            <a:r>
              <a:rPr lang="en-GB" sz="3200" b="1" dirty="0" err="1">
                <a:solidFill>
                  <a:schemeClr val="bg2">
                    <a:lumMod val="50000"/>
                  </a:schemeClr>
                </a:solidFill>
              </a:rPr>
              <a:t>Stickability</a:t>
            </a:r>
            <a:r>
              <a:rPr lang="en-GB" sz="3200" b="1" dirty="0">
                <a:solidFill>
                  <a:schemeClr val="bg2">
                    <a:lumMod val="50000"/>
                  </a:schemeClr>
                </a:solidFill>
              </a:rPr>
              <a:t>/Sustainability </a:t>
            </a:r>
            <a:r>
              <a:rPr lang="en-GB" sz="1600" b="1" dirty="0">
                <a:solidFill>
                  <a:schemeClr val="bg2">
                    <a:lumMod val="50000"/>
                  </a:schemeClr>
                </a:solidFill>
              </a:rPr>
              <a:t>(psychologists)</a:t>
            </a:r>
          </a:p>
          <a:p>
            <a:pPr marL="0" indent="0">
              <a:buNone/>
            </a:pPr>
            <a:endParaRPr lang="en-GB" sz="3200" dirty="0">
              <a:solidFill>
                <a:schemeClr val="accent3">
                  <a:lumMod val="75000"/>
                </a:schemeClr>
              </a:solidFill>
            </a:endParaRPr>
          </a:p>
          <a:p>
            <a:pPr marL="0" indent="0">
              <a:buNone/>
            </a:pPr>
            <a:r>
              <a:rPr lang="en-US" sz="3200" dirty="0">
                <a:solidFill>
                  <a:schemeClr val="accent3">
                    <a:lumMod val="75000"/>
                  </a:schemeClr>
                </a:solidFill>
                <a:latin typeface="+mj-lt"/>
              </a:rPr>
              <a:t>The </a:t>
            </a:r>
            <a:r>
              <a:rPr lang="en-US" sz="3200" dirty="0">
                <a:solidFill>
                  <a:schemeClr val="accent1">
                    <a:lumMod val="75000"/>
                  </a:schemeClr>
                </a:solidFill>
                <a:latin typeface="+mj-lt"/>
              </a:rPr>
              <a:t>ability to persist and continue forward during difficult and stressful times</a:t>
            </a:r>
          </a:p>
          <a:p>
            <a:r>
              <a:rPr lang="en-GB" sz="3200" dirty="0">
                <a:solidFill>
                  <a:schemeClr val="accent3">
                    <a:lumMod val="75000"/>
                  </a:schemeClr>
                </a:solidFill>
                <a:latin typeface="+mj-lt"/>
              </a:rPr>
              <a:t>Put your head down, ignore everything else and carry on</a:t>
            </a:r>
          </a:p>
          <a:p>
            <a:r>
              <a:rPr lang="en-US" sz="3200" dirty="0">
                <a:solidFill>
                  <a:schemeClr val="accent3">
                    <a:lumMod val="75000"/>
                  </a:schemeClr>
                </a:solidFill>
                <a:latin typeface="+mj-lt"/>
              </a:rPr>
              <a:t>Set and pursue goals</a:t>
            </a:r>
          </a:p>
          <a:p>
            <a:r>
              <a:rPr lang="en-US" sz="3200" dirty="0">
                <a:solidFill>
                  <a:schemeClr val="accent3">
                    <a:lumMod val="75000"/>
                  </a:schemeClr>
                </a:solidFill>
                <a:latin typeface="+mj-lt"/>
              </a:rPr>
              <a:t>Solve problems</a:t>
            </a:r>
          </a:p>
          <a:p>
            <a:pPr marL="457200" lvl="1" indent="0">
              <a:buNone/>
            </a:pPr>
            <a:endParaRPr lang="en-US" sz="2400" dirty="0">
              <a:solidFill>
                <a:srgbClr val="0070C0"/>
              </a:solidFill>
            </a:endParaRPr>
          </a:p>
          <a:p>
            <a:pPr lvl="1">
              <a:buNone/>
            </a:pPr>
            <a:endParaRPr lang="en-US" sz="2400" dirty="0">
              <a:solidFill>
                <a:srgbClr val="0070C0"/>
              </a:solidFill>
            </a:endParaRPr>
          </a:p>
          <a:p>
            <a:pPr marL="0" indent="0">
              <a:buNone/>
            </a:pPr>
            <a:endParaRPr lang="en-GB" dirty="0">
              <a:solidFill>
                <a:srgbClr val="0070C0"/>
              </a:solidFill>
            </a:endParaRPr>
          </a:p>
        </p:txBody>
      </p:sp>
      <p:sp>
        <p:nvSpPr>
          <p:cNvPr id="4" name="Slide Number Placeholder 3"/>
          <p:cNvSpPr>
            <a:spLocks noGrp="1"/>
          </p:cNvSpPr>
          <p:nvPr>
            <p:ph type="sldNum" sz="quarter" idx="12"/>
          </p:nvPr>
        </p:nvSpPr>
        <p:spPr/>
        <p:txBody>
          <a:bodyPr/>
          <a:lstStyle/>
          <a:p>
            <a:pPr>
              <a:defRPr/>
            </a:pPr>
            <a:endParaRPr lang="en-US" dirty="0"/>
          </a:p>
        </p:txBody>
      </p:sp>
      <p:sp>
        <p:nvSpPr>
          <p:cNvPr id="5" name="Rectangle 4"/>
          <p:cNvSpPr/>
          <p:nvPr/>
        </p:nvSpPr>
        <p:spPr>
          <a:xfrm>
            <a:off x="847897" y="3092327"/>
            <a:ext cx="8030095" cy="2028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Tx/>
              <a:buChar char="-"/>
            </a:pPr>
            <a:endParaRPr lang="en-GB" sz="24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768" y="4772966"/>
            <a:ext cx="3262744" cy="2112418"/>
          </a:xfrm>
          <a:prstGeom prst="rect">
            <a:avLst/>
          </a:prstGeom>
        </p:spPr>
      </p:pic>
    </p:spTree>
    <p:extLst>
      <p:ext uri="{BB962C8B-B14F-4D97-AF65-F5344CB8AC3E}">
        <p14:creationId xmlns:p14="http://schemas.microsoft.com/office/powerpoint/2010/main" val="398444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93318"/>
            <a:ext cx="7886700" cy="2487810"/>
          </a:xfrm>
        </p:spPr>
        <p:txBody>
          <a:bodyPr>
            <a:noAutofit/>
          </a:bodyPr>
          <a:lstStyle/>
          <a:p>
            <a:pPr algn="ctr"/>
            <a:r>
              <a:rPr lang="en-GB" sz="5000" dirty="0">
                <a:solidFill>
                  <a:schemeClr val="accent3">
                    <a:lumMod val="75000"/>
                  </a:schemeClr>
                </a:solidFill>
                <a:latin typeface="+mn-lt"/>
              </a:rPr>
              <a:t>If you have both qualities, </a:t>
            </a:r>
            <a:r>
              <a:rPr lang="en-GB" sz="5000" dirty="0" err="1">
                <a:solidFill>
                  <a:schemeClr val="accent1">
                    <a:lumMod val="75000"/>
                  </a:schemeClr>
                </a:solidFill>
                <a:latin typeface="+mn-lt"/>
              </a:rPr>
              <a:t>bouncebackability</a:t>
            </a:r>
            <a:r>
              <a:rPr lang="en-GB" sz="5000" dirty="0">
                <a:solidFill>
                  <a:schemeClr val="accent3">
                    <a:lumMod val="75000"/>
                  </a:schemeClr>
                </a:solidFill>
                <a:latin typeface="+mn-lt"/>
              </a:rPr>
              <a:t> and </a:t>
            </a:r>
            <a:r>
              <a:rPr lang="en-GB" sz="5000" dirty="0">
                <a:solidFill>
                  <a:schemeClr val="accent1">
                    <a:lumMod val="75000"/>
                  </a:schemeClr>
                </a:solidFill>
                <a:latin typeface="+mn-lt"/>
              </a:rPr>
              <a:t>stickability</a:t>
            </a:r>
            <a:r>
              <a:rPr lang="en-GB" sz="5000" dirty="0">
                <a:solidFill>
                  <a:schemeClr val="accent3">
                    <a:lumMod val="75000"/>
                  </a:schemeClr>
                </a:solidFill>
                <a:latin typeface="+mn-lt"/>
              </a:rPr>
              <a:t>, then you are likely to </a:t>
            </a:r>
            <a:r>
              <a:rPr lang="en-GB" sz="5000" b="1" dirty="0">
                <a:solidFill>
                  <a:schemeClr val="accent1">
                    <a:lumMod val="75000"/>
                  </a:schemeClr>
                </a:solidFill>
                <a:latin typeface="+mn-lt"/>
              </a:rPr>
              <a:t>thrive</a:t>
            </a:r>
            <a:r>
              <a:rPr lang="en-GB" sz="5000" dirty="0">
                <a:solidFill>
                  <a:schemeClr val="accent3">
                    <a:lumMod val="75000"/>
                  </a:schemeClr>
                </a:solidFill>
                <a:latin typeface="+mn-lt"/>
              </a:rPr>
              <a:t> in life – not just survive.</a:t>
            </a:r>
            <a:r>
              <a:rPr lang="en-GB" sz="4400" dirty="0">
                <a:solidFill>
                  <a:srgbClr val="0070C0"/>
                </a:solidFill>
              </a:rPr>
              <a:t/>
            </a:r>
            <a:br>
              <a:rPr lang="en-GB" sz="4400" dirty="0">
                <a:solidFill>
                  <a:srgbClr val="0070C0"/>
                </a:solidFill>
              </a:rPr>
            </a:br>
            <a:endParaRPr lang="en-GB" sz="4400" dirty="0">
              <a:solidFill>
                <a:srgbClr val="0070C0"/>
              </a:solidFill>
            </a:endParaRPr>
          </a:p>
        </p:txBody>
      </p:sp>
      <p:pic>
        <p:nvPicPr>
          <p:cNvPr id="5" name="Picture 4">
            <a:extLst>
              <a:ext uri="{FF2B5EF4-FFF2-40B4-BE49-F238E27FC236}">
                <a16:creationId xmlns:a16="http://schemas.microsoft.com/office/drawing/2014/main" id="{5A885C6C-EEA2-410A-90D7-B7FAEB659C53}"/>
              </a:ext>
            </a:extLst>
          </p:cNvPr>
          <p:cNvPicPr>
            <a:picLocks noChangeAspect="1"/>
          </p:cNvPicPr>
          <p:nvPr/>
        </p:nvPicPr>
        <p:blipFill>
          <a:blip r:embed="rId3"/>
          <a:stretch>
            <a:fillRect/>
          </a:stretch>
        </p:blipFill>
        <p:spPr>
          <a:xfrm>
            <a:off x="5639396" y="4820872"/>
            <a:ext cx="3504604" cy="2076803"/>
          </a:xfrm>
          <a:prstGeom prst="rect">
            <a:avLst/>
          </a:prstGeom>
        </p:spPr>
      </p:pic>
    </p:spTree>
    <p:extLst>
      <p:ext uri="{BB962C8B-B14F-4D97-AF65-F5344CB8AC3E}">
        <p14:creationId xmlns:p14="http://schemas.microsoft.com/office/powerpoint/2010/main" val="2544807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normAutofit/>
          </a:bodyPr>
          <a:lstStyle/>
          <a:p>
            <a:pPr algn="ctr"/>
            <a:r>
              <a:rPr lang="en-US" sz="5000" dirty="0">
                <a:solidFill>
                  <a:schemeClr val="bg2">
                    <a:lumMod val="50000"/>
                  </a:schemeClr>
                </a:solidFill>
                <a:latin typeface="+mn-lt"/>
              </a:rPr>
              <a:t>Resilience</a:t>
            </a:r>
          </a:p>
        </p:txBody>
      </p:sp>
      <p:sp>
        <p:nvSpPr>
          <p:cNvPr id="8195" name="Content Placeholder 5"/>
          <p:cNvSpPr>
            <a:spLocks noGrp="1"/>
          </p:cNvSpPr>
          <p:nvPr>
            <p:ph idx="1"/>
          </p:nvPr>
        </p:nvSpPr>
        <p:spPr>
          <a:xfrm>
            <a:off x="457200" y="1340768"/>
            <a:ext cx="8305800" cy="5544616"/>
          </a:xfrm>
        </p:spPr>
        <p:txBody>
          <a:bodyPr>
            <a:normAutofit fontScale="25000" lnSpcReduction="20000"/>
          </a:bodyPr>
          <a:lstStyle/>
          <a:p>
            <a:pPr marL="0" indent="0">
              <a:buNone/>
            </a:pPr>
            <a:endParaRPr lang="en-US" sz="12800" dirty="0">
              <a:solidFill>
                <a:schemeClr val="accent3">
                  <a:lumMod val="75000"/>
                </a:schemeClr>
              </a:solidFill>
              <a:latin typeface="+mj-lt"/>
            </a:endParaRPr>
          </a:p>
          <a:p>
            <a:pPr marL="0" indent="0">
              <a:buNone/>
            </a:pPr>
            <a:endParaRPr lang="en-US" sz="12800" dirty="0">
              <a:solidFill>
                <a:schemeClr val="accent3">
                  <a:lumMod val="75000"/>
                </a:schemeClr>
              </a:solidFill>
              <a:latin typeface="+mj-lt"/>
            </a:endParaRPr>
          </a:p>
          <a:p>
            <a:pPr marL="0" indent="0">
              <a:buNone/>
            </a:pPr>
            <a:r>
              <a:rPr lang="en-US" sz="12800" dirty="0">
                <a:solidFill>
                  <a:schemeClr val="accent3">
                    <a:lumMod val="75000"/>
                  </a:schemeClr>
                </a:solidFill>
                <a:latin typeface="+mj-lt"/>
              </a:rPr>
              <a:t>We are all born with resilience, initially it is likely to mirror our parents but:</a:t>
            </a:r>
          </a:p>
          <a:p>
            <a:pPr marL="0" indent="0">
              <a:buNone/>
            </a:pPr>
            <a:endParaRPr lang="en-US" sz="12800" dirty="0">
              <a:solidFill>
                <a:schemeClr val="accent3">
                  <a:lumMod val="75000"/>
                </a:schemeClr>
              </a:solidFill>
              <a:latin typeface="+mj-lt"/>
            </a:endParaRPr>
          </a:p>
          <a:p>
            <a:r>
              <a:rPr lang="en-US" sz="12800" dirty="0">
                <a:solidFill>
                  <a:schemeClr val="accent3">
                    <a:lumMod val="75000"/>
                  </a:schemeClr>
                </a:solidFill>
                <a:latin typeface="+mj-lt"/>
              </a:rPr>
              <a:t>	the strength of our resilience varies from  	</a:t>
            </a:r>
            <a:r>
              <a:rPr lang="en-US" sz="12800" dirty="0">
                <a:solidFill>
                  <a:schemeClr val="accent1">
                    <a:lumMod val="75000"/>
                  </a:schemeClr>
                </a:solidFill>
                <a:latin typeface="+mj-lt"/>
              </a:rPr>
              <a:t>person to person</a:t>
            </a:r>
            <a:r>
              <a:rPr lang="en-US" sz="12800" dirty="0">
                <a:solidFill>
                  <a:schemeClr val="accent3">
                    <a:lumMod val="75000"/>
                  </a:schemeClr>
                </a:solidFill>
                <a:latin typeface="+mj-lt"/>
              </a:rPr>
              <a:t>.</a:t>
            </a:r>
          </a:p>
          <a:p>
            <a:pPr marL="0" indent="0">
              <a:buNone/>
            </a:pPr>
            <a:endParaRPr lang="en-US" sz="12800" dirty="0">
              <a:solidFill>
                <a:schemeClr val="accent3">
                  <a:lumMod val="75000"/>
                </a:schemeClr>
              </a:solidFill>
              <a:latin typeface="+mj-lt"/>
            </a:endParaRPr>
          </a:p>
          <a:p>
            <a:r>
              <a:rPr lang="en-US" sz="12800" dirty="0">
                <a:solidFill>
                  <a:schemeClr val="accent3">
                    <a:lumMod val="75000"/>
                  </a:schemeClr>
                </a:solidFill>
                <a:latin typeface="+mj-lt"/>
              </a:rPr>
              <a:t>      it also varies at </a:t>
            </a:r>
            <a:r>
              <a:rPr lang="en-US" sz="12800" dirty="0">
                <a:solidFill>
                  <a:schemeClr val="accent1">
                    <a:lumMod val="75000"/>
                  </a:schemeClr>
                </a:solidFill>
                <a:latin typeface="+mj-lt"/>
              </a:rPr>
              <a:t>different times </a:t>
            </a:r>
            <a:r>
              <a:rPr lang="en-US" sz="12800" dirty="0">
                <a:solidFill>
                  <a:schemeClr val="accent3">
                    <a:lumMod val="75000"/>
                  </a:schemeClr>
                </a:solidFill>
                <a:latin typeface="+mj-lt"/>
              </a:rPr>
              <a:t>of our lives.</a:t>
            </a:r>
          </a:p>
          <a:p>
            <a:endParaRPr lang="en-US" sz="2800" dirty="0">
              <a:solidFill>
                <a:srgbClr val="0070C0"/>
              </a:solidFill>
            </a:endParaRPr>
          </a:p>
          <a:p>
            <a:pPr>
              <a:buFont typeface="Arial" charset="0"/>
              <a:buNone/>
            </a:pPr>
            <a:endParaRPr lang="en-US" sz="1300" dirty="0">
              <a:solidFill>
                <a:srgbClr val="0070C0"/>
              </a:solidFill>
            </a:endParaRPr>
          </a:p>
          <a:p>
            <a:pPr>
              <a:buFont typeface="Arial" charset="0"/>
              <a:buNone/>
            </a:pPr>
            <a:endParaRPr lang="en-US" sz="1800" dirty="0">
              <a:solidFill>
                <a:srgbClr val="0070C0"/>
              </a:solidFill>
            </a:endParaRPr>
          </a:p>
          <a:p>
            <a:pPr>
              <a:buFont typeface="Arial" charset="0"/>
              <a:buNone/>
            </a:pPr>
            <a:endParaRPr lang="en-US" sz="1800" dirty="0">
              <a:solidFill>
                <a:srgbClr val="0070C0"/>
              </a:solidFill>
            </a:endParaRPr>
          </a:p>
          <a:p>
            <a:pPr>
              <a:buFont typeface="Arial" charset="0"/>
              <a:buNone/>
            </a:pPr>
            <a:endParaRPr lang="en-US" sz="1800" dirty="0">
              <a:solidFill>
                <a:srgbClr val="0070C0"/>
              </a:solidFill>
            </a:endParaRPr>
          </a:p>
          <a:p>
            <a:pPr>
              <a:buFont typeface="Arial" charset="0"/>
              <a:buNone/>
            </a:pPr>
            <a:endParaRPr lang="en-US" sz="1800" dirty="0">
              <a:solidFill>
                <a:srgbClr val="0070C0"/>
              </a:solidFill>
            </a:endParaRPr>
          </a:p>
          <a:p>
            <a:pPr>
              <a:buFont typeface="Arial" charset="0"/>
              <a:buNone/>
            </a:pPr>
            <a:endParaRPr lang="en-US" sz="1800" dirty="0"/>
          </a:p>
          <a:p>
            <a:pPr>
              <a:buFont typeface="Arial" charset="0"/>
              <a:buNone/>
            </a:pPr>
            <a:endParaRPr lang="en-US" sz="3100" dirty="0"/>
          </a:p>
        </p:txBody>
      </p:sp>
    </p:spTree>
    <p:extLst>
      <p:ext uri="{BB962C8B-B14F-4D97-AF65-F5344CB8AC3E}">
        <p14:creationId xmlns:p14="http://schemas.microsoft.com/office/powerpoint/2010/main" val="896706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noAutofit/>
          </a:bodyPr>
          <a:lstStyle/>
          <a:p>
            <a:pPr algn="ctr"/>
            <a:r>
              <a:rPr lang="en-US" sz="5000" dirty="0">
                <a:solidFill>
                  <a:schemeClr val="accent3">
                    <a:lumMod val="75000"/>
                  </a:schemeClr>
                </a:solidFill>
                <a:latin typeface="+mn-lt"/>
              </a:rPr>
              <a:t>Two competing forces act on our Resilience.</a:t>
            </a:r>
          </a:p>
        </p:txBody>
      </p:sp>
      <p:sp>
        <p:nvSpPr>
          <p:cNvPr id="9" name="Down Arrow 8"/>
          <p:cNvSpPr/>
          <p:nvPr/>
        </p:nvSpPr>
        <p:spPr>
          <a:xfrm>
            <a:off x="2248248" y="1828791"/>
            <a:ext cx="4344786" cy="17096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RISK</a:t>
            </a:r>
          </a:p>
          <a:p>
            <a:pPr algn="ctr">
              <a:defRPr/>
            </a:pPr>
            <a:r>
              <a:rPr lang="en-US" sz="2800" b="1" dirty="0"/>
              <a:t>FACTORS</a:t>
            </a:r>
          </a:p>
        </p:txBody>
      </p:sp>
      <p:sp>
        <p:nvSpPr>
          <p:cNvPr id="10" name="Rectangle 9"/>
          <p:cNvSpPr/>
          <p:nvPr/>
        </p:nvSpPr>
        <p:spPr>
          <a:xfrm>
            <a:off x="3159848" y="3561993"/>
            <a:ext cx="2521588" cy="769441"/>
          </a:xfrm>
          <a:prstGeom prst="rect">
            <a:avLst/>
          </a:prstGeom>
          <a:noFill/>
        </p:spPr>
        <p:txBody>
          <a:bodyPr wrap="none">
            <a:spAutoFit/>
          </a:bodyPr>
          <a:lstStyle/>
          <a:p>
            <a:pPr algn="ctr">
              <a:defRPr/>
            </a:pPr>
            <a:r>
              <a:rPr lang="en-US" sz="4400" b="1" dirty="0">
                <a:ln w="10541" cmpd="sng">
                  <a:solidFill>
                    <a:schemeClr val="accent1">
                      <a:shade val="88000"/>
                      <a:satMod val="110000"/>
                    </a:schemeClr>
                  </a:solidFill>
                  <a:prstDash val="solid"/>
                </a:ln>
                <a:solidFill>
                  <a:schemeClr val="accent1">
                    <a:lumMod val="75000"/>
                  </a:schemeClr>
                </a:solidFill>
              </a:rPr>
              <a:t>Resilience</a:t>
            </a:r>
          </a:p>
        </p:txBody>
      </p:sp>
      <p:sp>
        <p:nvSpPr>
          <p:cNvPr id="11" name="Up Arrow 10"/>
          <p:cNvSpPr/>
          <p:nvPr/>
        </p:nvSpPr>
        <p:spPr>
          <a:xfrm>
            <a:off x="2009388" y="4299205"/>
            <a:ext cx="4822507" cy="1660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PROTECTIVE</a:t>
            </a:r>
          </a:p>
          <a:p>
            <a:pPr algn="ctr">
              <a:defRPr/>
            </a:pPr>
            <a:r>
              <a:rPr lang="en-US" sz="2800" b="1" dirty="0"/>
              <a:t>FACTORS</a:t>
            </a:r>
          </a:p>
          <a:p>
            <a:pPr algn="ctr">
              <a:defRPr/>
            </a:pPr>
            <a:endParaRPr lang="en-US" sz="2400" b="1" dirty="0"/>
          </a:p>
        </p:txBody>
      </p:sp>
    </p:spTree>
    <p:extLst>
      <p:ext uri="{BB962C8B-B14F-4D97-AF65-F5344CB8AC3E}">
        <p14:creationId xmlns:p14="http://schemas.microsoft.com/office/powerpoint/2010/main" val="375685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normAutofit/>
          </a:bodyPr>
          <a:lstStyle/>
          <a:p>
            <a:pPr algn="ctr"/>
            <a:r>
              <a:rPr lang="en-US" sz="5000" dirty="0">
                <a:solidFill>
                  <a:schemeClr val="bg2">
                    <a:lumMod val="50000"/>
                  </a:schemeClr>
                </a:solidFill>
                <a:latin typeface="+mn-lt"/>
              </a:rPr>
              <a:t>Protective Factors</a:t>
            </a:r>
          </a:p>
        </p:txBody>
      </p:sp>
      <p:sp>
        <p:nvSpPr>
          <p:cNvPr id="9219" name="Content Placeholder 5"/>
          <p:cNvSpPr>
            <a:spLocks noGrp="1"/>
          </p:cNvSpPr>
          <p:nvPr>
            <p:ph sz="half" idx="1"/>
          </p:nvPr>
        </p:nvSpPr>
        <p:spPr/>
        <p:txBody>
          <a:bodyPr>
            <a:normAutofit/>
          </a:bodyPr>
          <a:lstStyle/>
          <a:p>
            <a:pPr marL="0" indent="0">
              <a:buNone/>
            </a:pPr>
            <a:r>
              <a:rPr lang="en-US" sz="3200" b="1" dirty="0">
                <a:solidFill>
                  <a:schemeClr val="bg2">
                    <a:lumMod val="50000"/>
                  </a:schemeClr>
                </a:solidFill>
                <a:latin typeface="+mj-lt"/>
              </a:rPr>
              <a:t>Protective factors:</a:t>
            </a:r>
          </a:p>
          <a:p>
            <a:pPr marL="0" indent="0">
              <a:buNone/>
            </a:pPr>
            <a:r>
              <a:rPr lang="en-US" sz="3200" dirty="0">
                <a:solidFill>
                  <a:schemeClr val="accent3">
                    <a:lumMod val="75000"/>
                  </a:schemeClr>
                </a:solidFill>
                <a:latin typeface="+mj-lt"/>
              </a:rPr>
              <a:t>resources that strengthen, build up and support resilience.</a:t>
            </a:r>
          </a:p>
          <a:p>
            <a:pPr marL="0" indent="0">
              <a:buNone/>
            </a:pPr>
            <a:endParaRPr lang="en-US" sz="3200" dirty="0">
              <a:solidFill>
                <a:schemeClr val="accent3">
                  <a:lumMod val="75000"/>
                </a:schemeClr>
              </a:solidFill>
              <a:latin typeface="+mj-lt"/>
            </a:endParaRPr>
          </a:p>
          <a:p>
            <a:pPr marL="0" indent="0">
              <a:buNone/>
            </a:pPr>
            <a:r>
              <a:rPr lang="en-US" sz="3200" dirty="0">
                <a:solidFill>
                  <a:schemeClr val="accent3">
                    <a:lumMod val="75000"/>
                  </a:schemeClr>
                </a:solidFill>
                <a:latin typeface="+mj-lt"/>
              </a:rPr>
              <a:t>e.g. having good friends</a:t>
            </a:r>
          </a:p>
        </p:txBody>
      </p:sp>
      <p:sp>
        <p:nvSpPr>
          <p:cNvPr id="4" name="Slide Number Placeholder 3"/>
          <p:cNvSpPr>
            <a:spLocks noGrp="1"/>
          </p:cNvSpPr>
          <p:nvPr>
            <p:ph type="sldNum" sz="quarter" idx="12"/>
          </p:nvPr>
        </p:nvSpPr>
        <p:spPr/>
        <p:txBody>
          <a:bodyPr/>
          <a:lstStyle/>
          <a:p>
            <a:pPr>
              <a:defRPr/>
            </a:pPr>
            <a:endParaRPr lang="en-US" dirty="0"/>
          </a:p>
        </p:txBody>
      </p:sp>
      <p:sp>
        <p:nvSpPr>
          <p:cNvPr id="15" name="Up Arrow 14"/>
          <p:cNvSpPr/>
          <p:nvPr/>
        </p:nvSpPr>
        <p:spPr>
          <a:xfrm>
            <a:off x="5053013" y="4398963"/>
            <a:ext cx="3429000" cy="1660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PROTECTIVE</a:t>
            </a:r>
          </a:p>
        </p:txBody>
      </p:sp>
      <p:sp>
        <p:nvSpPr>
          <p:cNvPr id="18" name="Rectangle 17"/>
          <p:cNvSpPr/>
          <p:nvPr/>
        </p:nvSpPr>
        <p:spPr>
          <a:xfrm>
            <a:off x="5120887" y="3429000"/>
            <a:ext cx="3055131"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solidFill>
                  <a:srgbClr val="0070C0"/>
                </a:solidFill>
              </a:rPr>
              <a:t>Resilience</a:t>
            </a:r>
          </a:p>
        </p:txBody>
      </p:sp>
    </p:spTree>
    <p:extLst>
      <p:ext uri="{BB962C8B-B14F-4D97-AF65-F5344CB8AC3E}">
        <p14:creationId xmlns:p14="http://schemas.microsoft.com/office/powerpoint/2010/main" val="2491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5"/>
                                        </p:tgtEl>
                                      </p:cBhvr>
                                      <p:by x="100000" y="150000"/>
                                    </p:animScale>
                                  </p:childTnLst>
                                </p:cTn>
                              </p:par>
                              <p:par>
                                <p:cTn id="7" presetID="42" presetClass="path" presetSubtype="0" accel="50000" decel="50000" fill="hold" grpId="1" nodeType="withEffect">
                                  <p:stCondLst>
                                    <p:cond delay="0"/>
                                  </p:stCondLst>
                                  <p:childTnLst>
                                    <p:animMotion origin="layout" path="M 0.00174 -0.20624 L -4.16667E-6 1.50289E-6 " pathEditMode="relative" rAng="0" ptsTypes="AA">
                                      <p:cBhvr>
                                        <p:cTn id="8" dur="2000" spd="-100000" fill="hold"/>
                                        <p:tgtEl>
                                          <p:spTgt spid="15"/>
                                        </p:tgtEl>
                                        <p:attrNameLst>
                                          <p:attrName>ppt_x</p:attrName>
                                          <p:attrName>ppt_y</p:attrName>
                                        </p:attrNameLst>
                                      </p:cBhvr>
                                      <p:rCtr x="-87" y="10312"/>
                                    </p:animMotion>
                                  </p:childTnLst>
                                </p:cTn>
                              </p:par>
                              <p:par>
                                <p:cTn id="9" presetID="64" presetClass="path" presetSubtype="0" accel="50000" decel="50000" fill="hold" grpId="0" nodeType="withEffect">
                                  <p:stCondLst>
                                    <p:cond delay="0"/>
                                  </p:stCondLst>
                                  <p:childTnLst>
                                    <p:animMotion origin="layout" path="M 0 0 L 0 -0.25 E" pathEditMode="relative" ptsTypes="">
                                      <p:cBhvr>
                                        <p:cTn id="10"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p:txBody>
          <a:bodyPr>
            <a:normAutofit/>
          </a:bodyPr>
          <a:lstStyle/>
          <a:p>
            <a:pPr algn="ctr"/>
            <a:r>
              <a:rPr lang="en-US" sz="5000" dirty="0">
                <a:solidFill>
                  <a:schemeClr val="accent3">
                    <a:lumMod val="75000"/>
                  </a:schemeClr>
                </a:solidFill>
                <a:latin typeface="+mn-lt"/>
              </a:rPr>
              <a:t>Protective Factors</a:t>
            </a:r>
          </a:p>
        </p:txBody>
      </p:sp>
      <p:sp>
        <p:nvSpPr>
          <p:cNvPr id="11267" name="Content Placeholder 2"/>
          <p:cNvSpPr>
            <a:spLocks noGrp="1"/>
          </p:cNvSpPr>
          <p:nvPr>
            <p:ph sz="half" idx="1"/>
          </p:nvPr>
        </p:nvSpPr>
        <p:spPr>
          <a:xfrm>
            <a:off x="698273" y="1648180"/>
            <a:ext cx="3827460" cy="4525963"/>
          </a:xfrm>
        </p:spPr>
        <p:txBody>
          <a:bodyPr/>
          <a:lstStyle/>
          <a:p>
            <a:pPr marL="0" indent="0">
              <a:buNone/>
            </a:pPr>
            <a:endParaRPr lang="en-US" sz="2800" dirty="0">
              <a:solidFill>
                <a:srgbClr val="0070C0"/>
              </a:solidFill>
            </a:endParaRPr>
          </a:p>
          <a:p>
            <a:pPr marL="0" indent="0">
              <a:buNone/>
            </a:pPr>
            <a:r>
              <a:rPr lang="en-US" sz="3200" dirty="0">
                <a:solidFill>
                  <a:schemeClr val="accent3">
                    <a:lumMod val="75000"/>
                  </a:schemeClr>
                </a:solidFill>
                <a:latin typeface="+mj-lt"/>
              </a:rPr>
              <a:t>In groups list as many </a:t>
            </a:r>
            <a:r>
              <a:rPr lang="en-US" sz="3200" dirty="0">
                <a:solidFill>
                  <a:schemeClr val="accent1">
                    <a:lumMod val="75000"/>
                  </a:schemeClr>
                </a:solidFill>
                <a:latin typeface="+mj-lt"/>
              </a:rPr>
              <a:t>protective factors </a:t>
            </a:r>
            <a:r>
              <a:rPr lang="en-US" sz="3200" dirty="0">
                <a:solidFill>
                  <a:schemeClr val="accent3">
                    <a:lumMod val="75000"/>
                  </a:schemeClr>
                </a:solidFill>
                <a:latin typeface="+mj-lt"/>
              </a:rPr>
              <a:t>as you can.</a:t>
            </a:r>
          </a:p>
          <a:p>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sp>
        <p:nvSpPr>
          <p:cNvPr id="3" name="Rectangle 2"/>
          <p:cNvSpPr/>
          <p:nvPr/>
        </p:nvSpPr>
        <p:spPr>
          <a:xfrm>
            <a:off x="705853" y="2690904"/>
            <a:ext cx="2502568" cy="3790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0070C0"/>
              </a:solidFill>
            </a:endParaRPr>
          </a:p>
        </p:txBody>
      </p:sp>
      <p:pic>
        <p:nvPicPr>
          <p:cNvPr id="7" name="Picture 6">
            <a:extLst>
              <a:ext uri="{FF2B5EF4-FFF2-40B4-BE49-F238E27FC236}">
                <a16:creationId xmlns:a16="http://schemas.microsoft.com/office/drawing/2014/main" id="{3BDF6620-8BEF-482B-BFA3-C005A7DE99BA}"/>
              </a:ext>
            </a:extLst>
          </p:cNvPr>
          <p:cNvPicPr>
            <a:picLocks noChangeAspect="1"/>
          </p:cNvPicPr>
          <p:nvPr/>
        </p:nvPicPr>
        <p:blipFill>
          <a:blip r:embed="rId3"/>
          <a:stretch>
            <a:fillRect/>
          </a:stretch>
        </p:blipFill>
        <p:spPr>
          <a:xfrm>
            <a:off x="6557588" y="5114925"/>
            <a:ext cx="2619375" cy="1743075"/>
          </a:xfrm>
          <a:prstGeom prst="rect">
            <a:avLst/>
          </a:prstGeom>
        </p:spPr>
      </p:pic>
      <p:pic>
        <p:nvPicPr>
          <p:cNvPr id="8" name="Picture 7">
            <a:extLst>
              <a:ext uri="{FF2B5EF4-FFF2-40B4-BE49-F238E27FC236}">
                <a16:creationId xmlns:a16="http://schemas.microsoft.com/office/drawing/2014/main" id="{4A6D2145-5D09-4001-A1D0-210DCEABF773}"/>
              </a:ext>
            </a:extLst>
          </p:cNvPr>
          <p:cNvPicPr>
            <a:picLocks noChangeAspect="1"/>
          </p:cNvPicPr>
          <p:nvPr/>
        </p:nvPicPr>
        <p:blipFill>
          <a:blip r:embed="rId4"/>
          <a:stretch>
            <a:fillRect/>
          </a:stretch>
        </p:blipFill>
        <p:spPr>
          <a:xfrm>
            <a:off x="6557587" y="3323456"/>
            <a:ext cx="2619375" cy="1791469"/>
          </a:xfrm>
          <a:prstGeom prst="rect">
            <a:avLst/>
          </a:prstGeom>
        </p:spPr>
      </p:pic>
      <p:pic>
        <p:nvPicPr>
          <p:cNvPr id="9" name="Picture 8">
            <a:extLst>
              <a:ext uri="{FF2B5EF4-FFF2-40B4-BE49-F238E27FC236}">
                <a16:creationId xmlns:a16="http://schemas.microsoft.com/office/drawing/2014/main" id="{3295871D-0ED5-4EF3-BD4A-3A6FE9185110}"/>
              </a:ext>
            </a:extLst>
          </p:cNvPr>
          <p:cNvPicPr>
            <a:picLocks noChangeAspect="1"/>
          </p:cNvPicPr>
          <p:nvPr/>
        </p:nvPicPr>
        <p:blipFill>
          <a:blip r:embed="rId5"/>
          <a:stretch>
            <a:fillRect/>
          </a:stretch>
        </p:blipFill>
        <p:spPr>
          <a:xfrm>
            <a:off x="3914381" y="4365104"/>
            <a:ext cx="2651787" cy="2492896"/>
          </a:xfrm>
          <a:prstGeom prst="rect">
            <a:avLst/>
          </a:prstGeom>
        </p:spPr>
      </p:pic>
    </p:spTree>
    <p:extLst>
      <p:ext uri="{BB962C8B-B14F-4D97-AF65-F5344CB8AC3E}">
        <p14:creationId xmlns:p14="http://schemas.microsoft.com/office/powerpoint/2010/main" val="1023028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sz="5000" dirty="0">
                <a:solidFill>
                  <a:schemeClr val="accent3">
                    <a:lumMod val="75000"/>
                  </a:schemeClr>
                </a:solidFill>
                <a:latin typeface="+mn-lt"/>
              </a:rPr>
              <a:t>Protective factors identified by psychologists:</a:t>
            </a:r>
          </a:p>
        </p:txBody>
      </p:sp>
      <p:sp>
        <p:nvSpPr>
          <p:cNvPr id="7" name="Content Placeholder 6"/>
          <p:cNvSpPr>
            <a:spLocks noGrp="1"/>
          </p:cNvSpPr>
          <p:nvPr>
            <p:ph idx="1"/>
          </p:nvPr>
        </p:nvSpPr>
        <p:spPr>
          <a:xfrm>
            <a:off x="590872" y="1999381"/>
            <a:ext cx="8229600" cy="4525963"/>
          </a:xfrm>
        </p:spPr>
        <p:txBody>
          <a:bodyPr>
            <a:normAutofit fontScale="92500" lnSpcReduction="20000"/>
          </a:bodyPr>
          <a:lstStyle/>
          <a:p>
            <a:r>
              <a:rPr lang="en-US" sz="3500" dirty="0">
                <a:solidFill>
                  <a:schemeClr val="accent3">
                    <a:lumMod val="75000"/>
                  </a:schemeClr>
                </a:solidFill>
                <a:latin typeface="+mj-lt"/>
              </a:rPr>
              <a:t>Seeking help.</a:t>
            </a:r>
          </a:p>
          <a:p>
            <a:r>
              <a:rPr lang="en-US" sz="3500" dirty="0">
                <a:solidFill>
                  <a:schemeClr val="accent3">
                    <a:lumMod val="75000"/>
                  </a:schemeClr>
                </a:solidFill>
                <a:latin typeface="+mj-lt"/>
              </a:rPr>
              <a:t>Optimism – believing you will succeed without any evidence.</a:t>
            </a:r>
            <a:endParaRPr lang="en-GB" sz="3500" dirty="0">
              <a:solidFill>
                <a:schemeClr val="accent3">
                  <a:lumMod val="75000"/>
                </a:schemeClr>
              </a:solidFill>
              <a:latin typeface="+mj-lt"/>
            </a:endParaRPr>
          </a:p>
          <a:p>
            <a:r>
              <a:rPr lang="en-US" sz="3500" dirty="0">
                <a:solidFill>
                  <a:schemeClr val="accent3">
                    <a:lumMod val="75000"/>
                  </a:schemeClr>
                </a:solidFill>
                <a:latin typeface="+mj-lt"/>
              </a:rPr>
              <a:t>Goals in different parts of your life; large goals and small goals.</a:t>
            </a:r>
            <a:endParaRPr lang="en-GB" sz="3500" dirty="0">
              <a:solidFill>
                <a:schemeClr val="accent3">
                  <a:lumMod val="75000"/>
                </a:schemeClr>
              </a:solidFill>
              <a:latin typeface="+mj-lt"/>
            </a:endParaRPr>
          </a:p>
          <a:p>
            <a:r>
              <a:rPr lang="en-US" sz="3500" dirty="0">
                <a:solidFill>
                  <a:schemeClr val="accent3">
                    <a:lumMod val="75000"/>
                  </a:schemeClr>
                </a:solidFill>
                <a:latin typeface="+mj-lt"/>
              </a:rPr>
              <a:t>Supportive family and friends.</a:t>
            </a:r>
          </a:p>
          <a:p>
            <a:pPr lvl="0"/>
            <a:r>
              <a:rPr lang="en-US" sz="3500" dirty="0">
                <a:solidFill>
                  <a:schemeClr val="accent3">
                    <a:lumMod val="75000"/>
                  </a:schemeClr>
                </a:solidFill>
                <a:latin typeface="+mj-lt"/>
              </a:rPr>
              <a:t>Sense of control.</a:t>
            </a:r>
            <a:endParaRPr lang="en-GB" sz="3500" dirty="0">
              <a:solidFill>
                <a:schemeClr val="accent3">
                  <a:lumMod val="75000"/>
                </a:schemeClr>
              </a:solidFill>
              <a:latin typeface="+mj-lt"/>
            </a:endParaRPr>
          </a:p>
          <a:p>
            <a:r>
              <a:rPr lang="en-US" sz="3500" dirty="0">
                <a:solidFill>
                  <a:schemeClr val="accent3">
                    <a:lumMod val="75000"/>
                  </a:schemeClr>
                </a:solidFill>
                <a:latin typeface="+mj-lt"/>
              </a:rPr>
              <a:t>Religion (strength in difficult times).</a:t>
            </a:r>
          </a:p>
          <a:p>
            <a:r>
              <a:rPr lang="en-US" sz="3500" dirty="0">
                <a:solidFill>
                  <a:schemeClr val="accent3">
                    <a:lumMod val="75000"/>
                  </a:schemeClr>
                </a:solidFill>
                <a:latin typeface="+mj-lt"/>
              </a:rPr>
              <a:t>Positive emotions – motivation, self esteem, self confidence.</a:t>
            </a:r>
            <a:endParaRPr lang="en-GB" sz="3500" dirty="0">
              <a:solidFill>
                <a:schemeClr val="accent3">
                  <a:lumMod val="75000"/>
                </a:schemeClr>
              </a:solidFill>
              <a:latin typeface="+mj-lt"/>
            </a:endParaRPr>
          </a:p>
          <a:p>
            <a:pPr lvl="0"/>
            <a:endParaRPr lang="en-US" sz="3200" dirty="0">
              <a:solidFill>
                <a:srgbClr val="0070C0"/>
              </a:solidFill>
            </a:endParaRPr>
          </a:p>
          <a:p>
            <a:endParaRPr lang="en-GB" sz="3200" dirty="0">
              <a:solidFill>
                <a:srgbClr val="0070C0"/>
              </a:solidFill>
            </a:endParaRPr>
          </a:p>
        </p:txBody>
      </p:sp>
      <p:sp>
        <p:nvSpPr>
          <p:cNvPr id="5" name="Slide Number Placeholder 4"/>
          <p:cNvSpPr>
            <a:spLocks noGrp="1"/>
          </p:cNvSpPr>
          <p:nvPr>
            <p:ph type="sldNum" sz="quarter" idx="12"/>
          </p:nvPr>
        </p:nvSpPr>
        <p:spPr/>
        <p:txBody>
          <a:bodyPr/>
          <a:lstStyle/>
          <a:p>
            <a:pPr>
              <a:defRPr/>
            </a:pPr>
            <a:endParaRPr lang="en-US" dirty="0"/>
          </a:p>
        </p:txBody>
      </p:sp>
      <p:pic>
        <p:nvPicPr>
          <p:cNvPr id="2" name="Picture 1">
            <a:extLst>
              <a:ext uri="{FF2B5EF4-FFF2-40B4-BE49-F238E27FC236}">
                <a16:creationId xmlns:a16="http://schemas.microsoft.com/office/drawing/2014/main" id="{ECD388A7-975F-48F5-9DDA-8A6F5982098E}"/>
              </a:ext>
            </a:extLst>
          </p:cNvPr>
          <p:cNvPicPr>
            <a:picLocks noChangeAspect="1"/>
          </p:cNvPicPr>
          <p:nvPr/>
        </p:nvPicPr>
        <p:blipFill>
          <a:blip r:embed="rId3"/>
          <a:stretch>
            <a:fillRect/>
          </a:stretch>
        </p:blipFill>
        <p:spPr>
          <a:xfrm>
            <a:off x="7668344" y="3861048"/>
            <a:ext cx="1071562" cy="1071562"/>
          </a:xfrm>
          <a:prstGeom prst="rect">
            <a:avLst/>
          </a:prstGeom>
        </p:spPr>
      </p:pic>
    </p:spTree>
    <p:extLst>
      <p:ext uri="{BB962C8B-B14F-4D97-AF65-F5344CB8AC3E}">
        <p14:creationId xmlns:p14="http://schemas.microsoft.com/office/powerpoint/2010/main" val="135592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normAutofit/>
          </a:bodyPr>
          <a:lstStyle/>
          <a:p>
            <a:pPr algn="ctr"/>
            <a:r>
              <a:rPr lang="en-US" sz="5000" dirty="0">
                <a:solidFill>
                  <a:schemeClr val="accent3">
                    <a:lumMod val="75000"/>
                  </a:schemeClr>
                </a:solidFill>
                <a:latin typeface="+mn-lt"/>
              </a:rPr>
              <a:t>Risk Factors</a:t>
            </a:r>
          </a:p>
        </p:txBody>
      </p:sp>
      <p:sp>
        <p:nvSpPr>
          <p:cNvPr id="9219" name="Content Placeholder 5"/>
          <p:cNvSpPr>
            <a:spLocks noGrp="1"/>
          </p:cNvSpPr>
          <p:nvPr>
            <p:ph sz="half" idx="1"/>
          </p:nvPr>
        </p:nvSpPr>
        <p:spPr/>
        <p:txBody>
          <a:bodyPr>
            <a:normAutofit/>
          </a:bodyPr>
          <a:lstStyle/>
          <a:p>
            <a:pPr marL="0" indent="0">
              <a:buNone/>
            </a:pPr>
            <a:r>
              <a:rPr lang="en-US" sz="3200" b="1" dirty="0">
                <a:solidFill>
                  <a:schemeClr val="accent3">
                    <a:lumMod val="75000"/>
                  </a:schemeClr>
                </a:solidFill>
                <a:latin typeface="+mj-lt"/>
              </a:rPr>
              <a:t>Risk factors:</a:t>
            </a:r>
          </a:p>
          <a:p>
            <a:pPr marL="0" indent="0">
              <a:buNone/>
            </a:pPr>
            <a:r>
              <a:rPr lang="en-US" sz="3200" dirty="0">
                <a:solidFill>
                  <a:schemeClr val="accent3">
                    <a:lumMod val="75000"/>
                  </a:schemeClr>
                </a:solidFill>
                <a:latin typeface="+mj-lt"/>
              </a:rPr>
              <a:t>things that push down, weaken and eat away at your resilience.</a:t>
            </a:r>
          </a:p>
          <a:p>
            <a:pPr marL="0" indent="0">
              <a:buNone/>
            </a:pPr>
            <a:endParaRPr lang="en-US" sz="3200" dirty="0">
              <a:solidFill>
                <a:schemeClr val="accent3">
                  <a:lumMod val="75000"/>
                </a:schemeClr>
              </a:solidFill>
              <a:latin typeface="+mj-lt"/>
            </a:endParaRPr>
          </a:p>
          <a:p>
            <a:pPr marL="0" indent="0">
              <a:buNone/>
            </a:pPr>
            <a:r>
              <a:rPr lang="en-US" sz="3200" dirty="0">
                <a:solidFill>
                  <a:schemeClr val="accent3">
                    <a:lumMod val="75000"/>
                  </a:schemeClr>
                </a:solidFill>
                <a:latin typeface="+mj-lt"/>
              </a:rPr>
              <a:t>e.g. feeling lonely</a:t>
            </a:r>
          </a:p>
        </p:txBody>
      </p:sp>
      <p:sp>
        <p:nvSpPr>
          <p:cNvPr id="4" name="Slide Number Placeholder 3"/>
          <p:cNvSpPr>
            <a:spLocks noGrp="1"/>
          </p:cNvSpPr>
          <p:nvPr>
            <p:ph type="sldNum" sz="quarter" idx="12"/>
          </p:nvPr>
        </p:nvSpPr>
        <p:spPr/>
        <p:txBody>
          <a:bodyPr/>
          <a:lstStyle/>
          <a:p>
            <a:pPr>
              <a:defRPr/>
            </a:pPr>
            <a:endParaRPr lang="en-US" dirty="0"/>
          </a:p>
        </p:txBody>
      </p:sp>
      <p:sp>
        <p:nvSpPr>
          <p:cNvPr id="14" name="Down Arrow 13"/>
          <p:cNvSpPr/>
          <p:nvPr/>
        </p:nvSpPr>
        <p:spPr>
          <a:xfrm>
            <a:off x="5179969" y="1690689"/>
            <a:ext cx="3048000" cy="1981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RISK</a:t>
            </a:r>
          </a:p>
        </p:txBody>
      </p:sp>
      <p:sp>
        <p:nvSpPr>
          <p:cNvPr id="18" name="Rectangle 17"/>
          <p:cNvSpPr/>
          <p:nvPr/>
        </p:nvSpPr>
        <p:spPr>
          <a:xfrm>
            <a:off x="5172838" y="3861048"/>
            <a:ext cx="3055131"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solidFill>
                  <a:srgbClr val="0070C0"/>
                </a:solidFill>
              </a:rPr>
              <a:t>Resilience</a:t>
            </a:r>
          </a:p>
        </p:txBody>
      </p:sp>
    </p:spTree>
    <p:extLst>
      <p:ext uri="{BB962C8B-B14F-4D97-AF65-F5344CB8AC3E}">
        <p14:creationId xmlns:p14="http://schemas.microsoft.com/office/powerpoint/2010/main" val="2653726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2000" fill="hold"/>
                                        <p:tgtEl>
                                          <p:spTgt spid="14"/>
                                        </p:tgtEl>
                                      </p:cBhvr>
                                      <p:by x="100000" y="150000"/>
                                    </p:animScale>
                                  </p:childTnLst>
                                </p:cTn>
                              </p:par>
                              <p:par>
                                <p:cTn id="7" presetID="42" presetClass="path" presetSubtype="0" accel="50000" decel="50000" fill="hold" grpId="1" nodeType="withEffect">
                                  <p:stCondLst>
                                    <p:cond delay="0"/>
                                  </p:stCondLst>
                                  <p:childTnLst>
                                    <p:animMotion origin="layout" path="M 2.77778E-7 -2.22222E-6 L 2.77778E-7 0.20162 " pathEditMode="relative" rAng="0" ptsTypes="AA">
                                      <p:cBhvr>
                                        <p:cTn id="8" dur="2000" fill="hold"/>
                                        <p:tgtEl>
                                          <p:spTgt spid="14"/>
                                        </p:tgtEl>
                                        <p:attrNameLst>
                                          <p:attrName>ppt_x</p:attrName>
                                          <p:attrName>ppt_y</p:attrName>
                                        </p:attrNameLst>
                                      </p:cBhvr>
                                      <p:rCtr x="0" y="10069"/>
                                    </p:animMotion>
                                  </p:childTnLst>
                                </p:cTn>
                              </p:par>
                              <p:par>
                                <p:cTn id="9" presetID="42" presetClass="path" presetSubtype="0" accel="50000" decel="50000" fill="hold" grpId="0" nodeType="withEffect">
                                  <p:stCondLst>
                                    <p:cond delay="0"/>
                                  </p:stCondLst>
                                  <p:childTnLst>
                                    <p:animMotion origin="layout" path="M 1.11111E-6 -4.07407E-6 L 1.11111E-6 0.25 " pathEditMode="relative" rAng="0" ptsTypes="AA">
                                      <p:cBhvr>
                                        <p:cTn id="10" dur="2000" fill="hold"/>
                                        <p:tgtEl>
                                          <p:spTgt spid="1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0944"/>
            <a:ext cx="7886700" cy="1325563"/>
          </a:xfrm>
        </p:spPr>
        <p:txBody>
          <a:bodyPr>
            <a:normAutofit/>
          </a:bodyPr>
          <a:lstStyle/>
          <a:p>
            <a:pPr algn="ctr"/>
            <a:r>
              <a:rPr lang="en-GB" sz="6600" dirty="0">
                <a:solidFill>
                  <a:schemeClr val="bg2">
                    <a:lumMod val="50000"/>
                  </a:schemeClr>
                </a:solidFill>
                <a:latin typeface="+mn-lt"/>
              </a:rPr>
              <a:t>Today</a:t>
            </a:r>
          </a:p>
        </p:txBody>
      </p:sp>
      <p:sp>
        <p:nvSpPr>
          <p:cNvPr id="3" name="Content Placeholder 2"/>
          <p:cNvSpPr>
            <a:spLocks noGrp="1"/>
          </p:cNvSpPr>
          <p:nvPr>
            <p:ph idx="1"/>
          </p:nvPr>
        </p:nvSpPr>
        <p:spPr>
          <a:xfrm>
            <a:off x="555041" y="836712"/>
            <a:ext cx="7886700" cy="3743531"/>
          </a:xfrm>
        </p:spPr>
        <p:txBody>
          <a:bodyPr>
            <a:normAutofit/>
          </a:bodyPr>
          <a:lstStyle/>
          <a:p>
            <a:pPr marL="0" indent="0">
              <a:buNone/>
            </a:pPr>
            <a:endParaRPr lang="en-GB" sz="3200" dirty="0">
              <a:solidFill>
                <a:schemeClr val="accent3">
                  <a:lumMod val="75000"/>
                </a:schemeClr>
              </a:solidFill>
            </a:endParaRPr>
          </a:p>
          <a:p>
            <a:r>
              <a:rPr lang="en-GB" sz="3200" dirty="0">
                <a:solidFill>
                  <a:schemeClr val="accent3">
                    <a:lumMod val="75000"/>
                  </a:schemeClr>
                </a:solidFill>
              </a:rPr>
              <a:t>What is resilience and why it is </a:t>
            </a:r>
            <a:r>
              <a:rPr lang="en-GB" sz="3200" dirty="0">
                <a:solidFill>
                  <a:schemeClr val="accent1">
                    <a:lumMod val="75000"/>
                  </a:schemeClr>
                </a:solidFill>
              </a:rPr>
              <a:t>important</a:t>
            </a:r>
            <a:r>
              <a:rPr lang="en-GB" sz="3200" dirty="0">
                <a:solidFill>
                  <a:schemeClr val="accent3">
                    <a:lumMod val="75000"/>
                  </a:schemeClr>
                </a:solidFill>
              </a:rPr>
              <a:t>!</a:t>
            </a:r>
          </a:p>
          <a:p>
            <a:endParaRPr lang="en-GB" sz="3200" dirty="0">
              <a:solidFill>
                <a:schemeClr val="accent3">
                  <a:lumMod val="75000"/>
                </a:schemeClr>
              </a:solidFill>
            </a:endParaRPr>
          </a:p>
          <a:p>
            <a:r>
              <a:rPr lang="en-GB" sz="3200" dirty="0">
                <a:solidFill>
                  <a:schemeClr val="accent3">
                    <a:lumMod val="75000"/>
                  </a:schemeClr>
                </a:solidFill>
              </a:rPr>
              <a:t>Introduce the </a:t>
            </a:r>
            <a:r>
              <a:rPr lang="en-GB" sz="3200" dirty="0">
                <a:solidFill>
                  <a:schemeClr val="accent1">
                    <a:lumMod val="75000"/>
                  </a:schemeClr>
                </a:solidFill>
              </a:rPr>
              <a:t>five core skills </a:t>
            </a:r>
            <a:r>
              <a:rPr lang="en-GB" sz="3200" dirty="0">
                <a:solidFill>
                  <a:schemeClr val="accent3">
                    <a:lumMod val="75000"/>
                  </a:schemeClr>
                </a:solidFill>
              </a:rPr>
              <a:t>of resilience.</a:t>
            </a:r>
          </a:p>
          <a:p>
            <a:endParaRPr lang="en-GB" sz="3200" dirty="0">
              <a:solidFill>
                <a:schemeClr val="accent3">
                  <a:lumMod val="75000"/>
                </a:schemeClr>
              </a:solidFill>
            </a:endParaRPr>
          </a:p>
          <a:p>
            <a:r>
              <a:rPr lang="en-GB" sz="3200" dirty="0">
                <a:solidFill>
                  <a:schemeClr val="accent3">
                    <a:lumMod val="75000"/>
                  </a:schemeClr>
                </a:solidFill>
              </a:rPr>
              <a:t>Give you a chance to </a:t>
            </a:r>
            <a:r>
              <a:rPr lang="en-GB" sz="3200" dirty="0">
                <a:solidFill>
                  <a:schemeClr val="accent1">
                    <a:lumMod val="75000"/>
                  </a:schemeClr>
                </a:solidFill>
              </a:rPr>
              <a:t>practise</a:t>
            </a:r>
            <a:r>
              <a:rPr lang="en-GB" sz="3200" dirty="0">
                <a:solidFill>
                  <a:schemeClr val="accent3">
                    <a:lumMod val="75000"/>
                  </a:schemeClr>
                </a:solidFill>
              </a:rPr>
              <a:t> being resilient.</a:t>
            </a:r>
          </a:p>
          <a:p>
            <a:endParaRPr lang="en-GB" sz="3200" dirty="0">
              <a:solidFill>
                <a:srgbClr val="0070C0"/>
              </a:solidFill>
            </a:endParaRPr>
          </a:p>
        </p:txBody>
      </p:sp>
      <p:pic>
        <p:nvPicPr>
          <p:cNvPr id="4" name="Picture 4" descr="Image result for RESIL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077072"/>
            <a:ext cx="3600399" cy="265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2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p:txBody>
          <a:bodyPr>
            <a:noAutofit/>
          </a:bodyPr>
          <a:lstStyle/>
          <a:p>
            <a:pPr algn="ctr"/>
            <a:r>
              <a:rPr lang="en-US" sz="5000" dirty="0">
                <a:solidFill>
                  <a:schemeClr val="accent3">
                    <a:lumMod val="75000"/>
                  </a:schemeClr>
                </a:solidFill>
                <a:latin typeface="+mn-lt"/>
              </a:rPr>
              <a:t>Risk Factors </a:t>
            </a:r>
          </a:p>
        </p:txBody>
      </p:sp>
      <p:sp>
        <p:nvSpPr>
          <p:cNvPr id="2" name="TextBox 1"/>
          <p:cNvSpPr txBox="1"/>
          <p:nvPr/>
        </p:nvSpPr>
        <p:spPr>
          <a:xfrm>
            <a:off x="667624" y="2366393"/>
            <a:ext cx="3890211" cy="1077218"/>
          </a:xfrm>
          <a:prstGeom prst="rect">
            <a:avLst/>
          </a:prstGeom>
          <a:noFill/>
        </p:spPr>
        <p:txBody>
          <a:bodyPr wrap="square" rtlCol="0">
            <a:spAutoFit/>
          </a:bodyPr>
          <a:lstStyle/>
          <a:p>
            <a:r>
              <a:rPr lang="en-GB" sz="3200" dirty="0">
                <a:solidFill>
                  <a:schemeClr val="accent3">
                    <a:lumMod val="75000"/>
                  </a:schemeClr>
                </a:solidFill>
                <a:latin typeface="+mj-lt"/>
              </a:rPr>
              <a:t>In groups list as many </a:t>
            </a:r>
            <a:r>
              <a:rPr lang="en-GB" sz="3200" dirty="0">
                <a:solidFill>
                  <a:schemeClr val="accent1">
                    <a:lumMod val="75000"/>
                  </a:schemeClr>
                </a:solidFill>
                <a:latin typeface="+mj-lt"/>
              </a:rPr>
              <a:t>risk factors </a:t>
            </a:r>
            <a:r>
              <a:rPr lang="en-GB" sz="3200" dirty="0">
                <a:solidFill>
                  <a:schemeClr val="accent3">
                    <a:lumMod val="75000"/>
                  </a:schemeClr>
                </a:solidFill>
                <a:latin typeface="+mj-lt"/>
              </a:rPr>
              <a:t>as you can.</a:t>
            </a:r>
          </a:p>
        </p:txBody>
      </p:sp>
      <p:pic>
        <p:nvPicPr>
          <p:cNvPr id="6" name="Picture 5">
            <a:extLst>
              <a:ext uri="{FF2B5EF4-FFF2-40B4-BE49-F238E27FC236}">
                <a16:creationId xmlns:a16="http://schemas.microsoft.com/office/drawing/2014/main" id="{172575BE-ACE4-4564-8095-C2B8156285F0}"/>
              </a:ext>
            </a:extLst>
          </p:cNvPr>
          <p:cNvPicPr>
            <a:picLocks noChangeAspect="1"/>
          </p:cNvPicPr>
          <p:nvPr/>
        </p:nvPicPr>
        <p:blipFill>
          <a:blip r:embed="rId3"/>
          <a:stretch>
            <a:fillRect/>
          </a:stretch>
        </p:blipFill>
        <p:spPr>
          <a:xfrm>
            <a:off x="5561987" y="4445477"/>
            <a:ext cx="3603892" cy="2412523"/>
          </a:xfrm>
          <a:prstGeom prst="rect">
            <a:avLst/>
          </a:prstGeom>
        </p:spPr>
      </p:pic>
      <p:pic>
        <p:nvPicPr>
          <p:cNvPr id="9" name="Picture 8">
            <a:extLst>
              <a:ext uri="{FF2B5EF4-FFF2-40B4-BE49-F238E27FC236}">
                <a16:creationId xmlns:a16="http://schemas.microsoft.com/office/drawing/2014/main" id="{97049066-8C5F-42BB-9F14-FD9A114CCEB3}"/>
              </a:ext>
            </a:extLst>
          </p:cNvPr>
          <p:cNvPicPr>
            <a:picLocks noChangeAspect="1"/>
          </p:cNvPicPr>
          <p:nvPr/>
        </p:nvPicPr>
        <p:blipFill>
          <a:blip r:embed="rId4"/>
          <a:stretch>
            <a:fillRect/>
          </a:stretch>
        </p:blipFill>
        <p:spPr>
          <a:xfrm>
            <a:off x="5561987" y="2875817"/>
            <a:ext cx="3582013" cy="1569660"/>
          </a:xfrm>
          <a:prstGeom prst="rect">
            <a:avLst/>
          </a:prstGeom>
        </p:spPr>
      </p:pic>
      <p:pic>
        <p:nvPicPr>
          <p:cNvPr id="10" name="Picture 9">
            <a:extLst>
              <a:ext uri="{FF2B5EF4-FFF2-40B4-BE49-F238E27FC236}">
                <a16:creationId xmlns:a16="http://schemas.microsoft.com/office/drawing/2014/main" id="{A360E85F-A19F-4780-B286-B4BFB88DA16D}"/>
              </a:ext>
            </a:extLst>
          </p:cNvPr>
          <p:cNvPicPr>
            <a:picLocks noChangeAspect="1"/>
          </p:cNvPicPr>
          <p:nvPr/>
        </p:nvPicPr>
        <p:blipFill>
          <a:blip r:embed="rId5"/>
          <a:stretch>
            <a:fillRect/>
          </a:stretch>
        </p:blipFill>
        <p:spPr>
          <a:xfrm>
            <a:off x="3046921" y="5178495"/>
            <a:ext cx="2515066" cy="1679505"/>
          </a:xfrm>
          <a:prstGeom prst="rect">
            <a:avLst/>
          </a:prstGeom>
        </p:spPr>
      </p:pic>
    </p:spTree>
    <p:extLst>
      <p:ext uri="{BB962C8B-B14F-4D97-AF65-F5344CB8AC3E}">
        <p14:creationId xmlns:p14="http://schemas.microsoft.com/office/powerpoint/2010/main" val="1985495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000" dirty="0">
                <a:solidFill>
                  <a:schemeClr val="accent3">
                    <a:lumMod val="75000"/>
                  </a:schemeClr>
                </a:solidFill>
                <a:latin typeface="+mn-lt"/>
              </a:rPr>
              <a:t>Risk factors identified by psychologists:</a:t>
            </a:r>
          </a:p>
        </p:txBody>
      </p:sp>
      <p:sp>
        <p:nvSpPr>
          <p:cNvPr id="3" name="Content Placeholder 2"/>
          <p:cNvSpPr>
            <a:spLocks noGrp="1"/>
          </p:cNvSpPr>
          <p:nvPr>
            <p:ph sz="half" idx="1"/>
          </p:nvPr>
        </p:nvSpPr>
        <p:spPr>
          <a:xfrm>
            <a:off x="457200" y="1927373"/>
            <a:ext cx="7756358" cy="4525963"/>
          </a:xfrm>
        </p:spPr>
        <p:txBody>
          <a:bodyPr>
            <a:normAutofit fontScale="92500" lnSpcReduction="10000"/>
          </a:bodyPr>
          <a:lstStyle/>
          <a:p>
            <a:r>
              <a:rPr lang="en-US" sz="3200" dirty="0">
                <a:solidFill>
                  <a:schemeClr val="accent1">
                    <a:lumMod val="75000"/>
                  </a:schemeClr>
                </a:solidFill>
                <a:latin typeface="+mj-lt"/>
              </a:rPr>
              <a:t>Not</a:t>
            </a:r>
            <a:r>
              <a:rPr lang="en-US" sz="3200" dirty="0">
                <a:solidFill>
                  <a:schemeClr val="accent3">
                    <a:lumMod val="75000"/>
                  </a:schemeClr>
                </a:solidFill>
                <a:latin typeface="+mj-lt"/>
              </a:rPr>
              <a:t> asking for help.</a:t>
            </a:r>
          </a:p>
          <a:p>
            <a:r>
              <a:rPr lang="en-US" sz="3200" dirty="0">
                <a:solidFill>
                  <a:schemeClr val="accent1">
                    <a:lumMod val="75000"/>
                  </a:schemeClr>
                </a:solidFill>
                <a:latin typeface="+mj-lt"/>
              </a:rPr>
              <a:t>Pessimism</a:t>
            </a:r>
            <a:r>
              <a:rPr lang="en-US" sz="3200" dirty="0">
                <a:solidFill>
                  <a:schemeClr val="accent3">
                    <a:lumMod val="75000"/>
                  </a:schemeClr>
                </a:solidFill>
                <a:latin typeface="+mj-lt"/>
              </a:rPr>
              <a:t>, believing you are going to fail  without any evidence.</a:t>
            </a:r>
            <a:endParaRPr lang="en-GB" sz="3200" dirty="0">
              <a:solidFill>
                <a:schemeClr val="accent3">
                  <a:lumMod val="75000"/>
                </a:schemeClr>
              </a:solidFill>
              <a:latin typeface="+mj-lt"/>
            </a:endParaRPr>
          </a:p>
          <a:p>
            <a:pPr lvl="0"/>
            <a:r>
              <a:rPr lang="en-GB" sz="3200" dirty="0">
                <a:solidFill>
                  <a:schemeClr val="accent1">
                    <a:lumMod val="75000"/>
                  </a:schemeClr>
                </a:solidFill>
                <a:latin typeface="+mj-lt"/>
              </a:rPr>
              <a:t>Loneliness</a:t>
            </a:r>
            <a:r>
              <a:rPr lang="en-GB" sz="3200" dirty="0">
                <a:solidFill>
                  <a:schemeClr val="accent3">
                    <a:lumMod val="75000"/>
                  </a:schemeClr>
                </a:solidFill>
                <a:latin typeface="+mj-lt"/>
              </a:rPr>
              <a:t>.</a:t>
            </a:r>
          </a:p>
          <a:p>
            <a:pPr lvl="0"/>
            <a:r>
              <a:rPr lang="en-GB" sz="3200" dirty="0">
                <a:solidFill>
                  <a:schemeClr val="accent1">
                    <a:lumMod val="75000"/>
                  </a:schemeClr>
                </a:solidFill>
                <a:latin typeface="+mj-lt"/>
              </a:rPr>
              <a:t>No</a:t>
            </a:r>
            <a:r>
              <a:rPr lang="en-GB" sz="3200" dirty="0">
                <a:solidFill>
                  <a:schemeClr val="accent3">
                    <a:lumMod val="75000"/>
                  </a:schemeClr>
                </a:solidFill>
                <a:latin typeface="+mj-lt"/>
              </a:rPr>
              <a:t> goals or purpose in life.</a:t>
            </a:r>
          </a:p>
          <a:p>
            <a:pPr lvl="0"/>
            <a:r>
              <a:rPr lang="en-GB" sz="3200" dirty="0">
                <a:solidFill>
                  <a:schemeClr val="accent1">
                    <a:lumMod val="75000"/>
                  </a:schemeClr>
                </a:solidFill>
                <a:latin typeface="+mj-lt"/>
              </a:rPr>
              <a:t>Trauma</a:t>
            </a:r>
            <a:r>
              <a:rPr lang="en-GB" sz="3200" dirty="0">
                <a:solidFill>
                  <a:schemeClr val="accent3">
                    <a:lumMod val="75000"/>
                  </a:schemeClr>
                </a:solidFill>
                <a:latin typeface="+mj-lt"/>
              </a:rPr>
              <a:t>, illness and stress.</a:t>
            </a:r>
          </a:p>
          <a:p>
            <a:r>
              <a:rPr lang="en-US" sz="3200" dirty="0">
                <a:solidFill>
                  <a:schemeClr val="accent1">
                    <a:lumMod val="75000"/>
                  </a:schemeClr>
                </a:solidFill>
                <a:latin typeface="+mj-lt"/>
              </a:rPr>
              <a:t>Negative</a:t>
            </a:r>
            <a:r>
              <a:rPr lang="en-US" sz="3200" dirty="0">
                <a:solidFill>
                  <a:schemeClr val="accent3">
                    <a:lumMod val="75000"/>
                  </a:schemeClr>
                </a:solidFill>
                <a:latin typeface="+mj-lt"/>
              </a:rPr>
              <a:t> </a:t>
            </a:r>
            <a:r>
              <a:rPr lang="en-US" sz="3200" dirty="0">
                <a:solidFill>
                  <a:schemeClr val="accent1">
                    <a:lumMod val="75000"/>
                  </a:schemeClr>
                </a:solidFill>
                <a:latin typeface="+mj-lt"/>
              </a:rPr>
              <a:t>emotions</a:t>
            </a:r>
            <a:r>
              <a:rPr lang="en-US" sz="3200" dirty="0">
                <a:solidFill>
                  <a:schemeClr val="accent3">
                    <a:lumMod val="75000"/>
                  </a:schemeClr>
                </a:solidFill>
                <a:latin typeface="+mj-lt"/>
              </a:rPr>
              <a:t> e.g. anger, feeling overwhelmed or l</a:t>
            </a:r>
            <a:r>
              <a:rPr lang="en-GB" sz="3200" dirty="0">
                <a:solidFill>
                  <a:schemeClr val="accent3">
                    <a:lumMod val="75000"/>
                  </a:schemeClr>
                </a:solidFill>
                <a:latin typeface="+mj-lt"/>
              </a:rPr>
              <a:t>ow self esteem.</a:t>
            </a:r>
          </a:p>
          <a:p>
            <a:pPr lvl="0"/>
            <a:r>
              <a:rPr lang="en-GB" sz="3200" dirty="0">
                <a:solidFill>
                  <a:schemeClr val="accent1">
                    <a:lumMod val="75000"/>
                  </a:schemeClr>
                </a:solidFill>
                <a:latin typeface="+mj-lt"/>
              </a:rPr>
              <a:t>Addictions</a:t>
            </a:r>
            <a:r>
              <a:rPr lang="en-GB" sz="3200" dirty="0">
                <a:solidFill>
                  <a:schemeClr val="accent3">
                    <a:lumMod val="75000"/>
                  </a:schemeClr>
                </a:solidFill>
                <a:latin typeface="+mj-lt"/>
              </a:rPr>
              <a:t> – social </a:t>
            </a:r>
            <a:r>
              <a:rPr lang="en-GB" sz="3200" dirty="0" err="1">
                <a:solidFill>
                  <a:schemeClr val="accent3">
                    <a:lumMod val="75000"/>
                  </a:schemeClr>
                </a:solidFill>
                <a:latin typeface="+mj-lt"/>
              </a:rPr>
              <a:t>media,drugs</a:t>
            </a:r>
            <a:r>
              <a:rPr lang="en-GB" sz="3200" dirty="0">
                <a:solidFill>
                  <a:schemeClr val="accent3">
                    <a:lumMod val="75000"/>
                  </a:schemeClr>
                </a:solidFill>
                <a:latin typeface="+mj-lt"/>
              </a:rPr>
              <a:t>, alcohol, gambling etc.</a:t>
            </a:r>
          </a:p>
          <a:p>
            <a:endParaRPr lang="en-GB" dirty="0"/>
          </a:p>
        </p:txBody>
      </p:sp>
      <p:pic>
        <p:nvPicPr>
          <p:cNvPr id="4" name="Picture 3">
            <a:extLst>
              <a:ext uri="{FF2B5EF4-FFF2-40B4-BE49-F238E27FC236}">
                <a16:creationId xmlns:a16="http://schemas.microsoft.com/office/drawing/2014/main" id="{6764B6C0-AEFF-4F07-8999-CF002EFB03CD}"/>
              </a:ext>
            </a:extLst>
          </p:cNvPr>
          <p:cNvPicPr>
            <a:picLocks noChangeAspect="1"/>
          </p:cNvPicPr>
          <p:nvPr/>
        </p:nvPicPr>
        <p:blipFill>
          <a:blip r:embed="rId3"/>
          <a:stretch>
            <a:fillRect/>
          </a:stretch>
        </p:blipFill>
        <p:spPr>
          <a:xfrm>
            <a:off x="7092280" y="2996952"/>
            <a:ext cx="1900729" cy="1900729"/>
          </a:xfrm>
          <a:prstGeom prst="rect">
            <a:avLst/>
          </a:prstGeom>
        </p:spPr>
      </p:pic>
    </p:spTree>
    <p:extLst>
      <p:ext uri="{BB962C8B-B14F-4D97-AF65-F5344CB8AC3E}">
        <p14:creationId xmlns:p14="http://schemas.microsoft.com/office/powerpoint/2010/main" val="342557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7"/>
          <p:cNvSpPr>
            <a:spLocks noGrp="1"/>
          </p:cNvSpPr>
          <p:nvPr>
            <p:ph type="title"/>
          </p:nvPr>
        </p:nvSpPr>
        <p:spPr>
          <a:xfrm>
            <a:off x="484634" y="365126"/>
            <a:ext cx="8191822" cy="1325563"/>
          </a:xfrm>
        </p:spPr>
        <p:txBody>
          <a:bodyPr>
            <a:noAutofit/>
          </a:bodyPr>
          <a:lstStyle/>
          <a:p>
            <a:pPr algn="ctr"/>
            <a:r>
              <a:rPr lang="en-US" sz="5000" dirty="0">
                <a:solidFill>
                  <a:schemeClr val="bg2">
                    <a:lumMod val="50000"/>
                  </a:schemeClr>
                </a:solidFill>
                <a:latin typeface="+mn-lt"/>
              </a:rPr>
              <a:t>Psychologists: Major risk factors.</a:t>
            </a:r>
          </a:p>
        </p:txBody>
      </p:sp>
      <p:sp>
        <p:nvSpPr>
          <p:cNvPr id="15363" name="Content Placeholder 8"/>
          <p:cNvSpPr>
            <a:spLocks noGrp="1"/>
          </p:cNvSpPr>
          <p:nvPr>
            <p:ph sz="half" idx="1"/>
          </p:nvPr>
        </p:nvSpPr>
        <p:spPr/>
        <p:txBody>
          <a:bodyPr/>
          <a:lstStyle/>
          <a:p>
            <a:endParaRPr lang="en-US" sz="3200" dirty="0">
              <a:solidFill>
                <a:srgbClr val="0070C0"/>
              </a:solidFill>
            </a:endParaRPr>
          </a:p>
          <a:p>
            <a:r>
              <a:rPr lang="en-US" sz="3200" b="1" dirty="0">
                <a:solidFill>
                  <a:schemeClr val="accent1">
                    <a:lumMod val="75000"/>
                  </a:schemeClr>
                </a:solidFill>
                <a:latin typeface="+mj-lt"/>
              </a:rPr>
              <a:t>Alcohol use.</a:t>
            </a:r>
          </a:p>
          <a:p>
            <a:r>
              <a:rPr lang="en-US" sz="3200" b="1" dirty="0">
                <a:solidFill>
                  <a:schemeClr val="accent1">
                    <a:lumMod val="75000"/>
                  </a:schemeClr>
                </a:solidFill>
                <a:latin typeface="+mj-lt"/>
              </a:rPr>
              <a:t>Drug use.</a:t>
            </a:r>
          </a:p>
          <a:p>
            <a:r>
              <a:rPr lang="en-US" sz="3200" b="1" dirty="0">
                <a:solidFill>
                  <a:schemeClr val="accent1">
                    <a:lumMod val="75000"/>
                  </a:schemeClr>
                </a:solidFill>
                <a:latin typeface="+mj-lt"/>
              </a:rPr>
              <a:t>Trauma.</a:t>
            </a:r>
          </a:p>
          <a:p>
            <a:r>
              <a:rPr lang="en-US" sz="3200" b="1" dirty="0">
                <a:solidFill>
                  <a:schemeClr val="accent1">
                    <a:lumMod val="75000"/>
                  </a:schemeClr>
                </a:solidFill>
                <a:latin typeface="+mj-lt"/>
              </a:rPr>
              <a:t>Stress.</a:t>
            </a:r>
          </a:p>
          <a:p>
            <a:endParaRPr lang="en-US" sz="3200" dirty="0">
              <a:solidFill>
                <a:srgbClr val="0070C0"/>
              </a:solidFill>
            </a:endParaRPr>
          </a:p>
        </p:txBody>
      </p:sp>
      <p:sp>
        <p:nvSpPr>
          <p:cNvPr id="7" name="Slide Number Placeholder 6"/>
          <p:cNvSpPr>
            <a:spLocks noGrp="1"/>
          </p:cNvSpPr>
          <p:nvPr>
            <p:ph type="sldNum" sz="quarter" idx="12"/>
          </p:nvPr>
        </p:nvSpPr>
        <p:spPr/>
        <p:txBody>
          <a:bodyPr/>
          <a:lstStyle/>
          <a:p>
            <a:pPr>
              <a:defRPr/>
            </a:pPr>
            <a:endParaRPr lang="en-US" dirty="0"/>
          </a:p>
        </p:txBody>
      </p:sp>
      <p:pic>
        <p:nvPicPr>
          <p:cNvPr id="2" name="Picture 1">
            <a:extLst>
              <a:ext uri="{FF2B5EF4-FFF2-40B4-BE49-F238E27FC236}">
                <a16:creationId xmlns:a16="http://schemas.microsoft.com/office/drawing/2014/main" id="{7ED54AD5-7BA2-4D6D-8B5C-025AB8F7A4F5}"/>
              </a:ext>
            </a:extLst>
          </p:cNvPr>
          <p:cNvPicPr>
            <a:picLocks noChangeAspect="1"/>
          </p:cNvPicPr>
          <p:nvPr/>
        </p:nvPicPr>
        <p:blipFill>
          <a:blip r:embed="rId3"/>
          <a:stretch>
            <a:fillRect/>
          </a:stretch>
        </p:blipFill>
        <p:spPr>
          <a:xfrm>
            <a:off x="4286250" y="3648238"/>
            <a:ext cx="4857750" cy="3238500"/>
          </a:xfrm>
          <a:prstGeom prst="rect">
            <a:avLst/>
          </a:prstGeom>
        </p:spPr>
      </p:pic>
    </p:spTree>
    <p:extLst>
      <p:ext uri="{BB962C8B-B14F-4D97-AF65-F5344CB8AC3E}">
        <p14:creationId xmlns:p14="http://schemas.microsoft.com/office/powerpoint/2010/main" val="4055240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noAutofit/>
          </a:bodyPr>
          <a:lstStyle/>
          <a:p>
            <a:pPr algn="ctr"/>
            <a:r>
              <a:rPr lang="en-US" sz="5000" dirty="0">
                <a:solidFill>
                  <a:schemeClr val="bg2">
                    <a:lumMod val="50000"/>
                  </a:schemeClr>
                </a:solidFill>
                <a:latin typeface="+mn-lt"/>
              </a:rPr>
              <a:t>Two competing forces act on Resilience.</a:t>
            </a:r>
          </a:p>
        </p:txBody>
      </p:sp>
      <p:sp>
        <p:nvSpPr>
          <p:cNvPr id="4" name="Slide Number Placeholder 3"/>
          <p:cNvSpPr>
            <a:spLocks noGrp="1"/>
          </p:cNvSpPr>
          <p:nvPr>
            <p:ph type="sldNum" sz="quarter" idx="12"/>
          </p:nvPr>
        </p:nvSpPr>
        <p:spPr/>
        <p:txBody>
          <a:bodyPr/>
          <a:lstStyle/>
          <a:p>
            <a:pPr>
              <a:defRPr/>
            </a:pPr>
            <a:endParaRPr lang="en-US" dirty="0"/>
          </a:p>
        </p:txBody>
      </p:sp>
      <p:sp>
        <p:nvSpPr>
          <p:cNvPr id="14" name="Down Arrow 13"/>
          <p:cNvSpPr/>
          <p:nvPr/>
        </p:nvSpPr>
        <p:spPr>
          <a:xfrm>
            <a:off x="5181600" y="1524000"/>
            <a:ext cx="3048000" cy="1981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RISK</a:t>
            </a:r>
          </a:p>
        </p:txBody>
      </p:sp>
      <p:sp>
        <p:nvSpPr>
          <p:cNvPr id="18" name="Rectangle 17"/>
          <p:cNvSpPr/>
          <p:nvPr/>
        </p:nvSpPr>
        <p:spPr>
          <a:xfrm>
            <a:off x="5120887" y="3429000"/>
            <a:ext cx="3055131"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solidFill>
                  <a:schemeClr val="accent1">
                    <a:lumMod val="75000"/>
                  </a:schemeClr>
                </a:solidFill>
              </a:rPr>
              <a:t>Resilience</a:t>
            </a:r>
          </a:p>
        </p:txBody>
      </p:sp>
      <p:sp>
        <p:nvSpPr>
          <p:cNvPr id="8" name="Up Arrow 7"/>
          <p:cNvSpPr/>
          <p:nvPr/>
        </p:nvSpPr>
        <p:spPr>
          <a:xfrm>
            <a:off x="5053013" y="4398963"/>
            <a:ext cx="3429000" cy="1660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PROTECTIVE</a:t>
            </a:r>
          </a:p>
        </p:txBody>
      </p:sp>
      <p:sp>
        <p:nvSpPr>
          <p:cNvPr id="9" name="Content Placeholder 8"/>
          <p:cNvSpPr>
            <a:spLocks noGrp="1"/>
          </p:cNvSpPr>
          <p:nvPr>
            <p:ph sz="half"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r>
              <a:rPr lang="en-GB" sz="3200" dirty="0">
                <a:solidFill>
                  <a:schemeClr val="accent3">
                    <a:lumMod val="75000"/>
                  </a:schemeClr>
                </a:solidFill>
                <a:latin typeface="+mj-lt"/>
              </a:rPr>
              <a:t>As levels of </a:t>
            </a:r>
            <a:r>
              <a:rPr lang="en-GB" sz="3200" dirty="0">
                <a:solidFill>
                  <a:schemeClr val="accent1">
                    <a:lumMod val="75000"/>
                  </a:schemeClr>
                </a:solidFill>
                <a:latin typeface="+mj-lt"/>
              </a:rPr>
              <a:t>risk</a:t>
            </a:r>
            <a:r>
              <a:rPr lang="en-GB" sz="3200" dirty="0">
                <a:solidFill>
                  <a:schemeClr val="accent3">
                    <a:lumMod val="75000"/>
                  </a:schemeClr>
                </a:solidFill>
                <a:latin typeface="+mj-lt"/>
              </a:rPr>
              <a:t> and </a:t>
            </a:r>
            <a:r>
              <a:rPr lang="en-GB" sz="3200" dirty="0">
                <a:solidFill>
                  <a:schemeClr val="accent1">
                    <a:lumMod val="75000"/>
                  </a:schemeClr>
                </a:solidFill>
                <a:latin typeface="+mj-lt"/>
              </a:rPr>
              <a:t>protection</a:t>
            </a:r>
            <a:r>
              <a:rPr lang="en-GB" sz="3200" dirty="0">
                <a:solidFill>
                  <a:schemeClr val="accent3">
                    <a:lumMod val="75000"/>
                  </a:schemeClr>
                </a:solidFill>
                <a:latin typeface="+mj-lt"/>
              </a:rPr>
              <a:t> change our level of resilience is affected.</a:t>
            </a:r>
          </a:p>
        </p:txBody>
      </p:sp>
    </p:spTree>
    <p:extLst>
      <p:ext uri="{BB962C8B-B14F-4D97-AF65-F5344CB8AC3E}">
        <p14:creationId xmlns:p14="http://schemas.microsoft.com/office/powerpoint/2010/main" val="1815773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grpId="0" nodeType="withEffect">
                                  <p:stCondLst>
                                    <p:cond delay="0"/>
                                  </p:stCondLst>
                                  <p:childTnLst>
                                    <p:animScale>
                                      <p:cBhvr>
                                        <p:cTn id="6" dur="2000" fill="hold"/>
                                        <p:tgtEl>
                                          <p:spTgt spid="14"/>
                                        </p:tgtEl>
                                      </p:cBhvr>
                                      <p:by x="100000" y="150000"/>
                                    </p:animScale>
                                  </p:childTnLst>
                                </p:cTn>
                              </p:par>
                              <p:par>
                                <p:cTn id="7" presetID="42" presetClass="path" presetSubtype="0" repeatCount="indefinite" accel="50000" decel="50000" autoRev="1" fill="hold" nodeType="withEffect">
                                  <p:stCondLst>
                                    <p:cond delay="0"/>
                                  </p:stCondLst>
                                  <p:childTnLst>
                                    <p:animMotion origin="layout" path="M -3.33333E-6 2.90472E-6 L -0.00208 0.07701 " pathEditMode="relative" rAng="0" ptsTypes="AA">
                                      <p:cBhvr>
                                        <p:cTn id="8" dur="2000" fill="hold"/>
                                        <p:tgtEl>
                                          <p:spTgt spid="18"/>
                                        </p:tgtEl>
                                        <p:attrNameLst>
                                          <p:attrName>ppt_x</p:attrName>
                                          <p:attrName>ppt_y</p:attrName>
                                        </p:attrNameLst>
                                      </p:cBhvr>
                                      <p:rCtr x="-100" y="3800"/>
                                    </p:animMotion>
                                  </p:childTnLst>
                                </p:cTn>
                              </p:par>
                              <p:par>
                                <p:cTn id="9" presetID="6" presetClass="emph" presetSubtype="0" repeatCount="indefinite" autoRev="1" fill="hold" grpId="0" nodeType="withEffect">
                                  <p:stCondLst>
                                    <p:cond delay="0"/>
                                  </p:stCondLst>
                                  <p:childTnLst>
                                    <p:animScale>
                                      <p:cBhvr>
                                        <p:cTn id="10" dur="2000" fill="hold"/>
                                        <p:tgtEl>
                                          <p:spTgt spid="8"/>
                                        </p:tgtEl>
                                      </p:cBhvr>
                                      <p:by x="10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57200" y="4223597"/>
            <a:ext cx="8460626" cy="2298700"/>
            <a:chOff x="380999" y="2882900"/>
            <a:chExt cx="8460626" cy="2298700"/>
          </a:xfrm>
        </p:grpSpPr>
        <p:grpSp>
          <p:nvGrpSpPr>
            <p:cNvPr id="23" name="Group 22"/>
            <p:cNvGrpSpPr/>
            <p:nvPr/>
          </p:nvGrpSpPr>
          <p:grpSpPr>
            <a:xfrm>
              <a:off x="380999" y="2882900"/>
              <a:ext cx="8460625" cy="2298700"/>
              <a:chOff x="381000" y="2882900"/>
              <a:chExt cx="8229600" cy="2298700"/>
            </a:xfrm>
          </p:grpSpPr>
          <p:sp>
            <p:nvSpPr>
              <p:cNvPr id="30" name="Rectangle 29"/>
              <p:cNvSpPr/>
              <p:nvPr/>
            </p:nvSpPr>
            <p:spPr>
              <a:xfrm>
                <a:off x="381000" y="4051300"/>
                <a:ext cx="8229600" cy="1130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ectangle 30"/>
              <p:cNvSpPr/>
              <p:nvPr/>
            </p:nvSpPr>
            <p:spPr>
              <a:xfrm>
                <a:off x="381000" y="2882900"/>
                <a:ext cx="8229600" cy="11557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2" name="Straight Connector 31"/>
              <p:cNvCxnSpPr>
                <a:cxnSpLocks noChangeShapeType="1"/>
              </p:cNvCxnSpPr>
              <p:nvPr/>
            </p:nvCxnSpPr>
            <p:spPr bwMode="auto">
              <a:xfrm>
                <a:off x="381000" y="4038600"/>
                <a:ext cx="8229600" cy="0"/>
              </a:xfrm>
              <a:prstGeom prst="line">
                <a:avLst/>
              </a:prstGeom>
              <a:noFill/>
              <a:ln w="38100" algn="ctr">
                <a:solidFill>
                  <a:srgbClr val="9BBB59"/>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grpSp>
        <p:sp>
          <p:nvSpPr>
            <p:cNvPr id="24" name="TextBox 23"/>
            <p:cNvSpPr txBox="1"/>
            <p:nvPr/>
          </p:nvSpPr>
          <p:spPr>
            <a:xfrm>
              <a:off x="7239000" y="3063525"/>
              <a:ext cx="14478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Safety</a:t>
              </a:r>
            </a:p>
            <a:p>
              <a:pPr>
                <a:defRPr/>
              </a:pPr>
              <a:r>
                <a:rPr lang="en-US" sz="2000" dirty="0">
                  <a:effectLst>
                    <a:outerShdw blurRad="38100" dist="38100" dir="2700000" algn="tl">
                      <a:srgbClr val="000000">
                        <a:alpha val="43137"/>
                      </a:srgbClr>
                    </a:outerShdw>
                  </a:effectLst>
                </a:rPr>
                <a:t>Zone</a:t>
              </a:r>
            </a:p>
          </p:txBody>
        </p:sp>
        <p:sp>
          <p:nvSpPr>
            <p:cNvPr id="25" name="TextBox 24"/>
            <p:cNvSpPr txBox="1"/>
            <p:nvPr/>
          </p:nvSpPr>
          <p:spPr>
            <a:xfrm>
              <a:off x="7241425" y="4267200"/>
              <a:ext cx="16002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Depression</a:t>
              </a:r>
            </a:p>
            <a:p>
              <a:pPr>
                <a:defRPr/>
              </a:pPr>
              <a:r>
                <a:rPr lang="en-US" sz="2000" dirty="0">
                  <a:effectLst>
                    <a:outerShdw blurRad="38100" dist="38100" dir="2700000" algn="tl">
                      <a:srgbClr val="000000">
                        <a:alpha val="43137"/>
                      </a:srgbClr>
                    </a:outerShdw>
                  </a:effectLst>
                </a:rPr>
                <a:t>Zone</a:t>
              </a:r>
            </a:p>
          </p:txBody>
        </p:sp>
      </p:grpSp>
      <p:sp>
        <p:nvSpPr>
          <p:cNvPr id="10242" name="Title 5"/>
          <p:cNvSpPr>
            <a:spLocks noGrp="1"/>
          </p:cNvSpPr>
          <p:nvPr>
            <p:ph type="title"/>
          </p:nvPr>
        </p:nvSpPr>
        <p:spPr/>
        <p:txBody>
          <a:bodyPr>
            <a:noAutofit/>
          </a:bodyPr>
          <a:lstStyle/>
          <a:p>
            <a:pPr algn="ctr"/>
            <a:r>
              <a:rPr lang="en-US" sz="5000" dirty="0">
                <a:solidFill>
                  <a:schemeClr val="accent3">
                    <a:lumMod val="75000"/>
                  </a:schemeClr>
                </a:solidFill>
                <a:latin typeface="+mn-lt"/>
              </a:rPr>
              <a:t>Normally our Resilience is strong.</a:t>
            </a:r>
          </a:p>
        </p:txBody>
      </p:sp>
      <p:sp>
        <p:nvSpPr>
          <p:cNvPr id="10243" name="Content Placeholder 6"/>
          <p:cNvSpPr>
            <a:spLocks noGrp="1"/>
          </p:cNvSpPr>
          <p:nvPr>
            <p:ph idx="1"/>
          </p:nvPr>
        </p:nvSpPr>
        <p:spPr>
          <a:xfrm>
            <a:off x="457200" y="1768280"/>
            <a:ext cx="8229600" cy="914400"/>
          </a:xfrm>
        </p:spPr>
        <p:txBody>
          <a:bodyPr>
            <a:noAutofit/>
          </a:bodyPr>
          <a:lstStyle/>
          <a:p>
            <a:r>
              <a:rPr lang="en-US" sz="3200" b="1" dirty="0">
                <a:solidFill>
                  <a:schemeClr val="accent3">
                    <a:lumMod val="75000"/>
                  </a:schemeClr>
                </a:solidFill>
                <a:latin typeface="+mj-lt"/>
              </a:rPr>
              <a:t>The protective factors are </a:t>
            </a:r>
            <a:r>
              <a:rPr lang="en-US" sz="3200" b="1" dirty="0">
                <a:solidFill>
                  <a:schemeClr val="accent1">
                    <a:lumMod val="75000"/>
                  </a:schemeClr>
                </a:solidFill>
                <a:latin typeface="+mj-lt"/>
              </a:rPr>
              <a:t>stronger</a:t>
            </a:r>
            <a:r>
              <a:rPr lang="en-US" sz="3200" b="1" dirty="0">
                <a:solidFill>
                  <a:schemeClr val="accent3">
                    <a:lumMod val="75000"/>
                  </a:schemeClr>
                </a:solidFill>
                <a:latin typeface="+mj-lt"/>
              </a:rPr>
              <a:t> than the risk factors.</a:t>
            </a:r>
          </a:p>
          <a:p>
            <a:r>
              <a:rPr lang="en-US" sz="3200" b="1" dirty="0">
                <a:solidFill>
                  <a:schemeClr val="accent3">
                    <a:lumMod val="75000"/>
                  </a:schemeClr>
                </a:solidFill>
                <a:latin typeface="+mj-lt"/>
              </a:rPr>
              <a:t>We are unlikely to be at risk of depression.</a:t>
            </a:r>
          </a:p>
        </p:txBody>
      </p:sp>
      <p:sp>
        <p:nvSpPr>
          <p:cNvPr id="5" name="Slide Number Placeholder 4"/>
          <p:cNvSpPr>
            <a:spLocks noGrp="1"/>
          </p:cNvSpPr>
          <p:nvPr>
            <p:ph type="sldNum" sz="quarter" idx="12"/>
          </p:nvPr>
        </p:nvSpPr>
        <p:spPr/>
        <p:txBody>
          <a:bodyPr/>
          <a:lstStyle/>
          <a:p>
            <a:pPr>
              <a:defRPr/>
            </a:pPr>
            <a:endParaRPr lang="en-US" dirty="0"/>
          </a:p>
        </p:txBody>
      </p:sp>
      <p:sp>
        <p:nvSpPr>
          <p:cNvPr id="17" name="Down Arrow 16"/>
          <p:cNvSpPr/>
          <p:nvPr/>
        </p:nvSpPr>
        <p:spPr>
          <a:xfrm>
            <a:off x="3936641" y="3519243"/>
            <a:ext cx="1219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RISK</a:t>
            </a:r>
          </a:p>
        </p:txBody>
      </p:sp>
      <p:sp>
        <p:nvSpPr>
          <p:cNvPr id="18" name="Up Arrow 17"/>
          <p:cNvSpPr/>
          <p:nvPr/>
        </p:nvSpPr>
        <p:spPr>
          <a:xfrm>
            <a:off x="3964546" y="4752305"/>
            <a:ext cx="1270000" cy="2057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b="1" dirty="0"/>
              <a:t>PROTECTIVE</a:t>
            </a:r>
          </a:p>
        </p:txBody>
      </p:sp>
      <p:sp>
        <p:nvSpPr>
          <p:cNvPr id="19" name="Rectangle 18"/>
          <p:cNvSpPr/>
          <p:nvPr/>
        </p:nvSpPr>
        <p:spPr>
          <a:xfrm>
            <a:off x="3570846" y="4404222"/>
            <a:ext cx="2057400" cy="400110"/>
          </a:xfrm>
          <a:prstGeom prst="rect">
            <a:avLst/>
          </a:prstGeom>
          <a:noFill/>
        </p:spPr>
        <p:txBody>
          <a:bodyPr>
            <a:spAutoFit/>
          </a:bodyPr>
          <a:lstStyle/>
          <a:p>
            <a:pPr algn="ctr">
              <a:defRPr/>
            </a:pPr>
            <a:r>
              <a:rPr lang="en-US" sz="2000" b="1" dirty="0">
                <a:ln w="10541" cmpd="sng">
                  <a:noFill/>
                  <a:prstDash val="solid"/>
                </a:ln>
                <a:solidFill>
                  <a:schemeClr val="accent1">
                    <a:lumMod val="75000"/>
                  </a:schemeClr>
                </a:solidFill>
              </a:rPr>
              <a:t>Our Resilience</a:t>
            </a:r>
          </a:p>
        </p:txBody>
      </p:sp>
    </p:spTree>
    <p:extLst>
      <p:ext uri="{BB962C8B-B14F-4D97-AF65-F5344CB8AC3E}">
        <p14:creationId xmlns:p14="http://schemas.microsoft.com/office/powerpoint/2010/main" val="2851076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grpId="0" nodeType="withEffect">
                                  <p:stCondLst>
                                    <p:cond delay="0"/>
                                  </p:stCondLst>
                                  <p:childTnLst>
                                    <p:animScale>
                                      <p:cBhvr>
                                        <p:cTn id="6" dur="2000" fill="hold"/>
                                        <p:tgtEl>
                                          <p:spTgt spid="17"/>
                                        </p:tgtEl>
                                      </p:cBhvr>
                                      <p:by x="100000" y="175000"/>
                                    </p:animScale>
                                  </p:childTnLst>
                                </p:cTn>
                              </p:par>
                              <p:par>
                                <p:cTn id="7" presetID="6" presetClass="emph" presetSubtype="0" repeatCount="indefinite" autoRev="1" fill="hold" nodeType="withEffect">
                                  <p:stCondLst>
                                    <p:cond delay="0"/>
                                  </p:stCondLst>
                                  <p:childTnLst>
                                    <p:animScale>
                                      <p:cBhvr>
                                        <p:cTn id="8" dur="2000" fill="hold"/>
                                        <p:tgtEl>
                                          <p:spTgt spid="18"/>
                                        </p:tgtEl>
                                      </p:cBhvr>
                                      <p:by x="100000" y="50000"/>
                                    </p:animScale>
                                  </p:childTnLst>
                                </p:cTn>
                              </p:par>
                              <p:par>
                                <p:cTn id="9" presetID="42" presetClass="path" presetSubtype="0" repeatCount="indefinite" accel="50000" decel="50000" autoRev="1" fill="hold" nodeType="withEffect">
                                  <p:stCondLst>
                                    <p:cond delay="0"/>
                                  </p:stCondLst>
                                  <p:childTnLst>
                                    <p:animMotion origin="layout" path="M -1.38889E-6 3.7037E-6 L -1.38889E-6 0.06666 " pathEditMode="relative" rAng="0" ptsTypes="AA">
                                      <p:cBhvr>
                                        <p:cTn id="10" dur="2000" fill="hold"/>
                                        <p:tgtEl>
                                          <p:spTgt spid="19"/>
                                        </p:tgtEl>
                                        <p:attrNameLst>
                                          <p:attrName>ppt_x</p:attrName>
                                          <p:attrName>ppt_y</p:attrName>
                                        </p:attrNameLst>
                                      </p:cBhvr>
                                      <p:rCtr x="0"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57200" y="4236030"/>
            <a:ext cx="8460626" cy="2298700"/>
            <a:chOff x="380999" y="2882900"/>
            <a:chExt cx="8460626" cy="2298700"/>
          </a:xfrm>
        </p:grpSpPr>
        <p:grpSp>
          <p:nvGrpSpPr>
            <p:cNvPr id="19" name="Group 18"/>
            <p:cNvGrpSpPr/>
            <p:nvPr/>
          </p:nvGrpSpPr>
          <p:grpSpPr>
            <a:xfrm>
              <a:off x="380999" y="2882900"/>
              <a:ext cx="8460625" cy="2298700"/>
              <a:chOff x="381000" y="2882900"/>
              <a:chExt cx="8229600" cy="2298700"/>
            </a:xfrm>
          </p:grpSpPr>
          <p:sp>
            <p:nvSpPr>
              <p:cNvPr id="30" name="Rectangle 29"/>
              <p:cNvSpPr/>
              <p:nvPr/>
            </p:nvSpPr>
            <p:spPr>
              <a:xfrm>
                <a:off x="381000" y="4051300"/>
                <a:ext cx="8229600" cy="1130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ectangle 30"/>
              <p:cNvSpPr/>
              <p:nvPr/>
            </p:nvSpPr>
            <p:spPr>
              <a:xfrm>
                <a:off x="381000" y="2882900"/>
                <a:ext cx="8229600" cy="11557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2" name="Straight Connector 31"/>
              <p:cNvCxnSpPr>
                <a:cxnSpLocks noChangeShapeType="1"/>
              </p:cNvCxnSpPr>
              <p:nvPr/>
            </p:nvCxnSpPr>
            <p:spPr bwMode="auto">
              <a:xfrm>
                <a:off x="381000" y="4038600"/>
                <a:ext cx="8229600" cy="0"/>
              </a:xfrm>
              <a:prstGeom prst="line">
                <a:avLst/>
              </a:prstGeom>
              <a:noFill/>
              <a:ln w="38100" algn="ctr">
                <a:solidFill>
                  <a:srgbClr val="9BBB59"/>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grpSp>
        <p:sp>
          <p:nvSpPr>
            <p:cNvPr id="22" name="TextBox 21"/>
            <p:cNvSpPr txBox="1"/>
            <p:nvPr/>
          </p:nvSpPr>
          <p:spPr>
            <a:xfrm>
              <a:off x="7239000" y="3063525"/>
              <a:ext cx="14478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Safety</a:t>
              </a:r>
            </a:p>
            <a:p>
              <a:pPr>
                <a:defRPr/>
              </a:pPr>
              <a:r>
                <a:rPr lang="en-US" sz="2000" dirty="0">
                  <a:effectLst>
                    <a:outerShdw blurRad="38100" dist="38100" dir="2700000" algn="tl">
                      <a:srgbClr val="000000">
                        <a:alpha val="43137"/>
                      </a:srgbClr>
                    </a:outerShdw>
                  </a:effectLst>
                </a:rPr>
                <a:t>Zone</a:t>
              </a:r>
            </a:p>
          </p:txBody>
        </p:sp>
        <p:sp>
          <p:nvSpPr>
            <p:cNvPr id="24" name="TextBox 23"/>
            <p:cNvSpPr txBox="1"/>
            <p:nvPr/>
          </p:nvSpPr>
          <p:spPr>
            <a:xfrm>
              <a:off x="7241425" y="4267200"/>
              <a:ext cx="1600200" cy="707886"/>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rPr>
                <a:t>Depression</a:t>
              </a:r>
            </a:p>
            <a:p>
              <a:pPr>
                <a:defRPr/>
              </a:pPr>
              <a:r>
                <a:rPr lang="en-US" sz="2000" dirty="0">
                  <a:effectLst>
                    <a:outerShdw blurRad="38100" dist="38100" dir="2700000" algn="tl">
                      <a:srgbClr val="000000">
                        <a:alpha val="43137"/>
                      </a:srgbClr>
                    </a:outerShdw>
                  </a:effectLst>
                </a:rPr>
                <a:t>Zone</a:t>
              </a:r>
            </a:p>
          </p:txBody>
        </p:sp>
      </p:grpSp>
      <p:sp>
        <p:nvSpPr>
          <p:cNvPr id="10242" name="Title 5"/>
          <p:cNvSpPr>
            <a:spLocks noGrp="1"/>
          </p:cNvSpPr>
          <p:nvPr>
            <p:ph type="title"/>
          </p:nvPr>
        </p:nvSpPr>
        <p:spPr>
          <a:xfrm>
            <a:off x="179512" y="365127"/>
            <a:ext cx="8856984" cy="1372548"/>
          </a:xfrm>
        </p:spPr>
        <p:txBody>
          <a:bodyPr>
            <a:noAutofit/>
          </a:bodyPr>
          <a:lstStyle/>
          <a:p>
            <a:pPr algn="ctr"/>
            <a:r>
              <a:rPr lang="en-US" sz="4500" dirty="0">
                <a:solidFill>
                  <a:schemeClr val="accent3">
                    <a:lumMod val="75000"/>
                  </a:schemeClr>
                </a:solidFill>
                <a:latin typeface="+mn-lt"/>
              </a:rPr>
              <a:t>If our protective factors reduce, or our risk factors increase, our resilience is </a:t>
            </a:r>
            <a:r>
              <a:rPr lang="en-US" sz="4500" dirty="0">
                <a:solidFill>
                  <a:schemeClr val="accent1">
                    <a:lumMod val="75000"/>
                  </a:schemeClr>
                </a:solidFill>
                <a:latin typeface="+mn-lt"/>
              </a:rPr>
              <a:t>weakened</a:t>
            </a:r>
            <a:r>
              <a:rPr lang="en-US" sz="4500" dirty="0">
                <a:solidFill>
                  <a:schemeClr val="accent3">
                    <a:lumMod val="75000"/>
                  </a:schemeClr>
                </a:solidFill>
                <a:latin typeface="+mn-lt"/>
              </a:rPr>
              <a:t>.</a:t>
            </a:r>
          </a:p>
        </p:txBody>
      </p:sp>
      <p:sp>
        <p:nvSpPr>
          <p:cNvPr id="10243" name="Content Placeholder 6"/>
          <p:cNvSpPr>
            <a:spLocks noGrp="1"/>
          </p:cNvSpPr>
          <p:nvPr>
            <p:ph idx="1"/>
          </p:nvPr>
        </p:nvSpPr>
        <p:spPr>
          <a:xfrm>
            <a:off x="285750" y="2492896"/>
            <a:ext cx="8229600" cy="609600"/>
          </a:xfrm>
        </p:spPr>
        <p:txBody>
          <a:bodyPr>
            <a:noAutofit/>
          </a:bodyPr>
          <a:lstStyle/>
          <a:p>
            <a:pPr marL="0" indent="0">
              <a:buNone/>
            </a:pPr>
            <a:r>
              <a:rPr lang="en-US" sz="3200" b="1" dirty="0">
                <a:solidFill>
                  <a:schemeClr val="accent3">
                    <a:lumMod val="75000"/>
                  </a:schemeClr>
                </a:solidFill>
                <a:latin typeface="+mj-lt"/>
              </a:rPr>
              <a:t> We are at an increased risk of developing depression.</a:t>
            </a:r>
          </a:p>
        </p:txBody>
      </p:sp>
      <p:sp>
        <p:nvSpPr>
          <p:cNvPr id="5" name="Slide Number Placeholder 4"/>
          <p:cNvSpPr>
            <a:spLocks noGrp="1"/>
          </p:cNvSpPr>
          <p:nvPr>
            <p:ph type="sldNum" sz="quarter" idx="12"/>
          </p:nvPr>
        </p:nvSpPr>
        <p:spPr/>
        <p:txBody>
          <a:bodyPr/>
          <a:lstStyle/>
          <a:p>
            <a:pPr>
              <a:defRPr/>
            </a:pPr>
            <a:endParaRPr lang="en-US" dirty="0"/>
          </a:p>
        </p:txBody>
      </p:sp>
      <p:sp>
        <p:nvSpPr>
          <p:cNvPr id="20" name="Down Arrow 19"/>
          <p:cNvSpPr/>
          <p:nvPr/>
        </p:nvSpPr>
        <p:spPr>
          <a:xfrm>
            <a:off x="3657600" y="3578455"/>
            <a:ext cx="1219200" cy="1676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RISK</a:t>
            </a:r>
          </a:p>
        </p:txBody>
      </p:sp>
      <p:sp>
        <p:nvSpPr>
          <p:cNvPr id="23" name="Up Arrow 22"/>
          <p:cNvSpPr/>
          <p:nvPr/>
        </p:nvSpPr>
        <p:spPr>
          <a:xfrm>
            <a:off x="3657600" y="5794376"/>
            <a:ext cx="1270000" cy="11239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100" b="1" dirty="0"/>
              <a:t>PROTECTIVE</a:t>
            </a:r>
          </a:p>
        </p:txBody>
      </p:sp>
      <p:sp>
        <p:nvSpPr>
          <p:cNvPr id="26" name="Rectangle 25"/>
          <p:cNvSpPr/>
          <p:nvPr/>
        </p:nvSpPr>
        <p:spPr>
          <a:xfrm>
            <a:off x="3347864" y="5379398"/>
            <a:ext cx="2057400" cy="400110"/>
          </a:xfrm>
          <a:prstGeom prst="rect">
            <a:avLst/>
          </a:prstGeom>
          <a:noFill/>
        </p:spPr>
        <p:txBody>
          <a:bodyPr>
            <a:spAutoFit/>
          </a:bodyPr>
          <a:lstStyle/>
          <a:p>
            <a:pPr algn="ctr">
              <a:defRPr/>
            </a:pPr>
            <a:r>
              <a:rPr lang="en-US" sz="2000" b="1" dirty="0">
                <a:ln w="10541" cmpd="sng">
                  <a:noFill/>
                  <a:prstDash val="solid"/>
                </a:ln>
                <a:solidFill>
                  <a:schemeClr val="accent1">
                    <a:lumMod val="75000"/>
                  </a:schemeClr>
                </a:solidFill>
              </a:rPr>
              <a:t>Resilience</a:t>
            </a:r>
          </a:p>
        </p:txBody>
      </p:sp>
    </p:spTree>
    <p:extLst>
      <p:ext uri="{BB962C8B-B14F-4D97-AF65-F5344CB8AC3E}">
        <p14:creationId xmlns:p14="http://schemas.microsoft.com/office/powerpoint/2010/main" val="1227131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grpId="0" nodeType="withEffect">
                                  <p:stCondLst>
                                    <p:cond delay="0"/>
                                  </p:stCondLst>
                                  <p:childTnLst>
                                    <p:animScale>
                                      <p:cBhvr>
                                        <p:cTn id="6" dur="2000" fill="hold"/>
                                        <p:tgtEl>
                                          <p:spTgt spid="20"/>
                                        </p:tgtEl>
                                      </p:cBhvr>
                                      <p:by x="100000" y="150000"/>
                                    </p:animScale>
                                  </p:childTnLst>
                                </p:cTn>
                              </p:par>
                              <p:par>
                                <p:cTn id="7" presetID="6" presetClass="emph" presetSubtype="0" repeatCount="indefinite" autoRev="1" fill="hold" nodeType="withEffect">
                                  <p:stCondLst>
                                    <p:cond delay="0"/>
                                  </p:stCondLst>
                                  <p:childTnLst>
                                    <p:animScale>
                                      <p:cBhvr>
                                        <p:cTn id="8" dur="2000" fill="hold"/>
                                        <p:tgtEl>
                                          <p:spTgt spid="23"/>
                                        </p:tgtEl>
                                      </p:cBhvr>
                                      <p:by x="100000" y="35000"/>
                                    </p:animScale>
                                  </p:childTnLst>
                                </p:cTn>
                              </p:par>
                              <p:par>
                                <p:cTn id="9" presetID="42" presetClass="path" presetSubtype="0" repeatCount="indefinite" accel="50000" decel="50000" autoRev="1" fill="hold" nodeType="withEffect">
                                  <p:stCondLst>
                                    <p:cond delay="0"/>
                                  </p:stCondLst>
                                  <p:childTnLst>
                                    <p:animMotion origin="layout" path="M 4.16667E-6 2.59259E-6 L 4.16667E-6 0.05463 " pathEditMode="relative" rAng="0" ptsTypes="AA">
                                      <p:cBhvr>
                                        <p:cTn id="10" dur="2000" fill="hold"/>
                                        <p:tgtEl>
                                          <p:spTgt spid="26"/>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p:nvPr>
        </p:nvSpPr>
        <p:spPr/>
        <p:txBody>
          <a:bodyPr>
            <a:normAutofit/>
          </a:bodyPr>
          <a:lstStyle/>
          <a:p>
            <a:pPr algn="ctr" eaLnBrk="1" hangingPunct="1"/>
            <a:r>
              <a:rPr lang="en-GB" sz="5000" dirty="0">
                <a:solidFill>
                  <a:schemeClr val="accent3">
                    <a:lumMod val="75000"/>
                  </a:schemeClr>
                </a:solidFill>
                <a:latin typeface="+mn-lt"/>
              </a:rPr>
              <a:t> What is </a:t>
            </a:r>
            <a:r>
              <a:rPr lang="en-GB" sz="5000" dirty="0">
                <a:solidFill>
                  <a:schemeClr val="accent1">
                    <a:lumMod val="75000"/>
                  </a:schemeClr>
                </a:solidFill>
                <a:latin typeface="+mn-lt"/>
              </a:rPr>
              <a:t>Clinical Depression</a:t>
            </a:r>
            <a:r>
              <a:rPr lang="en-GB" sz="5000" dirty="0">
                <a:solidFill>
                  <a:schemeClr val="accent3">
                    <a:lumMod val="75000"/>
                  </a:schemeClr>
                </a:solidFill>
                <a:latin typeface="+mn-lt"/>
              </a:rPr>
              <a:t>? </a:t>
            </a:r>
          </a:p>
        </p:txBody>
      </p:sp>
      <p:sp>
        <p:nvSpPr>
          <p:cNvPr id="43010" name="Rectangle 3"/>
          <p:cNvSpPr>
            <a:spLocks noGrp="1"/>
          </p:cNvSpPr>
          <p:nvPr>
            <p:ph type="body" idx="1"/>
          </p:nvPr>
        </p:nvSpPr>
        <p:spPr/>
        <p:txBody>
          <a:bodyPr/>
          <a:lstStyle/>
          <a:p>
            <a:pPr eaLnBrk="1" hangingPunct="1">
              <a:lnSpc>
                <a:spcPct val="90000"/>
              </a:lnSpc>
              <a:buFont typeface="Arial" charset="0"/>
              <a:buNone/>
            </a:pPr>
            <a:r>
              <a:rPr lang="en-GB" sz="3200" dirty="0"/>
              <a:t>	</a:t>
            </a:r>
            <a:r>
              <a:rPr lang="en-GB" sz="3200" dirty="0">
                <a:solidFill>
                  <a:schemeClr val="accent3">
                    <a:lumMod val="75000"/>
                  </a:schemeClr>
                </a:solidFill>
                <a:latin typeface="+mj-lt"/>
              </a:rPr>
              <a:t>Experiencing </a:t>
            </a:r>
            <a:r>
              <a:rPr lang="en-GB" sz="3200" dirty="0">
                <a:solidFill>
                  <a:schemeClr val="accent1">
                    <a:lumMod val="75000"/>
                  </a:schemeClr>
                </a:solidFill>
                <a:latin typeface="+mj-lt"/>
              </a:rPr>
              <a:t>t</a:t>
            </a:r>
            <a:r>
              <a:rPr lang="en-GB" sz="3200" b="0" dirty="0">
                <a:solidFill>
                  <a:schemeClr val="accent1">
                    <a:lumMod val="75000"/>
                  </a:schemeClr>
                </a:solidFill>
                <a:latin typeface="+mj-lt"/>
              </a:rPr>
              <a:t>wo</a:t>
            </a:r>
            <a:r>
              <a:rPr lang="en-GB" sz="3200" b="0" dirty="0">
                <a:solidFill>
                  <a:schemeClr val="accent3">
                    <a:lumMod val="75000"/>
                  </a:schemeClr>
                </a:solidFill>
                <a:latin typeface="+mj-lt"/>
              </a:rPr>
              <a:t> of the following symptoms, for at least </a:t>
            </a:r>
            <a:r>
              <a:rPr lang="en-GB" sz="3200" b="0" dirty="0">
                <a:solidFill>
                  <a:schemeClr val="accent1">
                    <a:lumMod val="75000"/>
                  </a:schemeClr>
                </a:solidFill>
                <a:latin typeface="+mj-lt"/>
              </a:rPr>
              <a:t>two weeks</a:t>
            </a:r>
            <a:r>
              <a:rPr lang="en-GB" sz="3200" b="0" dirty="0">
                <a:solidFill>
                  <a:schemeClr val="accent3">
                    <a:lumMod val="75000"/>
                  </a:schemeClr>
                </a:solidFill>
                <a:latin typeface="+mj-lt"/>
              </a:rPr>
              <a:t>:</a:t>
            </a:r>
          </a:p>
          <a:p>
            <a:pPr eaLnBrk="1" hangingPunct="1">
              <a:lnSpc>
                <a:spcPct val="90000"/>
              </a:lnSpc>
              <a:buFont typeface="Arial" charset="0"/>
              <a:buNone/>
            </a:pPr>
            <a:r>
              <a:rPr lang="en-GB" sz="3200" b="0" dirty="0">
                <a:solidFill>
                  <a:schemeClr val="accent3">
                    <a:lumMod val="75000"/>
                  </a:schemeClr>
                </a:solidFill>
                <a:latin typeface="+mj-lt"/>
              </a:rPr>
              <a:t> </a:t>
            </a:r>
          </a:p>
          <a:p>
            <a:pPr eaLnBrk="1" hangingPunct="1">
              <a:lnSpc>
                <a:spcPct val="90000"/>
              </a:lnSpc>
            </a:pPr>
            <a:r>
              <a:rPr lang="en-GB" sz="3200" b="0" dirty="0">
                <a:solidFill>
                  <a:schemeClr val="accent3">
                    <a:lumMod val="75000"/>
                  </a:schemeClr>
                </a:solidFill>
                <a:latin typeface="+mj-lt"/>
              </a:rPr>
              <a:t>Low mood.</a:t>
            </a:r>
          </a:p>
          <a:p>
            <a:pPr eaLnBrk="1" hangingPunct="1">
              <a:lnSpc>
                <a:spcPct val="90000"/>
              </a:lnSpc>
            </a:pPr>
            <a:r>
              <a:rPr lang="en-GB" sz="3200" b="0" dirty="0">
                <a:solidFill>
                  <a:schemeClr val="accent3">
                    <a:lumMod val="75000"/>
                  </a:schemeClr>
                </a:solidFill>
                <a:latin typeface="+mj-lt"/>
              </a:rPr>
              <a:t>Fatigue or lack of energy.</a:t>
            </a:r>
          </a:p>
          <a:p>
            <a:pPr eaLnBrk="1" hangingPunct="1">
              <a:lnSpc>
                <a:spcPct val="90000"/>
              </a:lnSpc>
            </a:pPr>
            <a:r>
              <a:rPr lang="en-GB" sz="3200" b="0" dirty="0">
                <a:solidFill>
                  <a:schemeClr val="accent3">
                    <a:lumMod val="75000"/>
                  </a:schemeClr>
                </a:solidFill>
                <a:latin typeface="+mj-lt"/>
              </a:rPr>
              <a:t>Lack of interest or enjoyment in life.</a:t>
            </a:r>
          </a:p>
          <a:p>
            <a:pPr eaLnBrk="1" hangingPunct="1">
              <a:lnSpc>
                <a:spcPct val="90000"/>
              </a:lnSpc>
              <a:buFont typeface="Arial" charset="0"/>
              <a:buNone/>
            </a:pPr>
            <a:r>
              <a:rPr lang="en-GB" sz="2800" b="0" dirty="0">
                <a:solidFill>
                  <a:srgbClr val="0070C0"/>
                </a:solidFill>
              </a:rPr>
              <a:t> </a:t>
            </a:r>
            <a:endParaRPr lang="en-GB" b="0" dirty="0">
              <a:solidFill>
                <a:srgbClr val="0070C0"/>
              </a:solidFill>
            </a:endParaRPr>
          </a:p>
          <a:p>
            <a:pPr eaLnBrk="1" hangingPunct="1">
              <a:lnSpc>
                <a:spcPct val="90000"/>
              </a:lnSpc>
              <a:buFont typeface="Arial" charset="0"/>
              <a:buNone/>
            </a:pPr>
            <a:r>
              <a:rPr lang="en-GB" sz="3200" dirty="0"/>
              <a:t> </a:t>
            </a:r>
          </a:p>
        </p:txBody>
      </p:sp>
      <p:pic>
        <p:nvPicPr>
          <p:cNvPr id="2" name="Picture 1">
            <a:extLst>
              <a:ext uri="{FF2B5EF4-FFF2-40B4-BE49-F238E27FC236}">
                <a16:creationId xmlns:a16="http://schemas.microsoft.com/office/drawing/2014/main" id="{9931B280-3795-44CD-B6A4-C5C5A69530BE}"/>
              </a:ext>
            </a:extLst>
          </p:cNvPr>
          <p:cNvPicPr>
            <a:picLocks noChangeAspect="1"/>
          </p:cNvPicPr>
          <p:nvPr/>
        </p:nvPicPr>
        <p:blipFill>
          <a:blip r:embed="rId3"/>
          <a:stretch>
            <a:fillRect/>
          </a:stretch>
        </p:blipFill>
        <p:spPr>
          <a:xfrm>
            <a:off x="6804248" y="4797152"/>
            <a:ext cx="1916832" cy="1916832"/>
          </a:xfrm>
          <a:prstGeom prst="rect">
            <a:avLst/>
          </a:prstGeom>
        </p:spPr>
      </p:pic>
    </p:spTree>
    <p:extLst>
      <p:ext uri="{BB962C8B-B14F-4D97-AF65-F5344CB8AC3E}">
        <p14:creationId xmlns:p14="http://schemas.microsoft.com/office/powerpoint/2010/main" val="349668036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1824372" y="405064"/>
            <a:ext cx="5486400" cy="566738"/>
          </a:xfrm>
        </p:spPr>
        <p:txBody>
          <a:bodyPr>
            <a:normAutofit/>
          </a:bodyPr>
          <a:lstStyle/>
          <a:p>
            <a:pPr algn="ctr" eaLnBrk="1" hangingPunct="1"/>
            <a:endParaRPr lang="en-US" sz="3200" dirty="0"/>
          </a:p>
        </p:txBody>
      </p:sp>
      <p:sp>
        <p:nvSpPr>
          <p:cNvPr id="17412" name="Text Placeholder 5"/>
          <p:cNvSpPr>
            <a:spLocks noGrp="1"/>
          </p:cNvSpPr>
          <p:nvPr>
            <p:ph type="body" sz="half" idx="2"/>
          </p:nvPr>
        </p:nvSpPr>
        <p:spPr>
          <a:xfrm>
            <a:off x="112295" y="6404811"/>
            <a:ext cx="3128211" cy="453189"/>
          </a:xfrm>
        </p:spPr>
        <p:txBody>
          <a:bodyPr/>
          <a:lstStyle/>
          <a:p>
            <a:pPr eaLnBrk="1" hangingPunct="1">
              <a:lnSpc>
                <a:spcPct val="90000"/>
              </a:lnSpc>
            </a:pPr>
            <a:endParaRPr lang="en-US" dirty="0"/>
          </a:p>
        </p:txBody>
      </p:sp>
      <p:sp>
        <p:nvSpPr>
          <p:cNvPr id="3" name="Picture Placeholder 2">
            <a:extLst>
              <a:ext uri="{FF2B5EF4-FFF2-40B4-BE49-F238E27FC236}">
                <a16:creationId xmlns:a16="http://schemas.microsoft.com/office/drawing/2014/main" id="{48261B20-B31F-4A08-A21C-E1745EAE9CE5}"/>
              </a:ext>
            </a:extLst>
          </p:cNvPr>
          <p:cNvSpPr>
            <a:spLocks noGrp="1"/>
          </p:cNvSpPr>
          <p:nvPr>
            <p:ph type="pic" idx="1"/>
          </p:nvPr>
        </p:nvSpPr>
        <p:spPr/>
      </p:sp>
      <p:pic>
        <p:nvPicPr>
          <p:cNvPr id="6" name="Picture 5">
            <a:extLst>
              <a:ext uri="{FF2B5EF4-FFF2-40B4-BE49-F238E27FC236}">
                <a16:creationId xmlns:a16="http://schemas.microsoft.com/office/drawing/2014/main" id="{C176A368-E479-435D-AC4D-D127A58D9710}"/>
              </a:ext>
            </a:extLst>
          </p:cNvPr>
          <p:cNvPicPr>
            <a:picLocks noChangeAspect="1"/>
          </p:cNvPicPr>
          <p:nvPr/>
        </p:nvPicPr>
        <p:blipFill>
          <a:blip r:embed="rId3"/>
          <a:stretch>
            <a:fillRect/>
          </a:stretch>
        </p:blipFill>
        <p:spPr>
          <a:xfrm>
            <a:off x="1502066" y="1550032"/>
            <a:ext cx="6552217" cy="3692178"/>
          </a:xfrm>
          <a:prstGeom prst="rect">
            <a:avLst/>
          </a:prstGeom>
        </p:spPr>
      </p:pic>
      <p:sp>
        <p:nvSpPr>
          <p:cNvPr id="10" name="Oval 9"/>
          <p:cNvSpPr/>
          <p:nvPr/>
        </p:nvSpPr>
        <p:spPr>
          <a:xfrm>
            <a:off x="5697074" y="987426"/>
            <a:ext cx="3245108" cy="1884948"/>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Worthlessness</a:t>
            </a:r>
          </a:p>
        </p:txBody>
      </p:sp>
      <p:sp>
        <p:nvSpPr>
          <p:cNvPr id="9" name="Oval 8"/>
          <p:cNvSpPr/>
          <p:nvPr/>
        </p:nvSpPr>
        <p:spPr>
          <a:xfrm>
            <a:off x="3031952" y="4610338"/>
            <a:ext cx="3502307" cy="1764632"/>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Hopelessness</a:t>
            </a:r>
          </a:p>
        </p:txBody>
      </p:sp>
      <p:sp>
        <p:nvSpPr>
          <p:cNvPr id="5" name="Oval 4"/>
          <p:cNvSpPr/>
          <p:nvPr/>
        </p:nvSpPr>
        <p:spPr>
          <a:xfrm>
            <a:off x="467544" y="1001643"/>
            <a:ext cx="3273116" cy="1764632"/>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Helplessness</a:t>
            </a:r>
          </a:p>
        </p:txBody>
      </p:sp>
    </p:spTree>
    <p:extLst>
      <p:ext uri="{BB962C8B-B14F-4D97-AF65-F5344CB8AC3E}">
        <p14:creationId xmlns:p14="http://schemas.microsoft.com/office/powerpoint/2010/main" val="114607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5743073" y="2109537"/>
            <a:ext cx="2518611" cy="1652337"/>
          </a:xfrm>
          <a:prstGeom prst="wedgeRoundRectCallout">
            <a:avLst>
              <a:gd name="adj1" fmla="val -45037"/>
              <a:gd name="adj2" fmla="val 7220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 can’t change </a:t>
            </a:r>
          </a:p>
        </p:txBody>
      </p:sp>
      <p:sp>
        <p:nvSpPr>
          <p:cNvPr id="9" name="Rounded Rectangular Callout 8"/>
          <p:cNvSpPr/>
          <p:nvPr/>
        </p:nvSpPr>
        <p:spPr>
          <a:xfrm>
            <a:off x="5157535" y="4291263"/>
            <a:ext cx="2518611" cy="1652337"/>
          </a:xfrm>
          <a:prstGeom prst="wedgeRoundRectCallout">
            <a:avLst>
              <a:gd name="adj1" fmla="val 42224"/>
              <a:gd name="adj2" fmla="val 6929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 can’t make things ok</a:t>
            </a:r>
          </a:p>
        </p:txBody>
      </p:sp>
      <p:sp>
        <p:nvSpPr>
          <p:cNvPr id="10" name="Rounded Rectangular Callout 9"/>
          <p:cNvSpPr/>
          <p:nvPr/>
        </p:nvSpPr>
        <p:spPr>
          <a:xfrm>
            <a:off x="1395663" y="4106779"/>
            <a:ext cx="2518611" cy="1652337"/>
          </a:xfrm>
          <a:prstGeom prst="wedgeRoundRectCallout">
            <a:avLst>
              <a:gd name="adj1" fmla="val -45037"/>
              <a:gd name="adj2" fmla="val 7220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 can’t shake off these feelings</a:t>
            </a:r>
          </a:p>
        </p:txBody>
      </p:sp>
      <p:sp>
        <p:nvSpPr>
          <p:cNvPr id="7" name="Rounded Rectangular Callout 6"/>
          <p:cNvSpPr/>
          <p:nvPr/>
        </p:nvSpPr>
        <p:spPr>
          <a:xfrm>
            <a:off x="673767" y="1917032"/>
            <a:ext cx="2518611" cy="1652337"/>
          </a:xfrm>
          <a:prstGeom prst="wedgeRoundRectCallout">
            <a:avLst>
              <a:gd name="adj1" fmla="val 26301"/>
              <a:gd name="adj2" fmla="val 76093"/>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 can’t solve these problems</a:t>
            </a:r>
          </a:p>
        </p:txBody>
      </p:sp>
      <p:sp>
        <p:nvSpPr>
          <p:cNvPr id="12" name="Oval 11"/>
          <p:cNvSpPr/>
          <p:nvPr/>
        </p:nvSpPr>
        <p:spPr>
          <a:xfrm>
            <a:off x="3192378" y="376989"/>
            <a:ext cx="3073511" cy="1764632"/>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Helplessness</a:t>
            </a:r>
          </a:p>
        </p:txBody>
      </p:sp>
    </p:spTree>
    <p:extLst>
      <p:ext uri="{BB962C8B-B14F-4D97-AF65-F5344CB8AC3E}">
        <p14:creationId xmlns:p14="http://schemas.microsoft.com/office/powerpoint/2010/main" val="2296505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721893" y="1925053"/>
            <a:ext cx="2518611" cy="1652337"/>
          </a:xfrm>
          <a:prstGeom prst="wedgeRoundRectCallout">
            <a:avLst>
              <a:gd name="adj1" fmla="val -45037"/>
              <a:gd name="adj2" fmla="val 7220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I’ll never feel happy</a:t>
            </a:r>
          </a:p>
        </p:txBody>
      </p:sp>
      <p:sp>
        <p:nvSpPr>
          <p:cNvPr id="9" name="Rounded Rectangular Callout 8"/>
          <p:cNvSpPr/>
          <p:nvPr/>
        </p:nvSpPr>
        <p:spPr>
          <a:xfrm>
            <a:off x="5245768" y="2141621"/>
            <a:ext cx="2518611" cy="1652337"/>
          </a:xfrm>
          <a:prstGeom prst="wedgeRoundRectCallout">
            <a:avLst>
              <a:gd name="adj1" fmla="val 42224"/>
              <a:gd name="adj2" fmla="val 6929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Things will never get better</a:t>
            </a:r>
          </a:p>
        </p:txBody>
      </p:sp>
      <p:sp>
        <p:nvSpPr>
          <p:cNvPr id="10" name="Rounded Rectangular Callout 9"/>
          <p:cNvSpPr/>
          <p:nvPr/>
        </p:nvSpPr>
        <p:spPr>
          <a:xfrm>
            <a:off x="1259632" y="4149080"/>
            <a:ext cx="2998967" cy="1652337"/>
          </a:xfrm>
          <a:prstGeom prst="wedgeRoundRectCallout">
            <a:avLst>
              <a:gd name="adj1" fmla="val -45037"/>
              <a:gd name="adj2" fmla="val 7220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These feelings won’t go away</a:t>
            </a:r>
          </a:p>
        </p:txBody>
      </p:sp>
      <p:sp>
        <p:nvSpPr>
          <p:cNvPr id="11" name="Rounded Rectangular Callout 10"/>
          <p:cNvSpPr/>
          <p:nvPr/>
        </p:nvSpPr>
        <p:spPr>
          <a:xfrm>
            <a:off x="5831304" y="4331368"/>
            <a:ext cx="2518611" cy="1652337"/>
          </a:xfrm>
          <a:prstGeom prst="wedgeRoundRectCallout">
            <a:avLst>
              <a:gd name="adj1" fmla="val 24390"/>
              <a:gd name="adj2" fmla="val 66384"/>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My future isn’t nice</a:t>
            </a:r>
          </a:p>
        </p:txBody>
      </p:sp>
      <p:sp>
        <p:nvSpPr>
          <p:cNvPr id="14" name="Oval 13"/>
          <p:cNvSpPr/>
          <p:nvPr/>
        </p:nvSpPr>
        <p:spPr>
          <a:xfrm>
            <a:off x="3192378" y="226693"/>
            <a:ext cx="3238402" cy="1764632"/>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Hopelessness</a:t>
            </a:r>
          </a:p>
        </p:txBody>
      </p:sp>
    </p:spTree>
    <p:extLst>
      <p:ext uri="{BB962C8B-B14F-4D97-AF65-F5344CB8AC3E}">
        <p14:creationId xmlns:p14="http://schemas.microsoft.com/office/powerpoint/2010/main" val="107293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ontent Placeholder 2"/>
          <p:cNvSpPr>
            <a:spLocks noGrp="1"/>
          </p:cNvSpPr>
          <p:nvPr>
            <p:ph idx="1"/>
          </p:nvPr>
        </p:nvSpPr>
        <p:spPr>
          <a:xfrm>
            <a:off x="628650" y="908720"/>
            <a:ext cx="7886700" cy="5268243"/>
          </a:xfrm>
        </p:spPr>
        <p:txBody>
          <a:bodyPr/>
          <a:lstStyle/>
          <a:p>
            <a:endParaRPr lang="en-GB" dirty="0"/>
          </a:p>
          <a:p>
            <a:pPr marL="0" indent="0" algn="ctr">
              <a:buNone/>
            </a:pPr>
            <a:endParaRPr lang="en-GB" sz="4400" dirty="0">
              <a:solidFill>
                <a:schemeClr val="accent3">
                  <a:lumMod val="75000"/>
                </a:schemeClr>
              </a:solidFill>
            </a:endParaRPr>
          </a:p>
          <a:p>
            <a:pPr marL="0" indent="0" algn="ctr">
              <a:buNone/>
            </a:pPr>
            <a:r>
              <a:rPr lang="en-GB" sz="5000" dirty="0">
                <a:solidFill>
                  <a:schemeClr val="bg2">
                    <a:lumMod val="50000"/>
                  </a:schemeClr>
                </a:solidFill>
              </a:rPr>
              <a:t>Find the three babies in this picture...</a:t>
            </a:r>
          </a:p>
        </p:txBody>
      </p:sp>
      <p:sp>
        <p:nvSpPr>
          <p:cNvPr id="158723" name="Footer Placeholder 3"/>
          <p:cNvSpPr>
            <a:spLocks noGrp="1"/>
          </p:cNvSpPr>
          <p:nvPr>
            <p:ph type="ftr" sz="quarter" idx="11"/>
          </p:nvPr>
        </p:nvSpPr>
        <p:spPr>
          <a:xfrm>
            <a:off x="3124200" y="6245225"/>
            <a:ext cx="2895600" cy="47625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p>
        </p:txBody>
      </p:sp>
      <p:pic>
        <p:nvPicPr>
          <p:cNvPr id="2" name="Picture 1">
            <a:extLst>
              <a:ext uri="{FF2B5EF4-FFF2-40B4-BE49-F238E27FC236}">
                <a16:creationId xmlns:a16="http://schemas.microsoft.com/office/drawing/2014/main" id="{05133AC2-DB04-4058-84DD-27A75B5D4E88}"/>
              </a:ext>
            </a:extLst>
          </p:cNvPr>
          <p:cNvPicPr>
            <a:picLocks noChangeAspect="1"/>
          </p:cNvPicPr>
          <p:nvPr/>
        </p:nvPicPr>
        <p:blipFill>
          <a:blip r:embed="rId3"/>
          <a:stretch>
            <a:fillRect/>
          </a:stretch>
        </p:blipFill>
        <p:spPr>
          <a:xfrm>
            <a:off x="6420222" y="4365104"/>
            <a:ext cx="1584176" cy="1584176"/>
          </a:xfrm>
          <a:prstGeom prst="rect">
            <a:avLst/>
          </a:prstGeom>
        </p:spPr>
      </p:pic>
    </p:spTree>
    <p:extLst>
      <p:ext uri="{BB962C8B-B14F-4D97-AF65-F5344CB8AC3E}">
        <p14:creationId xmlns:p14="http://schemas.microsoft.com/office/powerpoint/2010/main" val="309514193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673768" y="1844842"/>
            <a:ext cx="2518611" cy="1652337"/>
          </a:xfrm>
          <a:prstGeom prst="wedgeRoundRectCallout">
            <a:avLst>
              <a:gd name="adj1" fmla="val -45037"/>
              <a:gd name="adj2" fmla="val 7220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I’m a total failure</a:t>
            </a:r>
          </a:p>
        </p:txBody>
      </p:sp>
      <p:sp>
        <p:nvSpPr>
          <p:cNvPr id="9" name="Rounded Rectangular Callout 8"/>
          <p:cNvSpPr/>
          <p:nvPr/>
        </p:nvSpPr>
        <p:spPr>
          <a:xfrm>
            <a:off x="5638800" y="2017740"/>
            <a:ext cx="2518611" cy="1652337"/>
          </a:xfrm>
          <a:prstGeom prst="wedgeRoundRectCallout">
            <a:avLst>
              <a:gd name="adj1" fmla="val 42224"/>
              <a:gd name="adj2" fmla="val 6929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 should be kicked out</a:t>
            </a:r>
          </a:p>
        </p:txBody>
      </p:sp>
      <p:sp>
        <p:nvSpPr>
          <p:cNvPr id="10" name="Rounded Rectangular Callout 9"/>
          <p:cNvSpPr/>
          <p:nvPr/>
        </p:nvSpPr>
        <p:spPr>
          <a:xfrm>
            <a:off x="1467852" y="4058653"/>
            <a:ext cx="2518611" cy="1652337"/>
          </a:xfrm>
          <a:prstGeom prst="wedgeRoundRectCallout">
            <a:avLst>
              <a:gd name="adj1" fmla="val -45037"/>
              <a:gd name="adj2" fmla="val 7220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I’m a waste of space</a:t>
            </a:r>
          </a:p>
        </p:txBody>
      </p:sp>
      <p:sp>
        <p:nvSpPr>
          <p:cNvPr id="7" name="Rounded Rectangular Callout 6"/>
          <p:cNvSpPr/>
          <p:nvPr/>
        </p:nvSpPr>
        <p:spPr>
          <a:xfrm>
            <a:off x="5285874" y="4042611"/>
            <a:ext cx="2518611" cy="1652337"/>
          </a:xfrm>
          <a:prstGeom prst="wedgeRoundRectCallout">
            <a:avLst>
              <a:gd name="adj1" fmla="val 47319"/>
              <a:gd name="adj2" fmla="val 7317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Everyone would be better off…</a:t>
            </a:r>
          </a:p>
        </p:txBody>
      </p:sp>
      <p:sp>
        <p:nvSpPr>
          <p:cNvPr id="11" name="Oval 10"/>
          <p:cNvSpPr/>
          <p:nvPr/>
        </p:nvSpPr>
        <p:spPr>
          <a:xfrm>
            <a:off x="2766475" y="163969"/>
            <a:ext cx="3611050" cy="1884948"/>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Worthlessness</a:t>
            </a:r>
          </a:p>
        </p:txBody>
      </p:sp>
    </p:spTree>
    <p:extLst>
      <p:ext uri="{BB962C8B-B14F-4D97-AF65-F5344CB8AC3E}">
        <p14:creationId xmlns:p14="http://schemas.microsoft.com/office/powerpoint/2010/main" val="4049710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000" dirty="0">
                <a:solidFill>
                  <a:schemeClr val="accent3">
                    <a:lumMod val="75000"/>
                  </a:schemeClr>
                </a:solidFill>
                <a:latin typeface="+mn-lt"/>
              </a:rPr>
              <a:t>What is </a:t>
            </a:r>
            <a:r>
              <a:rPr lang="en-GB" sz="5000" dirty="0">
                <a:solidFill>
                  <a:schemeClr val="accent1">
                    <a:lumMod val="75000"/>
                  </a:schemeClr>
                </a:solidFill>
                <a:latin typeface="+mn-lt"/>
              </a:rPr>
              <a:t>Anxiety</a:t>
            </a:r>
            <a:r>
              <a:rPr lang="en-GB" sz="5000" dirty="0">
                <a:solidFill>
                  <a:schemeClr val="accent3">
                    <a:lumMod val="75000"/>
                  </a:schemeClr>
                </a:solidFill>
                <a:latin typeface="+mn-lt"/>
              </a:rPr>
              <a:t>?</a:t>
            </a:r>
          </a:p>
        </p:txBody>
      </p:sp>
      <p:sp>
        <p:nvSpPr>
          <p:cNvPr id="3" name="Content Placeholder 2"/>
          <p:cNvSpPr>
            <a:spLocks noGrp="1"/>
          </p:cNvSpPr>
          <p:nvPr>
            <p:ph idx="1"/>
          </p:nvPr>
        </p:nvSpPr>
        <p:spPr>
          <a:xfrm>
            <a:off x="628650" y="1484784"/>
            <a:ext cx="7886700" cy="4764187"/>
          </a:xfrm>
        </p:spPr>
        <p:txBody>
          <a:bodyPr>
            <a:normAutofit fontScale="85000" lnSpcReduction="20000"/>
          </a:bodyPr>
          <a:lstStyle/>
          <a:p>
            <a:endParaRPr lang="en-GB" dirty="0"/>
          </a:p>
          <a:p>
            <a:r>
              <a:rPr lang="en-GB" sz="3800" dirty="0">
                <a:solidFill>
                  <a:schemeClr val="accent3">
                    <a:lumMod val="75000"/>
                  </a:schemeClr>
                </a:solidFill>
                <a:latin typeface="+mj-lt"/>
              </a:rPr>
              <a:t>Being </a:t>
            </a:r>
            <a:r>
              <a:rPr lang="en-GB" sz="3800" dirty="0">
                <a:solidFill>
                  <a:schemeClr val="accent1">
                    <a:lumMod val="75000"/>
                  </a:schemeClr>
                </a:solidFill>
                <a:latin typeface="+mj-lt"/>
              </a:rPr>
              <a:t>overly worried </a:t>
            </a:r>
            <a:r>
              <a:rPr lang="en-GB" sz="3800" dirty="0">
                <a:solidFill>
                  <a:schemeClr val="accent3">
                    <a:lumMod val="75000"/>
                  </a:schemeClr>
                </a:solidFill>
                <a:latin typeface="+mj-lt"/>
              </a:rPr>
              <a:t>about things that may happen in the future.</a:t>
            </a:r>
          </a:p>
          <a:p>
            <a:endParaRPr lang="en-GB" sz="3800" dirty="0">
              <a:solidFill>
                <a:schemeClr val="accent3">
                  <a:lumMod val="75000"/>
                </a:schemeClr>
              </a:solidFill>
              <a:latin typeface="+mj-lt"/>
            </a:endParaRPr>
          </a:p>
          <a:p>
            <a:r>
              <a:rPr lang="en-GB" sz="3800" dirty="0">
                <a:solidFill>
                  <a:schemeClr val="accent3">
                    <a:lumMod val="75000"/>
                  </a:schemeClr>
                </a:solidFill>
                <a:latin typeface="+mj-lt"/>
              </a:rPr>
              <a:t>Being </a:t>
            </a:r>
            <a:r>
              <a:rPr lang="en-GB" sz="3800" dirty="0">
                <a:solidFill>
                  <a:schemeClr val="accent1">
                    <a:lumMod val="75000"/>
                  </a:schemeClr>
                </a:solidFill>
                <a:latin typeface="+mj-lt"/>
              </a:rPr>
              <a:t>overly fearful </a:t>
            </a:r>
            <a:r>
              <a:rPr lang="en-GB" sz="3800" dirty="0">
                <a:solidFill>
                  <a:schemeClr val="accent3">
                    <a:lumMod val="75000"/>
                  </a:schemeClr>
                </a:solidFill>
                <a:latin typeface="+mj-lt"/>
              </a:rPr>
              <a:t>about things that are happening now.</a:t>
            </a:r>
          </a:p>
          <a:p>
            <a:endParaRPr lang="en-GB" sz="3800" dirty="0">
              <a:solidFill>
                <a:schemeClr val="accent3">
                  <a:lumMod val="75000"/>
                </a:schemeClr>
              </a:solidFill>
              <a:latin typeface="+mj-lt"/>
            </a:endParaRPr>
          </a:p>
          <a:p>
            <a:r>
              <a:rPr lang="en-GB" sz="3800" dirty="0">
                <a:solidFill>
                  <a:schemeClr val="accent3">
                    <a:lumMod val="75000"/>
                  </a:schemeClr>
                </a:solidFill>
                <a:latin typeface="+mj-lt"/>
              </a:rPr>
              <a:t>Being </a:t>
            </a:r>
            <a:r>
              <a:rPr lang="en-GB" sz="3800" dirty="0">
                <a:solidFill>
                  <a:schemeClr val="accent1">
                    <a:lumMod val="75000"/>
                  </a:schemeClr>
                </a:solidFill>
                <a:latin typeface="+mj-lt"/>
              </a:rPr>
              <a:t>overly distressed </a:t>
            </a:r>
            <a:r>
              <a:rPr lang="en-GB" sz="3800" dirty="0">
                <a:solidFill>
                  <a:schemeClr val="accent3">
                    <a:lumMod val="75000"/>
                  </a:schemeClr>
                </a:solidFill>
                <a:latin typeface="+mj-lt"/>
              </a:rPr>
              <a:t>about things that happened in the past.</a:t>
            </a:r>
          </a:p>
          <a:p>
            <a:endParaRPr lang="en-GB" sz="3800" dirty="0">
              <a:solidFill>
                <a:schemeClr val="accent3">
                  <a:lumMod val="75000"/>
                </a:schemeClr>
              </a:solidFill>
              <a:latin typeface="+mj-lt"/>
            </a:endParaRPr>
          </a:p>
          <a:p>
            <a:r>
              <a:rPr lang="en-GB" sz="3800" dirty="0">
                <a:solidFill>
                  <a:schemeClr val="accent3">
                    <a:lumMod val="75000"/>
                  </a:schemeClr>
                </a:solidFill>
                <a:latin typeface="+mj-lt"/>
              </a:rPr>
              <a:t>Anxiety reduces the quality of  your life.</a:t>
            </a:r>
          </a:p>
        </p:txBody>
      </p:sp>
    </p:spTree>
    <p:extLst>
      <p:ext uri="{BB962C8B-B14F-4D97-AF65-F5344CB8AC3E}">
        <p14:creationId xmlns:p14="http://schemas.microsoft.com/office/powerpoint/2010/main" val="3483941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467544" y="1612232"/>
            <a:ext cx="2724835" cy="1884948"/>
          </a:xfrm>
          <a:prstGeom prst="wedgeRoundRectCallout">
            <a:avLst>
              <a:gd name="adj1" fmla="val -45037"/>
              <a:gd name="adj2" fmla="val 7220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 always feel my muscles are tensed up</a:t>
            </a:r>
          </a:p>
        </p:txBody>
      </p:sp>
      <p:sp>
        <p:nvSpPr>
          <p:cNvPr id="9" name="Rounded Rectangular Callout 8"/>
          <p:cNvSpPr/>
          <p:nvPr/>
        </p:nvSpPr>
        <p:spPr>
          <a:xfrm>
            <a:off x="5638800" y="1933073"/>
            <a:ext cx="3397696" cy="1652337"/>
          </a:xfrm>
          <a:prstGeom prst="wedgeRoundRectCallout">
            <a:avLst>
              <a:gd name="adj1" fmla="val 42224"/>
              <a:gd name="adj2" fmla="val 6929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 don’t know why I get so angry all the time</a:t>
            </a:r>
          </a:p>
        </p:txBody>
      </p:sp>
      <p:sp>
        <p:nvSpPr>
          <p:cNvPr id="10" name="Rounded Rectangular Callout 9"/>
          <p:cNvSpPr/>
          <p:nvPr/>
        </p:nvSpPr>
        <p:spPr>
          <a:xfrm>
            <a:off x="827584" y="4058653"/>
            <a:ext cx="3158879" cy="1652337"/>
          </a:xfrm>
          <a:prstGeom prst="wedgeRoundRectCallout">
            <a:avLst>
              <a:gd name="adj1" fmla="val -45037"/>
              <a:gd name="adj2" fmla="val 7220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If my mum isn’t at home I worry about her</a:t>
            </a:r>
          </a:p>
        </p:txBody>
      </p:sp>
      <p:sp>
        <p:nvSpPr>
          <p:cNvPr id="7" name="Rounded Rectangular Callout 6"/>
          <p:cNvSpPr/>
          <p:nvPr/>
        </p:nvSpPr>
        <p:spPr>
          <a:xfrm>
            <a:off x="5285874" y="4042611"/>
            <a:ext cx="3158879" cy="2122693"/>
          </a:xfrm>
          <a:prstGeom prst="wedgeRoundRectCallout">
            <a:avLst>
              <a:gd name="adj1" fmla="val 47319"/>
              <a:gd name="adj2" fmla="val 7317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3">
                    <a:lumMod val="75000"/>
                  </a:schemeClr>
                </a:solidFill>
              </a:rPr>
              <a:t>I wake up in middle of the night thinking about things</a:t>
            </a:r>
          </a:p>
        </p:txBody>
      </p:sp>
      <p:sp>
        <p:nvSpPr>
          <p:cNvPr id="11" name="Oval 10"/>
          <p:cNvSpPr/>
          <p:nvPr/>
        </p:nvSpPr>
        <p:spPr>
          <a:xfrm>
            <a:off x="2766475" y="48125"/>
            <a:ext cx="3611050" cy="1884948"/>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Anxiety</a:t>
            </a:r>
          </a:p>
        </p:txBody>
      </p:sp>
    </p:spTree>
    <p:extLst>
      <p:ext uri="{BB962C8B-B14F-4D97-AF65-F5344CB8AC3E}">
        <p14:creationId xmlns:p14="http://schemas.microsoft.com/office/powerpoint/2010/main" val="127966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4664"/>
            <a:ext cx="7886700" cy="1325563"/>
          </a:xfrm>
        </p:spPr>
        <p:txBody>
          <a:bodyPr>
            <a:normAutofit/>
          </a:bodyPr>
          <a:lstStyle/>
          <a:p>
            <a:pPr algn="ctr"/>
            <a:r>
              <a:rPr lang="en-GB" sz="5000" dirty="0">
                <a:solidFill>
                  <a:schemeClr val="accent3">
                    <a:lumMod val="75000"/>
                  </a:schemeClr>
                </a:solidFill>
                <a:latin typeface="+mn-lt"/>
              </a:rPr>
              <a:t>Depression and Anxiety </a:t>
            </a:r>
          </a:p>
        </p:txBody>
      </p:sp>
      <p:sp>
        <p:nvSpPr>
          <p:cNvPr id="3" name="Content Placeholder 2"/>
          <p:cNvSpPr>
            <a:spLocks noGrp="1"/>
          </p:cNvSpPr>
          <p:nvPr>
            <p:ph idx="1"/>
          </p:nvPr>
        </p:nvSpPr>
        <p:spPr/>
        <p:txBody>
          <a:bodyPr>
            <a:noAutofit/>
          </a:bodyPr>
          <a:lstStyle/>
          <a:p>
            <a:r>
              <a:rPr lang="en-GB" sz="3200" dirty="0">
                <a:solidFill>
                  <a:schemeClr val="accent3">
                    <a:lumMod val="75000"/>
                  </a:schemeClr>
                </a:solidFill>
                <a:latin typeface="+mj-lt"/>
              </a:rPr>
              <a:t>They are </a:t>
            </a:r>
            <a:r>
              <a:rPr lang="en-GB" sz="3200" dirty="0">
                <a:solidFill>
                  <a:schemeClr val="accent1">
                    <a:lumMod val="75000"/>
                  </a:schemeClr>
                </a:solidFill>
                <a:latin typeface="+mj-lt"/>
              </a:rPr>
              <a:t>different conditions</a:t>
            </a:r>
            <a:r>
              <a:rPr lang="en-GB" sz="3200" dirty="0">
                <a:solidFill>
                  <a:schemeClr val="accent3">
                    <a:lumMod val="75000"/>
                  </a:schemeClr>
                </a:solidFill>
                <a:latin typeface="+mj-lt"/>
              </a:rPr>
              <a:t>.</a:t>
            </a:r>
          </a:p>
          <a:p>
            <a:endParaRPr lang="en-GB" sz="3200" dirty="0">
              <a:solidFill>
                <a:schemeClr val="accent3">
                  <a:lumMod val="75000"/>
                </a:schemeClr>
              </a:solidFill>
              <a:latin typeface="+mj-lt"/>
            </a:endParaRPr>
          </a:p>
          <a:p>
            <a:r>
              <a:rPr lang="en-GB" sz="3200" dirty="0">
                <a:solidFill>
                  <a:schemeClr val="accent3">
                    <a:lumMod val="75000"/>
                  </a:schemeClr>
                </a:solidFill>
                <a:latin typeface="+mj-lt"/>
              </a:rPr>
              <a:t>However it is estimated that </a:t>
            </a:r>
            <a:r>
              <a:rPr lang="en-GB" sz="3200" dirty="0">
                <a:solidFill>
                  <a:schemeClr val="accent1">
                    <a:lumMod val="75000"/>
                  </a:schemeClr>
                </a:solidFill>
                <a:latin typeface="+mj-lt"/>
              </a:rPr>
              <a:t>over half of people with depression will develop anxiety </a:t>
            </a:r>
            <a:r>
              <a:rPr lang="en-GB" sz="3200" dirty="0">
                <a:solidFill>
                  <a:schemeClr val="accent3">
                    <a:lumMod val="75000"/>
                  </a:schemeClr>
                </a:solidFill>
                <a:latin typeface="+mj-lt"/>
              </a:rPr>
              <a:t>if they don’t get help; and vice versa.</a:t>
            </a:r>
          </a:p>
          <a:p>
            <a:endParaRPr lang="en-GB" sz="3200" dirty="0">
              <a:solidFill>
                <a:schemeClr val="accent3">
                  <a:lumMod val="75000"/>
                </a:schemeClr>
              </a:solidFill>
              <a:latin typeface="+mj-lt"/>
            </a:endParaRPr>
          </a:p>
          <a:p>
            <a:r>
              <a:rPr lang="en-GB" sz="3200" dirty="0">
                <a:solidFill>
                  <a:schemeClr val="accent3">
                    <a:lumMod val="75000"/>
                  </a:schemeClr>
                </a:solidFill>
                <a:latin typeface="+mj-lt"/>
              </a:rPr>
              <a:t>Both conditions respond very well to treatment and support – </a:t>
            </a:r>
            <a:r>
              <a:rPr lang="en-GB" sz="3200" dirty="0">
                <a:solidFill>
                  <a:schemeClr val="accent1">
                    <a:lumMod val="75000"/>
                  </a:schemeClr>
                </a:solidFill>
                <a:latin typeface="+mj-lt"/>
              </a:rPr>
              <a:t>the sooner the better!</a:t>
            </a:r>
          </a:p>
        </p:txBody>
      </p:sp>
    </p:spTree>
    <p:extLst>
      <p:ext uri="{BB962C8B-B14F-4D97-AF65-F5344CB8AC3E}">
        <p14:creationId xmlns:p14="http://schemas.microsoft.com/office/powerpoint/2010/main" val="1682995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65126"/>
            <a:ext cx="8424936" cy="2271786"/>
          </a:xfrm>
        </p:spPr>
        <p:txBody>
          <a:bodyPr>
            <a:noAutofit/>
          </a:bodyPr>
          <a:lstStyle/>
          <a:p>
            <a:pPr algn="ctr"/>
            <a:r>
              <a:rPr lang="en-GB" sz="5000" dirty="0">
                <a:solidFill>
                  <a:schemeClr val="accent3">
                    <a:lumMod val="75000"/>
                  </a:schemeClr>
                </a:solidFill>
                <a:latin typeface="+mn-lt"/>
              </a:rPr>
              <a:t>There are </a:t>
            </a:r>
            <a:r>
              <a:rPr lang="en-GB" sz="5000" dirty="0">
                <a:solidFill>
                  <a:schemeClr val="accent1">
                    <a:lumMod val="75000"/>
                  </a:schemeClr>
                </a:solidFill>
                <a:latin typeface="+mn-lt"/>
              </a:rPr>
              <a:t>two roads </a:t>
            </a:r>
            <a:r>
              <a:rPr lang="en-GB" sz="5000" dirty="0">
                <a:solidFill>
                  <a:schemeClr val="accent3">
                    <a:lumMod val="75000"/>
                  </a:schemeClr>
                </a:solidFill>
                <a:latin typeface="+mn-lt"/>
              </a:rPr>
              <a:t>you can go down when you are faced with a serious problem in your life.</a:t>
            </a:r>
          </a:p>
        </p:txBody>
      </p:sp>
      <p:sp>
        <p:nvSpPr>
          <p:cNvPr id="3" name="Content Placeholder 2"/>
          <p:cNvSpPr>
            <a:spLocks noGrp="1"/>
          </p:cNvSpPr>
          <p:nvPr>
            <p:ph idx="1"/>
          </p:nvPr>
        </p:nvSpPr>
        <p:spPr>
          <a:xfrm>
            <a:off x="628650" y="3068960"/>
            <a:ext cx="7886700" cy="3108002"/>
          </a:xfrm>
        </p:spPr>
        <p:txBody>
          <a:bodyPr>
            <a:normAutofit/>
          </a:bodyPr>
          <a:lstStyle/>
          <a:p>
            <a:r>
              <a:rPr lang="en-GB" sz="3200" b="1" dirty="0">
                <a:solidFill>
                  <a:schemeClr val="accent1">
                    <a:lumMod val="75000"/>
                  </a:schemeClr>
                </a:solidFill>
                <a:latin typeface="+mj-lt"/>
              </a:rPr>
              <a:t>Low Resilient Road</a:t>
            </a:r>
            <a:r>
              <a:rPr lang="en-GB" sz="3200" b="1" dirty="0">
                <a:solidFill>
                  <a:schemeClr val="accent3">
                    <a:lumMod val="75000"/>
                  </a:schemeClr>
                </a:solidFill>
                <a:latin typeface="+mj-lt"/>
              </a:rPr>
              <a:t>:</a:t>
            </a:r>
            <a:r>
              <a:rPr lang="en-GB" sz="3200" dirty="0">
                <a:solidFill>
                  <a:schemeClr val="accent3">
                    <a:lumMod val="75000"/>
                  </a:schemeClr>
                </a:solidFill>
                <a:latin typeface="+mj-lt"/>
              </a:rPr>
              <a:t> leads to an increased risk of a mental health issue including depression.</a:t>
            </a:r>
          </a:p>
          <a:p>
            <a:endParaRPr lang="en-GB" sz="3200" dirty="0">
              <a:solidFill>
                <a:schemeClr val="accent3">
                  <a:lumMod val="75000"/>
                </a:schemeClr>
              </a:solidFill>
              <a:latin typeface="+mj-lt"/>
            </a:endParaRPr>
          </a:p>
          <a:p>
            <a:r>
              <a:rPr lang="en-GB" sz="3200" b="1" dirty="0">
                <a:solidFill>
                  <a:schemeClr val="accent1">
                    <a:lumMod val="75000"/>
                  </a:schemeClr>
                </a:solidFill>
                <a:latin typeface="+mj-lt"/>
              </a:rPr>
              <a:t>High Resilient Road</a:t>
            </a:r>
            <a:r>
              <a:rPr lang="en-GB" sz="3200" b="1" dirty="0">
                <a:solidFill>
                  <a:schemeClr val="accent3">
                    <a:lumMod val="75000"/>
                  </a:schemeClr>
                </a:solidFill>
                <a:latin typeface="+mj-lt"/>
              </a:rPr>
              <a:t>: </a:t>
            </a:r>
            <a:r>
              <a:rPr lang="en-GB" sz="3200" dirty="0">
                <a:solidFill>
                  <a:schemeClr val="accent3">
                    <a:lumMod val="75000"/>
                  </a:schemeClr>
                </a:solidFill>
                <a:latin typeface="+mj-lt"/>
              </a:rPr>
              <a:t>allows you to thrive in life and reduces your risk of developing a mental health issue.</a:t>
            </a:r>
          </a:p>
          <a:p>
            <a:endParaRPr lang="en-GB" sz="2800" dirty="0">
              <a:solidFill>
                <a:srgbClr val="0070C0"/>
              </a:solidFill>
            </a:endParaRPr>
          </a:p>
        </p:txBody>
      </p:sp>
    </p:spTree>
    <p:extLst>
      <p:ext uri="{BB962C8B-B14F-4D97-AF65-F5344CB8AC3E}">
        <p14:creationId xmlns:p14="http://schemas.microsoft.com/office/powerpoint/2010/main" val="2623441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F67C-A241-4B4E-AF90-D80827335940}"/>
              </a:ext>
            </a:extLst>
          </p:cNvPr>
          <p:cNvSpPr>
            <a:spLocks noGrp="1"/>
          </p:cNvSpPr>
          <p:nvPr>
            <p:ph type="title"/>
          </p:nvPr>
        </p:nvSpPr>
        <p:spPr>
          <a:xfrm>
            <a:off x="628650" y="365126"/>
            <a:ext cx="7886700" cy="1848783"/>
          </a:xfrm>
        </p:spPr>
        <p:txBody>
          <a:bodyPr>
            <a:noAutofit/>
          </a:bodyPr>
          <a:lstStyle/>
          <a:p>
            <a:pPr algn="ctr"/>
            <a:r>
              <a:rPr lang="en-GB" sz="5000" dirty="0">
                <a:solidFill>
                  <a:schemeClr val="accent3">
                    <a:lumMod val="75000"/>
                  </a:schemeClr>
                </a:solidFill>
                <a:latin typeface="+mn-lt"/>
              </a:rPr>
              <a:t>Can you </a:t>
            </a:r>
            <a:r>
              <a:rPr lang="en-GB" sz="5000" dirty="0">
                <a:solidFill>
                  <a:schemeClr val="accent1">
                    <a:lumMod val="75000"/>
                  </a:schemeClr>
                </a:solidFill>
                <a:latin typeface="+mn-lt"/>
              </a:rPr>
              <a:t>predict</a:t>
            </a:r>
            <a:r>
              <a:rPr lang="en-GB" sz="5000" dirty="0">
                <a:solidFill>
                  <a:schemeClr val="accent3">
                    <a:lumMod val="75000"/>
                  </a:schemeClr>
                </a:solidFill>
                <a:latin typeface="+mn-lt"/>
              </a:rPr>
              <a:t> what road someone will go down?</a:t>
            </a:r>
            <a:br>
              <a:rPr lang="en-GB" sz="5000" dirty="0">
                <a:solidFill>
                  <a:schemeClr val="accent3">
                    <a:lumMod val="75000"/>
                  </a:schemeClr>
                </a:solidFill>
                <a:latin typeface="+mn-lt"/>
              </a:rPr>
            </a:br>
            <a:endParaRPr lang="en-GB" sz="5000" dirty="0">
              <a:solidFill>
                <a:schemeClr val="accent3">
                  <a:lumMod val="75000"/>
                </a:schemeClr>
              </a:solidFill>
              <a:latin typeface="+mn-lt"/>
            </a:endParaRPr>
          </a:p>
        </p:txBody>
      </p:sp>
      <p:sp>
        <p:nvSpPr>
          <p:cNvPr id="5" name="TextBox 4">
            <a:extLst>
              <a:ext uri="{FF2B5EF4-FFF2-40B4-BE49-F238E27FC236}">
                <a16:creationId xmlns:a16="http://schemas.microsoft.com/office/drawing/2014/main" id="{A188FE7E-1869-4A2F-960B-4E5AB4B4DF96}"/>
              </a:ext>
            </a:extLst>
          </p:cNvPr>
          <p:cNvSpPr txBox="1"/>
          <p:nvPr/>
        </p:nvSpPr>
        <p:spPr>
          <a:xfrm>
            <a:off x="251520" y="2870779"/>
            <a:ext cx="7543750" cy="584775"/>
          </a:xfrm>
          <a:prstGeom prst="rect">
            <a:avLst/>
          </a:prstGeom>
          <a:noFill/>
        </p:spPr>
        <p:txBody>
          <a:bodyPr wrap="square" rtlCol="0">
            <a:spAutoFit/>
          </a:bodyPr>
          <a:lstStyle/>
          <a:p>
            <a:r>
              <a:rPr lang="en-GB" sz="3200" b="1" dirty="0">
                <a:solidFill>
                  <a:schemeClr val="accent1">
                    <a:lumMod val="75000"/>
                  </a:schemeClr>
                </a:solidFill>
                <a:latin typeface="+mj-lt"/>
              </a:rPr>
              <a:t>Yes</a:t>
            </a:r>
            <a:r>
              <a:rPr lang="en-GB" sz="3200" dirty="0">
                <a:solidFill>
                  <a:schemeClr val="accent3">
                    <a:lumMod val="75000"/>
                  </a:schemeClr>
                </a:solidFill>
                <a:latin typeface="+mj-lt"/>
              </a:rPr>
              <a:t> – optimism vs. pessimism</a:t>
            </a:r>
          </a:p>
        </p:txBody>
      </p:sp>
      <p:pic>
        <p:nvPicPr>
          <p:cNvPr id="7" name="Content Placeholder 6">
            <a:extLst>
              <a:ext uri="{FF2B5EF4-FFF2-40B4-BE49-F238E27FC236}">
                <a16:creationId xmlns:a16="http://schemas.microsoft.com/office/drawing/2014/main" id="{A69B2BEB-5BB6-46FA-B49E-A24E921B9CDA}"/>
              </a:ext>
            </a:extLst>
          </p:cNvPr>
          <p:cNvPicPr>
            <a:picLocks noGrp="1" noChangeAspect="1"/>
          </p:cNvPicPr>
          <p:nvPr>
            <p:ph idx="1"/>
          </p:nvPr>
        </p:nvPicPr>
        <p:blipFill>
          <a:blip r:embed="rId3"/>
          <a:stretch>
            <a:fillRect/>
          </a:stretch>
        </p:blipFill>
        <p:spPr>
          <a:xfrm>
            <a:off x="5436096" y="2196347"/>
            <a:ext cx="2900892" cy="4351338"/>
          </a:xfrm>
          <a:prstGeom prst="rect">
            <a:avLst/>
          </a:prstGeom>
        </p:spPr>
      </p:pic>
    </p:spTree>
    <p:extLst>
      <p:ext uri="{BB962C8B-B14F-4D97-AF65-F5344CB8AC3E}">
        <p14:creationId xmlns:p14="http://schemas.microsoft.com/office/powerpoint/2010/main" val="18786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5955BC-80C6-4572-8B8D-695BCBE312F5}"/>
              </a:ext>
            </a:extLst>
          </p:cNvPr>
          <p:cNvSpPr>
            <a:spLocks noGrp="1"/>
          </p:cNvSpPr>
          <p:nvPr>
            <p:ph type="title"/>
          </p:nvPr>
        </p:nvSpPr>
        <p:spPr>
          <a:xfrm>
            <a:off x="179512" y="476672"/>
            <a:ext cx="8784976" cy="1325563"/>
          </a:xfrm>
        </p:spPr>
        <p:txBody>
          <a:bodyPr>
            <a:noAutofit/>
          </a:bodyPr>
          <a:lstStyle/>
          <a:p>
            <a:pPr algn="ctr"/>
            <a:r>
              <a:rPr lang="en-GB" sz="5000" dirty="0">
                <a:solidFill>
                  <a:schemeClr val="accent3">
                    <a:lumMod val="75000"/>
                  </a:schemeClr>
                </a:solidFill>
                <a:latin typeface="+mn-lt"/>
              </a:rPr>
              <a:t/>
            </a:r>
            <a:br>
              <a:rPr lang="en-GB" sz="5000" dirty="0">
                <a:solidFill>
                  <a:schemeClr val="accent3">
                    <a:lumMod val="75000"/>
                  </a:schemeClr>
                </a:solidFill>
                <a:latin typeface="+mn-lt"/>
              </a:rPr>
            </a:br>
            <a:r>
              <a:rPr lang="en-GB" sz="5000" dirty="0">
                <a:solidFill>
                  <a:schemeClr val="accent3">
                    <a:lumMod val="75000"/>
                  </a:schemeClr>
                </a:solidFill>
                <a:latin typeface="+mn-lt"/>
              </a:rPr>
              <a:t/>
            </a:r>
            <a:br>
              <a:rPr lang="en-GB" sz="5000" dirty="0">
                <a:solidFill>
                  <a:schemeClr val="accent3">
                    <a:lumMod val="75000"/>
                  </a:schemeClr>
                </a:solidFill>
                <a:latin typeface="+mn-lt"/>
              </a:rPr>
            </a:br>
            <a:r>
              <a:rPr lang="en-GB" sz="5000" dirty="0">
                <a:solidFill>
                  <a:schemeClr val="accent3">
                    <a:lumMod val="75000"/>
                  </a:schemeClr>
                </a:solidFill>
                <a:latin typeface="+mn-lt"/>
              </a:rPr>
              <a:t>Research psychologists have found that Henry Ford’s statement is very accurate.</a:t>
            </a:r>
            <a:br>
              <a:rPr lang="en-GB" sz="5000" dirty="0">
                <a:solidFill>
                  <a:schemeClr val="accent3">
                    <a:lumMod val="75000"/>
                  </a:schemeClr>
                </a:solidFill>
                <a:latin typeface="+mn-lt"/>
              </a:rPr>
            </a:br>
            <a:r>
              <a:rPr lang="en-GB" sz="5000" dirty="0">
                <a:solidFill>
                  <a:schemeClr val="accent3">
                    <a:lumMod val="75000"/>
                  </a:schemeClr>
                </a:solidFill>
                <a:latin typeface="+mn-lt"/>
              </a:rPr>
              <a:t/>
            </a:r>
            <a:br>
              <a:rPr lang="en-GB" sz="5000" dirty="0">
                <a:solidFill>
                  <a:schemeClr val="accent3">
                    <a:lumMod val="75000"/>
                  </a:schemeClr>
                </a:solidFill>
                <a:latin typeface="+mn-lt"/>
              </a:rPr>
            </a:br>
            <a:endParaRPr lang="en-GB" sz="5000" dirty="0">
              <a:solidFill>
                <a:schemeClr val="accent3">
                  <a:lumMod val="75000"/>
                </a:schemeClr>
              </a:solidFill>
              <a:latin typeface="+mn-lt"/>
            </a:endParaRPr>
          </a:p>
        </p:txBody>
      </p:sp>
      <p:sp>
        <p:nvSpPr>
          <p:cNvPr id="6" name="Content Placeholder 5">
            <a:extLst>
              <a:ext uri="{FF2B5EF4-FFF2-40B4-BE49-F238E27FC236}">
                <a16:creationId xmlns:a16="http://schemas.microsoft.com/office/drawing/2014/main" id="{85990A14-77D9-4169-B5F2-26BA29FCEABE}"/>
              </a:ext>
            </a:extLst>
          </p:cNvPr>
          <p:cNvSpPr>
            <a:spLocks noGrp="1"/>
          </p:cNvSpPr>
          <p:nvPr>
            <p:ph idx="1"/>
          </p:nvPr>
        </p:nvSpPr>
        <p:spPr>
          <a:xfrm>
            <a:off x="628650" y="2492895"/>
            <a:ext cx="7886700" cy="3684067"/>
          </a:xfrm>
        </p:spPr>
        <p:txBody>
          <a:bodyPr/>
          <a:lstStyle/>
          <a:p>
            <a:pPr marL="0" indent="0">
              <a:buNone/>
            </a:pPr>
            <a:r>
              <a:rPr lang="en-GB" sz="3200" dirty="0">
                <a:solidFill>
                  <a:schemeClr val="accent3">
                    <a:lumMod val="75000"/>
                  </a:schemeClr>
                </a:solidFill>
                <a:latin typeface="+mj-lt"/>
              </a:rPr>
              <a:t>Optimists vs Pessimists:</a:t>
            </a:r>
          </a:p>
          <a:p>
            <a:pPr lvl="1"/>
            <a:r>
              <a:rPr lang="en-GB" sz="3200" dirty="0">
                <a:solidFill>
                  <a:schemeClr val="accent3">
                    <a:lumMod val="75000"/>
                  </a:schemeClr>
                </a:solidFill>
                <a:latin typeface="+mj-lt"/>
              </a:rPr>
              <a:t>Are </a:t>
            </a:r>
            <a:r>
              <a:rPr lang="en-GB" sz="3200" dirty="0">
                <a:solidFill>
                  <a:schemeClr val="accent1">
                    <a:lumMod val="75000"/>
                  </a:schemeClr>
                </a:solidFill>
                <a:latin typeface="+mj-lt"/>
              </a:rPr>
              <a:t>happier</a:t>
            </a:r>
          </a:p>
          <a:p>
            <a:pPr lvl="1"/>
            <a:r>
              <a:rPr lang="en-GB" sz="3200" dirty="0">
                <a:solidFill>
                  <a:schemeClr val="accent3">
                    <a:lumMod val="75000"/>
                  </a:schemeClr>
                </a:solidFill>
                <a:latin typeface="+mj-lt"/>
              </a:rPr>
              <a:t>Have </a:t>
            </a:r>
            <a:r>
              <a:rPr lang="en-GB" sz="3200" dirty="0">
                <a:solidFill>
                  <a:schemeClr val="accent1">
                    <a:lumMod val="75000"/>
                  </a:schemeClr>
                </a:solidFill>
                <a:latin typeface="+mj-lt"/>
              </a:rPr>
              <a:t>better</a:t>
            </a:r>
            <a:r>
              <a:rPr lang="en-GB" sz="3200" dirty="0">
                <a:solidFill>
                  <a:schemeClr val="accent3">
                    <a:lumMod val="75000"/>
                  </a:schemeClr>
                </a:solidFill>
                <a:latin typeface="+mj-lt"/>
              </a:rPr>
              <a:t> relationships</a:t>
            </a:r>
          </a:p>
          <a:p>
            <a:pPr lvl="1"/>
            <a:r>
              <a:rPr lang="en-GB" sz="3200" dirty="0">
                <a:solidFill>
                  <a:schemeClr val="accent3">
                    <a:lumMod val="75000"/>
                  </a:schemeClr>
                </a:solidFill>
                <a:latin typeface="+mj-lt"/>
              </a:rPr>
              <a:t>Get </a:t>
            </a:r>
            <a:r>
              <a:rPr lang="en-GB" sz="3200" dirty="0">
                <a:solidFill>
                  <a:schemeClr val="accent1">
                    <a:lumMod val="75000"/>
                  </a:schemeClr>
                </a:solidFill>
                <a:latin typeface="+mj-lt"/>
              </a:rPr>
              <a:t>promoted</a:t>
            </a:r>
            <a:r>
              <a:rPr lang="en-GB" sz="3200" dirty="0">
                <a:solidFill>
                  <a:schemeClr val="accent3">
                    <a:lumMod val="75000"/>
                  </a:schemeClr>
                </a:solidFill>
                <a:latin typeface="+mj-lt"/>
              </a:rPr>
              <a:t> more often</a:t>
            </a:r>
          </a:p>
          <a:p>
            <a:pPr lvl="1"/>
            <a:r>
              <a:rPr lang="en-GB" sz="3200" dirty="0">
                <a:solidFill>
                  <a:schemeClr val="accent3">
                    <a:lumMod val="75000"/>
                  </a:schemeClr>
                </a:solidFill>
                <a:latin typeface="+mj-lt"/>
              </a:rPr>
              <a:t>Earn more </a:t>
            </a:r>
            <a:r>
              <a:rPr lang="en-GB" sz="3200" dirty="0">
                <a:solidFill>
                  <a:schemeClr val="accent1">
                    <a:lumMod val="75000"/>
                  </a:schemeClr>
                </a:solidFill>
                <a:latin typeface="+mj-lt"/>
              </a:rPr>
              <a:t>money</a:t>
            </a:r>
          </a:p>
          <a:p>
            <a:pPr lvl="1"/>
            <a:r>
              <a:rPr lang="en-GB" sz="3200" dirty="0">
                <a:solidFill>
                  <a:schemeClr val="accent3">
                    <a:lumMod val="75000"/>
                  </a:schemeClr>
                </a:solidFill>
                <a:latin typeface="+mj-lt"/>
              </a:rPr>
              <a:t>Live </a:t>
            </a:r>
            <a:r>
              <a:rPr lang="en-GB" sz="3200" dirty="0">
                <a:solidFill>
                  <a:schemeClr val="accent1">
                    <a:lumMod val="75000"/>
                  </a:schemeClr>
                </a:solidFill>
                <a:latin typeface="+mj-lt"/>
              </a:rPr>
              <a:t>longer</a:t>
            </a:r>
          </a:p>
          <a:p>
            <a:endParaRPr lang="en-GB" dirty="0"/>
          </a:p>
        </p:txBody>
      </p:sp>
      <p:pic>
        <p:nvPicPr>
          <p:cNvPr id="2" name="Picture 1">
            <a:extLst>
              <a:ext uri="{FF2B5EF4-FFF2-40B4-BE49-F238E27FC236}">
                <a16:creationId xmlns:a16="http://schemas.microsoft.com/office/drawing/2014/main" id="{7DC374AF-4963-4EE3-B02E-B8562F489342}"/>
              </a:ext>
            </a:extLst>
          </p:cNvPr>
          <p:cNvPicPr>
            <a:picLocks noChangeAspect="1"/>
          </p:cNvPicPr>
          <p:nvPr/>
        </p:nvPicPr>
        <p:blipFill>
          <a:blip r:embed="rId3"/>
          <a:stretch>
            <a:fillRect/>
          </a:stretch>
        </p:blipFill>
        <p:spPr>
          <a:xfrm>
            <a:off x="6300192" y="4088426"/>
            <a:ext cx="2441736" cy="2283962"/>
          </a:xfrm>
          <a:prstGeom prst="rect">
            <a:avLst/>
          </a:prstGeom>
        </p:spPr>
      </p:pic>
    </p:spTree>
    <p:extLst>
      <p:ext uri="{BB962C8B-B14F-4D97-AF65-F5344CB8AC3E}">
        <p14:creationId xmlns:p14="http://schemas.microsoft.com/office/powerpoint/2010/main" val="536339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5000" dirty="0">
                <a:solidFill>
                  <a:schemeClr val="accent3">
                    <a:lumMod val="75000"/>
                  </a:schemeClr>
                </a:solidFill>
                <a:latin typeface="+mn-lt"/>
              </a:rPr>
              <a:t>You can </a:t>
            </a:r>
            <a:r>
              <a:rPr lang="en-GB" sz="5000" dirty="0">
                <a:solidFill>
                  <a:schemeClr val="accent1">
                    <a:lumMod val="75000"/>
                  </a:schemeClr>
                </a:solidFill>
                <a:latin typeface="+mn-lt"/>
              </a:rPr>
              <a:t>learn</a:t>
            </a:r>
            <a:r>
              <a:rPr lang="en-GB" sz="5000" dirty="0">
                <a:solidFill>
                  <a:schemeClr val="accent3">
                    <a:lumMod val="75000"/>
                  </a:schemeClr>
                </a:solidFill>
                <a:latin typeface="+mn-lt"/>
              </a:rPr>
              <a:t> to be more optimistic!</a:t>
            </a:r>
          </a:p>
        </p:txBody>
      </p:sp>
      <p:sp>
        <p:nvSpPr>
          <p:cNvPr id="6" name="Content Placeholder 5"/>
          <p:cNvSpPr>
            <a:spLocks noGrp="1"/>
          </p:cNvSpPr>
          <p:nvPr>
            <p:ph idx="1"/>
          </p:nvPr>
        </p:nvSpPr>
        <p:spPr/>
        <p:txBody>
          <a:bodyPr>
            <a:normAutofit/>
          </a:bodyPr>
          <a:lstStyle/>
          <a:p>
            <a:r>
              <a:rPr lang="en-GB" sz="3200" dirty="0">
                <a:solidFill>
                  <a:schemeClr val="accent3">
                    <a:lumMod val="75000"/>
                  </a:schemeClr>
                </a:solidFill>
                <a:latin typeface="+mj-lt"/>
              </a:rPr>
              <a:t>Ask for help.</a:t>
            </a:r>
          </a:p>
          <a:p>
            <a:r>
              <a:rPr lang="en-GB" sz="3200" dirty="0">
                <a:solidFill>
                  <a:schemeClr val="accent3">
                    <a:lumMod val="75000"/>
                  </a:schemeClr>
                </a:solidFill>
                <a:latin typeface="+mj-lt"/>
              </a:rPr>
              <a:t>Counselling is great to understand how to challenge pessimism.</a:t>
            </a:r>
          </a:p>
          <a:p>
            <a:r>
              <a:rPr lang="en-GB" sz="3200" dirty="0">
                <a:solidFill>
                  <a:schemeClr val="accent3">
                    <a:lumMod val="75000"/>
                  </a:schemeClr>
                </a:solidFill>
                <a:latin typeface="+mj-lt"/>
              </a:rPr>
              <a:t>Remember pessimism is </a:t>
            </a:r>
            <a:r>
              <a:rPr lang="en-GB" sz="3200" dirty="0">
                <a:solidFill>
                  <a:schemeClr val="accent1">
                    <a:lumMod val="75000"/>
                  </a:schemeClr>
                </a:solidFill>
                <a:latin typeface="+mj-lt"/>
              </a:rPr>
              <a:t>not about facts, it’s about feelings.</a:t>
            </a:r>
          </a:p>
        </p:txBody>
      </p:sp>
      <p:pic>
        <p:nvPicPr>
          <p:cNvPr id="7" name="Picture 6"/>
          <p:cNvPicPr>
            <a:picLocks noChangeAspect="1"/>
          </p:cNvPicPr>
          <p:nvPr/>
        </p:nvPicPr>
        <p:blipFill>
          <a:blip r:embed="rId3"/>
          <a:stretch>
            <a:fillRect/>
          </a:stretch>
        </p:blipFill>
        <p:spPr>
          <a:xfrm>
            <a:off x="4139952" y="4014894"/>
            <a:ext cx="3816424" cy="2834090"/>
          </a:xfrm>
          <a:prstGeom prst="rect">
            <a:avLst/>
          </a:prstGeom>
        </p:spPr>
      </p:pic>
    </p:spTree>
    <p:extLst>
      <p:ext uri="{BB962C8B-B14F-4D97-AF65-F5344CB8AC3E}">
        <p14:creationId xmlns:p14="http://schemas.microsoft.com/office/powerpoint/2010/main" val="3565298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630706" y="108989"/>
            <a:ext cx="1882588" cy="1893345"/>
            <a:chOff x="3630706" y="184295"/>
            <a:chExt cx="1882588" cy="1893345"/>
          </a:xfrm>
          <a:solidFill>
            <a:schemeClr val="accent1">
              <a:lumMod val="75000"/>
            </a:schemeClr>
          </a:solidFill>
        </p:grpSpPr>
        <p:sp>
          <p:nvSpPr>
            <p:cNvPr id="8" name="Flowchart: Decision 7"/>
            <p:cNvSpPr/>
            <p:nvPr/>
          </p:nvSpPr>
          <p:spPr>
            <a:xfrm>
              <a:off x="3630706" y="184295"/>
              <a:ext cx="1882588" cy="1893345"/>
            </a:xfrm>
            <a:prstGeom prst="flowChartDecision">
              <a:avLst/>
            </a:prstGeom>
            <a:grpFill/>
            <a:ln w="38100"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rgbClr val="000000"/>
                </a:solidFill>
                <a:latin typeface="Aharoni" panose="02010803020104030203" pitchFamily="2" charset="-79"/>
                <a:cs typeface="Aharoni" panose="02010803020104030203" pitchFamily="2" charset="-79"/>
              </a:endParaRPr>
            </a:p>
          </p:txBody>
        </p:sp>
        <p:sp>
          <p:nvSpPr>
            <p:cNvPr id="9" name="TextBox 8"/>
            <p:cNvSpPr txBox="1"/>
            <p:nvPr/>
          </p:nvSpPr>
          <p:spPr>
            <a:xfrm>
              <a:off x="3630706" y="903642"/>
              <a:ext cx="1882588" cy="461665"/>
            </a:xfrm>
            <a:prstGeom prst="rect">
              <a:avLst/>
            </a:prstGeom>
            <a:grpFill/>
          </p:spPr>
          <p:txBody>
            <a:bodyPr wrap="square" rtlCol="0">
              <a:spAutoFit/>
            </a:bodyPr>
            <a:lstStyle/>
            <a:p>
              <a:pPr algn="ctr"/>
              <a:r>
                <a:rPr lang="en-GB" sz="2400" b="1" dirty="0">
                  <a:solidFill>
                    <a:schemeClr val="bg1"/>
                  </a:solidFill>
                  <a:latin typeface="Aharoni" panose="02010803020104030203" pitchFamily="2" charset="-79"/>
                  <a:cs typeface="Aharoni" panose="02010803020104030203" pitchFamily="2" charset="-79"/>
                </a:rPr>
                <a:t>PROBLEM</a:t>
              </a:r>
            </a:p>
          </p:txBody>
        </p:sp>
      </p:grpSp>
      <p:sp>
        <p:nvSpPr>
          <p:cNvPr id="12" name="Arc 11"/>
          <p:cNvSpPr/>
          <p:nvPr/>
        </p:nvSpPr>
        <p:spPr>
          <a:xfrm rot="3268937" flipH="1">
            <a:off x="2884845" y="418564"/>
            <a:ext cx="1323190" cy="1129553"/>
          </a:xfrm>
          <a:prstGeom prst="arc">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p:cNvSpPr txBox="1"/>
          <p:nvPr/>
        </p:nvSpPr>
        <p:spPr>
          <a:xfrm>
            <a:off x="591671" y="313797"/>
            <a:ext cx="2485015" cy="646331"/>
          </a:xfrm>
          <a:prstGeom prst="rect">
            <a:avLst/>
          </a:prstGeom>
          <a:solidFill>
            <a:srgbClr val="99FFCC"/>
          </a:solidFill>
        </p:spPr>
        <p:txBody>
          <a:bodyPr wrap="square" rtlCol="0">
            <a:spAutoFit/>
          </a:bodyPr>
          <a:lstStyle/>
          <a:p>
            <a:pPr algn="ctr"/>
            <a:r>
              <a:rPr lang="en-GB" b="1" dirty="0">
                <a:solidFill>
                  <a:srgbClr val="000000"/>
                </a:solidFill>
              </a:rPr>
              <a:t>Young Person with Low Resilience</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665" y="1849946"/>
            <a:ext cx="1204967" cy="1218897"/>
          </a:xfrm>
          <a:prstGeom prst="rect">
            <a:avLst/>
          </a:prstGeom>
        </p:spPr>
      </p:pic>
      <p:sp>
        <p:nvSpPr>
          <p:cNvPr id="16" name="Cloud Callout 15"/>
          <p:cNvSpPr/>
          <p:nvPr/>
        </p:nvSpPr>
        <p:spPr>
          <a:xfrm>
            <a:off x="193639" y="1179991"/>
            <a:ext cx="2244543" cy="1446383"/>
          </a:xfrm>
          <a:prstGeom prst="cloudCallout">
            <a:avLst>
              <a:gd name="adj1" fmla="val 59037"/>
              <a:gd name="adj2" fmla="val 37053"/>
            </a:avLst>
          </a:prstGeom>
          <a:solidFill>
            <a:srgbClr val="99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2000" b="1" dirty="0">
                <a:solidFill>
                  <a:schemeClr val="tx1"/>
                </a:solidFill>
              </a:rPr>
              <a:t>I CAN’T solve this Pessimism</a:t>
            </a:r>
          </a:p>
        </p:txBody>
      </p:sp>
      <p:sp>
        <p:nvSpPr>
          <p:cNvPr id="18" name="TextBox 17"/>
          <p:cNvSpPr txBox="1"/>
          <p:nvPr/>
        </p:nvSpPr>
        <p:spPr>
          <a:xfrm>
            <a:off x="888045" y="3593053"/>
            <a:ext cx="2449104" cy="1200329"/>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1">
                    <a:lumMod val="75000"/>
                  </a:schemeClr>
                </a:solidFill>
                <a:latin typeface="+mj-lt"/>
              </a:rPr>
              <a:t>Hopelessness</a:t>
            </a:r>
          </a:p>
          <a:p>
            <a:pPr marL="342900" indent="-342900">
              <a:buFont typeface="Arial" panose="020B0604020202020204" pitchFamily="34" charset="0"/>
              <a:buChar char="•"/>
            </a:pPr>
            <a:r>
              <a:rPr lang="en-GB" sz="2400" b="1" dirty="0">
                <a:solidFill>
                  <a:schemeClr val="accent1">
                    <a:lumMod val="75000"/>
                  </a:schemeClr>
                </a:solidFill>
                <a:latin typeface="+mj-lt"/>
              </a:rPr>
              <a:t>Helplessness</a:t>
            </a:r>
          </a:p>
          <a:p>
            <a:pPr marL="342900" indent="-342900">
              <a:buFont typeface="Arial" panose="020B0604020202020204" pitchFamily="34" charset="0"/>
              <a:buChar char="•"/>
            </a:pPr>
            <a:r>
              <a:rPr lang="en-GB" sz="2400" b="1" dirty="0">
                <a:solidFill>
                  <a:schemeClr val="accent1">
                    <a:lumMod val="75000"/>
                  </a:schemeClr>
                </a:solidFill>
                <a:latin typeface="+mj-lt"/>
              </a:rPr>
              <a:t>Worthlessness</a:t>
            </a:r>
          </a:p>
        </p:txBody>
      </p:sp>
      <p:sp>
        <p:nvSpPr>
          <p:cNvPr id="19" name="Arc 18"/>
          <p:cNvSpPr/>
          <p:nvPr/>
        </p:nvSpPr>
        <p:spPr>
          <a:xfrm>
            <a:off x="1075765" y="2441607"/>
            <a:ext cx="731520" cy="1721223"/>
          </a:xfrm>
          <a:prstGeom prst="arc">
            <a:avLst>
              <a:gd name="adj1" fmla="val 16200000"/>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 name="Arc 19"/>
          <p:cNvSpPr/>
          <p:nvPr/>
        </p:nvSpPr>
        <p:spPr>
          <a:xfrm>
            <a:off x="1441525" y="4292394"/>
            <a:ext cx="731520" cy="1721223"/>
          </a:xfrm>
          <a:prstGeom prst="arc">
            <a:avLst>
              <a:gd name="adj1" fmla="val 18772736"/>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 name="Rectangle 20"/>
          <p:cNvSpPr/>
          <p:nvPr/>
        </p:nvSpPr>
        <p:spPr>
          <a:xfrm>
            <a:off x="888044" y="5490438"/>
            <a:ext cx="3051588" cy="830997"/>
          </a:xfrm>
          <a:prstGeom prst="rect">
            <a:avLst/>
          </a:prstGeom>
        </p:spPr>
        <p:txBody>
          <a:bodyPr wrap="square">
            <a:spAutoFit/>
          </a:bodyPr>
          <a:lstStyle/>
          <a:p>
            <a:pPr marL="342900" indent="-342900">
              <a:buFont typeface="Calibri" panose="020F0502020204030204" pitchFamily="34" charset="0"/>
              <a:buChar char="→"/>
            </a:pPr>
            <a:r>
              <a:rPr lang="en-GB" sz="2400" b="1" dirty="0">
                <a:solidFill>
                  <a:schemeClr val="accent3">
                    <a:lumMod val="75000"/>
                  </a:schemeClr>
                </a:solidFill>
                <a:latin typeface="+mn-lt"/>
              </a:rPr>
              <a:t>Depression/Anxiety</a:t>
            </a:r>
          </a:p>
          <a:p>
            <a:pPr marL="342900" indent="-342900">
              <a:buFont typeface="Calibri" panose="020F0502020204030204" pitchFamily="34" charset="0"/>
              <a:buChar char="→"/>
            </a:pPr>
            <a:r>
              <a:rPr lang="en-GB" sz="2400" b="1" dirty="0">
                <a:solidFill>
                  <a:schemeClr val="accent3">
                    <a:lumMod val="75000"/>
                  </a:schemeClr>
                </a:solidFill>
                <a:latin typeface="+mn-lt"/>
              </a:rPr>
              <a:t>Self Harm</a:t>
            </a:r>
          </a:p>
        </p:txBody>
      </p:sp>
      <p:sp>
        <p:nvSpPr>
          <p:cNvPr id="23" name="TextBox 22"/>
          <p:cNvSpPr txBox="1"/>
          <p:nvPr/>
        </p:nvSpPr>
        <p:spPr>
          <a:xfrm>
            <a:off x="6067140" y="311325"/>
            <a:ext cx="2485015" cy="646331"/>
          </a:xfrm>
          <a:prstGeom prst="rect">
            <a:avLst/>
          </a:prstGeom>
          <a:solidFill>
            <a:srgbClr val="99CCFF"/>
          </a:solidFill>
        </p:spPr>
        <p:txBody>
          <a:bodyPr wrap="square" rtlCol="0">
            <a:spAutoFit/>
          </a:bodyPr>
          <a:lstStyle/>
          <a:p>
            <a:pPr algn="ctr"/>
            <a:r>
              <a:rPr lang="en-GB" b="1" dirty="0"/>
              <a:t>Young Person with High Resilience</a:t>
            </a:r>
          </a:p>
        </p:txBody>
      </p:sp>
      <p:sp>
        <p:nvSpPr>
          <p:cNvPr id="25" name="Cloud Callout 24"/>
          <p:cNvSpPr/>
          <p:nvPr/>
        </p:nvSpPr>
        <p:spPr>
          <a:xfrm flipH="1">
            <a:off x="6709852" y="982743"/>
            <a:ext cx="2259108" cy="1548046"/>
          </a:xfrm>
          <a:prstGeom prst="cloudCallout">
            <a:avLst>
              <a:gd name="adj1" fmla="val 59037"/>
              <a:gd name="adj2" fmla="val 37053"/>
            </a:avLst>
          </a:prstGeom>
          <a:solidFill>
            <a:srgbClr val="99CC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2000" b="1" dirty="0">
                <a:solidFill>
                  <a:schemeClr val="tx1"/>
                </a:solidFill>
              </a:rPr>
              <a:t>I WILL </a:t>
            </a:r>
          </a:p>
          <a:p>
            <a:pPr algn="ctr"/>
            <a:r>
              <a:rPr lang="en-GB" sz="2000" b="1" dirty="0">
                <a:solidFill>
                  <a:schemeClr val="tx1"/>
                </a:solidFill>
              </a:rPr>
              <a:t>solve this</a:t>
            </a:r>
          </a:p>
          <a:p>
            <a:pPr algn="ctr"/>
            <a:r>
              <a:rPr lang="en-GB" sz="2000" b="1" dirty="0">
                <a:solidFill>
                  <a:schemeClr val="tx1"/>
                </a:solidFill>
              </a:rPr>
              <a:t>Optimism</a:t>
            </a:r>
          </a:p>
        </p:txBody>
      </p:sp>
      <p:sp>
        <p:nvSpPr>
          <p:cNvPr id="26" name="TextBox 25"/>
          <p:cNvSpPr txBox="1"/>
          <p:nvPr/>
        </p:nvSpPr>
        <p:spPr>
          <a:xfrm>
            <a:off x="5868145" y="3186842"/>
            <a:ext cx="2684010" cy="1754326"/>
          </a:xfrm>
          <a:prstGeom prst="rect">
            <a:avLst/>
          </a:prstGeom>
          <a:noFill/>
        </p:spPr>
        <p:txBody>
          <a:bodyPr wrap="square" rtlCol="0">
            <a:spAutoFit/>
          </a:bodyPr>
          <a:lstStyle/>
          <a:p>
            <a:pPr algn="ctr"/>
            <a:r>
              <a:rPr lang="en-GB" sz="3600" b="1" dirty="0">
                <a:solidFill>
                  <a:schemeClr val="accent1">
                    <a:lumMod val="75000"/>
                  </a:schemeClr>
                </a:solidFill>
                <a:latin typeface="+mj-lt"/>
              </a:rPr>
              <a:t>5</a:t>
            </a:r>
          </a:p>
          <a:p>
            <a:pPr algn="ctr"/>
            <a:r>
              <a:rPr lang="en-GB" sz="3600" b="1" dirty="0">
                <a:solidFill>
                  <a:schemeClr val="accent1">
                    <a:lumMod val="75000"/>
                  </a:schemeClr>
                </a:solidFill>
              </a:rPr>
              <a:t>Life Skills (Learnt)</a:t>
            </a:r>
          </a:p>
        </p:txBody>
      </p:sp>
      <p:sp>
        <p:nvSpPr>
          <p:cNvPr id="29" name="Rectangle 28"/>
          <p:cNvSpPr/>
          <p:nvPr/>
        </p:nvSpPr>
        <p:spPr>
          <a:xfrm>
            <a:off x="5619094" y="5462534"/>
            <a:ext cx="3051588" cy="830997"/>
          </a:xfrm>
          <a:prstGeom prst="rect">
            <a:avLst/>
          </a:prstGeom>
        </p:spPr>
        <p:txBody>
          <a:bodyPr wrap="square">
            <a:spAutoFit/>
          </a:bodyPr>
          <a:lstStyle/>
          <a:p>
            <a:pPr marL="342900" indent="-342900">
              <a:buFont typeface="Calibri" panose="020F0502020204030204" pitchFamily="34" charset="0"/>
              <a:buChar char="→"/>
            </a:pPr>
            <a:r>
              <a:rPr lang="en-GB" sz="2400" b="1" dirty="0">
                <a:solidFill>
                  <a:schemeClr val="accent3">
                    <a:lumMod val="75000"/>
                  </a:schemeClr>
                </a:solidFill>
                <a:latin typeface="+mn-lt"/>
              </a:rPr>
              <a:t>Bouncebackability</a:t>
            </a:r>
          </a:p>
          <a:p>
            <a:pPr marL="342900" indent="-342900">
              <a:buFont typeface="Calibri" panose="020F0502020204030204" pitchFamily="34" charset="0"/>
              <a:buChar char="→"/>
            </a:pPr>
            <a:r>
              <a:rPr lang="en-GB" sz="2400" b="1" dirty="0" err="1">
                <a:solidFill>
                  <a:schemeClr val="accent3">
                    <a:lumMod val="75000"/>
                  </a:schemeClr>
                </a:solidFill>
                <a:latin typeface="+mn-lt"/>
              </a:rPr>
              <a:t>Stickability</a:t>
            </a:r>
            <a:endParaRPr lang="en-GB" sz="2400" b="1" dirty="0">
              <a:solidFill>
                <a:schemeClr val="accent3">
                  <a:lumMod val="75000"/>
                </a:schemeClr>
              </a:solidFill>
              <a:latin typeface="+mn-lt"/>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133" y="1757032"/>
            <a:ext cx="1408561" cy="1404723"/>
          </a:xfrm>
          <a:prstGeom prst="rect">
            <a:avLst/>
          </a:prstGeom>
        </p:spPr>
      </p:pic>
      <p:sp>
        <p:nvSpPr>
          <p:cNvPr id="32" name="Arc 31"/>
          <p:cNvSpPr/>
          <p:nvPr/>
        </p:nvSpPr>
        <p:spPr>
          <a:xfrm flipH="1">
            <a:off x="7473646" y="2388243"/>
            <a:ext cx="731520" cy="1721223"/>
          </a:xfrm>
          <a:prstGeom prst="arc">
            <a:avLst>
              <a:gd name="adj1" fmla="val 16200000"/>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33" name="Arc 32"/>
          <p:cNvSpPr/>
          <p:nvPr/>
        </p:nvSpPr>
        <p:spPr>
          <a:xfrm flipH="1">
            <a:off x="7047661" y="4341240"/>
            <a:ext cx="731520" cy="1721223"/>
          </a:xfrm>
          <a:prstGeom prst="arc">
            <a:avLst>
              <a:gd name="adj1" fmla="val 18772736"/>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34" name="Arc 33"/>
          <p:cNvSpPr/>
          <p:nvPr/>
        </p:nvSpPr>
        <p:spPr>
          <a:xfrm rot="18331063">
            <a:off x="4907725" y="392880"/>
            <a:ext cx="1323190" cy="1129553"/>
          </a:xfrm>
          <a:prstGeom prst="arc">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extBox 1"/>
          <p:cNvSpPr txBox="1"/>
          <p:nvPr/>
        </p:nvSpPr>
        <p:spPr>
          <a:xfrm>
            <a:off x="467544" y="6401109"/>
            <a:ext cx="3922945" cy="461665"/>
          </a:xfrm>
          <a:prstGeom prst="rect">
            <a:avLst/>
          </a:prstGeom>
          <a:noFill/>
        </p:spPr>
        <p:txBody>
          <a:bodyPr wrap="square" rtlCol="0">
            <a:spAutoFit/>
          </a:bodyPr>
          <a:lstStyle/>
          <a:p>
            <a:pPr algn="ctr"/>
            <a:r>
              <a:rPr lang="en-GB" sz="2400" b="1" dirty="0">
                <a:solidFill>
                  <a:schemeClr val="accent1">
                    <a:lumMod val="75000"/>
                  </a:schemeClr>
                </a:solidFill>
              </a:rPr>
              <a:t>LOW RESILIENT ROAD</a:t>
            </a:r>
          </a:p>
        </p:txBody>
      </p:sp>
      <p:sp>
        <p:nvSpPr>
          <p:cNvPr id="3" name="TextBox 2"/>
          <p:cNvSpPr txBox="1"/>
          <p:nvPr/>
        </p:nvSpPr>
        <p:spPr>
          <a:xfrm>
            <a:off x="5371613" y="6396335"/>
            <a:ext cx="3546549" cy="461665"/>
          </a:xfrm>
          <a:prstGeom prst="rect">
            <a:avLst/>
          </a:prstGeom>
          <a:noFill/>
        </p:spPr>
        <p:txBody>
          <a:bodyPr wrap="square" rtlCol="0">
            <a:spAutoFit/>
          </a:bodyPr>
          <a:lstStyle/>
          <a:p>
            <a:pPr algn="ctr"/>
            <a:r>
              <a:rPr lang="en-GB" sz="2400" b="1" dirty="0">
                <a:solidFill>
                  <a:schemeClr val="accent1">
                    <a:lumMod val="75000"/>
                  </a:schemeClr>
                </a:solidFill>
              </a:rPr>
              <a:t>HIGH RESILIENT ROAD</a:t>
            </a:r>
          </a:p>
        </p:txBody>
      </p:sp>
    </p:spTree>
    <p:extLst>
      <p:ext uri="{BB962C8B-B14F-4D97-AF65-F5344CB8AC3E}">
        <p14:creationId xmlns:p14="http://schemas.microsoft.com/office/powerpoint/2010/main" val="6879999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1500"/>
                            </p:stCondLst>
                            <p:childTnLst>
                              <p:par>
                                <p:cTn id="29" presetID="3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1000"/>
                                        <p:tgtEl>
                                          <p:spTgt spid="19"/>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1000"/>
                                        <p:tgtEl>
                                          <p:spTgt spid="20"/>
                                        </p:tgtEl>
                                      </p:cBhvr>
                                    </p:animEffec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1000"/>
                                        <p:tgtEl>
                                          <p:spTgt spid="32"/>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up)">
                                      <p:cBhvr>
                                        <p:cTn id="82" dur="1000"/>
                                        <p:tgtEl>
                                          <p:spTgt spid="3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p:bldP spid="19" grpId="0" animBg="1"/>
      <p:bldP spid="20" grpId="0" animBg="1"/>
      <p:bldP spid="21" grpId="0"/>
      <p:bldP spid="23" grpId="0" animBg="1"/>
      <p:bldP spid="25" grpId="0" animBg="1"/>
      <p:bldP spid="26" grpId="0"/>
      <p:bldP spid="29" grpId="0"/>
      <p:bldP spid="32" grpId="0" animBg="1"/>
      <p:bldP spid="33" grpId="0" animBg="1"/>
      <p:bldP spid="34" grpId="0" animBg="1"/>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6050352" y="692696"/>
            <a:ext cx="2154519" cy="4877416"/>
          </a:xfrm>
          <a:prstGeom prst="downArrow">
            <a:avLst/>
          </a:prstGeom>
          <a:solidFill>
            <a:srgbClr val="6CD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3630706" y="108989"/>
            <a:ext cx="1882588" cy="1893345"/>
            <a:chOff x="3630706" y="184295"/>
            <a:chExt cx="1882588" cy="1893345"/>
          </a:xfrm>
          <a:solidFill>
            <a:schemeClr val="accent1">
              <a:lumMod val="75000"/>
            </a:schemeClr>
          </a:solidFill>
        </p:grpSpPr>
        <p:sp>
          <p:nvSpPr>
            <p:cNvPr id="8" name="Flowchart: Decision 7"/>
            <p:cNvSpPr/>
            <p:nvPr/>
          </p:nvSpPr>
          <p:spPr>
            <a:xfrm>
              <a:off x="3630706" y="184295"/>
              <a:ext cx="1882588" cy="1893345"/>
            </a:xfrm>
            <a:prstGeom prst="flowChartDecision">
              <a:avLst/>
            </a:prstGeom>
            <a:grpFill/>
            <a:ln w="38100"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rgbClr val="000000"/>
                </a:solidFill>
                <a:latin typeface="Aharoni" panose="02010803020104030203" pitchFamily="2" charset="-79"/>
                <a:cs typeface="Aharoni" panose="02010803020104030203" pitchFamily="2" charset="-79"/>
              </a:endParaRPr>
            </a:p>
          </p:txBody>
        </p:sp>
        <p:sp>
          <p:nvSpPr>
            <p:cNvPr id="9" name="TextBox 8"/>
            <p:cNvSpPr txBox="1"/>
            <p:nvPr/>
          </p:nvSpPr>
          <p:spPr>
            <a:xfrm>
              <a:off x="3630706" y="903642"/>
              <a:ext cx="1882588" cy="461665"/>
            </a:xfrm>
            <a:prstGeom prst="rect">
              <a:avLst/>
            </a:prstGeom>
            <a:grpFill/>
          </p:spPr>
          <p:txBody>
            <a:bodyPr wrap="square" rtlCol="0">
              <a:spAutoFit/>
            </a:bodyPr>
            <a:lstStyle/>
            <a:p>
              <a:pPr algn="ctr"/>
              <a:r>
                <a:rPr lang="en-GB" sz="2400" b="1" dirty="0">
                  <a:solidFill>
                    <a:schemeClr val="bg1"/>
                  </a:solidFill>
                  <a:latin typeface="Aharoni" panose="02010803020104030203" pitchFamily="2" charset="-79"/>
                  <a:cs typeface="Aharoni" panose="02010803020104030203" pitchFamily="2" charset="-79"/>
                </a:rPr>
                <a:t>PROBLEM</a:t>
              </a:r>
            </a:p>
          </p:txBody>
        </p:sp>
      </p:grpSp>
      <p:sp>
        <p:nvSpPr>
          <p:cNvPr id="12" name="Arc 11"/>
          <p:cNvSpPr/>
          <p:nvPr/>
        </p:nvSpPr>
        <p:spPr>
          <a:xfrm rot="3268937" flipH="1">
            <a:off x="2884845" y="418564"/>
            <a:ext cx="1323190" cy="1129553"/>
          </a:xfrm>
          <a:prstGeom prst="arc">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p:cNvSpPr txBox="1"/>
          <p:nvPr/>
        </p:nvSpPr>
        <p:spPr>
          <a:xfrm>
            <a:off x="591671" y="313797"/>
            <a:ext cx="2485015" cy="369332"/>
          </a:xfrm>
          <a:prstGeom prst="rect">
            <a:avLst/>
          </a:prstGeom>
          <a:solidFill>
            <a:srgbClr val="99FFCC"/>
          </a:solidFill>
        </p:spPr>
        <p:txBody>
          <a:bodyPr wrap="square" rtlCol="0">
            <a:spAutoFit/>
          </a:bodyPr>
          <a:lstStyle/>
          <a:p>
            <a:pPr algn="ctr"/>
            <a:r>
              <a:rPr lang="en-GB" b="1" dirty="0">
                <a:solidFill>
                  <a:srgbClr val="000000"/>
                </a:solidFill>
              </a:rPr>
              <a:t>Low Resilient Pathway</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665" y="1849946"/>
            <a:ext cx="1204967" cy="1218897"/>
          </a:xfrm>
          <a:prstGeom prst="rect">
            <a:avLst/>
          </a:prstGeom>
        </p:spPr>
      </p:pic>
      <p:sp>
        <p:nvSpPr>
          <p:cNvPr id="16" name="Cloud Callout 15"/>
          <p:cNvSpPr/>
          <p:nvPr/>
        </p:nvSpPr>
        <p:spPr>
          <a:xfrm>
            <a:off x="193639" y="1256852"/>
            <a:ext cx="2259108" cy="1186188"/>
          </a:xfrm>
          <a:prstGeom prst="cloudCallout">
            <a:avLst>
              <a:gd name="adj1" fmla="val 59037"/>
              <a:gd name="adj2" fmla="val 37053"/>
            </a:avLst>
          </a:prstGeom>
          <a:solidFill>
            <a:srgbClr val="99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2000" b="1" dirty="0">
                <a:solidFill>
                  <a:srgbClr val="000000"/>
                </a:solidFill>
              </a:rPr>
              <a:t>I CAN’T solve this</a:t>
            </a:r>
          </a:p>
        </p:txBody>
      </p:sp>
      <p:sp>
        <p:nvSpPr>
          <p:cNvPr id="18" name="TextBox 17"/>
          <p:cNvSpPr txBox="1"/>
          <p:nvPr/>
        </p:nvSpPr>
        <p:spPr>
          <a:xfrm>
            <a:off x="925316" y="3562665"/>
            <a:ext cx="3159299" cy="1200329"/>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1">
                    <a:lumMod val="75000"/>
                  </a:schemeClr>
                </a:solidFill>
                <a:latin typeface="+mj-lt"/>
              </a:rPr>
              <a:t>Hopelessness</a:t>
            </a:r>
          </a:p>
          <a:p>
            <a:pPr marL="342900" indent="-342900">
              <a:buFont typeface="Arial" panose="020B0604020202020204" pitchFamily="34" charset="0"/>
              <a:buChar char="•"/>
            </a:pPr>
            <a:r>
              <a:rPr lang="en-GB" sz="2400" b="1" dirty="0">
                <a:solidFill>
                  <a:schemeClr val="accent1">
                    <a:lumMod val="75000"/>
                  </a:schemeClr>
                </a:solidFill>
                <a:latin typeface="+mj-lt"/>
              </a:rPr>
              <a:t>Helplessness</a:t>
            </a:r>
          </a:p>
          <a:p>
            <a:pPr marL="342900" indent="-342900">
              <a:buFont typeface="Arial" panose="020B0604020202020204" pitchFamily="34" charset="0"/>
              <a:buChar char="•"/>
            </a:pPr>
            <a:r>
              <a:rPr lang="en-GB" sz="2400" b="1" dirty="0">
                <a:solidFill>
                  <a:schemeClr val="accent1">
                    <a:lumMod val="75000"/>
                  </a:schemeClr>
                </a:solidFill>
                <a:latin typeface="+mj-lt"/>
              </a:rPr>
              <a:t>Worthlessness</a:t>
            </a:r>
          </a:p>
        </p:txBody>
      </p:sp>
      <p:sp>
        <p:nvSpPr>
          <p:cNvPr id="19" name="Arc 18"/>
          <p:cNvSpPr/>
          <p:nvPr/>
        </p:nvSpPr>
        <p:spPr>
          <a:xfrm>
            <a:off x="1075765" y="2441607"/>
            <a:ext cx="731520" cy="1721223"/>
          </a:xfrm>
          <a:prstGeom prst="arc">
            <a:avLst>
              <a:gd name="adj1" fmla="val 16200000"/>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 name="Arc 19"/>
          <p:cNvSpPr/>
          <p:nvPr/>
        </p:nvSpPr>
        <p:spPr>
          <a:xfrm>
            <a:off x="1441525" y="4438380"/>
            <a:ext cx="731520" cy="1721223"/>
          </a:xfrm>
          <a:prstGeom prst="arc">
            <a:avLst>
              <a:gd name="adj1" fmla="val 18772736"/>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 name="Rectangle 20"/>
          <p:cNvSpPr/>
          <p:nvPr/>
        </p:nvSpPr>
        <p:spPr>
          <a:xfrm>
            <a:off x="888044" y="5570112"/>
            <a:ext cx="3051588" cy="830997"/>
          </a:xfrm>
          <a:prstGeom prst="rect">
            <a:avLst/>
          </a:prstGeom>
        </p:spPr>
        <p:txBody>
          <a:bodyPr wrap="square">
            <a:spAutoFit/>
          </a:bodyPr>
          <a:lstStyle/>
          <a:p>
            <a:pPr marL="342900" indent="-342900">
              <a:buFont typeface="Calibri" panose="020F0502020204030204" pitchFamily="34" charset="0"/>
              <a:buChar char="→"/>
            </a:pPr>
            <a:r>
              <a:rPr lang="en-GB" sz="2400" b="1" dirty="0">
                <a:solidFill>
                  <a:schemeClr val="accent3">
                    <a:lumMod val="75000"/>
                  </a:schemeClr>
                </a:solidFill>
                <a:latin typeface="+mn-lt"/>
              </a:rPr>
              <a:t>Depression</a:t>
            </a:r>
          </a:p>
          <a:p>
            <a:pPr marL="342900" indent="-342900">
              <a:buFont typeface="Calibri" panose="020F0502020204030204" pitchFamily="34" charset="0"/>
              <a:buChar char="→"/>
            </a:pPr>
            <a:r>
              <a:rPr lang="en-GB" sz="2400" b="1" dirty="0">
                <a:solidFill>
                  <a:schemeClr val="accent3">
                    <a:lumMod val="75000"/>
                  </a:schemeClr>
                </a:solidFill>
                <a:latin typeface="+mn-lt"/>
              </a:rPr>
              <a:t>Self Harm</a:t>
            </a:r>
          </a:p>
        </p:txBody>
      </p:sp>
      <p:sp>
        <p:nvSpPr>
          <p:cNvPr id="23" name="TextBox 22"/>
          <p:cNvSpPr txBox="1"/>
          <p:nvPr/>
        </p:nvSpPr>
        <p:spPr>
          <a:xfrm>
            <a:off x="6067140" y="311325"/>
            <a:ext cx="2485015" cy="369332"/>
          </a:xfrm>
          <a:prstGeom prst="rect">
            <a:avLst/>
          </a:prstGeom>
          <a:solidFill>
            <a:srgbClr val="99CCFF"/>
          </a:solidFill>
        </p:spPr>
        <p:txBody>
          <a:bodyPr wrap="square" rtlCol="0">
            <a:spAutoFit/>
          </a:bodyPr>
          <a:lstStyle/>
          <a:p>
            <a:pPr algn="ctr"/>
            <a:r>
              <a:rPr lang="en-GB" b="1" dirty="0">
                <a:solidFill>
                  <a:srgbClr val="000000"/>
                </a:solidFill>
              </a:rPr>
              <a:t>High Resilient Pathway</a:t>
            </a:r>
          </a:p>
        </p:txBody>
      </p:sp>
      <p:sp>
        <p:nvSpPr>
          <p:cNvPr id="25" name="Cloud Callout 24"/>
          <p:cNvSpPr/>
          <p:nvPr/>
        </p:nvSpPr>
        <p:spPr>
          <a:xfrm flipH="1">
            <a:off x="6738184" y="1231168"/>
            <a:ext cx="2259108" cy="1186188"/>
          </a:xfrm>
          <a:prstGeom prst="cloudCallout">
            <a:avLst>
              <a:gd name="adj1" fmla="val 59037"/>
              <a:gd name="adj2" fmla="val 37053"/>
            </a:avLst>
          </a:prstGeom>
          <a:solidFill>
            <a:srgbClr val="99CC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2000" b="1" dirty="0">
                <a:solidFill>
                  <a:srgbClr val="000000"/>
                </a:solidFill>
              </a:rPr>
              <a:t>I WILL </a:t>
            </a:r>
          </a:p>
          <a:p>
            <a:pPr algn="ctr"/>
            <a:r>
              <a:rPr lang="en-GB" sz="2000" b="1" dirty="0">
                <a:solidFill>
                  <a:srgbClr val="000000"/>
                </a:solidFill>
              </a:rPr>
              <a:t>solve this</a:t>
            </a:r>
          </a:p>
        </p:txBody>
      </p:sp>
      <p:sp>
        <p:nvSpPr>
          <p:cNvPr id="26" name="TextBox 25"/>
          <p:cNvSpPr txBox="1"/>
          <p:nvPr/>
        </p:nvSpPr>
        <p:spPr>
          <a:xfrm>
            <a:off x="5868145" y="3186842"/>
            <a:ext cx="2684010" cy="1754326"/>
          </a:xfrm>
          <a:prstGeom prst="rect">
            <a:avLst/>
          </a:prstGeom>
          <a:noFill/>
        </p:spPr>
        <p:txBody>
          <a:bodyPr wrap="square" rtlCol="0">
            <a:spAutoFit/>
          </a:bodyPr>
          <a:lstStyle/>
          <a:p>
            <a:pPr algn="ctr"/>
            <a:r>
              <a:rPr lang="en-GB" sz="3600" b="1" dirty="0">
                <a:solidFill>
                  <a:srgbClr val="0070C0"/>
                </a:solidFill>
                <a:latin typeface="+mj-lt"/>
              </a:rPr>
              <a:t>5</a:t>
            </a:r>
          </a:p>
          <a:p>
            <a:pPr algn="ctr"/>
            <a:r>
              <a:rPr lang="en-GB" sz="3600" b="1" dirty="0">
                <a:solidFill>
                  <a:srgbClr val="0070C0"/>
                </a:solidFill>
                <a:latin typeface="+mj-lt"/>
              </a:rPr>
              <a:t>Life Skills (Learnt)</a:t>
            </a:r>
          </a:p>
        </p:txBody>
      </p:sp>
      <p:sp>
        <p:nvSpPr>
          <p:cNvPr id="29" name="Rectangle 28"/>
          <p:cNvSpPr/>
          <p:nvPr/>
        </p:nvSpPr>
        <p:spPr>
          <a:xfrm>
            <a:off x="5619094" y="5462534"/>
            <a:ext cx="3051588" cy="830997"/>
          </a:xfrm>
          <a:prstGeom prst="rect">
            <a:avLst/>
          </a:prstGeom>
        </p:spPr>
        <p:txBody>
          <a:bodyPr wrap="square">
            <a:spAutoFit/>
          </a:bodyPr>
          <a:lstStyle/>
          <a:p>
            <a:pPr marL="342900" indent="-342900">
              <a:buFont typeface="Calibri" panose="020F0502020204030204" pitchFamily="34" charset="0"/>
              <a:buChar char="→"/>
            </a:pPr>
            <a:r>
              <a:rPr lang="en-GB" sz="2400" b="1" dirty="0">
                <a:solidFill>
                  <a:schemeClr val="accent3">
                    <a:lumMod val="75000"/>
                  </a:schemeClr>
                </a:solidFill>
                <a:latin typeface="+mn-lt"/>
              </a:rPr>
              <a:t>Bouncebackability</a:t>
            </a:r>
          </a:p>
          <a:p>
            <a:pPr marL="342900" indent="-342900">
              <a:buFont typeface="Calibri" panose="020F0502020204030204" pitchFamily="34" charset="0"/>
              <a:buChar char="→"/>
            </a:pPr>
            <a:r>
              <a:rPr lang="en-GB" sz="2400" b="1" dirty="0" err="1">
                <a:solidFill>
                  <a:schemeClr val="accent3">
                    <a:lumMod val="75000"/>
                  </a:schemeClr>
                </a:solidFill>
                <a:latin typeface="+mn-lt"/>
              </a:rPr>
              <a:t>Stickability</a:t>
            </a:r>
            <a:endParaRPr lang="en-GB" sz="2400" b="1" dirty="0">
              <a:solidFill>
                <a:schemeClr val="accent3">
                  <a:lumMod val="75000"/>
                </a:schemeClr>
              </a:solidFill>
              <a:latin typeface="+mn-lt"/>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133" y="1757032"/>
            <a:ext cx="1408561" cy="1404723"/>
          </a:xfrm>
          <a:prstGeom prst="rect">
            <a:avLst/>
          </a:prstGeom>
        </p:spPr>
      </p:pic>
      <p:sp>
        <p:nvSpPr>
          <p:cNvPr id="32" name="Arc 31"/>
          <p:cNvSpPr/>
          <p:nvPr/>
        </p:nvSpPr>
        <p:spPr>
          <a:xfrm flipH="1">
            <a:off x="7306263" y="2390614"/>
            <a:ext cx="731520" cy="1721223"/>
          </a:xfrm>
          <a:prstGeom prst="arc">
            <a:avLst>
              <a:gd name="adj1" fmla="val 16200000"/>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33" name="Arc 32"/>
          <p:cNvSpPr/>
          <p:nvPr/>
        </p:nvSpPr>
        <p:spPr>
          <a:xfrm flipH="1">
            <a:off x="6738184" y="4248719"/>
            <a:ext cx="731520" cy="1721223"/>
          </a:xfrm>
          <a:prstGeom prst="arc">
            <a:avLst>
              <a:gd name="adj1" fmla="val 18772736"/>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34" name="Arc 33"/>
          <p:cNvSpPr/>
          <p:nvPr/>
        </p:nvSpPr>
        <p:spPr>
          <a:xfrm rot="18331063">
            <a:off x="4907725" y="392880"/>
            <a:ext cx="1323190" cy="1129553"/>
          </a:xfrm>
          <a:prstGeom prst="arc">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p:cNvSpPr txBox="1"/>
          <p:nvPr/>
        </p:nvSpPr>
        <p:spPr>
          <a:xfrm>
            <a:off x="5698619" y="2884455"/>
            <a:ext cx="2810650" cy="2077492"/>
          </a:xfrm>
          <a:prstGeom prst="rect">
            <a:avLst/>
          </a:prstGeom>
          <a:solidFill>
            <a:schemeClr val="bg1"/>
          </a:solidFill>
        </p:spPr>
        <p:txBody>
          <a:bodyPr wrap="square" rtlCol="0">
            <a:spAutoFit/>
          </a:bodyPr>
          <a:lstStyle/>
          <a:p>
            <a:pPr algn="ctr"/>
            <a:r>
              <a:rPr lang="en-GB" sz="11500" dirty="0">
                <a:solidFill>
                  <a:srgbClr val="FF0000"/>
                </a:solidFill>
              </a:rPr>
              <a:t>30% </a:t>
            </a:r>
            <a:r>
              <a:rPr lang="en-GB" sz="1400" dirty="0">
                <a:solidFill>
                  <a:srgbClr val="FF0000"/>
                </a:solidFill>
              </a:rPr>
              <a:t>currently</a:t>
            </a:r>
            <a:endParaRPr lang="en-GB" sz="11500" dirty="0">
              <a:solidFill>
                <a:srgbClr val="FF0000"/>
              </a:solidFill>
            </a:endParaRPr>
          </a:p>
        </p:txBody>
      </p:sp>
    </p:spTree>
    <p:extLst>
      <p:ext uri="{BB962C8B-B14F-4D97-AF65-F5344CB8AC3E}">
        <p14:creationId xmlns:p14="http://schemas.microsoft.com/office/powerpoint/2010/main" val="125375947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endParaRPr lang="en-GB"/>
          </a:p>
        </p:txBody>
      </p:sp>
      <p:sp>
        <p:nvSpPr>
          <p:cNvPr id="13" name="Subtitle 12"/>
          <p:cNvSpPr>
            <a:spLocks noGrp="1"/>
          </p:cNvSpPr>
          <p:nvPr>
            <p:ph type="subTitle" idx="1"/>
          </p:nvPr>
        </p:nvSpPr>
        <p:spPr/>
        <p:txBody>
          <a:bodyPr/>
          <a:lstStyle/>
          <a:p>
            <a:endParaRPr lang="en-GB"/>
          </a:p>
        </p:txBody>
      </p:sp>
      <p:pic>
        <p:nvPicPr>
          <p:cNvPr id="5" name="Picture 4" descr="coffee beans babies.bmp"/>
          <p:cNvPicPr>
            <a:picLocks noChangeAspect="1"/>
          </p:cNvPicPr>
          <p:nvPr/>
        </p:nvPicPr>
        <p:blipFill>
          <a:blip r:embed="rId3" cstate="print"/>
          <a:stretch>
            <a:fillRect/>
          </a:stretch>
        </p:blipFill>
        <p:spPr>
          <a:xfrm>
            <a:off x="0" y="0"/>
            <a:ext cx="9189178" cy="6858000"/>
          </a:xfrm>
          <a:prstGeom prst="rect">
            <a:avLst/>
          </a:prstGeom>
        </p:spPr>
      </p:pic>
    </p:spTree>
    <p:extLst>
      <p:ext uri="{BB962C8B-B14F-4D97-AF65-F5344CB8AC3E}">
        <p14:creationId xmlns:p14="http://schemas.microsoft.com/office/powerpoint/2010/main" val="361180113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nt-Up Arrow 1"/>
          <p:cNvSpPr/>
          <p:nvPr/>
        </p:nvSpPr>
        <p:spPr>
          <a:xfrm rot="5400000">
            <a:off x="2642287" y="1330626"/>
            <a:ext cx="2975600" cy="4805213"/>
          </a:xfrm>
          <a:prstGeom prst="bentUpArrow">
            <a:avLst>
              <a:gd name="adj1" fmla="val 25000"/>
              <a:gd name="adj2" fmla="val 24738"/>
              <a:gd name="adj3" fmla="val 25000"/>
            </a:avLst>
          </a:prstGeom>
          <a:solidFill>
            <a:srgbClr val="6CD6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3630706" y="108989"/>
            <a:ext cx="1882588" cy="1893345"/>
            <a:chOff x="3630706" y="184295"/>
            <a:chExt cx="1882588" cy="1893345"/>
          </a:xfrm>
          <a:solidFill>
            <a:schemeClr val="accent1">
              <a:lumMod val="75000"/>
            </a:schemeClr>
          </a:solidFill>
        </p:grpSpPr>
        <p:sp>
          <p:nvSpPr>
            <p:cNvPr id="8" name="Flowchart: Decision 7"/>
            <p:cNvSpPr/>
            <p:nvPr/>
          </p:nvSpPr>
          <p:spPr>
            <a:xfrm>
              <a:off x="3630706" y="184295"/>
              <a:ext cx="1882588" cy="1893345"/>
            </a:xfrm>
            <a:prstGeom prst="flowChartDecision">
              <a:avLst/>
            </a:prstGeom>
            <a:grpFill/>
            <a:ln w="38100"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rgbClr val="000000"/>
                </a:solidFill>
                <a:latin typeface="Aharoni" panose="02010803020104030203" pitchFamily="2" charset="-79"/>
                <a:cs typeface="Aharoni" panose="02010803020104030203" pitchFamily="2" charset="-79"/>
              </a:endParaRPr>
            </a:p>
          </p:txBody>
        </p:sp>
        <p:sp>
          <p:nvSpPr>
            <p:cNvPr id="9" name="TextBox 8"/>
            <p:cNvSpPr txBox="1"/>
            <p:nvPr/>
          </p:nvSpPr>
          <p:spPr>
            <a:xfrm>
              <a:off x="3630706" y="903642"/>
              <a:ext cx="1882588" cy="461665"/>
            </a:xfrm>
            <a:prstGeom prst="rect">
              <a:avLst/>
            </a:prstGeom>
            <a:grpFill/>
          </p:spPr>
          <p:txBody>
            <a:bodyPr wrap="square" rtlCol="0">
              <a:spAutoFit/>
            </a:bodyPr>
            <a:lstStyle/>
            <a:p>
              <a:pPr algn="ctr"/>
              <a:r>
                <a:rPr lang="en-GB" sz="2400" b="1" dirty="0">
                  <a:solidFill>
                    <a:schemeClr val="bg1"/>
                  </a:solidFill>
                  <a:latin typeface="Aharoni" panose="02010803020104030203" pitchFamily="2" charset="-79"/>
                  <a:cs typeface="Aharoni" panose="02010803020104030203" pitchFamily="2" charset="-79"/>
                </a:rPr>
                <a:t>PROBLEM</a:t>
              </a:r>
            </a:p>
          </p:txBody>
        </p:sp>
      </p:grpSp>
      <p:sp>
        <p:nvSpPr>
          <p:cNvPr id="12" name="Arc 11"/>
          <p:cNvSpPr/>
          <p:nvPr/>
        </p:nvSpPr>
        <p:spPr>
          <a:xfrm rot="3268937" flipH="1">
            <a:off x="2884845" y="418564"/>
            <a:ext cx="1323190" cy="1129553"/>
          </a:xfrm>
          <a:prstGeom prst="arc">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p:cNvSpPr txBox="1"/>
          <p:nvPr/>
        </p:nvSpPr>
        <p:spPr>
          <a:xfrm>
            <a:off x="591671" y="313797"/>
            <a:ext cx="2485015" cy="369332"/>
          </a:xfrm>
          <a:prstGeom prst="rect">
            <a:avLst/>
          </a:prstGeom>
          <a:solidFill>
            <a:srgbClr val="99FFCC"/>
          </a:solidFill>
        </p:spPr>
        <p:txBody>
          <a:bodyPr wrap="square" rtlCol="0">
            <a:spAutoFit/>
          </a:bodyPr>
          <a:lstStyle/>
          <a:p>
            <a:pPr algn="ctr"/>
            <a:r>
              <a:rPr lang="en-GB" b="1" dirty="0">
                <a:solidFill>
                  <a:srgbClr val="000000"/>
                </a:solidFill>
              </a:rPr>
              <a:t>Low Resilient Pathway</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665" y="1849946"/>
            <a:ext cx="1204967" cy="1218897"/>
          </a:xfrm>
          <a:prstGeom prst="rect">
            <a:avLst/>
          </a:prstGeom>
        </p:spPr>
      </p:pic>
      <p:sp>
        <p:nvSpPr>
          <p:cNvPr id="16" name="Cloud Callout 15"/>
          <p:cNvSpPr/>
          <p:nvPr/>
        </p:nvSpPr>
        <p:spPr>
          <a:xfrm>
            <a:off x="193639" y="1256852"/>
            <a:ext cx="2259108" cy="1186188"/>
          </a:xfrm>
          <a:prstGeom prst="cloudCallout">
            <a:avLst>
              <a:gd name="adj1" fmla="val 59037"/>
              <a:gd name="adj2" fmla="val 37053"/>
            </a:avLst>
          </a:prstGeom>
          <a:solidFill>
            <a:srgbClr val="99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2000" b="1" dirty="0">
                <a:solidFill>
                  <a:srgbClr val="000000"/>
                </a:solidFill>
              </a:rPr>
              <a:t>I CAN’T solve this</a:t>
            </a:r>
          </a:p>
        </p:txBody>
      </p:sp>
      <p:sp>
        <p:nvSpPr>
          <p:cNvPr id="18" name="TextBox 17"/>
          <p:cNvSpPr txBox="1"/>
          <p:nvPr/>
        </p:nvSpPr>
        <p:spPr>
          <a:xfrm>
            <a:off x="888044" y="3593053"/>
            <a:ext cx="2960639" cy="1200329"/>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1">
                    <a:lumMod val="75000"/>
                  </a:schemeClr>
                </a:solidFill>
                <a:latin typeface="+mj-lt"/>
              </a:rPr>
              <a:t>Hopelessness</a:t>
            </a:r>
          </a:p>
          <a:p>
            <a:pPr marL="342900" indent="-342900">
              <a:buFont typeface="Arial" panose="020B0604020202020204" pitchFamily="34" charset="0"/>
              <a:buChar char="•"/>
            </a:pPr>
            <a:r>
              <a:rPr lang="en-GB" sz="2400" b="1" dirty="0">
                <a:solidFill>
                  <a:schemeClr val="accent1">
                    <a:lumMod val="75000"/>
                  </a:schemeClr>
                </a:solidFill>
                <a:latin typeface="+mj-lt"/>
              </a:rPr>
              <a:t>Helplessness</a:t>
            </a:r>
          </a:p>
          <a:p>
            <a:pPr marL="342900" indent="-342900">
              <a:buFont typeface="Arial" panose="020B0604020202020204" pitchFamily="34" charset="0"/>
              <a:buChar char="•"/>
            </a:pPr>
            <a:r>
              <a:rPr lang="en-GB" sz="2400" b="1" dirty="0">
                <a:solidFill>
                  <a:schemeClr val="accent1">
                    <a:lumMod val="75000"/>
                  </a:schemeClr>
                </a:solidFill>
                <a:latin typeface="+mj-lt"/>
              </a:rPr>
              <a:t>Worthlessness</a:t>
            </a:r>
          </a:p>
        </p:txBody>
      </p:sp>
      <p:sp>
        <p:nvSpPr>
          <p:cNvPr id="19" name="Arc 18"/>
          <p:cNvSpPr/>
          <p:nvPr/>
        </p:nvSpPr>
        <p:spPr>
          <a:xfrm>
            <a:off x="1075765" y="2441607"/>
            <a:ext cx="731520" cy="1721223"/>
          </a:xfrm>
          <a:prstGeom prst="arc">
            <a:avLst>
              <a:gd name="adj1" fmla="val 16200000"/>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 name="Arc 19"/>
          <p:cNvSpPr/>
          <p:nvPr/>
        </p:nvSpPr>
        <p:spPr>
          <a:xfrm>
            <a:off x="1441525" y="4438380"/>
            <a:ext cx="731520" cy="1721223"/>
          </a:xfrm>
          <a:prstGeom prst="arc">
            <a:avLst>
              <a:gd name="adj1" fmla="val 18772736"/>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 name="Rectangle 20"/>
          <p:cNvSpPr/>
          <p:nvPr/>
        </p:nvSpPr>
        <p:spPr>
          <a:xfrm>
            <a:off x="888044" y="5570112"/>
            <a:ext cx="3051588" cy="830997"/>
          </a:xfrm>
          <a:prstGeom prst="rect">
            <a:avLst/>
          </a:prstGeom>
        </p:spPr>
        <p:txBody>
          <a:bodyPr wrap="square">
            <a:spAutoFit/>
          </a:bodyPr>
          <a:lstStyle/>
          <a:p>
            <a:pPr marL="342900" indent="-342900">
              <a:buFont typeface="Calibri" panose="020F0502020204030204" pitchFamily="34" charset="0"/>
              <a:buChar char="→"/>
            </a:pPr>
            <a:r>
              <a:rPr lang="en-GB" sz="2400" b="1" dirty="0">
                <a:solidFill>
                  <a:schemeClr val="bg2">
                    <a:lumMod val="50000"/>
                  </a:schemeClr>
                </a:solidFill>
                <a:latin typeface="+mn-lt"/>
              </a:rPr>
              <a:t>Depression</a:t>
            </a:r>
          </a:p>
          <a:p>
            <a:pPr marL="342900" indent="-342900">
              <a:buFont typeface="Calibri" panose="020F0502020204030204" pitchFamily="34" charset="0"/>
              <a:buChar char="→"/>
            </a:pPr>
            <a:r>
              <a:rPr lang="en-GB" sz="2400" b="1" dirty="0">
                <a:solidFill>
                  <a:schemeClr val="bg2">
                    <a:lumMod val="50000"/>
                  </a:schemeClr>
                </a:solidFill>
                <a:latin typeface="+mn-lt"/>
              </a:rPr>
              <a:t>Self Harm</a:t>
            </a:r>
          </a:p>
        </p:txBody>
      </p:sp>
      <p:sp>
        <p:nvSpPr>
          <p:cNvPr id="23" name="TextBox 22"/>
          <p:cNvSpPr txBox="1"/>
          <p:nvPr/>
        </p:nvSpPr>
        <p:spPr>
          <a:xfrm>
            <a:off x="6067140" y="311325"/>
            <a:ext cx="2485015" cy="369332"/>
          </a:xfrm>
          <a:prstGeom prst="rect">
            <a:avLst/>
          </a:prstGeom>
          <a:solidFill>
            <a:srgbClr val="99CCFF"/>
          </a:solidFill>
        </p:spPr>
        <p:txBody>
          <a:bodyPr wrap="square" rtlCol="0">
            <a:spAutoFit/>
          </a:bodyPr>
          <a:lstStyle/>
          <a:p>
            <a:pPr algn="ctr"/>
            <a:r>
              <a:rPr lang="en-GB" b="1" dirty="0">
                <a:solidFill>
                  <a:srgbClr val="000000"/>
                </a:solidFill>
              </a:rPr>
              <a:t>High Resilient Pathway</a:t>
            </a:r>
          </a:p>
        </p:txBody>
      </p:sp>
      <p:sp>
        <p:nvSpPr>
          <p:cNvPr id="25" name="Cloud Callout 24"/>
          <p:cNvSpPr/>
          <p:nvPr/>
        </p:nvSpPr>
        <p:spPr>
          <a:xfrm flipH="1">
            <a:off x="6738184" y="1231168"/>
            <a:ext cx="2259108" cy="1186188"/>
          </a:xfrm>
          <a:prstGeom prst="cloudCallout">
            <a:avLst>
              <a:gd name="adj1" fmla="val 59037"/>
              <a:gd name="adj2" fmla="val 37053"/>
            </a:avLst>
          </a:prstGeom>
          <a:solidFill>
            <a:srgbClr val="99CC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2000" b="1" dirty="0">
                <a:solidFill>
                  <a:srgbClr val="000000"/>
                </a:solidFill>
              </a:rPr>
              <a:t>I WILL </a:t>
            </a:r>
          </a:p>
          <a:p>
            <a:pPr algn="ctr"/>
            <a:r>
              <a:rPr lang="en-GB" sz="2000" b="1" dirty="0">
                <a:solidFill>
                  <a:srgbClr val="000000"/>
                </a:solidFill>
              </a:rPr>
              <a:t>solve this</a:t>
            </a:r>
          </a:p>
        </p:txBody>
      </p:sp>
      <p:sp>
        <p:nvSpPr>
          <p:cNvPr id="26" name="TextBox 25"/>
          <p:cNvSpPr txBox="1"/>
          <p:nvPr/>
        </p:nvSpPr>
        <p:spPr>
          <a:xfrm>
            <a:off x="5868145" y="3186842"/>
            <a:ext cx="2684010" cy="1754326"/>
          </a:xfrm>
          <a:prstGeom prst="rect">
            <a:avLst/>
          </a:prstGeom>
          <a:noFill/>
        </p:spPr>
        <p:txBody>
          <a:bodyPr wrap="square" rtlCol="0">
            <a:spAutoFit/>
          </a:bodyPr>
          <a:lstStyle/>
          <a:p>
            <a:pPr algn="ctr"/>
            <a:r>
              <a:rPr lang="en-GB" sz="3600" b="1" dirty="0">
                <a:solidFill>
                  <a:schemeClr val="accent1">
                    <a:lumMod val="75000"/>
                  </a:schemeClr>
                </a:solidFill>
                <a:latin typeface="+mj-lt"/>
              </a:rPr>
              <a:t>5</a:t>
            </a:r>
          </a:p>
          <a:p>
            <a:pPr algn="ctr"/>
            <a:r>
              <a:rPr lang="en-GB" sz="3600" b="1" dirty="0">
                <a:solidFill>
                  <a:schemeClr val="accent1">
                    <a:lumMod val="75000"/>
                  </a:schemeClr>
                </a:solidFill>
                <a:latin typeface="+mj-lt"/>
              </a:rPr>
              <a:t>Life Skills (Learnt)</a:t>
            </a:r>
          </a:p>
        </p:txBody>
      </p:sp>
      <p:sp>
        <p:nvSpPr>
          <p:cNvPr id="29" name="Rectangle 28"/>
          <p:cNvSpPr/>
          <p:nvPr/>
        </p:nvSpPr>
        <p:spPr>
          <a:xfrm>
            <a:off x="5619094" y="5462534"/>
            <a:ext cx="3051588" cy="830997"/>
          </a:xfrm>
          <a:prstGeom prst="rect">
            <a:avLst/>
          </a:prstGeom>
        </p:spPr>
        <p:txBody>
          <a:bodyPr wrap="square">
            <a:spAutoFit/>
          </a:bodyPr>
          <a:lstStyle/>
          <a:p>
            <a:pPr marL="342900" indent="-342900">
              <a:buFont typeface="Calibri" panose="020F0502020204030204" pitchFamily="34" charset="0"/>
              <a:buChar char="→"/>
            </a:pPr>
            <a:r>
              <a:rPr lang="en-GB" sz="2400" b="1" dirty="0">
                <a:solidFill>
                  <a:schemeClr val="bg2">
                    <a:lumMod val="50000"/>
                  </a:schemeClr>
                </a:solidFill>
                <a:latin typeface="+mn-lt"/>
              </a:rPr>
              <a:t>Bouncebackability</a:t>
            </a:r>
          </a:p>
          <a:p>
            <a:pPr marL="342900" indent="-342900">
              <a:buFont typeface="Calibri" panose="020F0502020204030204" pitchFamily="34" charset="0"/>
              <a:buChar char="→"/>
            </a:pPr>
            <a:r>
              <a:rPr lang="en-GB" sz="2400" b="1" dirty="0" err="1">
                <a:solidFill>
                  <a:schemeClr val="bg2">
                    <a:lumMod val="50000"/>
                  </a:schemeClr>
                </a:solidFill>
                <a:latin typeface="+mn-lt"/>
              </a:rPr>
              <a:t>Stickability</a:t>
            </a:r>
            <a:endParaRPr lang="en-GB" sz="2400" b="1" dirty="0">
              <a:solidFill>
                <a:schemeClr val="bg2">
                  <a:lumMod val="50000"/>
                </a:schemeClr>
              </a:solidFill>
              <a:latin typeface="+mn-lt"/>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869" y="1567103"/>
            <a:ext cx="1408561" cy="1404723"/>
          </a:xfrm>
          <a:prstGeom prst="rect">
            <a:avLst/>
          </a:prstGeom>
        </p:spPr>
      </p:pic>
      <p:sp>
        <p:nvSpPr>
          <p:cNvPr id="32" name="Arc 31"/>
          <p:cNvSpPr/>
          <p:nvPr/>
        </p:nvSpPr>
        <p:spPr>
          <a:xfrm flipH="1">
            <a:off x="7599427" y="2205480"/>
            <a:ext cx="731520" cy="1721223"/>
          </a:xfrm>
          <a:prstGeom prst="arc">
            <a:avLst>
              <a:gd name="adj1" fmla="val 16200000"/>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33" name="Arc 32"/>
          <p:cNvSpPr/>
          <p:nvPr/>
        </p:nvSpPr>
        <p:spPr>
          <a:xfrm flipH="1">
            <a:off x="6851807" y="4360421"/>
            <a:ext cx="731520" cy="1721223"/>
          </a:xfrm>
          <a:prstGeom prst="arc">
            <a:avLst>
              <a:gd name="adj1" fmla="val 18772736"/>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34" name="Arc 33"/>
          <p:cNvSpPr/>
          <p:nvPr/>
        </p:nvSpPr>
        <p:spPr>
          <a:xfrm rot="18331063">
            <a:off x="4907725" y="392880"/>
            <a:ext cx="1323190" cy="1129553"/>
          </a:xfrm>
          <a:prstGeom prst="arc">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p:cNvSpPr txBox="1"/>
          <p:nvPr/>
        </p:nvSpPr>
        <p:spPr>
          <a:xfrm>
            <a:off x="2918293" y="3886175"/>
            <a:ext cx="2687373" cy="1200329"/>
          </a:xfrm>
          <a:prstGeom prst="rect">
            <a:avLst/>
          </a:prstGeom>
          <a:solidFill>
            <a:schemeClr val="bg1"/>
          </a:solidFill>
        </p:spPr>
        <p:txBody>
          <a:bodyPr wrap="square" rtlCol="0">
            <a:spAutoFit/>
          </a:bodyPr>
          <a:lstStyle/>
          <a:p>
            <a:r>
              <a:rPr lang="en-GB" sz="7200" dirty="0">
                <a:solidFill>
                  <a:srgbClr val="FF0000"/>
                </a:solidFill>
              </a:rPr>
              <a:t>60</a:t>
            </a:r>
            <a:r>
              <a:rPr lang="en-GB" sz="5400" dirty="0">
                <a:solidFill>
                  <a:srgbClr val="FF0000"/>
                </a:solidFill>
              </a:rPr>
              <a:t>%</a:t>
            </a:r>
          </a:p>
        </p:txBody>
      </p:sp>
      <p:sp>
        <p:nvSpPr>
          <p:cNvPr id="4" name="TextBox 3"/>
          <p:cNvSpPr txBox="1"/>
          <p:nvPr/>
        </p:nvSpPr>
        <p:spPr>
          <a:xfrm>
            <a:off x="4525495" y="4238933"/>
            <a:ext cx="1890491" cy="461665"/>
          </a:xfrm>
          <a:prstGeom prst="rect">
            <a:avLst/>
          </a:prstGeom>
          <a:noFill/>
        </p:spPr>
        <p:txBody>
          <a:bodyPr wrap="square" rtlCol="0">
            <a:spAutoFit/>
          </a:bodyPr>
          <a:lstStyle/>
          <a:p>
            <a:r>
              <a:rPr lang="en-GB" sz="2400" b="1" dirty="0">
                <a:solidFill>
                  <a:srgbClr val="FF0000"/>
                </a:solidFill>
              </a:rPr>
              <a:t>HELP</a:t>
            </a:r>
          </a:p>
        </p:txBody>
      </p:sp>
      <p:sp>
        <p:nvSpPr>
          <p:cNvPr id="5" name="TextBox 4">
            <a:extLst>
              <a:ext uri="{FF2B5EF4-FFF2-40B4-BE49-F238E27FC236}">
                <a16:creationId xmlns:a16="http://schemas.microsoft.com/office/drawing/2014/main" id="{F3B3D8E1-05C7-4E10-A7CE-98C63DE82B29}"/>
              </a:ext>
            </a:extLst>
          </p:cNvPr>
          <p:cNvSpPr txBox="1"/>
          <p:nvPr/>
        </p:nvSpPr>
        <p:spPr>
          <a:xfrm>
            <a:off x="3737000" y="4812415"/>
            <a:ext cx="1204968" cy="369332"/>
          </a:xfrm>
          <a:prstGeom prst="rect">
            <a:avLst/>
          </a:prstGeom>
          <a:noFill/>
        </p:spPr>
        <p:txBody>
          <a:bodyPr wrap="square" rtlCol="0">
            <a:spAutoFit/>
          </a:bodyPr>
          <a:lstStyle/>
          <a:p>
            <a:r>
              <a:rPr lang="en-GB" dirty="0">
                <a:solidFill>
                  <a:srgbClr val="FF0000"/>
                </a:solidFill>
              </a:rPr>
              <a:t>currently</a:t>
            </a:r>
          </a:p>
        </p:txBody>
      </p:sp>
    </p:spTree>
    <p:extLst>
      <p:ext uri="{BB962C8B-B14F-4D97-AF65-F5344CB8AC3E}">
        <p14:creationId xmlns:p14="http://schemas.microsoft.com/office/powerpoint/2010/main" val="376598426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630706" y="108989"/>
            <a:ext cx="1882588" cy="1893345"/>
            <a:chOff x="3630706" y="184295"/>
            <a:chExt cx="1882588" cy="1893345"/>
          </a:xfrm>
          <a:solidFill>
            <a:schemeClr val="accent1">
              <a:lumMod val="75000"/>
            </a:schemeClr>
          </a:solidFill>
        </p:grpSpPr>
        <p:sp>
          <p:nvSpPr>
            <p:cNvPr id="8" name="Flowchart: Decision 7"/>
            <p:cNvSpPr/>
            <p:nvPr/>
          </p:nvSpPr>
          <p:spPr>
            <a:xfrm>
              <a:off x="3630706" y="184295"/>
              <a:ext cx="1882588" cy="1893345"/>
            </a:xfrm>
            <a:prstGeom prst="flowChartDecision">
              <a:avLst/>
            </a:prstGeom>
            <a:grpFill/>
            <a:ln w="38100" cmpd="thickThi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rgbClr val="000000"/>
                </a:solidFill>
                <a:latin typeface="Aharoni" panose="02010803020104030203" pitchFamily="2" charset="-79"/>
                <a:cs typeface="Aharoni" panose="02010803020104030203" pitchFamily="2" charset="-79"/>
              </a:endParaRPr>
            </a:p>
          </p:txBody>
        </p:sp>
        <p:sp>
          <p:nvSpPr>
            <p:cNvPr id="9" name="TextBox 8"/>
            <p:cNvSpPr txBox="1"/>
            <p:nvPr/>
          </p:nvSpPr>
          <p:spPr>
            <a:xfrm>
              <a:off x="3630706" y="903642"/>
              <a:ext cx="1882588" cy="461665"/>
            </a:xfrm>
            <a:prstGeom prst="rect">
              <a:avLst/>
            </a:prstGeom>
            <a:grpFill/>
          </p:spPr>
          <p:txBody>
            <a:bodyPr wrap="square" rtlCol="0">
              <a:spAutoFit/>
            </a:bodyPr>
            <a:lstStyle/>
            <a:p>
              <a:pPr algn="ctr"/>
              <a:r>
                <a:rPr lang="en-GB" sz="2400" b="1" dirty="0">
                  <a:solidFill>
                    <a:schemeClr val="bg1"/>
                  </a:solidFill>
                  <a:latin typeface="Aharoni" panose="02010803020104030203" pitchFamily="2" charset="-79"/>
                  <a:cs typeface="Aharoni" panose="02010803020104030203" pitchFamily="2" charset="-79"/>
                </a:rPr>
                <a:t>PROBLEM</a:t>
              </a:r>
            </a:p>
          </p:txBody>
        </p:sp>
      </p:grpSp>
      <p:sp>
        <p:nvSpPr>
          <p:cNvPr id="12" name="Arc 11"/>
          <p:cNvSpPr/>
          <p:nvPr/>
        </p:nvSpPr>
        <p:spPr>
          <a:xfrm rot="3268937" flipH="1">
            <a:off x="2884845" y="418564"/>
            <a:ext cx="1323190" cy="1129553"/>
          </a:xfrm>
          <a:prstGeom prst="arc">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p:cNvSpPr txBox="1"/>
          <p:nvPr/>
        </p:nvSpPr>
        <p:spPr>
          <a:xfrm>
            <a:off x="591671" y="313797"/>
            <a:ext cx="2485015" cy="369332"/>
          </a:xfrm>
          <a:prstGeom prst="rect">
            <a:avLst/>
          </a:prstGeom>
          <a:solidFill>
            <a:srgbClr val="99FFCC"/>
          </a:solidFill>
        </p:spPr>
        <p:txBody>
          <a:bodyPr wrap="square" rtlCol="0">
            <a:spAutoFit/>
          </a:bodyPr>
          <a:lstStyle/>
          <a:p>
            <a:pPr algn="ctr"/>
            <a:r>
              <a:rPr lang="en-GB" b="1" dirty="0">
                <a:solidFill>
                  <a:srgbClr val="000000"/>
                </a:solidFill>
              </a:rPr>
              <a:t>Low Resilient Pathway</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665" y="1849946"/>
            <a:ext cx="1204967" cy="1218897"/>
          </a:xfrm>
          <a:prstGeom prst="rect">
            <a:avLst/>
          </a:prstGeom>
        </p:spPr>
      </p:pic>
      <p:sp>
        <p:nvSpPr>
          <p:cNvPr id="16" name="Cloud Callout 15"/>
          <p:cNvSpPr/>
          <p:nvPr/>
        </p:nvSpPr>
        <p:spPr>
          <a:xfrm>
            <a:off x="193639" y="1256852"/>
            <a:ext cx="2259108" cy="1186188"/>
          </a:xfrm>
          <a:prstGeom prst="cloudCallout">
            <a:avLst>
              <a:gd name="adj1" fmla="val 59037"/>
              <a:gd name="adj2" fmla="val 37053"/>
            </a:avLst>
          </a:prstGeom>
          <a:solidFill>
            <a:srgbClr val="99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2000" b="1" dirty="0">
                <a:solidFill>
                  <a:srgbClr val="000000"/>
                </a:solidFill>
              </a:rPr>
              <a:t>I CAN’T solve this</a:t>
            </a:r>
          </a:p>
        </p:txBody>
      </p:sp>
      <p:sp>
        <p:nvSpPr>
          <p:cNvPr id="18" name="TextBox 17"/>
          <p:cNvSpPr txBox="1"/>
          <p:nvPr/>
        </p:nvSpPr>
        <p:spPr>
          <a:xfrm>
            <a:off x="888044" y="3735545"/>
            <a:ext cx="3051587" cy="1200329"/>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rgbClr val="0070C0"/>
                </a:solidFill>
                <a:latin typeface="+mj-lt"/>
              </a:rPr>
              <a:t>Hopelessness</a:t>
            </a:r>
          </a:p>
          <a:p>
            <a:pPr marL="342900" indent="-342900">
              <a:buFont typeface="Arial" panose="020B0604020202020204" pitchFamily="34" charset="0"/>
              <a:buChar char="•"/>
            </a:pPr>
            <a:r>
              <a:rPr lang="en-GB" sz="2400" b="1" dirty="0">
                <a:solidFill>
                  <a:srgbClr val="0070C0"/>
                </a:solidFill>
                <a:latin typeface="+mj-lt"/>
              </a:rPr>
              <a:t>Helplessness</a:t>
            </a:r>
          </a:p>
          <a:p>
            <a:pPr marL="342900" indent="-342900">
              <a:buFont typeface="Arial" panose="020B0604020202020204" pitchFamily="34" charset="0"/>
              <a:buChar char="•"/>
            </a:pPr>
            <a:r>
              <a:rPr lang="en-GB" sz="2400" b="1" dirty="0">
                <a:solidFill>
                  <a:srgbClr val="0070C0"/>
                </a:solidFill>
                <a:latin typeface="+mj-lt"/>
              </a:rPr>
              <a:t>Worthlessness</a:t>
            </a:r>
          </a:p>
        </p:txBody>
      </p:sp>
      <p:sp>
        <p:nvSpPr>
          <p:cNvPr id="19" name="Arc 18"/>
          <p:cNvSpPr/>
          <p:nvPr/>
        </p:nvSpPr>
        <p:spPr>
          <a:xfrm>
            <a:off x="1075765" y="2441607"/>
            <a:ext cx="731520" cy="1721223"/>
          </a:xfrm>
          <a:prstGeom prst="arc">
            <a:avLst>
              <a:gd name="adj1" fmla="val 16200000"/>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 name="Arc 19"/>
          <p:cNvSpPr/>
          <p:nvPr/>
        </p:nvSpPr>
        <p:spPr>
          <a:xfrm>
            <a:off x="1441525" y="4438380"/>
            <a:ext cx="731520" cy="1721223"/>
          </a:xfrm>
          <a:prstGeom prst="arc">
            <a:avLst>
              <a:gd name="adj1" fmla="val 18772736"/>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 name="Rectangle 20"/>
          <p:cNvSpPr/>
          <p:nvPr/>
        </p:nvSpPr>
        <p:spPr>
          <a:xfrm>
            <a:off x="888044" y="5570112"/>
            <a:ext cx="3051588" cy="830997"/>
          </a:xfrm>
          <a:prstGeom prst="rect">
            <a:avLst/>
          </a:prstGeom>
        </p:spPr>
        <p:txBody>
          <a:bodyPr wrap="square">
            <a:spAutoFit/>
          </a:bodyPr>
          <a:lstStyle/>
          <a:p>
            <a:pPr marL="342900" indent="-342900">
              <a:buFont typeface="Calibri" panose="020F0502020204030204" pitchFamily="34" charset="0"/>
              <a:buChar char="→"/>
            </a:pPr>
            <a:r>
              <a:rPr lang="en-GB" sz="2400" b="1" dirty="0">
                <a:solidFill>
                  <a:srgbClr val="FF0000"/>
                </a:solidFill>
                <a:latin typeface="+mn-lt"/>
              </a:rPr>
              <a:t>Depression</a:t>
            </a:r>
          </a:p>
          <a:p>
            <a:pPr marL="342900" indent="-342900">
              <a:buFont typeface="Calibri" panose="020F0502020204030204" pitchFamily="34" charset="0"/>
              <a:buChar char="→"/>
            </a:pPr>
            <a:r>
              <a:rPr lang="en-GB" sz="2400" b="1" dirty="0">
                <a:solidFill>
                  <a:srgbClr val="FF0000"/>
                </a:solidFill>
                <a:latin typeface="+mn-lt"/>
              </a:rPr>
              <a:t>Self Harm</a:t>
            </a:r>
          </a:p>
        </p:txBody>
      </p:sp>
      <p:sp>
        <p:nvSpPr>
          <p:cNvPr id="23" name="TextBox 22"/>
          <p:cNvSpPr txBox="1"/>
          <p:nvPr/>
        </p:nvSpPr>
        <p:spPr>
          <a:xfrm>
            <a:off x="6067140" y="311325"/>
            <a:ext cx="2485015" cy="369332"/>
          </a:xfrm>
          <a:prstGeom prst="rect">
            <a:avLst/>
          </a:prstGeom>
          <a:solidFill>
            <a:srgbClr val="99CCFF"/>
          </a:solidFill>
        </p:spPr>
        <p:txBody>
          <a:bodyPr wrap="square" rtlCol="0">
            <a:spAutoFit/>
          </a:bodyPr>
          <a:lstStyle/>
          <a:p>
            <a:pPr algn="ctr"/>
            <a:r>
              <a:rPr lang="en-GB" b="1" dirty="0">
                <a:solidFill>
                  <a:srgbClr val="000000"/>
                </a:solidFill>
              </a:rPr>
              <a:t>High Resilient Pathway</a:t>
            </a:r>
          </a:p>
        </p:txBody>
      </p:sp>
      <p:sp>
        <p:nvSpPr>
          <p:cNvPr id="25" name="Cloud Callout 24"/>
          <p:cNvSpPr/>
          <p:nvPr/>
        </p:nvSpPr>
        <p:spPr>
          <a:xfrm flipH="1">
            <a:off x="6738184" y="1231168"/>
            <a:ext cx="2259108" cy="1186188"/>
          </a:xfrm>
          <a:prstGeom prst="cloudCallout">
            <a:avLst>
              <a:gd name="adj1" fmla="val 59037"/>
              <a:gd name="adj2" fmla="val 37053"/>
            </a:avLst>
          </a:prstGeom>
          <a:solidFill>
            <a:srgbClr val="99CC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2000" b="1" dirty="0">
                <a:solidFill>
                  <a:srgbClr val="000000"/>
                </a:solidFill>
              </a:rPr>
              <a:t>I WILL </a:t>
            </a:r>
          </a:p>
          <a:p>
            <a:pPr algn="ctr"/>
            <a:r>
              <a:rPr lang="en-GB" sz="2000" b="1" dirty="0">
                <a:solidFill>
                  <a:srgbClr val="000000"/>
                </a:solidFill>
              </a:rPr>
              <a:t>solve this</a:t>
            </a:r>
          </a:p>
        </p:txBody>
      </p:sp>
      <p:sp>
        <p:nvSpPr>
          <p:cNvPr id="26" name="TextBox 25"/>
          <p:cNvSpPr txBox="1"/>
          <p:nvPr/>
        </p:nvSpPr>
        <p:spPr>
          <a:xfrm>
            <a:off x="5868145" y="3186842"/>
            <a:ext cx="2684010" cy="1754326"/>
          </a:xfrm>
          <a:prstGeom prst="rect">
            <a:avLst/>
          </a:prstGeom>
          <a:noFill/>
        </p:spPr>
        <p:txBody>
          <a:bodyPr wrap="square" rtlCol="0">
            <a:spAutoFit/>
          </a:bodyPr>
          <a:lstStyle/>
          <a:p>
            <a:pPr algn="ctr"/>
            <a:r>
              <a:rPr lang="en-GB" sz="3600" b="1" dirty="0">
                <a:solidFill>
                  <a:schemeClr val="accent1">
                    <a:lumMod val="75000"/>
                  </a:schemeClr>
                </a:solidFill>
                <a:latin typeface="+mj-lt"/>
              </a:rPr>
              <a:t>5</a:t>
            </a:r>
          </a:p>
          <a:p>
            <a:pPr algn="ctr"/>
            <a:r>
              <a:rPr lang="en-GB" sz="3600" b="1" dirty="0">
                <a:solidFill>
                  <a:schemeClr val="accent1">
                    <a:lumMod val="75000"/>
                  </a:schemeClr>
                </a:solidFill>
                <a:latin typeface="+mj-lt"/>
              </a:rPr>
              <a:t>Life Skills (Learnt)</a:t>
            </a:r>
          </a:p>
        </p:txBody>
      </p:sp>
      <p:sp>
        <p:nvSpPr>
          <p:cNvPr id="29" name="Rectangle 28"/>
          <p:cNvSpPr/>
          <p:nvPr/>
        </p:nvSpPr>
        <p:spPr>
          <a:xfrm>
            <a:off x="5619094" y="5462534"/>
            <a:ext cx="3051588" cy="830997"/>
          </a:xfrm>
          <a:prstGeom prst="rect">
            <a:avLst/>
          </a:prstGeom>
        </p:spPr>
        <p:txBody>
          <a:bodyPr wrap="square">
            <a:spAutoFit/>
          </a:bodyPr>
          <a:lstStyle/>
          <a:p>
            <a:pPr marL="342900" indent="-342900">
              <a:buFont typeface="Calibri" panose="020F0502020204030204" pitchFamily="34" charset="0"/>
              <a:buChar char="→"/>
            </a:pPr>
            <a:r>
              <a:rPr lang="en-GB" sz="2400" b="1" dirty="0">
                <a:solidFill>
                  <a:schemeClr val="bg2">
                    <a:lumMod val="50000"/>
                  </a:schemeClr>
                </a:solidFill>
                <a:latin typeface="+mn-lt"/>
              </a:rPr>
              <a:t>Bouncebackability</a:t>
            </a:r>
          </a:p>
          <a:p>
            <a:pPr marL="342900" indent="-342900">
              <a:buFont typeface="Calibri" panose="020F0502020204030204" pitchFamily="34" charset="0"/>
              <a:buChar char="→"/>
            </a:pPr>
            <a:r>
              <a:rPr lang="en-GB" sz="2400" b="1" dirty="0" err="1">
                <a:solidFill>
                  <a:schemeClr val="bg2">
                    <a:lumMod val="50000"/>
                  </a:schemeClr>
                </a:solidFill>
                <a:latin typeface="+mn-lt"/>
              </a:rPr>
              <a:t>Stickability</a:t>
            </a:r>
            <a:endParaRPr lang="en-GB" sz="2400" b="1" dirty="0">
              <a:solidFill>
                <a:schemeClr val="bg2">
                  <a:lumMod val="50000"/>
                </a:schemeClr>
              </a:solidFill>
              <a:latin typeface="+mn-lt"/>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133" y="1757032"/>
            <a:ext cx="1408561" cy="1404723"/>
          </a:xfrm>
          <a:prstGeom prst="rect">
            <a:avLst/>
          </a:prstGeom>
        </p:spPr>
      </p:pic>
      <p:sp>
        <p:nvSpPr>
          <p:cNvPr id="32" name="Arc 31"/>
          <p:cNvSpPr/>
          <p:nvPr/>
        </p:nvSpPr>
        <p:spPr>
          <a:xfrm flipH="1">
            <a:off x="7351435" y="2200521"/>
            <a:ext cx="731520" cy="1721223"/>
          </a:xfrm>
          <a:prstGeom prst="arc">
            <a:avLst>
              <a:gd name="adj1" fmla="val 16200000"/>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33" name="Arc 32"/>
          <p:cNvSpPr/>
          <p:nvPr/>
        </p:nvSpPr>
        <p:spPr>
          <a:xfrm flipH="1">
            <a:off x="6738184" y="4381874"/>
            <a:ext cx="731520" cy="1721223"/>
          </a:xfrm>
          <a:prstGeom prst="arc">
            <a:avLst>
              <a:gd name="adj1" fmla="val 18772736"/>
              <a:gd name="adj2" fmla="val 1998640"/>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34" name="Arc 33"/>
          <p:cNvSpPr/>
          <p:nvPr/>
        </p:nvSpPr>
        <p:spPr>
          <a:xfrm rot="18331063">
            <a:off x="4907725" y="392880"/>
            <a:ext cx="1323190" cy="1129553"/>
          </a:xfrm>
          <a:prstGeom prst="arc">
            <a:avLst/>
          </a:prstGeom>
          <a:ln w="2222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Down Arrow 1"/>
          <p:cNvSpPr/>
          <p:nvPr/>
        </p:nvSpPr>
        <p:spPr>
          <a:xfrm>
            <a:off x="1075766" y="828337"/>
            <a:ext cx="1821296" cy="474177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45074" y="2460515"/>
            <a:ext cx="3193517" cy="1862048"/>
          </a:xfrm>
          <a:prstGeom prst="rect">
            <a:avLst/>
          </a:prstGeom>
          <a:solidFill>
            <a:schemeClr val="bg1"/>
          </a:solidFill>
        </p:spPr>
        <p:txBody>
          <a:bodyPr wrap="square" rtlCol="0">
            <a:spAutoFit/>
          </a:bodyPr>
          <a:lstStyle/>
          <a:p>
            <a:r>
              <a:rPr lang="en-GB" sz="11500" dirty="0">
                <a:solidFill>
                  <a:srgbClr val="FF0000"/>
                </a:solidFill>
              </a:rPr>
              <a:t>10%</a:t>
            </a:r>
          </a:p>
        </p:txBody>
      </p:sp>
      <p:sp>
        <p:nvSpPr>
          <p:cNvPr id="4" name="TextBox 3">
            <a:extLst>
              <a:ext uri="{FF2B5EF4-FFF2-40B4-BE49-F238E27FC236}">
                <a16:creationId xmlns:a16="http://schemas.microsoft.com/office/drawing/2014/main" id="{A17947E9-32B5-4779-B076-6ADA5CF1842F}"/>
              </a:ext>
            </a:extLst>
          </p:cNvPr>
          <p:cNvSpPr txBox="1"/>
          <p:nvPr/>
        </p:nvSpPr>
        <p:spPr>
          <a:xfrm>
            <a:off x="753528" y="3875755"/>
            <a:ext cx="1139329" cy="369332"/>
          </a:xfrm>
          <a:prstGeom prst="rect">
            <a:avLst/>
          </a:prstGeom>
          <a:noFill/>
        </p:spPr>
        <p:txBody>
          <a:bodyPr wrap="square" rtlCol="0">
            <a:spAutoFit/>
          </a:bodyPr>
          <a:lstStyle/>
          <a:p>
            <a:r>
              <a:rPr lang="en-GB" dirty="0">
                <a:solidFill>
                  <a:srgbClr val="FF0000"/>
                </a:solidFill>
              </a:rPr>
              <a:t>currently</a:t>
            </a:r>
          </a:p>
        </p:txBody>
      </p:sp>
      <p:sp>
        <p:nvSpPr>
          <p:cNvPr id="5" name="TextBox 4">
            <a:extLst>
              <a:ext uri="{FF2B5EF4-FFF2-40B4-BE49-F238E27FC236}">
                <a16:creationId xmlns:a16="http://schemas.microsoft.com/office/drawing/2014/main" id="{128DBACA-31DE-48CB-A201-71F883A0D18C}"/>
              </a:ext>
            </a:extLst>
          </p:cNvPr>
          <p:cNvSpPr txBox="1"/>
          <p:nvPr/>
        </p:nvSpPr>
        <p:spPr>
          <a:xfrm>
            <a:off x="1637845" y="3875754"/>
            <a:ext cx="1187001" cy="369332"/>
          </a:xfrm>
          <a:prstGeom prst="rect">
            <a:avLst/>
          </a:prstGeom>
          <a:noFill/>
        </p:spPr>
        <p:txBody>
          <a:bodyPr wrap="square" rtlCol="0">
            <a:spAutoFit/>
          </a:bodyPr>
          <a:lstStyle/>
          <a:p>
            <a:r>
              <a:rPr lang="en-GB" dirty="0">
                <a:solidFill>
                  <a:srgbClr val="FF0000"/>
                </a:solidFill>
              </a:rPr>
              <a:t>hide</a:t>
            </a:r>
          </a:p>
        </p:txBody>
      </p:sp>
    </p:spTree>
    <p:extLst>
      <p:ext uri="{BB962C8B-B14F-4D97-AF65-F5344CB8AC3E}">
        <p14:creationId xmlns:p14="http://schemas.microsoft.com/office/powerpoint/2010/main" val="425090817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000" dirty="0">
                <a:solidFill>
                  <a:schemeClr val="bg2">
                    <a:lumMod val="50000"/>
                  </a:schemeClr>
                </a:solidFill>
                <a:latin typeface="+mn-lt"/>
              </a:rPr>
              <a:t>Resilience skills you can learn</a:t>
            </a:r>
          </a:p>
        </p:txBody>
      </p:sp>
      <p:sp>
        <p:nvSpPr>
          <p:cNvPr id="3" name="Content Placeholder 2"/>
          <p:cNvSpPr>
            <a:spLocks noGrp="1"/>
          </p:cNvSpPr>
          <p:nvPr>
            <p:ph idx="1"/>
          </p:nvPr>
        </p:nvSpPr>
        <p:spPr/>
        <p:txBody>
          <a:bodyPr>
            <a:normAutofit/>
          </a:bodyPr>
          <a:lstStyle/>
          <a:p>
            <a:pPr algn="just"/>
            <a:r>
              <a:rPr lang="en-GB" sz="3200" dirty="0">
                <a:solidFill>
                  <a:schemeClr val="accent1">
                    <a:lumMod val="75000"/>
                  </a:schemeClr>
                </a:solidFill>
                <a:latin typeface="+mj-lt"/>
              </a:rPr>
              <a:t>Skill 1:</a:t>
            </a:r>
            <a:r>
              <a:rPr lang="en-GB" sz="3200" dirty="0">
                <a:solidFill>
                  <a:schemeClr val="bg2">
                    <a:lumMod val="50000"/>
                  </a:schemeClr>
                </a:solidFill>
                <a:latin typeface="+mj-lt"/>
              </a:rPr>
              <a:t>   I am a good listener.</a:t>
            </a:r>
          </a:p>
          <a:p>
            <a:pPr algn="just"/>
            <a:r>
              <a:rPr lang="en-GB" sz="3200" dirty="0">
                <a:solidFill>
                  <a:schemeClr val="accent1">
                    <a:lumMod val="75000"/>
                  </a:schemeClr>
                </a:solidFill>
                <a:latin typeface="+mj-lt"/>
              </a:rPr>
              <a:t>Skill 2:</a:t>
            </a:r>
            <a:r>
              <a:rPr lang="en-GB" sz="3200" dirty="0">
                <a:solidFill>
                  <a:schemeClr val="bg2">
                    <a:lumMod val="50000"/>
                  </a:schemeClr>
                </a:solidFill>
                <a:latin typeface="+mj-lt"/>
              </a:rPr>
              <a:t>   I am a good problem solver.</a:t>
            </a:r>
          </a:p>
          <a:p>
            <a:pPr algn="just"/>
            <a:r>
              <a:rPr lang="en-GB" sz="3200" dirty="0">
                <a:solidFill>
                  <a:schemeClr val="accent1">
                    <a:lumMod val="75000"/>
                  </a:schemeClr>
                </a:solidFill>
                <a:latin typeface="+mj-lt"/>
              </a:rPr>
              <a:t>Skill 3:   </a:t>
            </a:r>
            <a:r>
              <a:rPr lang="en-GB" sz="3200" dirty="0">
                <a:solidFill>
                  <a:schemeClr val="bg2">
                    <a:lumMod val="50000"/>
                  </a:schemeClr>
                </a:solidFill>
                <a:latin typeface="+mj-lt"/>
              </a:rPr>
              <a:t>I am good at managing my 		           	          emotions.</a:t>
            </a:r>
          </a:p>
          <a:p>
            <a:pPr algn="just"/>
            <a:r>
              <a:rPr lang="en-GB" sz="3200" dirty="0">
                <a:solidFill>
                  <a:schemeClr val="accent1">
                    <a:lumMod val="75000"/>
                  </a:schemeClr>
                </a:solidFill>
                <a:latin typeface="+mj-lt"/>
              </a:rPr>
              <a:t>Skill 4:   </a:t>
            </a:r>
            <a:r>
              <a:rPr lang="en-GB" sz="3200" dirty="0">
                <a:solidFill>
                  <a:schemeClr val="bg2">
                    <a:lumMod val="50000"/>
                  </a:schemeClr>
                </a:solidFill>
                <a:latin typeface="+mj-lt"/>
              </a:rPr>
              <a:t>I am good at working with other 		   people.</a:t>
            </a:r>
          </a:p>
          <a:p>
            <a:pPr algn="just"/>
            <a:r>
              <a:rPr lang="en-GB" sz="3200" dirty="0">
                <a:solidFill>
                  <a:schemeClr val="accent1">
                    <a:lumMod val="75000"/>
                  </a:schemeClr>
                </a:solidFill>
                <a:latin typeface="+mj-lt"/>
              </a:rPr>
              <a:t>Skill 5:</a:t>
            </a:r>
            <a:r>
              <a:rPr lang="en-GB" sz="3200" dirty="0">
                <a:solidFill>
                  <a:schemeClr val="bg2">
                    <a:lumMod val="50000"/>
                  </a:schemeClr>
                </a:solidFill>
                <a:latin typeface="+mj-lt"/>
              </a:rPr>
              <a:t>   I am good at accessing help.</a:t>
            </a:r>
          </a:p>
        </p:txBody>
      </p:sp>
      <p:pic>
        <p:nvPicPr>
          <p:cNvPr id="4" name="Picture 3">
            <a:extLst>
              <a:ext uri="{FF2B5EF4-FFF2-40B4-BE49-F238E27FC236}">
                <a16:creationId xmlns:a16="http://schemas.microsoft.com/office/drawing/2014/main" id="{486B889F-D80C-4837-BA08-5265F61C9D7E}"/>
              </a:ext>
            </a:extLst>
          </p:cNvPr>
          <p:cNvPicPr>
            <a:picLocks noChangeAspect="1"/>
          </p:cNvPicPr>
          <p:nvPr/>
        </p:nvPicPr>
        <p:blipFill>
          <a:blip r:embed="rId3"/>
          <a:stretch>
            <a:fillRect/>
          </a:stretch>
        </p:blipFill>
        <p:spPr>
          <a:xfrm>
            <a:off x="6228184" y="1343996"/>
            <a:ext cx="2699792" cy="963257"/>
          </a:xfrm>
          <a:prstGeom prst="rect">
            <a:avLst/>
          </a:prstGeom>
        </p:spPr>
      </p:pic>
      <p:sp>
        <p:nvSpPr>
          <p:cNvPr id="5" name="Rectangle 4"/>
          <p:cNvSpPr/>
          <p:nvPr/>
        </p:nvSpPr>
        <p:spPr>
          <a:xfrm>
            <a:off x="964923" y="5576798"/>
            <a:ext cx="7214154" cy="1200329"/>
          </a:xfrm>
          <a:prstGeom prst="rect">
            <a:avLst/>
          </a:prstGeom>
        </p:spPr>
        <p:txBody>
          <a:bodyPr wrap="square">
            <a:spAutoFit/>
          </a:bodyPr>
          <a:lstStyle/>
          <a:p>
            <a:pPr algn="ctr"/>
            <a:r>
              <a:rPr lang="en-GB" sz="2400" dirty="0"/>
              <a:t>During the next session we will be looking at each of these resilience skills and provide an opportunity for you to practise being resilient.</a:t>
            </a:r>
          </a:p>
        </p:txBody>
      </p:sp>
    </p:spTree>
    <p:extLst>
      <p:ext uri="{BB962C8B-B14F-4D97-AF65-F5344CB8AC3E}">
        <p14:creationId xmlns:p14="http://schemas.microsoft.com/office/powerpoint/2010/main" val="47037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resil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916832"/>
            <a:ext cx="3744416" cy="297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55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ontent Placeholder 2"/>
          <p:cNvSpPr>
            <a:spLocks noGrp="1"/>
          </p:cNvSpPr>
          <p:nvPr>
            <p:ph idx="1"/>
          </p:nvPr>
        </p:nvSpPr>
        <p:spPr/>
        <p:txBody>
          <a:bodyPr/>
          <a:lstStyle/>
          <a:p>
            <a:endParaRPr lang="en-GB" dirty="0"/>
          </a:p>
          <a:p>
            <a:pPr marL="0" indent="0" algn="ctr">
              <a:buNone/>
            </a:pPr>
            <a:r>
              <a:rPr lang="en-GB" sz="5000" dirty="0">
                <a:solidFill>
                  <a:schemeClr val="bg2">
                    <a:lumMod val="50000"/>
                  </a:schemeClr>
                </a:solidFill>
              </a:rPr>
              <a:t>Find the animal in this picture...</a:t>
            </a:r>
          </a:p>
        </p:txBody>
      </p:sp>
      <p:sp>
        <p:nvSpPr>
          <p:cNvPr id="158723" name="Footer Placeholder 3"/>
          <p:cNvSpPr>
            <a:spLocks noGrp="1"/>
          </p:cNvSpPr>
          <p:nvPr>
            <p:ph type="ftr" sz="quarter" idx="11"/>
          </p:nvPr>
        </p:nvSpPr>
        <p:spPr>
          <a:xfrm>
            <a:off x="3124200" y="6245225"/>
            <a:ext cx="2895600" cy="47625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p>
        </p:txBody>
      </p:sp>
      <p:pic>
        <p:nvPicPr>
          <p:cNvPr id="2" name="Picture 1">
            <a:extLst>
              <a:ext uri="{FF2B5EF4-FFF2-40B4-BE49-F238E27FC236}">
                <a16:creationId xmlns:a16="http://schemas.microsoft.com/office/drawing/2014/main" id="{ED74CFDA-940D-4C79-A012-F4F2BC68FCA4}"/>
              </a:ext>
            </a:extLst>
          </p:cNvPr>
          <p:cNvPicPr>
            <a:picLocks noChangeAspect="1"/>
          </p:cNvPicPr>
          <p:nvPr/>
        </p:nvPicPr>
        <p:blipFill>
          <a:blip r:embed="rId3"/>
          <a:stretch>
            <a:fillRect/>
          </a:stretch>
        </p:blipFill>
        <p:spPr>
          <a:xfrm>
            <a:off x="6516216" y="4437112"/>
            <a:ext cx="1585097" cy="1585097"/>
          </a:xfrm>
          <a:prstGeom prst="rect">
            <a:avLst/>
          </a:prstGeom>
        </p:spPr>
      </p:pic>
    </p:spTree>
    <p:extLst>
      <p:ext uri="{BB962C8B-B14F-4D97-AF65-F5344CB8AC3E}">
        <p14:creationId xmlns:p14="http://schemas.microsoft.com/office/powerpoint/2010/main" val="343548696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Content Placeholder 4" descr="rosedolphin.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84943" y="885031"/>
            <a:ext cx="7086600" cy="5031486"/>
          </a:xfrm>
        </p:spPr>
      </p:pic>
      <p:sp>
        <p:nvSpPr>
          <p:cNvPr id="159748" name="Footer Placeholder 3"/>
          <p:cNvSpPr>
            <a:spLocks noGrp="1"/>
          </p:cNvSpPr>
          <p:nvPr>
            <p:ph type="ftr" sz="quarter" idx="11"/>
          </p:nvPr>
        </p:nvSpPr>
        <p:spPr>
          <a:xfrm>
            <a:off x="3124200" y="6245225"/>
            <a:ext cx="2895600" cy="47625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p>
        </p:txBody>
      </p:sp>
    </p:spTree>
    <p:extLst>
      <p:ext uri="{BB962C8B-B14F-4D97-AF65-F5344CB8AC3E}">
        <p14:creationId xmlns:p14="http://schemas.microsoft.com/office/powerpoint/2010/main" val="78161592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20833"/>
            <a:ext cx="7886700" cy="1325563"/>
          </a:xfrm>
        </p:spPr>
        <p:txBody>
          <a:bodyPr>
            <a:normAutofit fontScale="90000"/>
          </a:bodyPr>
          <a:lstStyle/>
          <a:p>
            <a:pPr algn="ctr"/>
            <a:r>
              <a:rPr lang="en-GB" sz="5000" dirty="0">
                <a:solidFill>
                  <a:schemeClr val="bg2">
                    <a:lumMod val="50000"/>
                  </a:schemeClr>
                </a:solidFill>
                <a:latin typeface="+mn-lt"/>
              </a:rPr>
              <a:t>How many triangles are in the next picture?</a:t>
            </a:r>
          </a:p>
        </p:txBody>
      </p:sp>
      <p:sp>
        <p:nvSpPr>
          <p:cNvPr id="3" name="Content Placeholder 2"/>
          <p:cNvSpPr>
            <a:spLocks noGrp="1"/>
          </p:cNvSpPr>
          <p:nvPr>
            <p:ph idx="1"/>
          </p:nvPr>
        </p:nvSpPr>
        <p:spPr>
          <a:xfrm>
            <a:off x="628650" y="4851399"/>
            <a:ext cx="7886700" cy="1325563"/>
          </a:xfrm>
        </p:spPr>
        <p:txBody>
          <a:bodyPr/>
          <a:lstStyle/>
          <a:p>
            <a:endParaRPr lang="en-GB" dirty="0"/>
          </a:p>
        </p:txBody>
      </p:sp>
      <p:pic>
        <p:nvPicPr>
          <p:cNvPr id="4" name="Picture 3">
            <a:extLst>
              <a:ext uri="{FF2B5EF4-FFF2-40B4-BE49-F238E27FC236}">
                <a16:creationId xmlns:a16="http://schemas.microsoft.com/office/drawing/2014/main" id="{D1F083D8-2581-4264-9452-797D8CE18A77}"/>
              </a:ext>
            </a:extLst>
          </p:cNvPr>
          <p:cNvPicPr>
            <a:picLocks noChangeAspect="1"/>
          </p:cNvPicPr>
          <p:nvPr/>
        </p:nvPicPr>
        <p:blipFill>
          <a:blip r:embed="rId3"/>
          <a:stretch>
            <a:fillRect/>
          </a:stretch>
        </p:blipFill>
        <p:spPr>
          <a:xfrm>
            <a:off x="6084168" y="4437112"/>
            <a:ext cx="1585097" cy="1585097"/>
          </a:xfrm>
          <a:prstGeom prst="rect">
            <a:avLst/>
          </a:prstGeom>
        </p:spPr>
      </p:pic>
    </p:spTree>
    <p:extLst>
      <p:ext uri="{BB962C8B-B14F-4D97-AF65-F5344CB8AC3E}">
        <p14:creationId xmlns:p14="http://schemas.microsoft.com/office/powerpoint/2010/main" val="2119475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tretch>
            <a:fillRect/>
          </a:stretch>
        </p:blipFill>
        <p:spPr>
          <a:xfrm>
            <a:off x="1797269" y="271886"/>
            <a:ext cx="5833241" cy="5854277"/>
          </a:xfrm>
          <a:prstGeom prst="rect">
            <a:avLst/>
          </a:prstGeom>
        </p:spPr>
      </p:pic>
    </p:spTree>
    <p:extLst>
      <p:ext uri="{BB962C8B-B14F-4D97-AF65-F5344CB8AC3E}">
        <p14:creationId xmlns:p14="http://schemas.microsoft.com/office/powerpoint/2010/main" val="1707673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000" dirty="0">
                <a:solidFill>
                  <a:schemeClr val="bg2">
                    <a:lumMod val="50000"/>
                  </a:schemeClr>
                </a:solidFill>
                <a:latin typeface="+mn-lt"/>
              </a:rPr>
              <a:t>When is the lake half full?</a:t>
            </a:r>
          </a:p>
        </p:txBody>
      </p:sp>
      <p:sp>
        <p:nvSpPr>
          <p:cNvPr id="3" name="Content Placeholder 2"/>
          <p:cNvSpPr>
            <a:spLocks noGrp="1"/>
          </p:cNvSpPr>
          <p:nvPr>
            <p:ph idx="1"/>
          </p:nvPr>
        </p:nvSpPr>
        <p:spPr/>
        <p:txBody>
          <a:bodyPr/>
          <a:lstStyle/>
          <a:p>
            <a:r>
              <a:rPr lang="en-GB" sz="2800" dirty="0">
                <a:solidFill>
                  <a:schemeClr val="accent3">
                    <a:lumMod val="75000"/>
                  </a:schemeClr>
                </a:solidFill>
              </a:rPr>
              <a:t>Bacteria infest a lake.</a:t>
            </a:r>
          </a:p>
          <a:p>
            <a:r>
              <a:rPr lang="en-GB" sz="2800" dirty="0">
                <a:solidFill>
                  <a:schemeClr val="accent3">
                    <a:lumMod val="75000"/>
                  </a:schemeClr>
                </a:solidFill>
              </a:rPr>
              <a:t>The number of bacteria in the lake doubles every 24 hours.</a:t>
            </a:r>
          </a:p>
          <a:p>
            <a:r>
              <a:rPr lang="en-GB" sz="2800" dirty="0">
                <a:solidFill>
                  <a:schemeClr val="accent3">
                    <a:lumMod val="75000"/>
                  </a:schemeClr>
                </a:solidFill>
              </a:rPr>
              <a:t>The lake is completely infested by the bacteria after exactly 60 days.  </a:t>
            </a:r>
          </a:p>
          <a:p>
            <a:r>
              <a:rPr lang="en-GB" sz="2800" dirty="0">
                <a:solidFill>
                  <a:schemeClr val="accent3">
                    <a:lumMod val="75000"/>
                  </a:schemeClr>
                </a:solidFill>
              </a:rPr>
              <a:t>On what day was the lake half full?</a:t>
            </a:r>
            <a:endParaRPr lang="en-GB" dirty="0">
              <a:solidFill>
                <a:schemeClr val="accent3">
                  <a:lumMod val="75000"/>
                </a:schemeClr>
              </a:solidFill>
            </a:endParaRPr>
          </a:p>
        </p:txBody>
      </p:sp>
      <p:pic>
        <p:nvPicPr>
          <p:cNvPr id="4" name="Picture 3">
            <a:extLst>
              <a:ext uri="{FF2B5EF4-FFF2-40B4-BE49-F238E27FC236}">
                <a16:creationId xmlns:a16="http://schemas.microsoft.com/office/drawing/2014/main" id="{AAFD7C6D-12D4-40DF-B193-D0ECB211E392}"/>
              </a:ext>
            </a:extLst>
          </p:cNvPr>
          <p:cNvPicPr>
            <a:picLocks noChangeAspect="1"/>
          </p:cNvPicPr>
          <p:nvPr/>
        </p:nvPicPr>
        <p:blipFill>
          <a:blip r:embed="rId3"/>
          <a:stretch>
            <a:fillRect/>
          </a:stretch>
        </p:blipFill>
        <p:spPr>
          <a:xfrm>
            <a:off x="6156176" y="4595032"/>
            <a:ext cx="2987824" cy="2262968"/>
          </a:xfrm>
          <a:prstGeom prst="rect">
            <a:avLst/>
          </a:prstGeom>
        </p:spPr>
      </p:pic>
    </p:spTree>
    <p:extLst>
      <p:ext uri="{BB962C8B-B14F-4D97-AF65-F5344CB8AC3E}">
        <p14:creationId xmlns:p14="http://schemas.microsoft.com/office/powerpoint/2010/main" val="3784746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lf_Registration_Enabled xmlns="21953c16-a2c7-4c65-9226-a16cc036999a" xsi:nil="true"/>
    <Students xmlns="21953c16-a2c7-4c65-9226-a16cc036999a">
      <UserInfo>
        <DisplayName/>
        <AccountId xsi:nil="true"/>
        <AccountType/>
      </UserInfo>
    </Students>
    <Distribution_Groups xmlns="21953c16-a2c7-4c65-9226-a16cc036999a" xsi:nil="true"/>
    <LMS_Mappings xmlns="21953c16-a2c7-4c65-9226-a16cc036999a" xsi:nil="true"/>
    <DefaultSectionNames xmlns="21953c16-a2c7-4c65-9226-a16cc036999a" xsi:nil="true"/>
    <Has_Teacher_Only_SectionGroup xmlns="21953c16-a2c7-4c65-9226-a16cc036999a" xsi:nil="true"/>
    <CultureName xmlns="21953c16-a2c7-4c65-9226-a16cc036999a" xsi:nil="true"/>
    <IsNotebookLocked xmlns="21953c16-a2c7-4c65-9226-a16cc036999a" xsi:nil="true"/>
    <Templates xmlns="21953c16-a2c7-4c65-9226-a16cc036999a" xsi:nil="true"/>
    <NotebookType xmlns="21953c16-a2c7-4c65-9226-a16cc036999a" xsi:nil="true"/>
    <Teachers xmlns="21953c16-a2c7-4c65-9226-a16cc036999a">
      <UserInfo>
        <DisplayName/>
        <AccountId xsi:nil="true"/>
        <AccountType/>
      </UserInfo>
    </Teachers>
    <Is_Collaboration_Space_Locked xmlns="21953c16-a2c7-4c65-9226-a16cc036999a" xsi:nil="true"/>
    <Math_Settings xmlns="21953c16-a2c7-4c65-9226-a16cc036999a" xsi:nil="true"/>
    <Owner xmlns="21953c16-a2c7-4c65-9226-a16cc036999a">
      <UserInfo>
        <DisplayName/>
        <AccountId xsi:nil="true"/>
        <AccountType/>
      </UserInfo>
    </Owner>
    <AppVersion xmlns="21953c16-a2c7-4c65-9226-a16cc036999a" xsi:nil="true"/>
    <FolderType xmlns="21953c16-a2c7-4c65-9226-a16cc036999a" xsi:nil="true"/>
    <Student_Groups xmlns="21953c16-a2c7-4c65-9226-a16cc036999a">
      <UserInfo>
        <DisplayName/>
        <AccountId xsi:nil="true"/>
        <AccountType/>
      </UserInfo>
    </Student_Groups>
    <TeamsChannelId xmlns="21953c16-a2c7-4c65-9226-a16cc036999a" xsi:nil="true"/>
    <Invited_Teachers xmlns="21953c16-a2c7-4c65-9226-a16cc036999a" xsi:nil="true"/>
    <Invited_Students xmlns="21953c16-a2c7-4c65-9226-a16cc036999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888614BB7A204BA55CCC0F1AF3375A" ma:contentTypeVersion="33" ma:contentTypeDescription="Create a new document." ma:contentTypeScope="" ma:versionID="7d02b3fa4dacbd7431186a84a486fc4f">
  <xsd:schema xmlns:xsd="http://www.w3.org/2001/XMLSchema" xmlns:xs="http://www.w3.org/2001/XMLSchema" xmlns:p="http://schemas.microsoft.com/office/2006/metadata/properties" xmlns:ns3="21953c16-a2c7-4c65-9226-a16cc036999a" xmlns:ns4="6d10b666-60e5-45b0-ab15-ed5d7cb61f2f" targetNamespace="http://schemas.microsoft.com/office/2006/metadata/properties" ma:root="true" ma:fieldsID="6ab3844a40e63d6c5e1e991d639baf13" ns3:_="" ns4:_="">
    <xsd:import namespace="21953c16-a2c7-4c65-9226-a16cc036999a"/>
    <xsd:import namespace="6d10b666-60e5-45b0-ab15-ed5d7cb61f2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53c16-a2c7-4c65-9226-a16cc036999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Teachers" ma:index="33" nillable="true" ma:displayName="Invited Teachers" ma:internalName="Invited_Teachers">
      <xsd:simpleType>
        <xsd:restriction base="dms:Note">
          <xsd:maxLength value="255"/>
        </xsd:restriction>
      </xsd:simpleType>
    </xsd:element>
    <xsd:element name="Invited_Students" ma:index="34" nillable="true" ma:displayName="Invited Students" ma:internalName="Invited_Student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Teacher_Only_SectionGroup" ma:index="36" nillable="true" ma:displayName="Has Teacher Only SectionGroup" ma:internalName="Has_Teacher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10b666-60e5-45b0-ab15-ed5d7cb61f2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BDB714-5FF2-4C63-B404-D30C269963AC}">
  <ds:schemaRefs>
    <ds:schemaRef ds:uri="http://schemas.microsoft.com/sharepoint/v3/contenttype/forms"/>
  </ds:schemaRefs>
</ds:datastoreItem>
</file>

<file path=customXml/itemProps2.xml><?xml version="1.0" encoding="utf-8"?>
<ds:datastoreItem xmlns:ds="http://schemas.openxmlformats.org/officeDocument/2006/customXml" ds:itemID="{CA2F2130-E3C1-4821-A87D-8F66C9B4236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21953c16-a2c7-4c65-9226-a16cc036999a"/>
    <ds:schemaRef ds:uri="http://purl.org/dc/terms/"/>
    <ds:schemaRef ds:uri="6d10b666-60e5-45b0-ab15-ed5d7cb61f2f"/>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EE5F0C4-A310-4FA6-B799-F9AB6EBF77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953c16-a2c7-4c65-9226-a16cc036999a"/>
    <ds:schemaRef ds:uri="6d10b666-60e5-45b0-ab15-ed5d7cb61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51224</TotalTime>
  <Words>3842</Words>
  <Application>Microsoft Office PowerPoint</Application>
  <PresentationFormat>On-screen Show (4:3)</PresentationFormat>
  <Paragraphs>425</Paragraphs>
  <Slides>43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Aharoni</vt:lpstr>
      <vt:lpstr>Aparajita</vt:lpstr>
      <vt:lpstr>Arial</vt:lpstr>
      <vt:lpstr>Calibri</vt:lpstr>
      <vt:lpstr>Calibri Light</vt:lpstr>
      <vt:lpstr>Office Theme</vt:lpstr>
      <vt:lpstr>Resilience Skills</vt:lpstr>
      <vt:lpstr>Today</vt:lpstr>
      <vt:lpstr>PowerPoint Presentation</vt:lpstr>
      <vt:lpstr>PowerPoint Presentation</vt:lpstr>
      <vt:lpstr>PowerPoint Presentation</vt:lpstr>
      <vt:lpstr>PowerPoint Presentation</vt:lpstr>
      <vt:lpstr>How many triangles are in the next picture?</vt:lpstr>
      <vt:lpstr>PowerPoint Presentation</vt:lpstr>
      <vt:lpstr>When is the lake half full?</vt:lpstr>
      <vt:lpstr>Resilience</vt:lpstr>
      <vt:lpstr>Resilience has two qualities</vt:lpstr>
      <vt:lpstr>Resilience has two qualities</vt:lpstr>
      <vt:lpstr>If you have both qualities, bouncebackability and stickability, then you are likely to thrive in life – not just survive. </vt:lpstr>
      <vt:lpstr>Resilience</vt:lpstr>
      <vt:lpstr>Two competing forces act on our Resilience.</vt:lpstr>
      <vt:lpstr>Protective Factors</vt:lpstr>
      <vt:lpstr>Protective Factors</vt:lpstr>
      <vt:lpstr>Protective factors identified by psychologists:</vt:lpstr>
      <vt:lpstr>Risk Factors</vt:lpstr>
      <vt:lpstr>Risk Factors </vt:lpstr>
      <vt:lpstr>Risk factors identified by psychologists:</vt:lpstr>
      <vt:lpstr>Psychologists: Major risk factors.</vt:lpstr>
      <vt:lpstr>Two competing forces act on Resilience.</vt:lpstr>
      <vt:lpstr>Normally our Resilience is strong.</vt:lpstr>
      <vt:lpstr>If our protective factors reduce, or our risk factors increase, our resilience is weakened.</vt:lpstr>
      <vt:lpstr> What is Clinical Depression? </vt:lpstr>
      <vt:lpstr>PowerPoint Presentation</vt:lpstr>
      <vt:lpstr>PowerPoint Presentation</vt:lpstr>
      <vt:lpstr>PowerPoint Presentation</vt:lpstr>
      <vt:lpstr>PowerPoint Presentation</vt:lpstr>
      <vt:lpstr>What is Anxiety?</vt:lpstr>
      <vt:lpstr>PowerPoint Presentation</vt:lpstr>
      <vt:lpstr>Depression and Anxiety </vt:lpstr>
      <vt:lpstr>There are two roads you can go down when you are faced with a serious problem in your life.</vt:lpstr>
      <vt:lpstr>Can you predict what road someone will go down? </vt:lpstr>
      <vt:lpstr>  Research psychologists have found that Henry Ford’s statement is very accurate.  </vt:lpstr>
      <vt:lpstr>You can learn to be more optimistic!</vt:lpstr>
      <vt:lpstr>PowerPoint Presentation</vt:lpstr>
      <vt:lpstr>PowerPoint Presentation</vt:lpstr>
      <vt:lpstr>PowerPoint Presentation</vt:lpstr>
      <vt:lpstr>PowerPoint Presentation</vt:lpstr>
      <vt:lpstr>Resilience skills you can learn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Eddie Bannon</dc:creator>
  <cp:lastModifiedBy>Price-Estevens, Emma</cp:lastModifiedBy>
  <cp:revision>941</cp:revision>
  <cp:lastPrinted>2019-01-09T14:35:39Z</cp:lastPrinted>
  <dcterms:created xsi:type="dcterms:W3CDTF">2014-05-16T14:43:51Z</dcterms:created>
  <dcterms:modified xsi:type="dcterms:W3CDTF">2020-02-26T10:51:52Z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0x0101005F888614BB7A204BA55CCC0F1AF3375A</vt:lpwstr>
  </property>
</Properties>
</file>