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352" r:id="rId5"/>
    <p:sldId id="353" r:id="rId6"/>
    <p:sldId id="257" r:id="rId7"/>
    <p:sldId id="258" r:id="rId8"/>
    <p:sldId id="259" r:id="rId9"/>
    <p:sldId id="260" r:id="rId10"/>
    <p:sldId id="261" r:id="rId11"/>
    <p:sldId id="262" r:id="rId12"/>
    <p:sldId id="263" r:id="rId13"/>
    <p:sldId id="264" r:id="rId14"/>
    <p:sldId id="265" r:id="rId15"/>
    <p:sldId id="271" r:id="rId16"/>
    <p:sldId id="266" r:id="rId17"/>
    <p:sldId id="267" r:id="rId18"/>
    <p:sldId id="268" r:id="rId19"/>
    <p:sldId id="269" r:id="rId20"/>
    <p:sldId id="270" r:id="rId21"/>
    <p:sldId id="274" r:id="rId22"/>
    <p:sldId id="275" r:id="rId23"/>
    <p:sldId id="276" r:id="rId24"/>
    <p:sldId id="278" r:id="rId25"/>
    <p:sldId id="280"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9965" autoAdjust="0"/>
  </p:normalViewPr>
  <p:slideViewPr>
    <p:cSldViewPr snapToGrid="0">
      <p:cViewPr varScale="1">
        <p:scale>
          <a:sx n="63" d="100"/>
          <a:sy n="63" d="100"/>
        </p:scale>
        <p:origin x="15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A29C44-617F-4342-B68F-D81A2C563BBC}" type="datetimeFigureOut">
              <a:rPr lang="en-GB" smtClean="0"/>
              <a:t>26/02/2020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415330-8456-4568-AD3E-F18630D3338D}" type="slidenum">
              <a:rPr lang="en-GB" smtClean="0"/>
              <a:t>‹#›</a:t>
            </a:fld>
            <a:endParaRPr lang="en-GB"/>
          </a:p>
        </p:txBody>
      </p:sp>
    </p:spTree>
    <p:extLst>
      <p:ext uri="{BB962C8B-B14F-4D97-AF65-F5344CB8AC3E}">
        <p14:creationId xmlns:p14="http://schemas.microsoft.com/office/powerpoint/2010/main" val="2777458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Quick discussion – some of which should lead to the 5 resilient skills on the following slide</a:t>
            </a:r>
            <a:endParaRPr lang="en-GB" dirty="0"/>
          </a:p>
        </p:txBody>
      </p:sp>
      <p:sp>
        <p:nvSpPr>
          <p:cNvPr id="4" name="Slide Number Placeholder 3"/>
          <p:cNvSpPr>
            <a:spLocks noGrp="1"/>
          </p:cNvSpPr>
          <p:nvPr>
            <p:ph type="sldNum" sz="quarter" idx="10"/>
          </p:nvPr>
        </p:nvSpPr>
        <p:spPr/>
        <p:txBody>
          <a:bodyPr/>
          <a:lstStyle/>
          <a:p>
            <a:fld id="{92415330-8456-4568-AD3E-F18630D3338D}" type="slidenum">
              <a:rPr lang="en-GB" smtClean="0"/>
              <a:t>2</a:t>
            </a:fld>
            <a:endParaRPr lang="en-GB"/>
          </a:p>
        </p:txBody>
      </p:sp>
    </p:spTree>
    <p:extLst>
      <p:ext uri="{BB962C8B-B14F-4D97-AF65-F5344CB8AC3E}">
        <p14:creationId xmlns:p14="http://schemas.microsoft.com/office/powerpoint/2010/main" val="3400383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If anyone goes</a:t>
            </a:r>
            <a:r>
              <a:rPr lang="en-GB" baseline="0" dirty="0"/>
              <a:t> on to become a counsellor they will learn active listening skills. If you learn to use this Active Listening model you will become a very competent listener. It’s simple – ask a question - keep quiet – listen to the words the other person uses and ask a second question about what they said. Go round and round until you understand the other person – that’s listening – you can’t listen if you are talking.</a:t>
            </a:r>
          </a:p>
          <a:p>
            <a:endParaRPr lang="en-GB" dirty="0"/>
          </a:p>
          <a:p>
            <a:r>
              <a:rPr lang="en-GB" dirty="0"/>
              <a:t>I want you to use the Active Listening model to solve the Who Am I game.</a:t>
            </a:r>
          </a:p>
        </p:txBody>
      </p:sp>
      <p:sp>
        <p:nvSpPr>
          <p:cNvPr id="4" name="Slide Number Placeholder 3"/>
          <p:cNvSpPr>
            <a:spLocks noGrp="1"/>
          </p:cNvSpPr>
          <p:nvPr>
            <p:ph type="sldNum" sz="quarter" idx="10"/>
          </p:nvPr>
        </p:nvSpPr>
        <p:spPr/>
        <p:txBody>
          <a:bodyPr/>
          <a:lstStyle/>
          <a:p>
            <a:fld id="{5AFDF1DB-4520-449F-A03B-73C9337A2BAA}" type="slidenum">
              <a:rPr lang="en-GB" smtClean="0"/>
              <a:pPr/>
              <a:t>11</a:t>
            </a:fld>
            <a:endParaRPr lang="en-GB"/>
          </a:p>
        </p:txBody>
      </p:sp>
    </p:spTree>
    <p:extLst>
      <p:ext uri="{BB962C8B-B14F-4D97-AF65-F5344CB8AC3E}">
        <p14:creationId xmlns:p14="http://schemas.microsoft.com/office/powerpoint/2010/main" val="1695527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second thing they found that high resilient people did better than low resilient people was problem solving – and they linked this skill with other skills e.g. using listening skills to help understand what the problem was.</a:t>
            </a:r>
          </a:p>
        </p:txBody>
      </p:sp>
      <p:sp>
        <p:nvSpPr>
          <p:cNvPr id="4" name="Slide Number Placeholder 3"/>
          <p:cNvSpPr>
            <a:spLocks noGrp="1"/>
          </p:cNvSpPr>
          <p:nvPr>
            <p:ph type="sldNum" sz="quarter" idx="10"/>
          </p:nvPr>
        </p:nvSpPr>
        <p:spPr/>
        <p:txBody>
          <a:bodyPr/>
          <a:lstStyle/>
          <a:p>
            <a:fld id="{ECF25B01-C519-466C-B7A5-311001DCBDF6}" type="slidenum">
              <a:rPr lang="en-GB" smtClean="0"/>
              <a:t>12</a:t>
            </a:fld>
            <a:endParaRPr lang="en-GB"/>
          </a:p>
        </p:txBody>
      </p:sp>
    </p:spTree>
    <p:extLst>
      <p:ext uri="{BB962C8B-B14F-4D97-AF65-F5344CB8AC3E}">
        <p14:creationId xmlns:p14="http://schemas.microsoft.com/office/powerpoint/2010/main" val="3678338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Rectangle 3"/>
          <p:cNvSpPr>
            <a:spLocks noGrp="1" noChangeArrowheads="1"/>
          </p:cNvSpPr>
          <p:nvPr>
            <p:ph type="body" idx="1"/>
          </p:nvPr>
        </p:nvSpPr>
        <p:spPr bwMode="auto">
          <a:xfrm>
            <a:off x="1150550" y="4415791"/>
            <a:ext cx="4783949"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60000"/>
              </a:lnSpc>
              <a:buFont typeface="Wingdings" pitchFamily="2" charset="2"/>
              <a:buNone/>
            </a:pPr>
            <a:r>
              <a:rPr lang="en-GB" altLang="en-US" sz="1400" dirty="0">
                <a:latin typeface="+mn-lt"/>
              </a:rPr>
              <a:t>Ask how do they manufacture jig saw puzzles.</a:t>
            </a:r>
            <a:r>
              <a:rPr lang="en-GB" altLang="en-US" sz="1400" baseline="0" dirty="0">
                <a:latin typeface="+mn-lt"/>
              </a:rPr>
              <a:t> Award a point when someone says they start with the picture and then chop it up.</a:t>
            </a:r>
            <a:endParaRPr lang="en-GB" altLang="en-US" sz="1400" dirty="0">
              <a:latin typeface="+mn-lt"/>
            </a:endParaRPr>
          </a:p>
          <a:p>
            <a:pPr eaLnBrk="1" hangingPunct="1">
              <a:lnSpc>
                <a:spcPct val="160000"/>
              </a:lnSpc>
              <a:buFont typeface="Wingdings" pitchFamily="2" charset="2"/>
              <a:buChar char="v"/>
            </a:pPr>
            <a:endParaRPr lang="en-GB" altLang="en-US" sz="1600" dirty="0">
              <a:latin typeface="Bookman Old Style" pitchFamily="18" charset="0"/>
            </a:endParaRPr>
          </a:p>
          <a:p>
            <a:pPr eaLnBrk="1" hangingPunct="1">
              <a:lnSpc>
                <a:spcPct val="160000"/>
              </a:lnSpc>
              <a:buFont typeface="Wingdings" pitchFamily="2" charset="2"/>
              <a:buChar char="v"/>
            </a:pPr>
            <a:endParaRPr lang="en-GB" altLang="en-US" sz="1600" dirty="0">
              <a:latin typeface="Bookman Old Style" pitchFamily="18" charset="0"/>
            </a:endParaRPr>
          </a:p>
          <a:p>
            <a:pPr eaLnBrk="1" hangingPunct="1">
              <a:buFont typeface="Wingdings" pitchFamily="2" charset="2"/>
              <a:buChar char="v"/>
            </a:pPr>
            <a:endParaRPr lang="en-GB" altLang="en-US" sz="1600" dirty="0"/>
          </a:p>
        </p:txBody>
      </p:sp>
    </p:spTree>
    <p:extLst>
      <p:ext uri="{BB962C8B-B14F-4D97-AF65-F5344CB8AC3E}">
        <p14:creationId xmlns:p14="http://schemas.microsoft.com/office/powerpoint/2010/main" val="2553734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 resilient people have a jigsaw with all the bits needed to solve the problem – they start with the end – a picture of success and then chop it up!</a:t>
            </a:r>
          </a:p>
          <a:p>
            <a:endParaRPr lang="en-GB" dirty="0"/>
          </a:p>
          <a:p>
            <a:r>
              <a:rPr lang="en-GB" dirty="0"/>
              <a:t>This is optimism in practice – they believe they are going to succeed so they spend time focused on what it will look like when they succeed.</a:t>
            </a:r>
          </a:p>
          <a:p>
            <a:endParaRPr lang="en-GB" dirty="0"/>
          </a:p>
          <a:p>
            <a:r>
              <a:rPr lang="en-GB" dirty="0"/>
              <a:t>Unfortunately low resilient people are much more likely to be PESSIMISTIC – they see themselves failing even before they start.</a:t>
            </a:r>
          </a:p>
        </p:txBody>
      </p:sp>
      <p:sp>
        <p:nvSpPr>
          <p:cNvPr id="4" name="Slide Number Placeholder 3"/>
          <p:cNvSpPr>
            <a:spLocks noGrp="1"/>
          </p:cNvSpPr>
          <p:nvPr>
            <p:ph type="sldNum" sz="quarter" idx="10"/>
          </p:nvPr>
        </p:nvSpPr>
        <p:spPr/>
        <p:txBody>
          <a:bodyPr/>
          <a:lstStyle/>
          <a:p>
            <a:fld id="{ECF25B01-C519-466C-B7A5-311001DCBDF6}" type="slidenum">
              <a:rPr lang="en-GB" smtClean="0"/>
              <a:t>14</a:t>
            </a:fld>
            <a:endParaRPr lang="en-GB"/>
          </a:p>
        </p:txBody>
      </p:sp>
    </p:spTree>
    <p:extLst>
      <p:ext uri="{BB962C8B-B14F-4D97-AF65-F5344CB8AC3E}">
        <p14:creationId xmlns:p14="http://schemas.microsoft.com/office/powerpoint/2010/main" val="2947785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 resilient people have a film in their heads of</a:t>
            </a:r>
            <a:r>
              <a:rPr lang="en-GB" baseline="0" dirty="0"/>
              <a:t> what it will be like when they succeed - optimism; low resilient people see all the problems that mean they are going to fail - pessimism.</a:t>
            </a:r>
          </a:p>
          <a:p>
            <a:endParaRPr lang="en-GB" baseline="0" dirty="0"/>
          </a:p>
          <a:p>
            <a:r>
              <a:rPr lang="en-GB" baseline="0" dirty="0"/>
              <a:t>This mindset is very important in determining which road a person goes down – the high resilient or low resilient road.</a:t>
            </a:r>
            <a:endParaRPr lang="en-GB" dirty="0"/>
          </a:p>
        </p:txBody>
      </p:sp>
      <p:sp>
        <p:nvSpPr>
          <p:cNvPr id="4" name="Slide Number Placeholder 3"/>
          <p:cNvSpPr>
            <a:spLocks noGrp="1"/>
          </p:cNvSpPr>
          <p:nvPr>
            <p:ph type="sldNum" sz="quarter" idx="10"/>
          </p:nvPr>
        </p:nvSpPr>
        <p:spPr/>
        <p:txBody>
          <a:bodyPr/>
          <a:lstStyle/>
          <a:p>
            <a:fld id="{ECF25B01-C519-466C-B7A5-311001DCBDF6}" type="slidenum">
              <a:rPr lang="en-GB" smtClean="0"/>
              <a:t>15</a:t>
            </a:fld>
            <a:endParaRPr lang="en-GB"/>
          </a:p>
        </p:txBody>
      </p:sp>
    </p:spTree>
    <p:extLst>
      <p:ext uri="{BB962C8B-B14F-4D97-AF65-F5344CB8AC3E}">
        <p14:creationId xmlns:p14="http://schemas.microsoft.com/office/powerpoint/2010/main" val="1442474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5791" y="4415095"/>
            <a:ext cx="5608320" cy="4183380"/>
          </a:xfrm>
        </p:spPr>
        <p:txBody>
          <a:bodyPr/>
          <a:lstStyle/>
          <a:p>
            <a:r>
              <a:rPr lang="en-GB" dirty="0"/>
              <a:t>Tell the group you are going to show a 3 second clip of a video </a:t>
            </a:r>
            <a:r>
              <a:rPr lang="en-GB" dirty="0" smtClean="0"/>
              <a:t>– who </a:t>
            </a:r>
            <a:r>
              <a:rPr lang="en-GB" dirty="0"/>
              <a:t>can tell who it is and what he is talking about – JFK and the space programme. </a:t>
            </a:r>
            <a:endParaRPr lang="en-GB" dirty="0" smtClean="0"/>
          </a:p>
          <a:p>
            <a:endParaRPr lang="en-GB" dirty="0"/>
          </a:p>
          <a:p>
            <a:r>
              <a:rPr lang="en-GB" dirty="0"/>
              <a:t>Click on to the next slide the video starts automatically – play video for a count of three then click backwards – make sure you have returned to this slide. </a:t>
            </a:r>
          </a:p>
          <a:p>
            <a:endParaRPr lang="en-GB" dirty="0"/>
          </a:p>
          <a:p>
            <a:endParaRPr lang="en-GB" dirty="0"/>
          </a:p>
        </p:txBody>
      </p:sp>
      <p:sp>
        <p:nvSpPr>
          <p:cNvPr id="4" name="Slide Number Placeholder 3"/>
          <p:cNvSpPr>
            <a:spLocks noGrp="1"/>
          </p:cNvSpPr>
          <p:nvPr>
            <p:ph type="sldNum" sz="quarter" idx="10"/>
          </p:nvPr>
        </p:nvSpPr>
        <p:spPr/>
        <p:txBody>
          <a:bodyPr/>
          <a:lstStyle/>
          <a:p>
            <a:fld id="{ECF25B01-C519-466C-B7A5-311001DCBDF6}" type="slidenum">
              <a:rPr lang="en-GB" smtClean="0"/>
              <a:t>16</a:t>
            </a:fld>
            <a:endParaRPr lang="en-GB"/>
          </a:p>
        </p:txBody>
      </p:sp>
    </p:spTree>
    <p:extLst>
      <p:ext uri="{BB962C8B-B14F-4D97-AF65-F5344CB8AC3E}">
        <p14:creationId xmlns:p14="http://schemas.microsoft.com/office/powerpoint/2010/main" val="2182973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space programme changed our world – laptops, mobile phones – thousands and thousands of things we take for granted came from the space programme – because so many problems needed to be solved. But Kennedy didn’t talk about the problems he talked about success – high resilient people do the same. If Kennedy had listed all the problems that needed solved the American people would have said no thanks!</a:t>
            </a:r>
          </a:p>
        </p:txBody>
      </p:sp>
      <p:sp>
        <p:nvSpPr>
          <p:cNvPr id="4" name="Slide Number Placeholder 3"/>
          <p:cNvSpPr>
            <a:spLocks noGrp="1"/>
          </p:cNvSpPr>
          <p:nvPr>
            <p:ph type="sldNum" sz="quarter" idx="10"/>
          </p:nvPr>
        </p:nvSpPr>
        <p:spPr/>
        <p:txBody>
          <a:bodyPr/>
          <a:lstStyle/>
          <a:p>
            <a:fld id="{ECF25B01-C519-466C-B7A5-311001DCBDF6}" type="slidenum">
              <a:rPr lang="en-GB" smtClean="0"/>
              <a:t>17</a:t>
            </a:fld>
            <a:endParaRPr lang="en-GB"/>
          </a:p>
        </p:txBody>
      </p:sp>
    </p:spTree>
    <p:extLst>
      <p:ext uri="{BB962C8B-B14F-4D97-AF65-F5344CB8AC3E}">
        <p14:creationId xmlns:p14="http://schemas.microsoft.com/office/powerpoint/2010/main" val="1738813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t>
            </a:r>
            <a:r>
              <a:rPr lang="en-GB" dirty="0" smtClean="0"/>
              <a:t>JFK starts </a:t>
            </a:r>
            <a:r>
              <a:rPr lang="en-GB" dirty="0"/>
              <a:t>to build his jigsaw backwards – starting</a:t>
            </a:r>
            <a:r>
              <a:rPr lang="en-GB" baseline="0" dirty="0"/>
              <a:t> with his vision of success – he wants to </a:t>
            </a:r>
            <a:r>
              <a:rPr lang="en-GB" baseline="0" dirty="0" smtClean="0"/>
              <a:t>have man landing on the moon</a:t>
            </a:r>
            <a:endParaRPr lang="en-GB" dirty="0"/>
          </a:p>
        </p:txBody>
      </p:sp>
      <p:sp>
        <p:nvSpPr>
          <p:cNvPr id="4" name="Slide Number Placeholder 3"/>
          <p:cNvSpPr>
            <a:spLocks noGrp="1"/>
          </p:cNvSpPr>
          <p:nvPr>
            <p:ph type="sldNum" sz="quarter" idx="10"/>
          </p:nvPr>
        </p:nvSpPr>
        <p:spPr/>
        <p:txBody>
          <a:bodyPr/>
          <a:lstStyle/>
          <a:p>
            <a:fld id="{ECF25B01-C519-466C-B7A5-311001DCBDF6}" type="slidenum">
              <a:rPr lang="en-GB" smtClean="0"/>
              <a:t>18</a:t>
            </a:fld>
            <a:endParaRPr lang="en-GB"/>
          </a:p>
        </p:txBody>
      </p:sp>
    </p:spTree>
    <p:extLst>
      <p:ext uri="{BB962C8B-B14F-4D97-AF65-F5344CB8AC3E}">
        <p14:creationId xmlns:p14="http://schemas.microsoft.com/office/powerpoint/2010/main" val="48887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having a Vision is not enough – you also need a strategy or plan of how to achieve that vision. If all you have is a Vision you are a dreamer and are unlikely to succeed. </a:t>
            </a:r>
          </a:p>
        </p:txBody>
      </p:sp>
      <p:sp>
        <p:nvSpPr>
          <p:cNvPr id="4" name="Slide Number Placeholder 3"/>
          <p:cNvSpPr>
            <a:spLocks noGrp="1"/>
          </p:cNvSpPr>
          <p:nvPr>
            <p:ph type="sldNum" sz="quarter" idx="10"/>
          </p:nvPr>
        </p:nvSpPr>
        <p:spPr/>
        <p:txBody>
          <a:bodyPr/>
          <a:lstStyle/>
          <a:p>
            <a:fld id="{ECF25B01-C519-466C-B7A5-311001DCBDF6}" type="slidenum">
              <a:rPr lang="en-GB" smtClean="0"/>
              <a:t>19</a:t>
            </a:fld>
            <a:endParaRPr lang="en-GB"/>
          </a:p>
        </p:txBody>
      </p:sp>
    </p:spTree>
    <p:extLst>
      <p:ext uri="{BB962C8B-B14F-4D97-AF65-F5344CB8AC3E}">
        <p14:creationId xmlns:p14="http://schemas.microsoft.com/office/powerpoint/2010/main" val="2852153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with your vision of success, then step backwards and identify the problems you have to overcome to achieve that success – high resilient people start at the end and work backwards</a:t>
            </a:r>
            <a:r>
              <a:rPr lang="en-GB" baseline="0" dirty="0"/>
              <a:t> – low resilient people start with the problems and get lost.</a:t>
            </a:r>
            <a:endParaRPr lang="en-GB" dirty="0"/>
          </a:p>
        </p:txBody>
      </p:sp>
      <p:sp>
        <p:nvSpPr>
          <p:cNvPr id="4" name="Slide Number Placeholder 3"/>
          <p:cNvSpPr>
            <a:spLocks noGrp="1"/>
          </p:cNvSpPr>
          <p:nvPr>
            <p:ph type="sldNum" sz="quarter" idx="10"/>
          </p:nvPr>
        </p:nvSpPr>
        <p:spPr/>
        <p:txBody>
          <a:bodyPr/>
          <a:lstStyle/>
          <a:p>
            <a:fld id="{ECF25B01-C519-466C-B7A5-311001DCBDF6}" type="slidenum">
              <a:rPr lang="en-GB" smtClean="0"/>
              <a:t>20</a:t>
            </a:fld>
            <a:endParaRPr lang="en-GB"/>
          </a:p>
        </p:txBody>
      </p:sp>
    </p:spTree>
    <p:extLst>
      <p:ext uri="{BB962C8B-B14F-4D97-AF65-F5344CB8AC3E}">
        <p14:creationId xmlns:p14="http://schemas.microsoft.com/office/powerpoint/2010/main" val="3741691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psychologists examined resilience in families they discovered that high resilient people did five core things differently from low resilient people – and</a:t>
            </a:r>
            <a:r>
              <a:rPr lang="en-GB" baseline="0" dirty="0"/>
              <a:t> also that low resilient people could learn to become more resilient by learning these core life skills.</a:t>
            </a:r>
          </a:p>
          <a:p>
            <a:pPr marL="171450" indent="-171450">
              <a:buFont typeface="Arial" panose="020B0604020202020204" pitchFamily="34" charset="0"/>
              <a:buChar char="•"/>
            </a:pPr>
            <a:r>
              <a:rPr lang="en-GB" baseline="0" dirty="0"/>
              <a:t>One of the first things they found was that high resilient people were better listeners than low resilient people and we are going to look at listening skills very shortly.</a:t>
            </a:r>
          </a:p>
          <a:p>
            <a:pPr marL="171450" indent="-171450">
              <a:buFont typeface="Arial" panose="020B0604020202020204" pitchFamily="34" charset="0"/>
              <a:buChar char="•"/>
            </a:pPr>
            <a:r>
              <a:rPr lang="en-GB" baseline="0" dirty="0"/>
              <a:t>The second life skill was the ability to solve problems – high resilient people were better problem solvers so we are going to look at problem solving.  They also found that high resilient people used their skills together – so listening helps solve problems etc.</a:t>
            </a:r>
          </a:p>
          <a:p>
            <a:pPr marL="171450" indent="-171450">
              <a:buFont typeface="Arial" panose="020B0604020202020204" pitchFamily="34" charset="0"/>
              <a:buChar char="•"/>
            </a:pPr>
            <a:r>
              <a:rPr lang="en-GB" baseline="0" dirty="0"/>
              <a:t>The third skill seen in high resilient people was that they were better able to manage their emotions – low resilient people’s heads kept exploding – a bit like </a:t>
            </a:r>
            <a:r>
              <a:rPr lang="en-GB" baseline="0" dirty="0" err="1"/>
              <a:t>Eastenders</a:t>
            </a:r>
            <a:r>
              <a:rPr lang="en-GB" baseline="0" dirty="0"/>
              <a:t>. One of the main reasons people lose control of their emotions is stress so we will look at that.</a:t>
            </a:r>
          </a:p>
          <a:p>
            <a:pPr marL="171450" indent="-171450">
              <a:buFont typeface="Arial" panose="020B0604020202020204" pitchFamily="34" charset="0"/>
              <a:buChar char="•"/>
            </a:pPr>
            <a:r>
              <a:rPr lang="en-GB" baseline="0" dirty="0"/>
              <a:t>High resilient people are much more likely to work successfully in teams – working together to solve problems or achieve success – low resilient people tend to work on their own – and fail on their own – so we will look at team-working.</a:t>
            </a:r>
          </a:p>
          <a:p>
            <a:pPr marL="171450" indent="-171450">
              <a:buFont typeface="Arial" panose="020B0604020202020204" pitchFamily="34" charset="0"/>
              <a:buChar char="•"/>
            </a:pPr>
            <a:r>
              <a:rPr lang="en-GB" baseline="0" dirty="0"/>
              <a:t>Finally they found that high resilient people were the first to ask for help – they knew that getting help was a good thing – low resilient people were less likely to ask for help even though they were the people most likely to be struggling- they thought asking for help was a sign of weakness.</a:t>
            </a:r>
            <a:endParaRPr lang="en-GB" dirty="0"/>
          </a:p>
        </p:txBody>
      </p:sp>
      <p:sp>
        <p:nvSpPr>
          <p:cNvPr id="4" name="Slide Number Placeholder 3"/>
          <p:cNvSpPr>
            <a:spLocks noGrp="1"/>
          </p:cNvSpPr>
          <p:nvPr>
            <p:ph type="sldNum" sz="quarter" idx="10"/>
          </p:nvPr>
        </p:nvSpPr>
        <p:spPr/>
        <p:txBody>
          <a:bodyPr/>
          <a:lstStyle/>
          <a:p>
            <a:fld id="{ECF25B01-C519-466C-B7A5-311001DCBDF6}" type="slidenum">
              <a:rPr lang="en-GB" smtClean="0"/>
              <a:t>3</a:t>
            </a:fld>
            <a:endParaRPr lang="en-GB"/>
          </a:p>
        </p:txBody>
      </p:sp>
    </p:spTree>
    <p:extLst>
      <p:ext uri="{BB962C8B-B14F-4D97-AF65-F5344CB8AC3E}">
        <p14:creationId xmlns:p14="http://schemas.microsoft.com/office/powerpoint/2010/main" val="4073752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Some problems that JFK may have faced…</a:t>
            </a:r>
            <a:endParaRPr lang="en-GB" dirty="0"/>
          </a:p>
        </p:txBody>
      </p:sp>
      <p:sp>
        <p:nvSpPr>
          <p:cNvPr id="4" name="Slide Number Placeholder 3"/>
          <p:cNvSpPr>
            <a:spLocks noGrp="1"/>
          </p:cNvSpPr>
          <p:nvPr>
            <p:ph type="sldNum" sz="quarter" idx="10"/>
          </p:nvPr>
        </p:nvSpPr>
        <p:spPr/>
        <p:txBody>
          <a:bodyPr/>
          <a:lstStyle/>
          <a:p>
            <a:fld id="{ECF25B01-C519-466C-B7A5-311001DCBDF6}" type="slidenum">
              <a:rPr lang="en-GB" smtClean="0"/>
              <a:t>21</a:t>
            </a:fld>
            <a:endParaRPr lang="en-GB"/>
          </a:p>
        </p:txBody>
      </p:sp>
    </p:spTree>
    <p:extLst>
      <p:ext uri="{BB962C8B-B14F-4D97-AF65-F5344CB8AC3E}">
        <p14:creationId xmlns:p14="http://schemas.microsoft.com/office/powerpoint/2010/main" val="3247516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identified the problems he can think about each one and decide the actions he can take to get past them.</a:t>
            </a:r>
          </a:p>
        </p:txBody>
      </p:sp>
      <p:sp>
        <p:nvSpPr>
          <p:cNvPr id="4" name="Slide Number Placeholder 3"/>
          <p:cNvSpPr>
            <a:spLocks noGrp="1"/>
          </p:cNvSpPr>
          <p:nvPr>
            <p:ph type="sldNum" sz="quarter" idx="10"/>
          </p:nvPr>
        </p:nvSpPr>
        <p:spPr/>
        <p:txBody>
          <a:bodyPr/>
          <a:lstStyle/>
          <a:p>
            <a:fld id="{ECF25B01-C519-466C-B7A5-311001DCBDF6}" type="slidenum">
              <a:rPr lang="en-GB" smtClean="0"/>
              <a:t>22</a:t>
            </a:fld>
            <a:endParaRPr lang="en-GB"/>
          </a:p>
        </p:txBody>
      </p:sp>
    </p:spTree>
    <p:extLst>
      <p:ext uri="{BB962C8B-B14F-4D97-AF65-F5344CB8AC3E}">
        <p14:creationId xmlns:p14="http://schemas.microsoft.com/office/powerpoint/2010/main" val="3221407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 resilient people want to succeed – so they will partner with other people and use resources to achieve success.</a:t>
            </a:r>
          </a:p>
          <a:p>
            <a:endParaRPr lang="en-GB" dirty="0"/>
          </a:p>
          <a:p>
            <a:r>
              <a:rPr lang="en-GB" dirty="0"/>
              <a:t>So </a:t>
            </a:r>
            <a:r>
              <a:rPr lang="en-GB" dirty="0" smtClean="0"/>
              <a:t>JFK is </a:t>
            </a:r>
            <a:r>
              <a:rPr lang="en-GB" dirty="0"/>
              <a:t>high resilient and right from the start he plans in what help he needs to achieve his </a:t>
            </a:r>
            <a:r>
              <a:rPr lang="en-GB" dirty="0" smtClean="0"/>
              <a:t>Vision</a:t>
            </a:r>
            <a:r>
              <a:rPr lang="en-GB" baseline="0" dirty="0" smtClean="0"/>
              <a:t> – NASA, Apollo 11, </a:t>
            </a:r>
            <a:r>
              <a:rPr lang="en-GB" baseline="0" smtClean="0"/>
              <a:t>Neil Armstrong, </a:t>
            </a:r>
            <a:r>
              <a:rPr lang="en-GB" baseline="0" dirty="0" smtClean="0"/>
              <a:t>Buzz Aldrin</a:t>
            </a:r>
            <a:endParaRPr lang="en-GB" dirty="0"/>
          </a:p>
        </p:txBody>
      </p:sp>
      <p:sp>
        <p:nvSpPr>
          <p:cNvPr id="4" name="Slide Number Placeholder 3"/>
          <p:cNvSpPr>
            <a:spLocks noGrp="1"/>
          </p:cNvSpPr>
          <p:nvPr>
            <p:ph type="sldNum" sz="quarter" idx="10"/>
          </p:nvPr>
        </p:nvSpPr>
        <p:spPr/>
        <p:txBody>
          <a:bodyPr/>
          <a:lstStyle/>
          <a:p>
            <a:fld id="{ECF25B01-C519-466C-B7A5-311001DCBDF6}" type="slidenum">
              <a:rPr lang="en-GB" smtClean="0"/>
              <a:t>23</a:t>
            </a:fld>
            <a:endParaRPr lang="en-GB"/>
          </a:p>
        </p:txBody>
      </p:sp>
    </p:spTree>
    <p:extLst>
      <p:ext uri="{BB962C8B-B14F-4D97-AF65-F5344CB8AC3E}">
        <p14:creationId xmlns:p14="http://schemas.microsoft.com/office/powerpoint/2010/main" val="3250630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 the instructions on the slide carefully, if you don’t it can be easy to lose track of the game.</a:t>
            </a:r>
          </a:p>
        </p:txBody>
      </p:sp>
      <p:sp>
        <p:nvSpPr>
          <p:cNvPr id="4" name="Slide Number Placeholder 3"/>
          <p:cNvSpPr>
            <a:spLocks noGrp="1"/>
          </p:cNvSpPr>
          <p:nvPr>
            <p:ph type="sldNum" sz="quarter" idx="10"/>
          </p:nvPr>
        </p:nvSpPr>
        <p:spPr/>
        <p:txBody>
          <a:bodyPr/>
          <a:lstStyle/>
          <a:p>
            <a:fld id="{ECF25B01-C519-466C-B7A5-311001DCBDF6}" type="slidenum">
              <a:rPr lang="en-GB" smtClean="0"/>
              <a:t>4</a:t>
            </a:fld>
            <a:endParaRPr lang="en-GB"/>
          </a:p>
        </p:txBody>
      </p:sp>
    </p:spTree>
    <p:extLst>
      <p:ext uri="{BB962C8B-B14F-4D97-AF65-F5344CB8AC3E}">
        <p14:creationId xmlns:p14="http://schemas.microsoft.com/office/powerpoint/2010/main" val="1579982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Follow the instructions on the slide carefully, if you don’t it can be easy to lose track of the game.</a:t>
            </a:r>
          </a:p>
          <a:p>
            <a:endParaRPr lang="en-GB" dirty="0"/>
          </a:p>
        </p:txBody>
      </p:sp>
      <p:sp>
        <p:nvSpPr>
          <p:cNvPr id="4" name="Slide Number Placeholder 3"/>
          <p:cNvSpPr>
            <a:spLocks noGrp="1"/>
          </p:cNvSpPr>
          <p:nvPr>
            <p:ph type="sldNum" sz="quarter" idx="10"/>
          </p:nvPr>
        </p:nvSpPr>
        <p:spPr/>
        <p:txBody>
          <a:bodyPr/>
          <a:lstStyle/>
          <a:p>
            <a:fld id="{ECF25B01-C519-466C-B7A5-311001DCBDF6}" type="slidenum">
              <a:rPr lang="en-GB" smtClean="0"/>
              <a:t>5</a:t>
            </a:fld>
            <a:endParaRPr lang="en-GB"/>
          </a:p>
        </p:txBody>
      </p:sp>
    </p:spTree>
    <p:extLst>
      <p:ext uri="{BB962C8B-B14F-4D97-AF65-F5344CB8AC3E}">
        <p14:creationId xmlns:p14="http://schemas.microsoft.com/office/powerpoint/2010/main" val="2244487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dirty="0"/>
              <a:t>Follow the instructions on the slide carefully, if you don’t it can be easy to lose track of the game.</a:t>
            </a:r>
          </a:p>
          <a:p>
            <a:pPr eaLnBrk="1" hangingPunct="1">
              <a:spcBef>
                <a:spcPct val="0"/>
              </a:spcBef>
            </a:pPr>
            <a:endParaRPr lang="en-US" i="0" baseline="0" dirty="0"/>
          </a:p>
          <a:p>
            <a:pPr eaLnBrk="1" hangingPunct="1">
              <a:spcBef>
                <a:spcPct val="0"/>
              </a:spcBef>
            </a:pPr>
            <a:endParaRPr lang="en-US" i="0" baseline="0" dirty="0"/>
          </a:p>
          <a:p>
            <a:pPr eaLnBrk="1" hangingPunct="1">
              <a:spcBef>
                <a:spcPct val="0"/>
              </a:spcBef>
            </a:pPr>
            <a:endParaRPr lang="en-US" i="0" baseline="0" dirty="0"/>
          </a:p>
          <a:p>
            <a:pPr eaLnBrk="1" hangingPunct="1">
              <a:spcBef>
                <a:spcPct val="0"/>
              </a:spcBef>
            </a:pPr>
            <a:r>
              <a:rPr lang="en-US" i="0" baseline="0" dirty="0"/>
              <a:t>  </a:t>
            </a:r>
            <a:endParaRPr lang="en-US" dirty="0"/>
          </a:p>
        </p:txBody>
      </p:sp>
      <p:sp>
        <p:nvSpPr>
          <p:cNvPr id="310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D05766-91A6-42AC-A146-E2F2633823D0}" type="slidenum">
              <a:rPr lang="en-GB" smtClean="0"/>
              <a:pPr eaLnBrk="1" hangingPunct="1"/>
              <a:t>6</a:t>
            </a:fld>
            <a:endParaRPr lang="en-GB"/>
          </a:p>
        </p:txBody>
      </p:sp>
    </p:spTree>
    <p:extLst>
      <p:ext uri="{BB962C8B-B14F-4D97-AF65-F5344CB8AC3E}">
        <p14:creationId xmlns:p14="http://schemas.microsoft.com/office/powerpoint/2010/main" val="3519888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Just repeat the point on this slide and </a:t>
            </a:r>
            <a:r>
              <a:rPr lang="en-US" dirty="0" err="1"/>
              <a:t>emphasise</a:t>
            </a:r>
            <a:r>
              <a:rPr lang="en-US" dirty="0"/>
              <a:t> that we had NO words in common.</a:t>
            </a:r>
          </a:p>
        </p:txBody>
      </p:sp>
      <p:sp>
        <p:nvSpPr>
          <p:cNvPr id="311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8893153-36E0-4AC4-8326-20F564632FDD}" type="slidenum">
              <a:rPr lang="en-GB" smtClean="0"/>
              <a:pPr eaLnBrk="1" hangingPunct="1"/>
              <a:t>7</a:t>
            </a:fld>
            <a:endParaRPr lang="en-GB"/>
          </a:p>
        </p:txBody>
      </p:sp>
    </p:spTree>
    <p:extLst>
      <p:ext uri="{BB962C8B-B14F-4D97-AF65-F5344CB8AC3E}">
        <p14:creationId xmlns:p14="http://schemas.microsoft.com/office/powerpoint/2010/main" val="302937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If you don’t understand the word DOG how can we understand what someone is trying to tell us – you can guess, which low resilient people do – or you can ask questions, which high resilient people do.</a:t>
            </a:r>
          </a:p>
        </p:txBody>
      </p:sp>
      <p:sp>
        <p:nvSpPr>
          <p:cNvPr id="312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8225062-58E4-47A5-A7A0-643B55D23E20}" type="slidenum">
              <a:rPr lang="en-GB" smtClean="0"/>
              <a:pPr eaLnBrk="1" hangingPunct="1"/>
              <a:t>8</a:t>
            </a:fld>
            <a:endParaRPr lang="en-GB"/>
          </a:p>
        </p:txBody>
      </p:sp>
    </p:spTree>
    <p:extLst>
      <p:ext uri="{BB962C8B-B14F-4D97-AF65-F5344CB8AC3E}">
        <p14:creationId xmlns:p14="http://schemas.microsoft.com/office/powerpoint/2010/main" val="2676283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Everybody can do it if they choose – ask more questions and you are a better listener and more resilient.</a:t>
            </a:r>
          </a:p>
        </p:txBody>
      </p:sp>
      <p:sp>
        <p:nvSpPr>
          <p:cNvPr id="4" name="Slide Number Placeholder 3"/>
          <p:cNvSpPr>
            <a:spLocks noGrp="1"/>
          </p:cNvSpPr>
          <p:nvPr>
            <p:ph type="sldNum" sz="quarter" idx="10"/>
          </p:nvPr>
        </p:nvSpPr>
        <p:spPr/>
        <p:txBody>
          <a:bodyPr/>
          <a:lstStyle/>
          <a:p>
            <a:fld id="{5AFDF1DB-4520-449F-A03B-73C9337A2BAA}" type="slidenum">
              <a:rPr lang="en-GB" smtClean="0"/>
              <a:pPr/>
              <a:t>9</a:t>
            </a:fld>
            <a:endParaRPr lang="en-GB"/>
          </a:p>
        </p:txBody>
      </p:sp>
    </p:spTree>
    <p:extLst>
      <p:ext uri="{BB962C8B-B14F-4D97-AF65-F5344CB8AC3E}">
        <p14:creationId xmlns:p14="http://schemas.microsoft.com/office/powerpoint/2010/main" val="419725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385151"/>
            <a:ext cx="5608320" cy="4183380"/>
          </a:xfrm>
        </p:spPr>
        <p:txBody>
          <a:bodyPr/>
          <a:lstStyle/>
          <a:p>
            <a:r>
              <a:rPr lang="en-GB" baseline="0" dirty="0"/>
              <a:t>Active listening is based on linking questions to answers – listen to the words someone speaks, ask them a question that is based on what they said; listen to their answer and ask them again about the words they used. If you ask about the words they used they will very quickly pick up that you are actually listening to them.</a:t>
            </a:r>
            <a:endParaRPr lang="en-GB" dirty="0"/>
          </a:p>
        </p:txBody>
      </p:sp>
      <p:sp>
        <p:nvSpPr>
          <p:cNvPr id="4" name="Slide Number Placeholder 3"/>
          <p:cNvSpPr>
            <a:spLocks noGrp="1"/>
          </p:cNvSpPr>
          <p:nvPr>
            <p:ph type="sldNum" sz="quarter" idx="10"/>
          </p:nvPr>
        </p:nvSpPr>
        <p:spPr/>
        <p:txBody>
          <a:bodyPr/>
          <a:lstStyle/>
          <a:p>
            <a:fld id="{ECF25B01-C519-466C-B7A5-311001DCBDF6}" type="slidenum">
              <a:rPr lang="en-GB" smtClean="0"/>
              <a:t>10</a:t>
            </a:fld>
            <a:endParaRPr lang="en-GB"/>
          </a:p>
        </p:txBody>
      </p:sp>
    </p:spTree>
    <p:extLst>
      <p:ext uri="{BB962C8B-B14F-4D97-AF65-F5344CB8AC3E}">
        <p14:creationId xmlns:p14="http://schemas.microsoft.com/office/powerpoint/2010/main" val="3566558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8E7A9D3B-5995-4C38-AE03-3AC7AA5A96F6}" type="datetimeFigureOut">
              <a:rPr lang="en-GB" smtClean="0"/>
              <a:t>26/02/2020</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D31DAF4-4136-40F0-9FBF-DE8DB125D968}"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993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7A9D3B-5995-4C38-AE03-3AC7AA5A96F6}" type="datetimeFigureOut">
              <a:rPr lang="en-GB" smtClean="0"/>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1DAF4-4136-40F0-9FBF-DE8DB125D968}" type="slidenum">
              <a:rPr lang="en-GB" smtClean="0"/>
              <a:t>‹#›</a:t>
            </a:fld>
            <a:endParaRPr lang="en-GB"/>
          </a:p>
        </p:txBody>
      </p:sp>
    </p:spTree>
    <p:extLst>
      <p:ext uri="{BB962C8B-B14F-4D97-AF65-F5344CB8AC3E}">
        <p14:creationId xmlns:p14="http://schemas.microsoft.com/office/powerpoint/2010/main" val="44199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7A9D3B-5995-4C38-AE03-3AC7AA5A96F6}" type="datetimeFigureOut">
              <a:rPr lang="en-GB" smtClean="0"/>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1DAF4-4136-40F0-9FBF-DE8DB125D968}" type="slidenum">
              <a:rPr lang="en-GB" smtClean="0"/>
              <a:t>‹#›</a:t>
            </a:fld>
            <a:endParaRPr lang="en-GB"/>
          </a:p>
        </p:txBody>
      </p:sp>
    </p:spTree>
    <p:extLst>
      <p:ext uri="{BB962C8B-B14F-4D97-AF65-F5344CB8AC3E}">
        <p14:creationId xmlns:p14="http://schemas.microsoft.com/office/powerpoint/2010/main" val="2348871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7A9D3B-5995-4C38-AE03-3AC7AA5A96F6}" type="datetimeFigureOut">
              <a:rPr lang="en-GB" smtClean="0"/>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1DAF4-4136-40F0-9FBF-DE8DB125D968}" type="slidenum">
              <a:rPr lang="en-GB" smtClean="0"/>
              <a:t>‹#›</a:t>
            </a:fld>
            <a:endParaRPr lang="en-GB"/>
          </a:p>
        </p:txBody>
      </p:sp>
    </p:spTree>
    <p:extLst>
      <p:ext uri="{BB962C8B-B14F-4D97-AF65-F5344CB8AC3E}">
        <p14:creationId xmlns:p14="http://schemas.microsoft.com/office/powerpoint/2010/main" val="3367602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7A9D3B-5995-4C38-AE03-3AC7AA5A96F6}" type="datetimeFigureOut">
              <a:rPr lang="en-GB" smtClean="0"/>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31DAF4-4136-40F0-9FBF-DE8DB125D968}"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173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7A9D3B-5995-4C38-AE03-3AC7AA5A96F6}" type="datetimeFigureOut">
              <a:rPr lang="en-GB" smtClean="0"/>
              <a:t>26/02/2020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31DAF4-4136-40F0-9FBF-DE8DB125D968}" type="slidenum">
              <a:rPr lang="en-GB" smtClean="0"/>
              <a:t>‹#›</a:t>
            </a:fld>
            <a:endParaRPr lang="en-GB"/>
          </a:p>
        </p:txBody>
      </p:sp>
    </p:spTree>
    <p:extLst>
      <p:ext uri="{BB962C8B-B14F-4D97-AF65-F5344CB8AC3E}">
        <p14:creationId xmlns:p14="http://schemas.microsoft.com/office/powerpoint/2010/main" val="401956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7A9D3B-5995-4C38-AE03-3AC7AA5A96F6}" type="datetimeFigureOut">
              <a:rPr lang="en-GB" smtClean="0"/>
              <a:t>26/02/2020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31DAF4-4136-40F0-9FBF-DE8DB125D968}" type="slidenum">
              <a:rPr lang="en-GB" smtClean="0"/>
              <a:t>‹#›</a:t>
            </a:fld>
            <a:endParaRPr lang="en-GB"/>
          </a:p>
        </p:txBody>
      </p:sp>
    </p:spTree>
    <p:extLst>
      <p:ext uri="{BB962C8B-B14F-4D97-AF65-F5344CB8AC3E}">
        <p14:creationId xmlns:p14="http://schemas.microsoft.com/office/powerpoint/2010/main" val="835190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7A9D3B-5995-4C38-AE03-3AC7AA5A96F6}" type="datetimeFigureOut">
              <a:rPr lang="en-GB" smtClean="0"/>
              <a:t>26/02/2020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31DAF4-4136-40F0-9FBF-DE8DB125D968}" type="slidenum">
              <a:rPr lang="en-GB" smtClean="0"/>
              <a:t>‹#›</a:t>
            </a:fld>
            <a:endParaRPr lang="en-GB"/>
          </a:p>
        </p:txBody>
      </p:sp>
    </p:spTree>
    <p:extLst>
      <p:ext uri="{BB962C8B-B14F-4D97-AF65-F5344CB8AC3E}">
        <p14:creationId xmlns:p14="http://schemas.microsoft.com/office/powerpoint/2010/main" val="329972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A9D3B-5995-4C38-AE03-3AC7AA5A96F6}" type="datetimeFigureOut">
              <a:rPr lang="en-GB" smtClean="0"/>
              <a:t>26/02/2020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31DAF4-4136-40F0-9FBF-DE8DB125D968}" type="slidenum">
              <a:rPr lang="en-GB" smtClean="0"/>
              <a:t>‹#›</a:t>
            </a:fld>
            <a:endParaRPr lang="en-GB"/>
          </a:p>
        </p:txBody>
      </p:sp>
    </p:spTree>
    <p:extLst>
      <p:ext uri="{BB962C8B-B14F-4D97-AF65-F5344CB8AC3E}">
        <p14:creationId xmlns:p14="http://schemas.microsoft.com/office/powerpoint/2010/main" val="1001715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A9D3B-5995-4C38-AE03-3AC7AA5A96F6}" type="datetimeFigureOut">
              <a:rPr lang="en-GB" smtClean="0"/>
              <a:t>26/02/2020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31DAF4-4136-40F0-9FBF-DE8DB125D968}" type="slidenum">
              <a:rPr lang="en-GB" smtClean="0"/>
              <a:t>‹#›</a:t>
            </a:fld>
            <a:endParaRPr lang="en-GB"/>
          </a:p>
        </p:txBody>
      </p:sp>
    </p:spTree>
    <p:extLst>
      <p:ext uri="{BB962C8B-B14F-4D97-AF65-F5344CB8AC3E}">
        <p14:creationId xmlns:p14="http://schemas.microsoft.com/office/powerpoint/2010/main" val="3960347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A9D3B-5995-4C38-AE03-3AC7AA5A96F6}" type="datetimeFigureOut">
              <a:rPr lang="en-GB" smtClean="0"/>
              <a:t>26/02/2020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31DAF4-4136-40F0-9FBF-DE8DB125D968}" type="slidenum">
              <a:rPr lang="en-GB" smtClean="0"/>
              <a:t>‹#›</a:t>
            </a:fld>
            <a:endParaRPr lang="en-GB"/>
          </a:p>
        </p:txBody>
      </p:sp>
    </p:spTree>
    <p:extLst>
      <p:ext uri="{BB962C8B-B14F-4D97-AF65-F5344CB8AC3E}">
        <p14:creationId xmlns:p14="http://schemas.microsoft.com/office/powerpoint/2010/main" val="260344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8E7A9D3B-5995-4C38-AE03-3AC7AA5A96F6}" type="datetimeFigureOut">
              <a:rPr lang="en-GB" smtClean="0"/>
              <a:t>26/02/2020</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D31DAF4-4136-40F0-9FBF-DE8DB125D968}" type="slidenum">
              <a:rPr lang="en-GB" smtClean="0"/>
              <a:t>‹#›</a:t>
            </a:fld>
            <a:endParaRPr lang="en-GB"/>
          </a:p>
        </p:txBody>
      </p:sp>
    </p:spTree>
    <p:extLst>
      <p:ext uri="{BB962C8B-B14F-4D97-AF65-F5344CB8AC3E}">
        <p14:creationId xmlns:p14="http://schemas.microsoft.com/office/powerpoint/2010/main" val="1590906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09800" y="836713"/>
            <a:ext cx="7772400" cy="147002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GB" sz="6600" dirty="0" smtClean="0">
                <a:solidFill>
                  <a:schemeClr val="accent3">
                    <a:lumMod val="75000"/>
                  </a:schemeClr>
                </a:solidFill>
                <a:latin typeface="+mn-lt"/>
                <a:cs typeface="Aparajita" panose="020B0502040204020203" pitchFamily="18" charset="0"/>
              </a:rPr>
              <a:t>Resilience Skills – Part 2</a:t>
            </a:r>
            <a:endParaRPr lang="en-GB" sz="6600" dirty="0">
              <a:solidFill>
                <a:schemeClr val="accent3">
                  <a:lumMod val="75000"/>
                </a:schemeClr>
              </a:solidFill>
              <a:latin typeface="+mn-lt"/>
              <a:cs typeface="Aparajita" panose="020B0502040204020203" pitchFamily="18" charset="0"/>
            </a:endParaRPr>
          </a:p>
        </p:txBody>
      </p:sp>
      <p:pic>
        <p:nvPicPr>
          <p:cNvPr id="5" name="Picture 4">
            <a:extLst>
              <a:ext uri="{FF2B5EF4-FFF2-40B4-BE49-F238E27FC236}">
                <a16:creationId xmlns:a16="http://schemas.microsoft.com/office/drawing/2014/main" id="{36B2FDBE-AAC6-4742-B6B0-25A22E354BAC}"/>
              </a:ext>
            </a:extLst>
          </p:cNvPr>
          <p:cNvPicPr>
            <a:picLocks noChangeAspect="1"/>
          </p:cNvPicPr>
          <p:nvPr/>
        </p:nvPicPr>
        <p:blipFill>
          <a:blip r:embed="rId2"/>
          <a:stretch>
            <a:fillRect/>
          </a:stretch>
        </p:blipFill>
        <p:spPr>
          <a:xfrm>
            <a:off x="4404131" y="2157239"/>
            <a:ext cx="3383738" cy="2197447"/>
          </a:xfrm>
          <a:prstGeom prst="rect">
            <a:avLst/>
          </a:prstGeom>
        </p:spPr>
      </p:pic>
    </p:spTree>
    <p:extLst>
      <p:ext uri="{BB962C8B-B14F-4D97-AF65-F5344CB8AC3E}">
        <p14:creationId xmlns:p14="http://schemas.microsoft.com/office/powerpoint/2010/main" val="1832713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000" dirty="0">
                <a:solidFill>
                  <a:schemeClr val="accent3">
                    <a:lumMod val="75000"/>
                  </a:schemeClr>
                </a:solidFill>
                <a:latin typeface="+mn-lt"/>
              </a:rPr>
              <a:t>Active Listening.</a:t>
            </a:r>
          </a:p>
        </p:txBody>
      </p:sp>
      <p:sp>
        <p:nvSpPr>
          <p:cNvPr id="3" name="Content Placeholder 2"/>
          <p:cNvSpPr>
            <a:spLocks noGrp="1"/>
          </p:cNvSpPr>
          <p:nvPr>
            <p:ph idx="1"/>
          </p:nvPr>
        </p:nvSpPr>
        <p:spPr>
          <a:xfrm>
            <a:off x="2152650" y="1825625"/>
            <a:ext cx="4375398" cy="4351338"/>
          </a:xfrm>
        </p:spPr>
        <p:txBody>
          <a:bodyPr>
            <a:normAutofit/>
          </a:bodyPr>
          <a:lstStyle/>
          <a:p>
            <a:endParaRPr lang="en-GB" dirty="0">
              <a:solidFill>
                <a:srgbClr val="0070C0"/>
              </a:solidFill>
            </a:endParaRPr>
          </a:p>
          <a:p>
            <a:endParaRPr lang="en-GB" dirty="0">
              <a:solidFill>
                <a:srgbClr val="0070C0"/>
              </a:solidFill>
            </a:endParaRPr>
          </a:p>
          <a:p>
            <a:pPr marL="0" indent="0">
              <a:buNone/>
            </a:pPr>
            <a:r>
              <a:rPr lang="en-GB" sz="3200" dirty="0">
                <a:solidFill>
                  <a:schemeClr val="accent1">
                    <a:lumMod val="75000"/>
                  </a:schemeClr>
                </a:solidFill>
                <a:latin typeface="+mj-lt"/>
              </a:rPr>
              <a:t>Listen; ask a question; listen to the answer; ask a question about the answer; repeat</a:t>
            </a:r>
            <a:r>
              <a:rPr lang="en-GB" sz="3200" dirty="0">
                <a:solidFill>
                  <a:schemeClr val="accent3">
                    <a:lumMod val="75000"/>
                  </a:schemeClr>
                </a:solidFill>
                <a:latin typeface="+mj-lt"/>
              </a:rPr>
              <a:t>.</a:t>
            </a:r>
          </a:p>
          <a:p>
            <a:endParaRPr lang="en-GB" sz="4400" dirty="0">
              <a:solidFill>
                <a:srgbClr val="0070C0"/>
              </a:solidFill>
            </a:endParaRPr>
          </a:p>
        </p:txBody>
      </p:sp>
      <p:pic>
        <p:nvPicPr>
          <p:cNvPr id="4" name="Picture 3">
            <a:extLst>
              <a:ext uri="{FF2B5EF4-FFF2-40B4-BE49-F238E27FC236}">
                <a16:creationId xmlns:a16="http://schemas.microsoft.com/office/drawing/2014/main" id="{F9B45F33-6E6D-434F-B06D-DD135F0E65BD}"/>
              </a:ext>
            </a:extLst>
          </p:cNvPr>
          <p:cNvPicPr>
            <a:picLocks noChangeAspect="1"/>
          </p:cNvPicPr>
          <p:nvPr/>
        </p:nvPicPr>
        <p:blipFill>
          <a:blip r:embed="rId3"/>
          <a:stretch>
            <a:fillRect/>
          </a:stretch>
        </p:blipFill>
        <p:spPr>
          <a:xfrm>
            <a:off x="6292602" y="3350646"/>
            <a:ext cx="4375398" cy="3063870"/>
          </a:xfrm>
          <a:prstGeom prst="rect">
            <a:avLst/>
          </a:prstGeom>
        </p:spPr>
      </p:pic>
    </p:spTree>
    <p:extLst>
      <p:ext uri="{BB962C8B-B14F-4D97-AF65-F5344CB8AC3E}">
        <p14:creationId xmlns:p14="http://schemas.microsoft.com/office/powerpoint/2010/main" val="398609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6524143" y="2873755"/>
            <a:ext cx="2273300" cy="2159000"/>
          </a:xfrm>
          <a:prstGeom prst="ellipse">
            <a:avLst/>
          </a:prstGeom>
          <a:noFill/>
          <a:ln>
            <a:solidFill>
              <a:srgbClr val="39A8A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r>
              <a:rPr lang="en-GB" sz="2800" dirty="0">
                <a:solidFill>
                  <a:schemeClr val="accent3">
                    <a:lumMod val="75000"/>
                  </a:schemeClr>
                </a:solidFill>
              </a:rPr>
              <a:t>LISTEN</a:t>
            </a:r>
          </a:p>
        </p:txBody>
      </p:sp>
      <p:pic>
        <p:nvPicPr>
          <p:cNvPr id="15364" name="Picture 4" descr="HM00379_[1]"/>
          <p:cNvPicPr>
            <a:picLocks noChangeAspect="1" noChangeArrowheads="1"/>
          </p:cNvPicPr>
          <p:nvPr/>
        </p:nvPicPr>
        <p:blipFill>
          <a:blip r:embed="rId3" cstate="print"/>
          <a:srcRect/>
          <a:stretch>
            <a:fillRect/>
          </a:stretch>
        </p:blipFill>
        <p:spPr bwMode="auto">
          <a:xfrm>
            <a:off x="7226737" y="3113167"/>
            <a:ext cx="635000" cy="757238"/>
          </a:xfrm>
          <a:prstGeom prst="rect">
            <a:avLst/>
          </a:prstGeom>
          <a:noFill/>
          <a:ln w="9525">
            <a:noFill/>
            <a:miter lim="800000"/>
            <a:headEnd/>
            <a:tailEnd/>
          </a:ln>
          <a:effectLst/>
        </p:spPr>
      </p:pic>
      <p:sp>
        <p:nvSpPr>
          <p:cNvPr id="7" name="Oval 6"/>
          <p:cNvSpPr/>
          <p:nvPr/>
        </p:nvSpPr>
        <p:spPr>
          <a:xfrm>
            <a:off x="3661793" y="2793244"/>
            <a:ext cx="2273300" cy="2273300"/>
          </a:xfrm>
          <a:prstGeom prst="ellipse">
            <a:avLst/>
          </a:prstGeom>
          <a:noFill/>
          <a:ln>
            <a:solidFill>
              <a:srgbClr val="39A8A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accent2">
                  <a:lumMod val="75000"/>
                </a:schemeClr>
              </a:solidFill>
            </a:endParaRPr>
          </a:p>
          <a:p>
            <a:pPr algn="ctr"/>
            <a:endParaRPr lang="en-GB" sz="2800" dirty="0">
              <a:solidFill>
                <a:schemeClr val="accent2">
                  <a:lumMod val="75000"/>
                </a:schemeClr>
              </a:solidFill>
            </a:endParaRPr>
          </a:p>
          <a:p>
            <a:pPr algn="ctr"/>
            <a:r>
              <a:rPr lang="en-GB" sz="2800" dirty="0">
                <a:solidFill>
                  <a:schemeClr val="accent3">
                    <a:lumMod val="75000"/>
                  </a:schemeClr>
                </a:solidFill>
              </a:rPr>
              <a:t>ASK</a:t>
            </a:r>
          </a:p>
        </p:txBody>
      </p:sp>
      <p:pic>
        <p:nvPicPr>
          <p:cNvPr id="15365" name="Picture 17" descr="Question.wmf"/>
          <p:cNvPicPr>
            <a:picLocks noChangeAspect="1"/>
          </p:cNvPicPr>
          <p:nvPr/>
        </p:nvPicPr>
        <p:blipFill>
          <a:blip r:embed="rId4" cstate="print"/>
          <a:srcRect/>
          <a:stretch>
            <a:fillRect/>
          </a:stretch>
        </p:blipFill>
        <p:spPr bwMode="auto">
          <a:xfrm>
            <a:off x="4347127" y="3038993"/>
            <a:ext cx="881414" cy="914262"/>
          </a:xfrm>
          <a:prstGeom prst="rect">
            <a:avLst/>
          </a:prstGeom>
          <a:noFill/>
          <a:ln w="9525">
            <a:noFill/>
            <a:miter lim="800000"/>
            <a:headEnd/>
            <a:tailEnd/>
          </a:ln>
          <a:effectLst/>
        </p:spPr>
      </p:pic>
      <p:sp>
        <p:nvSpPr>
          <p:cNvPr id="10" name="Circular Arrow 9"/>
          <p:cNvSpPr/>
          <p:nvPr/>
        </p:nvSpPr>
        <p:spPr>
          <a:xfrm>
            <a:off x="4576836" y="994671"/>
            <a:ext cx="3263900" cy="3200400"/>
          </a:xfrm>
          <a:prstGeom prst="circularArrow">
            <a:avLst>
              <a:gd name="adj1" fmla="val 12500"/>
              <a:gd name="adj2" fmla="val 1377816"/>
              <a:gd name="adj3" fmla="val 20457681"/>
              <a:gd name="adj4" fmla="val 10800000"/>
              <a:gd name="adj5" fmla="val 12764"/>
            </a:avLst>
          </a:prstGeom>
          <a:noFill/>
          <a:ln>
            <a:solidFill>
              <a:srgbClr val="39A8A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ircular Arrow 10"/>
          <p:cNvSpPr/>
          <p:nvPr/>
        </p:nvSpPr>
        <p:spPr>
          <a:xfrm flipH="1" flipV="1">
            <a:off x="4559121" y="3563424"/>
            <a:ext cx="3263900" cy="3200400"/>
          </a:xfrm>
          <a:prstGeom prst="circularArrow">
            <a:avLst/>
          </a:prstGeom>
          <a:noFill/>
          <a:ln>
            <a:solidFill>
              <a:srgbClr val="39A8A2"/>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itle 13"/>
          <p:cNvSpPr txBox="1">
            <a:spLocks/>
          </p:cNvSpPr>
          <p:nvPr/>
        </p:nvSpPr>
        <p:spPr>
          <a:xfrm>
            <a:off x="1981200" y="274638"/>
            <a:ext cx="8229600" cy="1143000"/>
          </a:xfrm>
          <a:prstGeom prst="rect">
            <a:avLst/>
          </a:prstGeom>
          <a:noFill/>
        </p:spPr>
        <p:txBody>
          <a:bodyPr/>
          <a:lstStyle>
            <a:lvl1pPr algn="ctr" rtl="0" eaLnBrk="0" fontAlgn="base" hangingPunct="0">
              <a:spcBef>
                <a:spcPct val="0"/>
              </a:spcBef>
              <a:spcAft>
                <a:spcPct val="0"/>
              </a:spcAft>
              <a:defRPr sz="4400" b="1" kern="1200">
                <a:solidFill>
                  <a:srgbClr val="558ED5"/>
                </a:solidFill>
                <a:latin typeface="+mj-lt"/>
                <a:ea typeface="+mj-ea"/>
                <a:cs typeface="+mj-cs"/>
              </a:defRPr>
            </a:lvl1pPr>
            <a:lvl2pPr algn="ctr" rtl="0" eaLnBrk="0" fontAlgn="base" hangingPunct="0">
              <a:spcBef>
                <a:spcPct val="0"/>
              </a:spcBef>
              <a:spcAft>
                <a:spcPct val="0"/>
              </a:spcAft>
              <a:defRPr sz="4400" b="1">
                <a:solidFill>
                  <a:srgbClr val="558ED5"/>
                </a:solidFill>
                <a:latin typeface="Calibri" pitchFamily="34" charset="0"/>
              </a:defRPr>
            </a:lvl2pPr>
            <a:lvl3pPr algn="ctr" rtl="0" eaLnBrk="0" fontAlgn="base" hangingPunct="0">
              <a:spcBef>
                <a:spcPct val="0"/>
              </a:spcBef>
              <a:spcAft>
                <a:spcPct val="0"/>
              </a:spcAft>
              <a:defRPr sz="4400" b="1">
                <a:solidFill>
                  <a:srgbClr val="558ED5"/>
                </a:solidFill>
                <a:latin typeface="Calibri" pitchFamily="34" charset="0"/>
              </a:defRPr>
            </a:lvl3pPr>
            <a:lvl4pPr algn="ctr" rtl="0" eaLnBrk="0" fontAlgn="base" hangingPunct="0">
              <a:spcBef>
                <a:spcPct val="0"/>
              </a:spcBef>
              <a:spcAft>
                <a:spcPct val="0"/>
              </a:spcAft>
              <a:defRPr sz="4400" b="1">
                <a:solidFill>
                  <a:srgbClr val="558ED5"/>
                </a:solidFill>
                <a:latin typeface="Calibri" pitchFamily="34" charset="0"/>
              </a:defRPr>
            </a:lvl4pPr>
            <a:lvl5pPr algn="ctr" rtl="0" eaLnBrk="0" fontAlgn="base" hangingPunct="0">
              <a:spcBef>
                <a:spcPct val="0"/>
              </a:spcBef>
              <a:spcAft>
                <a:spcPct val="0"/>
              </a:spcAft>
              <a:defRPr sz="4400" b="1">
                <a:solidFill>
                  <a:srgbClr val="558ED5"/>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5000" b="0" dirty="0">
                <a:solidFill>
                  <a:schemeClr val="accent3">
                    <a:lumMod val="75000"/>
                  </a:schemeClr>
                </a:solidFill>
                <a:latin typeface="+mn-lt"/>
              </a:rPr>
              <a:t>Active Listening.</a:t>
            </a:r>
          </a:p>
        </p:txBody>
      </p:sp>
    </p:spTree>
    <p:extLst>
      <p:ext uri="{BB962C8B-B14F-4D97-AF65-F5344CB8AC3E}">
        <p14:creationId xmlns:p14="http://schemas.microsoft.com/office/powerpoint/2010/main" val="1101708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5000" dirty="0">
                <a:solidFill>
                  <a:schemeClr val="accent3">
                    <a:lumMod val="75000"/>
                  </a:schemeClr>
                </a:solidFill>
                <a:latin typeface="+mn-lt"/>
              </a:rPr>
              <a:t>Resilience skill 2:</a:t>
            </a:r>
            <a:br>
              <a:rPr lang="en-GB" sz="5000" dirty="0">
                <a:solidFill>
                  <a:schemeClr val="accent3">
                    <a:lumMod val="75000"/>
                  </a:schemeClr>
                </a:solidFill>
                <a:latin typeface="+mn-lt"/>
              </a:rPr>
            </a:br>
            <a:endParaRPr lang="en-GB" sz="5000" dirty="0">
              <a:solidFill>
                <a:schemeClr val="accent3">
                  <a:lumMod val="75000"/>
                </a:schemeClr>
              </a:solidFill>
              <a:latin typeface="+mn-lt"/>
            </a:endParaRPr>
          </a:p>
        </p:txBody>
      </p:sp>
      <p:sp>
        <p:nvSpPr>
          <p:cNvPr id="5" name="Text Placeholder 4"/>
          <p:cNvSpPr>
            <a:spLocks noGrp="1"/>
          </p:cNvSpPr>
          <p:nvPr>
            <p:ph type="body" idx="1"/>
          </p:nvPr>
        </p:nvSpPr>
        <p:spPr/>
        <p:txBody>
          <a:bodyPr>
            <a:noAutofit/>
          </a:bodyPr>
          <a:lstStyle/>
          <a:p>
            <a:r>
              <a:rPr lang="en-GB" sz="5000" dirty="0">
                <a:solidFill>
                  <a:schemeClr val="accent3">
                    <a:lumMod val="75000"/>
                  </a:schemeClr>
                </a:solidFill>
              </a:rPr>
              <a:t>I am a good problem solver.</a:t>
            </a:r>
          </a:p>
        </p:txBody>
      </p:sp>
      <p:pic>
        <p:nvPicPr>
          <p:cNvPr id="3" name="Picture 2">
            <a:extLst>
              <a:ext uri="{FF2B5EF4-FFF2-40B4-BE49-F238E27FC236}">
                <a16:creationId xmlns:a16="http://schemas.microsoft.com/office/drawing/2014/main" id="{6EF7A143-D231-4076-A168-0C08FDD4C4C1}"/>
              </a:ext>
            </a:extLst>
          </p:cNvPr>
          <p:cNvPicPr>
            <a:picLocks noChangeAspect="1"/>
          </p:cNvPicPr>
          <p:nvPr/>
        </p:nvPicPr>
        <p:blipFill>
          <a:blip r:embed="rId3"/>
          <a:stretch>
            <a:fillRect/>
          </a:stretch>
        </p:blipFill>
        <p:spPr>
          <a:xfrm>
            <a:off x="9052560" y="354331"/>
            <a:ext cx="2541271" cy="2541271"/>
          </a:xfrm>
          <a:prstGeom prst="rect">
            <a:avLst/>
          </a:prstGeom>
        </p:spPr>
      </p:pic>
    </p:spTree>
    <p:extLst>
      <p:ext uri="{BB962C8B-B14F-4D97-AF65-F5344CB8AC3E}">
        <p14:creationId xmlns:p14="http://schemas.microsoft.com/office/powerpoint/2010/main" val="1170115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2"/>
          <p:cNvSpPr>
            <a:spLocks noGrp="1"/>
          </p:cNvSpPr>
          <p:nvPr>
            <p:ph type="title"/>
          </p:nvPr>
        </p:nvSpPr>
        <p:spPr>
          <a:xfrm>
            <a:off x="1981200" y="260350"/>
            <a:ext cx="8229600" cy="1143000"/>
          </a:xfrm>
        </p:spPr>
        <p:txBody>
          <a:bodyPr>
            <a:noAutofit/>
          </a:bodyPr>
          <a:lstStyle/>
          <a:p>
            <a:pPr algn="ctr" eaLnBrk="1" hangingPunct="1"/>
            <a:r>
              <a:rPr lang="en-GB" altLang="en-US" sz="5000" dirty="0">
                <a:solidFill>
                  <a:schemeClr val="accent3">
                    <a:lumMod val="75000"/>
                  </a:schemeClr>
                </a:solidFill>
                <a:latin typeface="Calibri" panose="020F0502020204030204" pitchFamily="34" charset="0"/>
                <a:cs typeface="Calibri" panose="020F0502020204030204" pitchFamily="34" charset="0"/>
              </a:rPr>
              <a:t>How do they manufacture jigsaw puzzles?</a:t>
            </a:r>
          </a:p>
        </p:txBody>
      </p:sp>
      <p:sp>
        <p:nvSpPr>
          <p:cNvPr id="2" name="TextBox 1"/>
          <p:cNvSpPr txBox="1"/>
          <p:nvPr/>
        </p:nvSpPr>
        <p:spPr>
          <a:xfrm>
            <a:off x="2567608" y="5301209"/>
            <a:ext cx="7344816" cy="584775"/>
          </a:xfrm>
          <a:prstGeom prst="rect">
            <a:avLst/>
          </a:prstGeom>
          <a:noFill/>
        </p:spPr>
        <p:txBody>
          <a:bodyPr wrap="square" rtlCol="0">
            <a:spAutoFit/>
          </a:bodyPr>
          <a:lstStyle/>
          <a:p>
            <a:pPr algn="ctr"/>
            <a:r>
              <a:rPr lang="en-GB" sz="3200" dirty="0">
                <a:solidFill>
                  <a:schemeClr val="accent3">
                    <a:lumMod val="75000"/>
                  </a:schemeClr>
                </a:solidFill>
                <a:latin typeface="+mj-lt"/>
              </a:rPr>
              <a:t>They take the picture and they chop it up!</a:t>
            </a:r>
          </a:p>
        </p:txBody>
      </p:sp>
      <p:pic>
        <p:nvPicPr>
          <p:cNvPr id="5" name="Picture 4" descr="C:\Users\bdurrant\AppData\Local\Microsoft\Windows\Temporary Internet Files\Content.Outlook\6XMZHZZS\IMG_012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303083" y="1890498"/>
            <a:ext cx="3585835" cy="3077005"/>
          </a:xfrm>
          <a:prstGeom prst="rect">
            <a:avLst/>
          </a:prstGeom>
          <a:noFill/>
          <a:ln>
            <a:noFill/>
          </a:ln>
        </p:spPr>
      </p:pic>
    </p:spTree>
    <p:extLst>
      <p:ext uri="{BB962C8B-B14F-4D97-AF65-F5344CB8AC3E}">
        <p14:creationId xmlns:p14="http://schemas.microsoft.com/office/powerpoint/2010/main" val="24009992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5000" dirty="0">
                <a:solidFill>
                  <a:schemeClr val="accent3">
                    <a:lumMod val="75000"/>
                  </a:schemeClr>
                </a:solidFill>
                <a:latin typeface="+mn-lt"/>
              </a:rPr>
              <a:t>How do you solve a problem?</a:t>
            </a:r>
          </a:p>
        </p:txBody>
      </p:sp>
      <p:sp>
        <p:nvSpPr>
          <p:cNvPr id="3" name="Content Placeholder 2"/>
          <p:cNvSpPr>
            <a:spLocks noGrp="1"/>
          </p:cNvSpPr>
          <p:nvPr>
            <p:ph idx="1"/>
          </p:nvPr>
        </p:nvSpPr>
        <p:spPr/>
        <p:txBody>
          <a:bodyPr/>
          <a:lstStyle/>
          <a:p>
            <a:endParaRPr lang="en-GB" dirty="0"/>
          </a:p>
          <a:p>
            <a:endParaRPr lang="en-GB" dirty="0"/>
          </a:p>
          <a:p>
            <a:pPr marL="0" indent="0" algn="ctr">
              <a:buNone/>
            </a:pPr>
            <a:r>
              <a:rPr lang="en-GB" sz="3200" dirty="0">
                <a:solidFill>
                  <a:schemeClr val="accent1">
                    <a:lumMod val="75000"/>
                  </a:schemeClr>
                </a:solidFill>
                <a:latin typeface="+mj-lt"/>
              </a:rPr>
              <a:t>Make a jigsaw of it</a:t>
            </a:r>
            <a:r>
              <a:rPr lang="en-GB" sz="3200" dirty="0">
                <a:solidFill>
                  <a:schemeClr val="accent3">
                    <a:lumMod val="75000"/>
                  </a:schemeClr>
                </a:solidFill>
                <a:latin typeface="+mj-lt"/>
              </a:rPr>
              <a:t>.</a:t>
            </a:r>
          </a:p>
          <a:p>
            <a:pPr marL="0" indent="0" algn="ctr">
              <a:buNone/>
            </a:pPr>
            <a:endParaRPr lang="en-GB" sz="3200" dirty="0">
              <a:solidFill>
                <a:schemeClr val="accent3">
                  <a:lumMod val="75000"/>
                </a:schemeClr>
              </a:solidFill>
              <a:latin typeface="+mj-lt"/>
            </a:endParaRPr>
          </a:p>
          <a:p>
            <a:pPr marL="0" indent="0" algn="ctr">
              <a:buNone/>
            </a:pPr>
            <a:r>
              <a:rPr lang="en-GB" sz="3200" dirty="0">
                <a:solidFill>
                  <a:schemeClr val="accent3">
                    <a:lumMod val="75000"/>
                  </a:schemeClr>
                </a:solidFill>
                <a:latin typeface="+mj-lt"/>
              </a:rPr>
              <a:t>Start with the completed picture and then chop it up.</a:t>
            </a:r>
          </a:p>
        </p:txBody>
      </p:sp>
      <p:pic>
        <p:nvPicPr>
          <p:cNvPr id="4" name="Picture 3">
            <a:extLst>
              <a:ext uri="{FF2B5EF4-FFF2-40B4-BE49-F238E27FC236}">
                <a16:creationId xmlns:a16="http://schemas.microsoft.com/office/drawing/2014/main" id="{070F272B-F578-44C1-8008-7435E88DD8FD}"/>
              </a:ext>
            </a:extLst>
          </p:cNvPr>
          <p:cNvPicPr>
            <a:picLocks noChangeAspect="1"/>
          </p:cNvPicPr>
          <p:nvPr/>
        </p:nvPicPr>
        <p:blipFill>
          <a:blip r:embed="rId3"/>
          <a:stretch>
            <a:fillRect/>
          </a:stretch>
        </p:blipFill>
        <p:spPr>
          <a:xfrm>
            <a:off x="8173068" y="4750461"/>
            <a:ext cx="2525412" cy="1885641"/>
          </a:xfrm>
          <a:prstGeom prst="rect">
            <a:avLst/>
          </a:prstGeom>
        </p:spPr>
      </p:pic>
    </p:spTree>
    <p:extLst>
      <p:ext uri="{BB962C8B-B14F-4D97-AF65-F5344CB8AC3E}">
        <p14:creationId xmlns:p14="http://schemas.microsoft.com/office/powerpoint/2010/main" val="198445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052736"/>
            <a:ext cx="7886700" cy="2569736"/>
          </a:xfrm>
        </p:spPr>
        <p:txBody>
          <a:bodyPr>
            <a:noAutofit/>
          </a:bodyPr>
          <a:lstStyle/>
          <a:p>
            <a:r>
              <a:rPr lang="en-GB" sz="5000" dirty="0">
                <a:solidFill>
                  <a:schemeClr val="accent3">
                    <a:lumMod val="75000"/>
                  </a:schemeClr>
                </a:solidFill>
                <a:latin typeface="+mn-lt"/>
              </a:rPr>
              <a:t>Start with </a:t>
            </a:r>
            <a:r>
              <a:rPr lang="en-GB" sz="5000" dirty="0">
                <a:solidFill>
                  <a:schemeClr val="accent1">
                    <a:lumMod val="75000"/>
                  </a:schemeClr>
                </a:solidFill>
                <a:latin typeface="+mn-lt"/>
              </a:rPr>
              <a:t>success</a:t>
            </a:r>
            <a:r>
              <a:rPr lang="en-GB" sz="5000" dirty="0">
                <a:solidFill>
                  <a:schemeClr val="accent3">
                    <a:lumMod val="75000"/>
                  </a:schemeClr>
                </a:solidFill>
                <a:latin typeface="+mn-lt"/>
              </a:rPr>
              <a:t>.</a:t>
            </a:r>
            <a:r>
              <a:rPr lang="en-GB" sz="4000" dirty="0">
                <a:solidFill>
                  <a:schemeClr val="accent3">
                    <a:lumMod val="75000"/>
                  </a:schemeClr>
                </a:solidFill>
              </a:rPr>
              <a:t/>
            </a:r>
            <a:br>
              <a:rPr lang="en-GB" sz="4000" dirty="0">
                <a:solidFill>
                  <a:schemeClr val="accent3">
                    <a:lumMod val="75000"/>
                  </a:schemeClr>
                </a:solidFill>
              </a:rPr>
            </a:br>
            <a:r>
              <a:rPr lang="en-GB" sz="3200" dirty="0">
                <a:solidFill>
                  <a:schemeClr val="accent3">
                    <a:lumMod val="75000"/>
                  </a:schemeClr>
                </a:solidFill>
              </a:rPr>
              <a:t>Have a film in your mind of what it is like when you succeed.</a:t>
            </a:r>
            <a:br>
              <a:rPr lang="en-GB" sz="3200" dirty="0">
                <a:solidFill>
                  <a:schemeClr val="accent3">
                    <a:lumMod val="75000"/>
                  </a:schemeClr>
                </a:solidFill>
              </a:rPr>
            </a:br>
            <a:r>
              <a:rPr lang="en-GB" sz="3200" dirty="0">
                <a:solidFill>
                  <a:schemeClr val="accent3">
                    <a:lumMod val="75000"/>
                  </a:schemeClr>
                </a:solidFill>
              </a:rPr>
              <a:t>That will help to send you down the high resilient pathway.</a:t>
            </a:r>
          </a:p>
        </p:txBody>
      </p:sp>
      <p:pic>
        <p:nvPicPr>
          <p:cNvPr id="3" name="Picture 2"/>
          <p:cNvPicPr>
            <a:picLocks noChangeAspect="1"/>
          </p:cNvPicPr>
          <p:nvPr/>
        </p:nvPicPr>
        <p:blipFill>
          <a:blip r:embed="rId3"/>
          <a:stretch>
            <a:fillRect/>
          </a:stretch>
        </p:blipFill>
        <p:spPr>
          <a:xfrm>
            <a:off x="6515100" y="3955128"/>
            <a:ext cx="3524251" cy="2643189"/>
          </a:xfrm>
          <a:prstGeom prst="rect">
            <a:avLst/>
          </a:prstGeom>
        </p:spPr>
      </p:pic>
      <p:sp>
        <p:nvSpPr>
          <p:cNvPr id="5" name="Arrow: Down 4">
            <a:extLst>
              <a:ext uri="{FF2B5EF4-FFF2-40B4-BE49-F238E27FC236}">
                <a16:creationId xmlns:a16="http://schemas.microsoft.com/office/drawing/2014/main" id="{6D851B6B-B7C4-40D4-999D-AF1B79E44DB2}"/>
              </a:ext>
            </a:extLst>
          </p:cNvPr>
          <p:cNvSpPr/>
          <p:nvPr/>
        </p:nvSpPr>
        <p:spPr>
          <a:xfrm>
            <a:off x="9624392" y="5085184"/>
            <a:ext cx="216024" cy="1440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3633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5000" dirty="0">
                <a:solidFill>
                  <a:schemeClr val="accent1">
                    <a:lumMod val="75000"/>
                  </a:schemeClr>
                </a:solidFill>
                <a:latin typeface="+mn-lt"/>
              </a:rPr>
              <a:t>Who</a:t>
            </a:r>
            <a:r>
              <a:rPr lang="en-GB" sz="5000" dirty="0">
                <a:solidFill>
                  <a:schemeClr val="accent3">
                    <a:lumMod val="75000"/>
                  </a:schemeClr>
                </a:solidFill>
                <a:latin typeface="+mn-lt"/>
              </a:rPr>
              <a:t> is in this video clip and </a:t>
            </a:r>
            <a:r>
              <a:rPr lang="en-GB" sz="5000" dirty="0">
                <a:solidFill>
                  <a:schemeClr val="accent1">
                    <a:lumMod val="75000"/>
                  </a:schemeClr>
                </a:solidFill>
                <a:latin typeface="+mn-lt"/>
              </a:rPr>
              <a:t>what</a:t>
            </a:r>
            <a:r>
              <a:rPr lang="en-GB" sz="5000" dirty="0">
                <a:solidFill>
                  <a:schemeClr val="accent3">
                    <a:lumMod val="75000"/>
                  </a:schemeClr>
                </a:solidFill>
                <a:latin typeface="+mn-lt"/>
              </a:rPr>
              <a:t> is he talking about?</a:t>
            </a:r>
          </a:p>
        </p:txBody>
      </p:sp>
      <p:sp>
        <p:nvSpPr>
          <p:cNvPr id="3" name="Content Placeholder 2"/>
          <p:cNvSpPr>
            <a:spLocks noGrp="1"/>
          </p:cNvSpPr>
          <p:nvPr>
            <p:ph idx="1"/>
          </p:nvPr>
        </p:nvSpPr>
        <p:spPr/>
        <p:txBody>
          <a:bodyPr/>
          <a:lstStyle/>
          <a:p>
            <a:endParaRPr lang="en-GB" dirty="0"/>
          </a:p>
          <a:p>
            <a:endParaRPr lang="en-GB" dirty="0"/>
          </a:p>
          <a:p>
            <a:endParaRPr lang="en-GB" dirty="0"/>
          </a:p>
          <a:p>
            <a:pPr marL="0" indent="0" algn="ctr">
              <a:buNone/>
            </a:pPr>
            <a:r>
              <a:rPr lang="en-GB" sz="3200" dirty="0">
                <a:solidFill>
                  <a:schemeClr val="accent3">
                    <a:lumMod val="75000"/>
                  </a:schemeClr>
                </a:solidFill>
                <a:latin typeface="+mj-lt"/>
              </a:rPr>
              <a:t>They are 32 words that changed the world.</a:t>
            </a:r>
          </a:p>
        </p:txBody>
      </p:sp>
      <p:pic>
        <p:nvPicPr>
          <p:cNvPr id="4" name="Picture 3">
            <a:extLst>
              <a:ext uri="{FF2B5EF4-FFF2-40B4-BE49-F238E27FC236}">
                <a16:creationId xmlns:a16="http://schemas.microsoft.com/office/drawing/2014/main" id="{E28BD4AE-B877-4BAF-8C9F-042B91102D52}"/>
              </a:ext>
            </a:extLst>
          </p:cNvPr>
          <p:cNvPicPr>
            <a:picLocks noChangeAspect="1"/>
          </p:cNvPicPr>
          <p:nvPr/>
        </p:nvPicPr>
        <p:blipFill>
          <a:blip r:embed="rId3"/>
          <a:stretch>
            <a:fillRect/>
          </a:stretch>
        </p:blipFill>
        <p:spPr>
          <a:xfrm>
            <a:off x="5119688" y="4149724"/>
            <a:ext cx="1952625" cy="2343150"/>
          </a:xfrm>
          <a:prstGeom prst="rect">
            <a:avLst/>
          </a:prstGeom>
        </p:spPr>
      </p:pic>
    </p:spTree>
    <p:extLst>
      <p:ext uri="{BB962C8B-B14F-4D97-AF65-F5344CB8AC3E}">
        <p14:creationId xmlns:p14="http://schemas.microsoft.com/office/powerpoint/2010/main" val="699539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6131719" y="2013051"/>
            <a:ext cx="396478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dirty="0">
                <a:solidFill>
                  <a:schemeClr val="accent1">
                    <a:lumMod val="75000"/>
                  </a:schemeClr>
                </a:solidFill>
                <a:latin typeface="Calibri Light" panose="020F0302020204030204" pitchFamily="34" charset="0"/>
                <a:cs typeface="Calibri Light" panose="020F0302020204030204" pitchFamily="34" charset="0"/>
              </a:rPr>
              <a:t>“First, I believe that this nation should commit itself to achieving the goal, before this decade is out, of landing a man on the moon and returning him safely to the earth”.</a:t>
            </a:r>
          </a:p>
        </p:txBody>
      </p:sp>
      <p:sp>
        <p:nvSpPr>
          <p:cNvPr id="4" name="TextBox 3"/>
          <p:cNvSpPr txBox="1"/>
          <p:nvPr/>
        </p:nvSpPr>
        <p:spPr>
          <a:xfrm>
            <a:off x="1952625" y="714375"/>
            <a:ext cx="8358188" cy="861774"/>
          </a:xfrm>
          <a:prstGeom prst="rect">
            <a:avLst/>
          </a:prstGeom>
          <a:noFill/>
        </p:spPr>
        <p:txBody>
          <a:bodyPr>
            <a:spAutoFit/>
          </a:bodyPr>
          <a:lstStyle/>
          <a:p>
            <a:pPr algn="ctr">
              <a:defRPr/>
            </a:pPr>
            <a:r>
              <a:rPr lang="en-GB" sz="5000" dirty="0">
                <a:solidFill>
                  <a:schemeClr val="accent3">
                    <a:lumMod val="75000"/>
                  </a:schemeClr>
                </a:solidFill>
              </a:rPr>
              <a:t>Vision of Success. </a:t>
            </a:r>
          </a:p>
        </p:txBody>
      </p:sp>
      <p:pic>
        <p:nvPicPr>
          <p:cNvPr id="41990" name="Picture 5" descr="JF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81188" y="2214564"/>
            <a:ext cx="2855912"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John F. Kennedy Landing a man on the Moon Address to Congress - May 25, 1961.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366466" y="1893929"/>
            <a:ext cx="4067944" cy="4643437"/>
          </a:xfrm>
          <a:prstGeom prst="rect">
            <a:avLst/>
          </a:prstGeom>
        </p:spPr>
      </p:pic>
    </p:spTree>
    <p:extLst>
      <p:ext uri="{BB962C8B-B14F-4D97-AF65-F5344CB8AC3E}">
        <p14:creationId xmlns:p14="http://schemas.microsoft.com/office/powerpoint/2010/main" val="3403571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19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5000" dirty="0">
                <a:solidFill>
                  <a:schemeClr val="accent3">
                    <a:lumMod val="75000"/>
                  </a:schemeClr>
                </a:solidFill>
                <a:latin typeface="+mn-lt"/>
              </a:rPr>
              <a:t>Start with success – </a:t>
            </a:r>
            <a:r>
              <a:rPr lang="en-GB" sz="5000" dirty="0">
                <a:solidFill>
                  <a:schemeClr val="accent1">
                    <a:lumMod val="75000"/>
                  </a:schemeClr>
                </a:solidFill>
                <a:latin typeface="+mn-lt"/>
              </a:rPr>
              <a:t>Vision</a:t>
            </a:r>
            <a:r>
              <a:rPr lang="en-GB" sz="5000" dirty="0">
                <a:solidFill>
                  <a:schemeClr val="accent3">
                    <a:lumMod val="75000"/>
                  </a:schemeClr>
                </a:solidFill>
                <a:latin typeface="+mn-lt"/>
              </a:rPr>
              <a:t>.</a:t>
            </a:r>
          </a:p>
        </p:txBody>
      </p:sp>
      <p:sp>
        <p:nvSpPr>
          <p:cNvPr id="6" name="Rectangle 5"/>
          <p:cNvSpPr/>
          <p:nvPr/>
        </p:nvSpPr>
        <p:spPr>
          <a:xfrm>
            <a:off x="2423592" y="2703860"/>
            <a:ext cx="4475972" cy="211752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smtClean="0">
                <a:solidFill>
                  <a:schemeClr val="bg1"/>
                </a:solidFill>
                <a:latin typeface="Calibri Light" panose="020F0302020204030204" pitchFamily="34" charset="0"/>
                <a:cs typeface="Calibri Light" panose="020F0302020204030204" pitchFamily="34" charset="0"/>
              </a:rPr>
              <a:t>Landing </a:t>
            </a:r>
            <a:r>
              <a:rPr lang="en-GB" altLang="en-US" sz="2800" dirty="0">
                <a:solidFill>
                  <a:schemeClr val="bg1"/>
                </a:solidFill>
                <a:latin typeface="Calibri Light" panose="020F0302020204030204" pitchFamily="34" charset="0"/>
                <a:cs typeface="Calibri Light" panose="020F0302020204030204" pitchFamily="34" charset="0"/>
              </a:rPr>
              <a:t>a man on the moon and returning him safely </a:t>
            </a:r>
            <a:r>
              <a:rPr lang="en-GB" altLang="en-US" sz="2800" dirty="0" smtClean="0">
                <a:solidFill>
                  <a:schemeClr val="bg1"/>
                </a:solidFill>
                <a:latin typeface="Calibri Light" panose="020F0302020204030204" pitchFamily="34" charset="0"/>
                <a:cs typeface="Calibri Light" panose="020F0302020204030204" pitchFamily="34" charset="0"/>
              </a:rPr>
              <a:t>to </a:t>
            </a:r>
            <a:r>
              <a:rPr lang="en-GB" altLang="en-US" sz="2800" dirty="0">
                <a:solidFill>
                  <a:schemeClr val="bg1"/>
                </a:solidFill>
                <a:latin typeface="Calibri Light" panose="020F0302020204030204" pitchFamily="34" charset="0"/>
                <a:cs typeface="Calibri Light" panose="020F0302020204030204" pitchFamily="34" charset="0"/>
              </a:rPr>
              <a:t>earth</a:t>
            </a:r>
            <a:endParaRPr lang="en-GB" sz="2800" dirty="0">
              <a:solidFill>
                <a:schemeClr val="bg1"/>
              </a:solidFill>
            </a:endParaRPr>
          </a:p>
        </p:txBody>
      </p:sp>
    </p:spTree>
    <p:extLst>
      <p:ext uri="{BB962C8B-B14F-4D97-AF65-F5344CB8AC3E}">
        <p14:creationId xmlns:p14="http://schemas.microsoft.com/office/powerpoint/2010/main" val="2997070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365126"/>
            <a:ext cx="8064896" cy="2055762"/>
          </a:xfrm>
        </p:spPr>
        <p:txBody>
          <a:bodyPr>
            <a:noAutofit/>
          </a:bodyPr>
          <a:lstStyle/>
          <a:p>
            <a:pPr algn="ctr"/>
            <a:r>
              <a:rPr lang="en-GB" sz="5000" dirty="0">
                <a:solidFill>
                  <a:schemeClr val="accent3">
                    <a:lumMod val="75000"/>
                  </a:schemeClr>
                </a:solidFill>
                <a:latin typeface="+mn-lt"/>
              </a:rPr>
              <a:t>To </a:t>
            </a:r>
            <a:r>
              <a:rPr lang="en-GB" sz="5000" dirty="0" smtClean="0">
                <a:solidFill>
                  <a:schemeClr val="accent3">
                    <a:lumMod val="75000"/>
                  </a:schemeClr>
                </a:solidFill>
                <a:latin typeface="+mn-lt"/>
              </a:rPr>
              <a:t>get someone to the moon, JFK needed </a:t>
            </a:r>
            <a:r>
              <a:rPr lang="en-GB" sz="5000" dirty="0">
                <a:solidFill>
                  <a:schemeClr val="accent3">
                    <a:lumMod val="75000"/>
                  </a:schemeClr>
                </a:solidFill>
                <a:latin typeface="+mn-lt"/>
              </a:rPr>
              <a:t>a </a:t>
            </a:r>
            <a:r>
              <a:rPr lang="en-GB" sz="5000" dirty="0">
                <a:solidFill>
                  <a:schemeClr val="accent1">
                    <a:lumMod val="75000"/>
                  </a:schemeClr>
                </a:solidFill>
                <a:latin typeface="+mn-lt"/>
              </a:rPr>
              <a:t>strategy</a:t>
            </a:r>
            <a:r>
              <a:rPr lang="en-GB" sz="5000" dirty="0">
                <a:solidFill>
                  <a:schemeClr val="accent3">
                    <a:lumMod val="75000"/>
                  </a:schemeClr>
                </a:solidFill>
                <a:latin typeface="+mn-lt"/>
              </a:rPr>
              <a:t> of how </a:t>
            </a:r>
            <a:r>
              <a:rPr lang="en-GB" sz="5000" dirty="0" smtClean="0">
                <a:solidFill>
                  <a:schemeClr val="accent3">
                    <a:lumMod val="75000"/>
                  </a:schemeClr>
                </a:solidFill>
                <a:latin typeface="+mn-lt"/>
              </a:rPr>
              <a:t>he would implement this</a:t>
            </a:r>
            <a:endParaRPr lang="en-GB" sz="5000" dirty="0">
              <a:solidFill>
                <a:schemeClr val="accent3">
                  <a:lumMod val="75000"/>
                </a:schemeClr>
              </a:solidFill>
              <a:latin typeface="+mn-lt"/>
            </a:endParaRPr>
          </a:p>
        </p:txBody>
      </p:sp>
      <p:pic>
        <p:nvPicPr>
          <p:cNvPr id="1026" name="Picture 2" descr="Image result for image of the m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7559" y="2997995"/>
            <a:ext cx="3597028" cy="2569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425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028700"/>
            <a:ext cx="9872871" cy="5067300"/>
          </a:xfrm>
        </p:spPr>
        <p:txBody>
          <a:bodyPr>
            <a:normAutofit/>
          </a:bodyPr>
          <a:lstStyle/>
          <a:p>
            <a:pPr marL="45720" indent="0">
              <a:buNone/>
            </a:pPr>
            <a:endParaRPr lang="en-GB" sz="5400" dirty="0" smtClean="0">
              <a:solidFill>
                <a:schemeClr val="tx1"/>
              </a:solidFill>
            </a:endParaRPr>
          </a:p>
          <a:p>
            <a:pPr marL="45720" indent="0">
              <a:buNone/>
            </a:pPr>
            <a:r>
              <a:rPr lang="en-GB" sz="5400" dirty="0" smtClean="0">
                <a:solidFill>
                  <a:schemeClr val="bg2">
                    <a:lumMod val="50000"/>
                  </a:schemeClr>
                </a:solidFill>
                <a:latin typeface="+mj-lt"/>
              </a:rPr>
              <a:t>Thinking </a:t>
            </a:r>
            <a:r>
              <a:rPr lang="en-GB" sz="5400" dirty="0">
                <a:solidFill>
                  <a:schemeClr val="bg2">
                    <a:lumMod val="50000"/>
                  </a:schemeClr>
                </a:solidFill>
                <a:latin typeface="+mj-lt"/>
              </a:rPr>
              <a:t>back to September, </a:t>
            </a:r>
            <a:r>
              <a:rPr lang="en-GB" sz="5400" dirty="0" smtClean="0">
                <a:solidFill>
                  <a:schemeClr val="bg2">
                    <a:lumMod val="50000"/>
                  </a:schemeClr>
                </a:solidFill>
                <a:latin typeface="+mj-lt"/>
              </a:rPr>
              <a:t>what does it mean to be resilient?</a:t>
            </a:r>
            <a:endParaRPr lang="en-GB" sz="5400" dirty="0">
              <a:solidFill>
                <a:schemeClr val="bg2">
                  <a:lumMod val="50000"/>
                </a:schemeClr>
              </a:solidFill>
              <a:latin typeface="+mj-lt"/>
            </a:endParaRPr>
          </a:p>
        </p:txBody>
      </p:sp>
      <p:pic>
        <p:nvPicPr>
          <p:cNvPr id="4" name="Picture 4" descr="Image result for RESIL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2244" y="3562350"/>
            <a:ext cx="3600399" cy="265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099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97394"/>
            <a:ext cx="7886700" cy="1325563"/>
          </a:xfrm>
        </p:spPr>
        <p:txBody>
          <a:bodyPr>
            <a:noAutofit/>
          </a:bodyPr>
          <a:lstStyle/>
          <a:p>
            <a:pPr algn="ctr"/>
            <a:r>
              <a:rPr lang="en-GB" sz="5000" dirty="0">
                <a:solidFill>
                  <a:schemeClr val="accent3">
                    <a:lumMod val="75000"/>
                  </a:schemeClr>
                </a:solidFill>
                <a:latin typeface="+mn-lt"/>
              </a:rPr>
              <a:t>Build a </a:t>
            </a:r>
            <a:r>
              <a:rPr lang="en-GB" sz="5000" dirty="0">
                <a:solidFill>
                  <a:schemeClr val="accent1">
                    <a:lumMod val="75000"/>
                  </a:schemeClr>
                </a:solidFill>
                <a:latin typeface="+mn-lt"/>
              </a:rPr>
              <a:t>strategy</a:t>
            </a:r>
            <a:r>
              <a:rPr lang="en-GB" sz="5000" dirty="0">
                <a:solidFill>
                  <a:schemeClr val="accent3">
                    <a:lumMod val="75000"/>
                  </a:schemeClr>
                </a:solidFill>
                <a:latin typeface="+mn-lt"/>
              </a:rPr>
              <a:t> that leads to your success</a:t>
            </a:r>
          </a:p>
        </p:txBody>
      </p:sp>
      <p:sp>
        <p:nvSpPr>
          <p:cNvPr id="3" name="Content Placeholder 2"/>
          <p:cNvSpPr>
            <a:spLocks noGrp="1"/>
          </p:cNvSpPr>
          <p:nvPr>
            <p:ph idx="1"/>
          </p:nvPr>
        </p:nvSpPr>
        <p:spPr/>
        <p:txBody>
          <a:bodyPr>
            <a:normAutofit/>
          </a:bodyPr>
          <a:lstStyle/>
          <a:p>
            <a:endParaRPr lang="en-GB" dirty="0"/>
          </a:p>
          <a:p>
            <a:endParaRPr lang="en-GB" dirty="0"/>
          </a:p>
          <a:p>
            <a:r>
              <a:rPr lang="en-GB" sz="3200" dirty="0">
                <a:solidFill>
                  <a:schemeClr val="accent3">
                    <a:lumMod val="75000"/>
                  </a:schemeClr>
                </a:solidFill>
                <a:latin typeface="+mj-lt"/>
              </a:rPr>
              <a:t>Do it back to front like manufacturing a jigsaw.</a:t>
            </a:r>
          </a:p>
          <a:p>
            <a:endParaRPr lang="en-GB" sz="3200" dirty="0">
              <a:solidFill>
                <a:schemeClr val="accent3">
                  <a:lumMod val="75000"/>
                </a:schemeClr>
              </a:solidFill>
              <a:latin typeface="+mj-lt"/>
            </a:endParaRPr>
          </a:p>
          <a:p>
            <a:r>
              <a:rPr lang="en-GB" sz="3200" dirty="0">
                <a:solidFill>
                  <a:schemeClr val="accent3">
                    <a:lumMod val="75000"/>
                  </a:schemeClr>
                </a:solidFill>
                <a:latin typeface="+mj-lt"/>
              </a:rPr>
              <a:t>Start at the end, a vision of your success, and then chop it up.</a:t>
            </a:r>
          </a:p>
          <a:p>
            <a:endParaRPr lang="en-GB" sz="3200" dirty="0">
              <a:solidFill>
                <a:srgbClr val="0070C0"/>
              </a:solidFill>
            </a:endParaRPr>
          </a:p>
        </p:txBody>
      </p:sp>
      <p:pic>
        <p:nvPicPr>
          <p:cNvPr id="4" name="Picture 3">
            <a:extLst>
              <a:ext uri="{FF2B5EF4-FFF2-40B4-BE49-F238E27FC236}">
                <a16:creationId xmlns:a16="http://schemas.microsoft.com/office/drawing/2014/main" id="{416BAEE9-AAB9-4611-9094-8932C26CD950}"/>
              </a:ext>
            </a:extLst>
          </p:cNvPr>
          <p:cNvPicPr>
            <a:picLocks noChangeAspect="1"/>
          </p:cNvPicPr>
          <p:nvPr/>
        </p:nvPicPr>
        <p:blipFill>
          <a:blip r:embed="rId3"/>
          <a:stretch>
            <a:fillRect/>
          </a:stretch>
        </p:blipFill>
        <p:spPr>
          <a:xfrm>
            <a:off x="6617196" y="5092883"/>
            <a:ext cx="3422154" cy="1467724"/>
          </a:xfrm>
          <a:prstGeom prst="rect">
            <a:avLst/>
          </a:prstGeom>
        </p:spPr>
      </p:pic>
    </p:spTree>
    <p:extLst>
      <p:ext uri="{BB962C8B-B14F-4D97-AF65-F5344CB8AC3E}">
        <p14:creationId xmlns:p14="http://schemas.microsoft.com/office/powerpoint/2010/main" val="703152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6"/>
            <a:ext cx="7886700" cy="2126614"/>
          </a:xfrm>
        </p:spPr>
        <p:txBody>
          <a:bodyPr>
            <a:noAutofit/>
          </a:bodyPr>
          <a:lstStyle/>
          <a:p>
            <a:pPr algn="ctr"/>
            <a:r>
              <a:rPr lang="en-GB" sz="5000" dirty="0" smtClean="0">
                <a:solidFill>
                  <a:schemeClr val="accent3">
                    <a:lumMod val="75000"/>
                  </a:schemeClr>
                </a:solidFill>
                <a:latin typeface="+mn-lt"/>
              </a:rPr>
              <a:t>JFK’s </a:t>
            </a:r>
            <a:r>
              <a:rPr lang="en-GB" sz="5000" dirty="0">
                <a:solidFill>
                  <a:schemeClr val="accent1">
                    <a:lumMod val="75000"/>
                  </a:schemeClr>
                </a:solidFill>
                <a:latin typeface="+mn-lt"/>
              </a:rPr>
              <a:t>problems</a:t>
            </a:r>
            <a:r>
              <a:rPr lang="en-GB" sz="5000" dirty="0">
                <a:solidFill>
                  <a:schemeClr val="accent3">
                    <a:lumMod val="75000"/>
                  </a:schemeClr>
                </a:solidFill>
                <a:latin typeface="+mn-lt"/>
              </a:rPr>
              <a:t> </a:t>
            </a:r>
            <a:r>
              <a:rPr lang="en-GB" sz="5000" dirty="0" smtClean="0">
                <a:solidFill>
                  <a:schemeClr val="accent3">
                    <a:lumMod val="75000"/>
                  </a:schemeClr>
                </a:solidFill>
                <a:latin typeface="+mn-lt"/>
              </a:rPr>
              <a:t>that stood in the way of </a:t>
            </a:r>
            <a:r>
              <a:rPr lang="en-GB" sz="5000" dirty="0">
                <a:solidFill>
                  <a:schemeClr val="accent3">
                    <a:lumMod val="75000"/>
                  </a:schemeClr>
                </a:solidFill>
                <a:latin typeface="+mn-lt"/>
              </a:rPr>
              <a:t>him </a:t>
            </a:r>
            <a:r>
              <a:rPr lang="en-GB" sz="5000" dirty="0" smtClean="0">
                <a:solidFill>
                  <a:schemeClr val="accent3">
                    <a:lumMod val="75000"/>
                  </a:schemeClr>
                </a:solidFill>
                <a:latin typeface="+mn-lt"/>
              </a:rPr>
              <a:t>achieving </a:t>
            </a:r>
            <a:r>
              <a:rPr lang="en-GB" sz="5000" dirty="0">
                <a:solidFill>
                  <a:schemeClr val="accent3">
                    <a:lumMod val="75000"/>
                  </a:schemeClr>
                </a:solidFill>
                <a:latin typeface="+mn-lt"/>
              </a:rPr>
              <a:t>his Vision.</a:t>
            </a:r>
          </a:p>
        </p:txBody>
      </p:sp>
      <p:sp>
        <p:nvSpPr>
          <p:cNvPr id="3" name="Content Placeholder 2"/>
          <p:cNvSpPr>
            <a:spLocks noGrp="1"/>
          </p:cNvSpPr>
          <p:nvPr>
            <p:ph idx="1"/>
          </p:nvPr>
        </p:nvSpPr>
        <p:spPr/>
        <p:txBody>
          <a:bodyPr>
            <a:normAutofit lnSpcReduction="10000"/>
          </a:bodyPr>
          <a:lstStyle/>
          <a:p>
            <a:endParaRPr lang="en-GB" sz="3600" dirty="0">
              <a:solidFill>
                <a:srgbClr val="180AFA"/>
              </a:solidFill>
            </a:endParaRPr>
          </a:p>
          <a:p>
            <a:r>
              <a:rPr lang="en-GB" sz="3200" dirty="0" smtClean="0">
                <a:solidFill>
                  <a:schemeClr val="accent3">
                    <a:lumMod val="75000"/>
                  </a:schemeClr>
                </a:solidFill>
                <a:latin typeface="+mj-lt"/>
              </a:rPr>
              <a:t>A rocket needs to be built.</a:t>
            </a:r>
            <a:endParaRPr lang="en-GB" sz="3200" dirty="0">
              <a:solidFill>
                <a:schemeClr val="accent3">
                  <a:lumMod val="75000"/>
                </a:schemeClr>
              </a:solidFill>
              <a:latin typeface="+mj-lt"/>
            </a:endParaRPr>
          </a:p>
          <a:p>
            <a:endParaRPr lang="en-GB" sz="3200" dirty="0">
              <a:solidFill>
                <a:schemeClr val="accent3">
                  <a:lumMod val="75000"/>
                </a:schemeClr>
              </a:solidFill>
              <a:latin typeface="+mj-lt"/>
            </a:endParaRPr>
          </a:p>
          <a:p>
            <a:r>
              <a:rPr lang="en-GB" sz="3200" dirty="0" smtClean="0">
                <a:solidFill>
                  <a:schemeClr val="accent3">
                    <a:lumMod val="75000"/>
                  </a:schemeClr>
                </a:solidFill>
                <a:latin typeface="+mj-lt"/>
              </a:rPr>
              <a:t>He needs to find someone willing to travel to the moon.</a:t>
            </a:r>
            <a:endParaRPr lang="en-GB" sz="3200" dirty="0">
              <a:solidFill>
                <a:schemeClr val="accent3">
                  <a:lumMod val="75000"/>
                </a:schemeClr>
              </a:solidFill>
              <a:latin typeface="+mj-lt"/>
            </a:endParaRPr>
          </a:p>
          <a:p>
            <a:endParaRPr lang="en-GB" sz="3200" dirty="0">
              <a:solidFill>
                <a:schemeClr val="accent3">
                  <a:lumMod val="75000"/>
                </a:schemeClr>
              </a:solidFill>
              <a:latin typeface="+mj-lt"/>
            </a:endParaRPr>
          </a:p>
          <a:p>
            <a:r>
              <a:rPr lang="en-GB" sz="3200" dirty="0">
                <a:solidFill>
                  <a:schemeClr val="accent3">
                    <a:lumMod val="75000"/>
                  </a:schemeClr>
                </a:solidFill>
                <a:latin typeface="+mj-lt"/>
              </a:rPr>
              <a:t>He needs to </a:t>
            </a:r>
            <a:r>
              <a:rPr lang="en-GB" sz="3200" dirty="0" smtClean="0">
                <a:solidFill>
                  <a:schemeClr val="accent3">
                    <a:lumMod val="75000"/>
                  </a:schemeClr>
                </a:solidFill>
                <a:latin typeface="+mj-lt"/>
              </a:rPr>
              <a:t>make sure that this person is returned to earth safely.</a:t>
            </a:r>
            <a:endParaRPr lang="en-GB" sz="3200" dirty="0">
              <a:solidFill>
                <a:schemeClr val="accent3">
                  <a:lumMod val="75000"/>
                </a:schemeClr>
              </a:solidFill>
              <a:latin typeface="+mj-lt"/>
            </a:endParaRPr>
          </a:p>
        </p:txBody>
      </p:sp>
    </p:spTree>
    <p:extLst>
      <p:ext uri="{BB962C8B-B14F-4D97-AF65-F5344CB8AC3E}">
        <p14:creationId xmlns:p14="http://schemas.microsoft.com/office/powerpoint/2010/main" val="4206248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2276872"/>
            <a:ext cx="8229600" cy="1143000"/>
          </a:xfrm>
        </p:spPr>
        <p:txBody>
          <a:bodyPr>
            <a:noAutofit/>
          </a:bodyPr>
          <a:lstStyle/>
          <a:p>
            <a:pPr algn="ctr"/>
            <a:r>
              <a:rPr lang="en-GB" sz="5000" dirty="0">
                <a:solidFill>
                  <a:schemeClr val="accent3">
                    <a:lumMod val="75000"/>
                  </a:schemeClr>
                </a:solidFill>
                <a:latin typeface="+mn-lt"/>
              </a:rPr>
              <a:t>Then you need to think about the </a:t>
            </a:r>
            <a:r>
              <a:rPr lang="en-GB" sz="5000" dirty="0">
                <a:solidFill>
                  <a:schemeClr val="accent1">
                    <a:lumMod val="75000"/>
                  </a:schemeClr>
                </a:solidFill>
                <a:latin typeface="+mn-lt"/>
              </a:rPr>
              <a:t>actions</a:t>
            </a:r>
            <a:r>
              <a:rPr lang="en-GB" sz="5000" dirty="0">
                <a:solidFill>
                  <a:schemeClr val="accent3">
                    <a:lumMod val="75000"/>
                  </a:schemeClr>
                </a:solidFill>
                <a:latin typeface="+mn-lt"/>
              </a:rPr>
              <a:t> you can take to solve these problems.</a:t>
            </a:r>
          </a:p>
        </p:txBody>
      </p:sp>
    </p:spTree>
    <p:extLst>
      <p:ext uri="{BB962C8B-B14F-4D97-AF65-F5344CB8AC3E}">
        <p14:creationId xmlns:p14="http://schemas.microsoft.com/office/powerpoint/2010/main" val="3780102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5000" dirty="0">
                <a:solidFill>
                  <a:schemeClr val="accent3">
                    <a:lumMod val="75000"/>
                  </a:schemeClr>
                </a:solidFill>
                <a:latin typeface="+mn-lt"/>
              </a:rPr>
              <a:t>Highly resilient people are </a:t>
            </a:r>
            <a:r>
              <a:rPr lang="en-GB" sz="5000" dirty="0">
                <a:solidFill>
                  <a:schemeClr val="accent1">
                    <a:lumMod val="75000"/>
                  </a:schemeClr>
                </a:solidFill>
                <a:latin typeface="+mn-lt"/>
              </a:rPr>
              <a:t>great</a:t>
            </a:r>
            <a:r>
              <a:rPr lang="en-GB" sz="5000" dirty="0">
                <a:solidFill>
                  <a:schemeClr val="accent3">
                    <a:lumMod val="75000"/>
                  </a:schemeClr>
                </a:solidFill>
                <a:latin typeface="+mn-lt"/>
              </a:rPr>
              <a:t> at getting help.</a:t>
            </a:r>
          </a:p>
        </p:txBody>
      </p:sp>
      <p:sp>
        <p:nvSpPr>
          <p:cNvPr id="3" name="Content Placeholder 2"/>
          <p:cNvSpPr>
            <a:spLocks noGrp="1"/>
          </p:cNvSpPr>
          <p:nvPr>
            <p:ph idx="1"/>
          </p:nvPr>
        </p:nvSpPr>
        <p:spPr/>
        <p:txBody>
          <a:bodyPr>
            <a:normAutofit/>
          </a:bodyPr>
          <a:lstStyle/>
          <a:p>
            <a:pPr marL="0" indent="0">
              <a:buNone/>
            </a:pPr>
            <a:endParaRPr lang="en-GB" sz="2800" dirty="0">
              <a:solidFill>
                <a:srgbClr val="180AFA"/>
              </a:solidFill>
            </a:endParaRPr>
          </a:p>
          <a:p>
            <a:pPr marL="0" indent="0">
              <a:buNone/>
            </a:pPr>
            <a:r>
              <a:rPr lang="en-GB" sz="3200" dirty="0" smtClean="0">
                <a:solidFill>
                  <a:schemeClr val="accent3">
                    <a:lumMod val="75000"/>
                  </a:schemeClr>
                </a:solidFill>
                <a:latin typeface="+mj-lt"/>
              </a:rPr>
              <a:t>Two important questions:</a:t>
            </a:r>
            <a:endParaRPr lang="en-GB" sz="3200" dirty="0">
              <a:solidFill>
                <a:schemeClr val="accent3">
                  <a:lumMod val="75000"/>
                </a:schemeClr>
              </a:solidFill>
              <a:latin typeface="+mj-lt"/>
            </a:endParaRPr>
          </a:p>
          <a:p>
            <a:endParaRPr lang="en-GB" sz="3200" dirty="0">
              <a:solidFill>
                <a:schemeClr val="accent3">
                  <a:lumMod val="75000"/>
                </a:schemeClr>
              </a:solidFill>
              <a:latin typeface="+mj-lt"/>
            </a:endParaRPr>
          </a:p>
          <a:p>
            <a:r>
              <a:rPr lang="en-GB" sz="3200" dirty="0">
                <a:solidFill>
                  <a:schemeClr val="accent1">
                    <a:lumMod val="75000"/>
                  </a:schemeClr>
                </a:solidFill>
                <a:latin typeface="+mj-lt"/>
              </a:rPr>
              <a:t>Who</a:t>
            </a:r>
            <a:r>
              <a:rPr lang="en-GB" sz="3200" dirty="0">
                <a:solidFill>
                  <a:schemeClr val="accent3">
                    <a:lumMod val="75000"/>
                  </a:schemeClr>
                </a:solidFill>
                <a:latin typeface="+mj-lt"/>
              </a:rPr>
              <a:t> can help me?  (Team)</a:t>
            </a:r>
          </a:p>
          <a:p>
            <a:endParaRPr lang="en-GB" sz="3200" dirty="0">
              <a:solidFill>
                <a:schemeClr val="accent3">
                  <a:lumMod val="75000"/>
                </a:schemeClr>
              </a:solidFill>
              <a:latin typeface="+mj-lt"/>
            </a:endParaRPr>
          </a:p>
          <a:p>
            <a:r>
              <a:rPr lang="en-GB" sz="3200" dirty="0">
                <a:solidFill>
                  <a:schemeClr val="accent1">
                    <a:lumMod val="75000"/>
                  </a:schemeClr>
                </a:solidFill>
                <a:latin typeface="+mj-lt"/>
              </a:rPr>
              <a:t>What</a:t>
            </a:r>
            <a:r>
              <a:rPr lang="en-GB" sz="3200" dirty="0">
                <a:solidFill>
                  <a:schemeClr val="accent3">
                    <a:lumMod val="75000"/>
                  </a:schemeClr>
                </a:solidFill>
                <a:latin typeface="+mj-lt"/>
              </a:rPr>
              <a:t> can help me? (Resources)</a:t>
            </a:r>
          </a:p>
        </p:txBody>
      </p:sp>
      <p:pic>
        <p:nvPicPr>
          <p:cNvPr id="4" name="Picture 3">
            <a:extLst>
              <a:ext uri="{FF2B5EF4-FFF2-40B4-BE49-F238E27FC236}">
                <a16:creationId xmlns:a16="http://schemas.microsoft.com/office/drawing/2014/main" id="{12C46EAD-2A8A-42FA-B9D0-8AF1B0B12BEE}"/>
              </a:ext>
            </a:extLst>
          </p:cNvPr>
          <p:cNvPicPr>
            <a:picLocks noChangeAspect="1"/>
          </p:cNvPicPr>
          <p:nvPr/>
        </p:nvPicPr>
        <p:blipFill>
          <a:blip r:embed="rId3"/>
          <a:stretch>
            <a:fillRect/>
          </a:stretch>
        </p:blipFill>
        <p:spPr>
          <a:xfrm>
            <a:off x="7680176" y="2780928"/>
            <a:ext cx="2959224" cy="3812154"/>
          </a:xfrm>
          <a:prstGeom prst="rect">
            <a:avLst/>
          </a:prstGeom>
        </p:spPr>
      </p:pic>
    </p:spTree>
    <p:extLst>
      <p:ext uri="{BB962C8B-B14F-4D97-AF65-F5344CB8AC3E}">
        <p14:creationId xmlns:p14="http://schemas.microsoft.com/office/powerpoint/2010/main" val="4108844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5000" dirty="0">
                <a:solidFill>
                  <a:schemeClr val="bg2">
                    <a:lumMod val="50000"/>
                  </a:schemeClr>
                </a:solidFill>
                <a:latin typeface="+mn-lt"/>
              </a:rPr>
              <a:t>Resilience skills you can learn.</a:t>
            </a:r>
          </a:p>
        </p:txBody>
      </p:sp>
      <p:sp>
        <p:nvSpPr>
          <p:cNvPr id="3" name="Content Placeholder 2"/>
          <p:cNvSpPr>
            <a:spLocks noGrp="1"/>
          </p:cNvSpPr>
          <p:nvPr>
            <p:ph idx="1"/>
          </p:nvPr>
        </p:nvSpPr>
        <p:spPr/>
        <p:txBody>
          <a:bodyPr>
            <a:normAutofit/>
          </a:bodyPr>
          <a:lstStyle/>
          <a:p>
            <a:pPr algn="just"/>
            <a:r>
              <a:rPr lang="en-GB" sz="3200" dirty="0">
                <a:solidFill>
                  <a:schemeClr val="accent1">
                    <a:lumMod val="75000"/>
                  </a:schemeClr>
                </a:solidFill>
                <a:latin typeface="+mj-lt"/>
              </a:rPr>
              <a:t>Skill 1:</a:t>
            </a:r>
            <a:r>
              <a:rPr lang="en-GB" sz="3200" dirty="0">
                <a:solidFill>
                  <a:schemeClr val="bg2">
                    <a:lumMod val="50000"/>
                  </a:schemeClr>
                </a:solidFill>
                <a:latin typeface="+mj-lt"/>
              </a:rPr>
              <a:t>   I am a good listener.</a:t>
            </a:r>
          </a:p>
          <a:p>
            <a:pPr algn="just"/>
            <a:r>
              <a:rPr lang="en-GB" sz="3200" dirty="0">
                <a:solidFill>
                  <a:schemeClr val="accent1">
                    <a:lumMod val="75000"/>
                  </a:schemeClr>
                </a:solidFill>
                <a:latin typeface="+mj-lt"/>
              </a:rPr>
              <a:t>Skill 2:</a:t>
            </a:r>
            <a:r>
              <a:rPr lang="en-GB" sz="3200" dirty="0">
                <a:solidFill>
                  <a:schemeClr val="bg2">
                    <a:lumMod val="50000"/>
                  </a:schemeClr>
                </a:solidFill>
                <a:latin typeface="+mj-lt"/>
              </a:rPr>
              <a:t>   I am a good problem solver.</a:t>
            </a:r>
          </a:p>
          <a:p>
            <a:pPr algn="just"/>
            <a:r>
              <a:rPr lang="en-GB" sz="3200" dirty="0">
                <a:solidFill>
                  <a:schemeClr val="accent1">
                    <a:lumMod val="75000"/>
                  </a:schemeClr>
                </a:solidFill>
                <a:latin typeface="+mj-lt"/>
              </a:rPr>
              <a:t>Skill 3:   </a:t>
            </a:r>
            <a:r>
              <a:rPr lang="en-GB" sz="3200" dirty="0">
                <a:solidFill>
                  <a:schemeClr val="bg2">
                    <a:lumMod val="50000"/>
                  </a:schemeClr>
                </a:solidFill>
                <a:latin typeface="+mj-lt"/>
              </a:rPr>
              <a:t>I am good at managing my 		           	          emotions.</a:t>
            </a:r>
          </a:p>
          <a:p>
            <a:pPr algn="just"/>
            <a:r>
              <a:rPr lang="en-GB" sz="3200" dirty="0">
                <a:solidFill>
                  <a:schemeClr val="accent1">
                    <a:lumMod val="75000"/>
                  </a:schemeClr>
                </a:solidFill>
                <a:latin typeface="+mj-lt"/>
              </a:rPr>
              <a:t>Skill 4:   </a:t>
            </a:r>
            <a:r>
              <a:rPr lang="en-GB" sz="3200" dirty="0">
                <a:solidFill>
                  <a:schemeClr val="bg2">
                    <a:lumMod val="50000"/>
                  </a:schemeClr>
                </a:solidFill>
                <a:latin typeface="+mj-lt"/>
              </a:rPr>
              <a:t>I am good at working with other 		   people.</a:t>
            </a:r>
          </a:p>
          <a:p>
            <a:pPr algn="just"/>
            <a:r>
              <a:rPr lang="en-GB" sz="3200" dirty="0">
                <a:solidFill>
                  <a:schemeClr val="accent1">
                    <a:lumMod val="75000"/>
                  </a:schemeClr>
                </a:solidFill>
                <a:latin typeface="+mj-lt"/>
              </a:rPr>
              <a:t>Skill 5:</a:t>
            </a:r>
            <a:r>
              <a:rPr lang="en-GB" sz="3200" dirty="0">
                <a:solidFill>
                  <a:schemeClr val="bg2">
                    <a:lumMod val="50000"/>
                  </a:schemeClr>
                </a:solidFill>
                <a:latin typeface="+mj-lt"/>
              </a:rPr>
              <a:t>   I am good at accessing help.</a:t>
            </a:r>
          </a:p>
        </p:txBody>
      </p:sp>
      <p:pic>
        <p:nvPicPr>
          <p:cNvPr id="4" name="Picture 3">
            <a:extLst>
              <a:ext uri="{FF2B5EF4-FFF2-40B4-BE49-F238E27FC236}">
                <a16:creationId xmlns:a16="http://schemas.microsoft.com/office/drawing/2014/main" id="{486B889F-D80C-4837-BA08-5265F61C9D7E}"/>
              </a:ext>
            </a:extLst>
          </p:cNvPr>
          <p:cNvPicPr>
            <a:picLocks noChangeAspect="1"/>
          </p:cNvPicPr>
          <p:nvPr/>
        </p:nvPicPr>
        <p:blipFill>
          <a:blip r:embed="rId3"/>
          <a:stretch>
            <a:fillRect/>
          </a:stretch>
        </p:blipFill>
        <p:spPr>
          <a:xfrm>
            <a:off x="7884031" y="5446994"/>
            <a:ext cx="3131840" cy="963257"/>
          </a:xfrm>
          <a:prstGeom prst="rect">
            <a:avLst/>
          </a:prstGeom>
        </p:spPr>
      </p:pic>
    </p:spTree>
    <p:extLst>
      <p:ext uri="{BB962C8B-B14F-4D97-AF65-F5344CB8AC3E}">
        <p14:creationId xmlns:p14="http://schemas.microsoft.com/office/powerpoint/2010/main" val="58553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6D723-BD15-4FC1-AD04-54FF20AF372E}"/>
              </a:ext>
            </a:extLst>
          </p:cNvPr>
          <p:cNvSpPr>
            <a:spLocks noGrp="1"/>
          </p:cNvSpPr>
          <p:nvPr>
            <p:ph type="title"/>
          </p:nvPr>
        </p:nvSpPr>
        <p:spPr/>
        <p:txBody>
          <a:bodyPr>
            <a:normAutofit/>
          </a:bodyPr>
          <a:lstStyle/>
          <a:p>
            <a:pPr algn="ctr"/>
            <a:r>
              <a:rPr lang="en-GB" sz="5000" b="1" dirty="0">
                <a:solidFill>
                  <a:schemeClr val="accent3">
                    <a:lumMod val="75000"/>
                  </a:schemeClr>
                </a:solidFill>
                <a:latin typeface="+mn-lt"/>
              </a:rPr>
              <a:t>Word Association Game</a:t>
            </a:r>
            <a:endParaRPr lang="en-GB" sz="5000" dirty="0">
              <a:solidFill>
                <a:schemeClr val="accent3">
                  <a:lumMod val="75000"/>
                </a:schemeClr>
              </a:solidFill>
              <a:latin typeface="+mn-lt"/>
            </a:endParaRPr>
          </a:p>
        </p:txBody>
      </p:sp>
      <p:sp>
        <p:nvSpPr>
          <p:cNvPr id="3" name="Content Placeholder 2">
            <a:extLst>
              <a:ext uri="{FF2B5EF4-FFF2-40B4-BE49-F238E27FC236}">
                <a16:creationId xmlns:a16="http://schemas.microsoft.com/office/drawing/2014/main" id="{87E50217-2BAA-4767-8D6D-04FCD2F81322}"/>
              </a:ext>
            </a:extLst>
          </p:cNvPr>
          <p:cNvSpPr>
            <a:spLocks noGrp="1"/>
          </p:cNvSpPr>
          <p:nvPr>
            <p:ph idx="1"/>
          </p:nvPr>
        </p:nvSpPr>
        <p:spPr/>
        <p:txBody>
          <a:bodyPr/>
          <a:lstStyle/>
          <a:p>
            <a:r>
              <a:rPr lang="en-US" sz="3200" dirty="0">
                <a:solidFill>
                  <a:schemeClr val="accent3">
                    <a:lumMod val="75000"/>
                  </a:schemeClr>
                </a:solidFill>
                <a:latin typeface="+mj-lt"/>
              </a:rPr>
              <a:t>Everybody needs a scrap of paper and a pen.</a:t>
            </a:r>
          </a:p>
          <a:p>
            <a:r>
              <a:rPr lang="en-US" sz="3200" dirty="0">
                <a:solidFill>
                  <a:schemeClr val="accent3">
                    <a:lumMod val="75000"/>
                  </a:schemeClr>
                </a:solidFill>
                <a:latin typeface="+mj-lt"/>
              </a:rPr>
              <a:t>I have a word on the next slide.</a:t>
            </a:r>
          </a:p>
          <a:p>
            <a:r>
              <a:rPr lang="en-US" sz="3200" dirty="0">
                <a:solidFill>
                  <a:schemeClr val="accent3">
                    <a:lumMod val="75000"/>
                  </a:schemeClr>
                </a:solidFill>
                <a:latin typeface="+mj-lt"/>
              </a:rPr>
              <a:t>On your own, list all the words you associate with the word on the next slide.</a:t>
            </a:r>
          </a:p>
          <a:p>
            <a:r>
              <a:rPr lang="en-US" sz="3200" dirty="0">
                <a:solidFill>
                  <a:schemeClr val="accent3">
                    <a:lumMod val="75000"/>
                  </a:schemeClr>
                </a:solidFill>
                <a:latin typeface="+mj-lt"/>
              </a:rPr>
              <a:t>Don’t start.</a:t>
            </a:r>
          </a:p>
          <a:p>
            <a:endParaRPr lang="en-GB" dirty="0"/>
          </a:p>
        </p:txBody>
      </p:sp>
      <p:pic>
        <p:nvPicPr>
          <p:cNvPr id="4" name="Picture 3">
            <a:extLst>
              <a:ext uri="{FF2B5EF4-FFF2-40B4-BE49-F238E27FC236}">
                <a16:creationId xmlns:a16="http://schemas.microsoft.com/office/drawing/2014/main" id="{172B8556-4615-4718-92A4-A6E8FCF4DEFE}"/>
              </a:ext>
            </a:extLst>
          </p:cNvPr>
          <p:cNvPicPr>
            <a:picLocks noChangeAspect="1"/>
          </p:cNvPicPr>
          <p:nvPr/>
        </p:nvPicPr>
        <p:blipFill rotWithShape="1">
          <a:blip r:embed="rId3"/>
          <a:srcRect t="-115" r="12603" b="115"/>
          <a:stretch/>
        </p:blipFill>
        <p:spPr>
          <a:xfrm>
            <a:off x="9056323" y="4653136"/>
            <a:ext cx="987006" cy="1340768"/>
          </a:xfrm>
          <a:prstGeom prst="rect">
            <a:avLst/>
          </a:prstGeom>
        </p:spPr>
      </p:pic>
    </p:spTree>
    <p:extLst>
      <p:ext uri="{BB962C8B-B14F-4D97-AF65-F5344CB8AC3E}">
        <p14:creationId xmlns:p14="http://schemas.microsoft.com/office/powerpoint/2010/main" val="317201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F3FA-E7A3-4E0B-A1B5-7C847D0BB378}"/>
              </a:ext>
            </a:extLst>
          </p:cNvPr>
          <p:cNvSpPr>
            <a:spLocks noGrp="1"/>
          </p:cNvSpPr>
          <p:nvPr>
            <p:ph type="title"/>
          </p:nvPr>
        </p:nvSpPr>
        <p:spPr>
          <a:xfrm>
            <a:off x="1991544" y="332657"/>
            <a:ext cx="7886700" cy="1325563"/>
          </a:xfrm>
        </p:spPr>
        <p:txBody>
          <a:bodyPr>
            <a:noAutofit/>
          </a:bodyPr>
          <a:lstStyle/>
          <a:p>
            <a:pPr algn="ctr"/>
            <a:r>
              <a:rPr lang="en-GB" sz="5000" kern="0" dirty="0">
                <a:solidFill>
                  <a:schemeClr val="accent3">
                    <a:lumMod val="75000"/>
                  </a:schemeClr>
                </a:solidFill>
                <a:latin typeface="Calibri" pitchFamily="34" charset="0"/>
                <a:cs typeface="Calibri" pitchFamily="34" charset="0"/>
              </a:rPr>
              <a:t>The word is </a:t>
            </a:r>
            <a:r>
              <a:rPr lang="en-GB" sz="5000" kern="0" dirty="0">
                <a:solidFill>
                  <a:schemeClr val="accent1">
                    <a:lumMod val="75000"/>
                  </a:schemeClr>
                </a:solidFill>
                <a:latin typeface="Calibri" pitchFamily="34" charset="0"/>
                <a:cs typeface="Calibri" pitchFamily="34" charset="0"/>
              </a:rPr>
              <a:t>DOG</a:t>
            </a:r>
            <a:r>
              <a:rPr lang="en-GB" sz="5000" kern="0" dirty="0">
                <a:solidFill>
                  <a:schemeClr val="accent3">
                    <a:lumMod val="75000"/>
                  </a:schemeClr>
                </a:solidFill>
                <a:latin typeface="Calibri" pitchFamily="34" charset="0"/>
                <a:cs typeface="Calibri" pitchFamily="34" charset="0"/>
              </a:rPr>
              <a:t/>
            </a:r>
            <a:br>
              <a:rPr lang="en-GB" sz="5000" kern="0" dirty="0">
                <a:solidFill>
                  <a:schemeClr val="accent3">
                    <a:lumMod val="75000"/>
                  </a:schemeClr>
                </a:solidFill>
                <a:latin typeface="Calibri" pitchFamily="34" charset="0"/>
                <a:cs typeface="Calibri" pitchFamily="34" charset="0"/>
              </a:rPr>
            </a:br>
            <a:endParaRPr lang="en-GB" sz="5000" dirty="0">
              <a:solidFill>
                <a:schemeClr val="accent3">
                  <a:lumMod val="75000"/>
                </a:schemeClr>
              </a:solidFill>
            </a:endParaRPr>
          </a:p>
        </p:txBody>
      </p:sp>
      <p:sp>
        <p:nvSpPr>
          <p:cNvPr id="3" name="Content Placeholder 2">
            <a:extLst>
              <a:ext uri="{FF2B5EF4-FFF2-40B4-BE49-F238E27FC236}">
                <a16:creationId xmlns:a16="http://schemas.microsoft.com/office/drawing/2014/main" id="{8DA0A556-B33D-4695-944D-795843BB353F}"/>
              </a:ext>
            </a:extLst>
          </p:cNvPr>
          <p:cNvSpPr>
            <a:spLocks noGrp="1"/>
          </p:cNvSpPr>
          <p:nvPr>
            <p:ph idx="1"/>
          </p:nvPr>
        </p:nvSpPr>
        <p:spPr>
          <a:xfrm>
            <a:off x="2152650" y="1052737"/>
            <a:ext cx="7886700" cy="5124227"/>
          </a:xfrm>
        </p:spPr>
        <p:txBody>
          <a:bodyPr>
            <a:normAutofit fontScale="92500" lnSpcReduction="20000"/>
          </a:bodyPr>
          <a:lstStyle/>
          <a:p>
            <a:r>
              <a:rPr lang="en-US" sz="3200" dirty="0">
                <a:solidFill>
                  <a:schemeClr val="accent3">
                    <a:lumMod val="75000"/>
                  </a:schemeClr>
                </a:solidFill>
                <a:latin typeface="+mj-lt"/>
              </a:rPr>
              <a:t>If I was doing the task I might start with Bark, then a long list of all the words I associate with </a:t>
            </a:r>
            <a:r>
              <a:rPr lang="en-US" sz="3200" dirty="0">
                <a:solidFill>
                  <a:schemeClr val="accent1">
                    <a:lumMod val="75000"/>
                  </a:schemeClr>
                </a:solidFill>
                <a:latin typeface="+mj-lt"/>
              </a:rPr>
              <a:t>DOG</a:t>
            </a:r>
            <a:r>
              <a:rPr lang="en-US" sz="3200" dirty="0">
                <a:solidFill>
                  <a:schemeClr val="accent3">
                    <a:lumMod val="75000"/>
                  </a:schemeClr>
                </a:solidFill>
                <a:latin typeface="+mj-lt"/>
              </a:rPr>
              <a:t>.</a:t>
            </a:r>
          </a:p>
          <a:p>
            <a:r>
              <a:rPr lang="en-US" sz="3200" dirty="0">
                <a:solidFill>
                  <a:schemeClr val="accent3">
                    <a:lumMod val="75000"/>
                  </a:schemeClr>
                </a:solidFill>
                <a:latin typeface="+mj-lt"/>
              </a:rPr>
              <a:t>Don’t use Bark , don’t copy your </a:t>
            </a:r>
            <a:r>
              <a:rPr lang="en-US" sz="3200" dirty="0" err="1">
                <a:solidFill>
                  <a:schemeClr val="accent3">
                    <a:lumMod val="75000"/>
                  </a:schemeClr>
                </a:solidFill>
                <a:latin typeface="+mj-lt"/>
              </a:rPr>
              <a:t>neighbour</a:t>
            </a:r>
            <a:r>
              <a:rPr lang="en-US" sz="3200" dirty="0">
                <a:solidFill>
                  <a:schemeClr val="accent3">
                    <a:lumMod val="75000"/>
                  </a:schemeClr>
                </a:solidFill>
                <a:latin typeface="+mj-lt"/>
              </a:rPr>
              <a:t>.</a:t>
            </a:r>
          </a:p>
          <a:p>
            <a:r>
              <a:rPr lang="en-US" sz="3200" dirty="0">
                <a:solidFill>
                  <a:schemeClr val="accent3">
                    <a:lumMod val="75000"/>
                  </a:schemeClr>
                </a:solidFill>
                <a:latin typeface="+mj-lt"/>
              </a:rPr>
              <a:t>Afterwards, we will compare everyone’s words and see how many words there are in common across the whole group.</a:t>
            </a:r>
          </a:p>
          <a:p>
            <a:r>
              <a:rPr lang="en-US" sz="3200" dirty="0">
                <a:solidFill>
                  <a:schemeClr val="accent3">
                    <a:lumMod val="75000"/>
                  </a:schemeClr>
                </a:solidFill>
                <a:latin typeface="+mj-lt"/>
              </a:rPr>
              <a:t>Team Prediction: </a:t>
            </a:r>
            <a:r>
              <a:rPr lang="en-US" sz="3200" dirty="0">
                <a:solidFill>
                  <a:schemeClr val="accent1">
                    <a:lumMod val="75000"/>
                  </a:schemeClr>
                </a:solidFill>
                <a:latin typeface="+mj-lt"/>
              </a:rPr>
              <a:t>5,10,15</a:t>
            </a:r>
            <a:r>
              <a:rPr lang="en-US" sz="3200" dirty="0">
                <a:solidFill>
                  <a:schemeClr val="accent3">
                    <a:lumMod val="75000"/>
                  </a:schemeClr>
                </a:solidFill>
                <a:latin typeface="+mj-lt"/>
              </a:rPr>
              <a:t>?</a:t>
            </a:r>
          </a:p>
          <a:p>
            <a:r>
              <a:rPr lang="en-US" sz="3200" dirty="0">
                <a:solidFill>
                  <a:schemeClr val="accent3">
                    <a:lumMod val="75000"/>
                  </a:schemeClr>
                </a:solidFill>
                <a:latin typeface="+mj-lt"/>
              </a:rPr>
              <a:t>I will ask everyone to stop when half of you have slowed down.</a:t>
            </a:r>
          </a:p>
          <a:p>
            <a:r>
              <a:rPr lang="en-US" sz="3200" dirty="0">
                <a:solidFill>
                  <a:schemeClr val="accent1">
                    <a:lumMod val="75000"/>
                  </a:schemeClr>
                </a:solidFill>
                <a:latin typeface="+mj-lt"/>
              </a:rPr>
              <a:t>START!!</a:t>
            </a:r>
          </a:p>
          <a:p>
            <a:r>
              <a:rPr lang="en-US" sz="3200" dirty="0">
                <a:solidFill>
                  <a:schemeClr val="accent1">
                    <a:lumMod val="75000"/>
                  </a:schemeClr>
                </a:solidFill>
                <a:latin typeface="+mj-lt"/>
              </a:rPr>
              <a:t>STOP!!!</a:t>
            </a:r>
          </a:p>
          <a:p>
            <a:endParaRPr lang="en-GB" dirty="0"/>
          </a:p>
        </p:txBody>
      </p:sp>
    </p:spTree>
    <p:extLst>
      <p:ext uri="{BB962C8B-B14F-4D97-AF65-F5344CB8AC3E}">
        <p14:creationId xmlns:p14="http://schemas.microsoft.com/office/powerpoint/2010/main" val="292538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C42DD85-7D03-403A-8806-7515EE23A2AB}"/>
              </a:ext>
            </a:extLst>
          </p:cNvPr>
          <p:cNvSpPr>
            <a:spLocks noGrp="1"/>
          </p:cNvSpPr>
          <p:nvPr>
            <p:ph idx="1"/>
          </p:nvPr>
        </p:nvSpPr>
        <p:spPr>
          <a:xfrm>
            <a:off x="2152650" y="476673"/>
            <a:ext cx="7886700" cy="5700291"/>
          </a:xfrm>
        </p:spPr>
        <p:txBody>
          <a:bodyPr>
            <a:noAutofit/>
          </a:bodyPr>
          <a:lstStyle/>
          <a:p>
            <a:r>
              <a:rPr lang="en-US" sz="3200" dirty="0">
                <a:solidFill>
                  <a:schemeClr val="accent3">
                    <a:lumMod val="75000"/>
                  </a:schemeClr>
                </a:solidFill>
                <a:latin typeface="+mj-lt"/>
              </a:rPr>
              <a:t>Count your number of words, write the figure on your page</a:t>
            </a:r>
            <a:r>
              <a:rPr lang="en-US" sz="3200" dirty="0" smtClean="0">
                <a:solidFill>
                  <a:schemeClr val="accent3">
                    <a:lumMod val="75000"/>
                  </a:schemeClr>
                </a:solidFill>
                <a:latin typeface="+mj-lt"/>
              </a:rPr>
              <a:t>.</a:t>
            </a:r>
            <a:endParaRPr lang="en-US" sz="3200" dirty="0">
              <a:solidFill>
                <a:schemeClr val="accent3">
                  <a:lumMod val="75000"/>
                </a:schemeClr>
              </a:solidFill>
              <a:latin typeface="+mj-lt"/>
            </a:endParaRPr>
          </a:p>
          <a:p>
            <a:r>
              <a:rPr lang="en-GB" sz="3200" dirty="0">
                <a:solidFill>
                  <a:schemeClr val="accent3">
                    <a:lumMod val="75000"/>
                  </a:schemeClr>
                </a:solidFill>
                <a:latin typeface="+mj-lt"/>
              </a:rPr>
              <a:t>How many words does each person have starting here on my left.</a:t>
            </a:r>
          </a:p>
          <a:p>
            <a:r>
              <a:rPr lang="en-GB" sz="3200" dirty="0" smtClean="0">
                <a:solidFill>
                  <a:schemeClr val="accent1">
                    <a:lumMod val="75000"/>
                  </a:schemeClr>
                </a:solidFill>
                <a:latin typeface="+mj-lt"/>
              </a:rPr>
              <a:t>Now </a:t>
            </a:r>
            <a:r>
              <a:rPr lang="en-GB" sz="3200" dirty="0">
                <a:solidFill>
                  <a:schemeClr val="accent1">
                    <a:lumMod val="75000"/>
                  </a:schemeClr>
                </a:solidFill>
                <a:latin typeface="+mj-lt"/>
              </a:rPr>
              <a:t>what is the maximum number of words we could have in common as a group?</a:t>
            </a:r>
          </a:p>
          <a:p>
            <a:r>
              <a:rPr lang="en-GB" sz="3200" dirty="0" smtClean="0">
                <a:solidFill>
                  <a:schemeClr val="accent1">
                    <a:lumMod val="75000"/>
                  </a:schemeClr>
                </a:solidFill>
                <a:latin typeface="+mj-lt"/>
              </a:rPr>
              <a:t>Yes </a:t>
            </a:r>
            <a:r>
              <a:rPr lang="en-GB" sz="3200" dirty="0">
                <a:solidFill>
                  <a:schemeClr val="accent1">
                    <a:lumMod val="75000"/>
                  </a:schemeClr>
                </a:solidFill>
                <a:latin typeface="+mj-lt"/>
              </a:rPr>
              <a:t>it is the smallest number </a:t>
            </a:r>
            <a:r>
              <a:rPr lang="en-GB" sz="3200" dirty="0">
                <a:solidFill>
                  <a:schemeClr val="accent3">
                    <a:lumMod val="75000"/>
                  </a:schemeClr>
                </a:solidFill>
                <a:latin typeface="+mj-lt"/>
              </a:rPr>
              <a:t>– if someone has four words it is impossible as a group to have five or more</a:t>
            </a:r>
            <a:r>
              <a:rPr lang="en-GB" sz="3200" dirty="0" smtClean="0">
                <a:solidFill>
                  <a:schemeClr val="accent3">
                    <a:lumMod val="75000"/>
                  </a:schemeClr>
                </a:solidFill>
                <a:latin typeface="+mj-lt"/>
              </a:rPr>
              <a:t>.</a:t>
            </a:r>
            <a:endParaRPr lang="en-GB" sz="3200" dirty="0">
              <a:solidFill>
                <a:schemeClr val="accent3">
                  <a:lumMod val="75000"/>
                </a:schemeClr>
              </a:solidFill>
              <a:latin typeface="+mj-lt"/>
            </a:endParaRPr>
          </a:p>
          <a:p>
            <a:r>
              <a:rPr lang="en-GB" sz="3200" dirty="0">
                <a:solidFill>
                  <a:schemeClr val="accent3">
                    <a:lumMod val="75000"/>
                  </a:schemeClr>
                </a:solidFill>
                <a:latin typeface="+mj-lt"/>
              </a:rPr>
              <a:t>Please give me your first word – put your hand up if you DON’T have this word.</a:t>
            </a:r>
          </a:p>
        </p:txBody>
      </p:sp>
      <p:sp>
        <p:nvSpPr>
          <p:cNvPr id="105474" name="Footer Placeholder 1"/>
          <p:cNvSpPr>
            <a:spLocks noGrp="1"/>
          </p:cNvSpPr>
          <p:nvPr>
            <p:ph type="ftr" sz="quarter" idx="11"/>
          </p:nvPr>
        </p:nvSpPr>
        <p:spPr>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sz="1100" b="1" dirty="0"/>
          </a:p>
        </p:txBody>
      </p:sp>
    </p:spTree>
    <p:extLst>
      <p:ext uri="{BB962C8B-B14F-4D97-AF65-F5344CB8AC3E}">
        <p14:creationId xmlns:p14="http://schemas.microsoft.com/office/powerpoint/2010/main" val="38479435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52650" y="1124745"/>
            <a:ext cx="7886700" cy="5052219"/>
          </a:xfrm>
        </p:spPr>
        <p:txBody>
          <a:bodyPr>
            <a:normAutofit fontScale="77500" lnSpcReduction="20000"/>
          </a:bodyPr>
          <a:lstStyle/>
          <a:p>
            <a:endParaRPr lang="en-GB" sz="3300" dirty="0">
              <a:solidFill>
                <a:srgbClr val="0070C0"/>
              </a:solidFill>
              <a:latin typeface="+mj-lt"/>
              <a:ea typeface="+mj-ea"/>
              <a:cs typeface="+mj-cs"/>
            </a:endParaRPr>
          </a:p>
          <a:p>
            <a:r>
              <a:rPr lang="en-GB" sz="5000" dirty="0">
                <a:solidFill>
                  <a:schemeClr val="accent3">
                    <a:lumMod val="75000"/>
                  </a:schemeClr>
                </a:solidFill>
                <a:ea typeface="+mj-ea"/>
                <a:cs typeface="+mj-cs"/>
              </a:rPr>
              <a:t>Please give me your first word – put your hand up if you don’t have it</a:t>
            </a:r>
          </a:p>
          <a:p>
            <a:endParaRPr lang="en-GB" sz="5000" dirty="0">
              <a:solidFill>
                <a:schemeClr val="accent3">
                  <a:lumMod val="75000"/>
                </a:schemeClr>
              </a:solidFill>
              <a:ea typeface="+mj-ea"/>
              <a:cs typeface="+mj-cs"/>
            </a:endParaRPr>
          </a:p>
          <a:p>
            <a:r>
              <a:rPr lang="en-GB" sz="5000" dirty="0">
                <a:solidFill>
                  <a:schemeClr val="accent3">
                    <a:lumMod val="75000"/>
                  </a:schemeClr>
                </a:solidFill>
                <a:ea typeface="+mj-ea"/>
                <a:cs typeface="+mj-cs"/>
              </a:rPr>
              <a:t>How many words did you actually have in common as a group?</a:t>
            </a:r>
          </a:p>
          <a:p>
            <a:endParaRPr lang="en-GB" sz="3300" dirty="0">
              <a:solidFill>
                <a:srgbClr val="0070C0"/>
              </a:solidFill>
              <a:latin typeface="+mj-lt"/>
              <a:ea typeface="+mj-ea"/>
              <a:cs typeface="+mj-cs"/>
            </a:endParaRPr>
          </a:p>
          <a:p>
            <a:endParaRPr lang="en-GB" sz="3300" dirty="0">
              <a:solidFill>
                <a:srgbClr val="0070C0"/>
              </a:solidFill>
              <a:latin typeface="+mj-lt"/>
              <a:ea typeface="+mj-ea"/>
              <a:cs typeface="+mj-cs"/>
            </a:endParaRPr>
          </a:p>
          <a:p>
            <a:pPr algn="ctr"/>
            <a:r>
              <a:rPr lang="en-GB" sz="5000" dirty="0">
                <a:solidFill>
                  <a:schemeClr val="accent1">
                    <a:lumMod val="75000"/>
                  </a:schemeClr>
                </a:solidFill>
                <a:ea typeface="+mj-ea"/>
                <a:cs typeface="+mj-cs"/>
              </a:rPr>
              <a:t>NONE!!</a:t>
            </a:r>
          </a:p>
        </p:txBody>
      </p:sp>
      <p:sp>
        <p:nvSpPr>
          <p:cNvPr id="2" name="AutoShape 2" descr="Image result for muhammad ali"/>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muhammad ali"/>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169439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normAutofit/>
          </a:bodyPr>
          <a:lstStyle/>
          <a:p>
            <a:pPr algn="ctr"/>
            <a:r>
              <a:rPr lang="en-GB" sz="5000" dirty="0">
                <a:solidFill>
                  <a:schemeClr val="accent3">
                    <a:lumMod val="75000"/>
                  </a:schemeClr>
                </a:solidFill>
                <a:latin typeface="+mn-lt"/>
              </a:rPr>
              <a:t>WHY?</a:t>
            </a:r>
          </a:p>
        </p:txBody>
      </p:sp>
      <p:sp>
        <p:nvSpPr>
          <p:cNvPr id="3" name="Content Placeholder 2"/>
          <p:cNvSpPr>
            <a:spLocks noGrp="1"/>
          </p:cNvSpPr>
          <p:nvPr>
            <p:ph idx="1"/>
          </p:nvPr>
        </p:nvSpPr>
        <p:spPr/>
        <p:txBody>
          <a:bodyPr>
            <a:normAutofit fontScale="92500" lnSpcReduction="20000"/>
          </a:bodyPr>
          <a:lstStyle/>
          <a:p>
            <a:pPr marL="0" indent="0" algn="ctr">
              <a:buNone/>
            </a:pPr>
            <a:r>
              <a:rPr lang="en-GB" sz="3200" dirty="0">
                <a:solidFill>
                  <a:schemeClr val="accent3">
                    <a:lumMod val="75000"/>
                  </a:schemeClr>
                </a:solidFill>
                <a:latin typeface="+mj-lt"/>
              </a:rPr>
              <a:t>Because we all use words differently, we are not dictionaries on legs!!</a:t>
            </a:r>
          </a:p>
          <a:p>
            <a:pPr algn="ctr"/>
            <a:endParaRPr lang="en-GB" sz="3600" dirty="0">
              <a:solidFill>
                <a:srgbClr val="180AFA"/>
              </a:solidFill>
            </a:endParaRPr>
          </a:p>
          <a:p>
            <a:pPr algn="ctr"/>
            <a:endParaRPr lang="en-GB" sz="3600" dirty="0">
              <a:solidFill>
                <a:srgbClr val="180AFA"/>
              </a:solidFill>
            </a:endParaRPr>
          </a:p>
          <a:p>
            <a:pPr algn="ctr"/>
            <a:endParaRPr lang="en-GB" sz="3600" dirty="0">
              <a:solidFill>
                <a:srgbClr val="180AFA"/>
              </a:solidFill>
            </a:endParaRPr>
          </a:p>
          <a:p>
            <a:pPr algn="ctr"/>
            <a:endParaRPr lang="en-GB" sz="3600" dirty="0">
              <a:solidFill>
                <a:srgbClr val="180AFA"/>
              </a:solidFill>
            </a:endParaRPr>
          </a:p>
          <a:p>
            <a:pPr marL="0" indent="0" algn="ctr">
              <a:buNone/>
            </a:pPr>
            <a:r>
              <a:rPr lang="en-GB" sz="3200" dirty="0">
                <a:solidFill>
                  <a:schemeClr val="accent3">
                    <a:lumMod val="75000"/>
                  </a:schemeClr>
                </a:solidFill>
                <a:latin typeface="+mj-lt"/>
              </a:rPr>
              <a:t>We need to ASK to check that we understand what the person means.</a:t>
            </a:r>
          </a:p>
          <a:p>
            <a:endParaRPr lang="en-GB" sz="3600" dirty="0">
              <a:solidFill>
                <a:srgbClr val="180AFA"/>
              </a:solidFill>
            </a:endParaRPr>
          </a:p>
        </p:txBody>
      </p:sp>
      <p:sp>
        <p:nvSpPr>
          <p:cNvPr id="107524" name="Footer Placeholder 3"/>
          <p:cNvSpPr>
            <a:spLocks noGrp="1"/>
          </p:cNvSpPr>
          <p:nvPr>
            <p:ph type="ftr" sz="quarter" idx="11"/>
          </p:nvPr>
        </p:nvSpPr>
        <p:spPr>
          <a:xfrm>
            <a:off x="4648200" y="6245225"/>
            <a:ext cx="2895600" cy="476250"/>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p>
        </p:txBody>
      </p:sp>
      <p:pic>
        <p:nvPicPr>
          <p:cNvPr id="2" name="Picture 1">
            <a:extLst>
              <a:ext uri="{FF2B5EF4-FFF2-40B4-BE49-F238E27FC236}">
                <a16:creationId xmlns:a16="http://schemas.microsoft.com/office/drawing/2014/main" id="{4DFE7101-A9C7-4D84-9DE1-0B28EB1CAC0C}"/>
              </a:ext>
            </a:extLst>
          </p:cNvPr>
          <p:cNvPicPr>
            <a:picLocks noChangeAspect="1"/>
          </p:cNvPicPr>
          <p:nvPr/>
        </p:nvPicPr>
        <p:blipFill>
          <a:blip r:embed="rId3"/>
          <a:stretch>
            <a:fillRect/>
          </a:stretch>
        </p:blipFill>
        <p:spPr>
          <a:xfrm>
            <a:off x="5077966" y="2780928"/>
            <a:ext cx="2036068" cy="2036068"/>
          </a:xfrm>
          <a:prstGeom prst="rect">
            <a:avLst/>
          </a:prstGeom>
        </p:spPr>
      </p:pic>
      <p:pic>
        <p:nvPicPr>
          <p:cNvPr id="4" name="Picture 3">
            <a:extLst>
              <a:ext uri="{FF2B5EF4-FFF2-40B4-BE49-F238E27FC236}">
                <a16:creationId xmlns:a16="http://schemas.microsoft.com/office/drawing/2014/main" id="{1C6B0158-ABEA-4C5D-95CD-55F3A84308D1}"/>
              </a:ext>
            </a:extLst>
          </p:cNvPr>
          <p:cNvPicPr>
            <a:picLocks noChangeAspect="1"/>
          </p:cNvPicPr>
          <p:nvPr/>
        </p:nvPicPr>
        <p:blipFill>
          <a:blip r:embed="rId4"/>
          <a:stretch>
            <a:fillRect/>
          </a:stretch>
        </p:blipFill>
        <p:spPr>
          <a:xfrm>
            <a:off x="8698582" y="2348880"/>
            <a:ext cx="1340768" cy="1340768"/>
          </a:xfrm>
          <a:prstGeom prst="rect">
            <a:avLst/>
          </a:prstGeom>
        </p:spPr>
      </p:pic>
    </p:spTree>
    <p:extLst>
      <p:ext uri="{BB962C8B-B14F-4D97-AF65-F5344CB8AC3E}">
        <p14:creationId xmlns:p14="http://schemas.microsoft.com/office/powerpoint/2010/main" val="192066472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7723188" y="528638"/>
            <a:ext cx="184150" cy="519112"/>
          </a:xfrm>
          <a:prstGeom prst="rect">
            <a:avLst/>
          </a:prstGeom>
          <a:noFill/>
          <a:ln w="9525" algn="ctr">
            <a:noFill/>
            <a:miter lim="800000"/>
            <a:headEnd/>
            <a:tailEnd/>
          </a:ln>
        </p:spPr>
        <p:txBody>
          <a:bodyPr wrap="none">
            <a:spAutoFit/>
          </a:bodyPr>
          <a:lstStyle/>
          <a:p>
            <a:pPr eaLnBrk="0" hangingPunct="0"/>
            <a:endParaRPr lang="en-US" sz="2800" b="1">
              <a:latin typeface="Calibri" pitchFamily="34" charset="0"/>
            </a:endParaRPr>
          </a:p>
        </p:txBody>
      </p:sp>
      <p:sp>
        <p:nvSpPr>
          <p:cNvPr id="14" name="Title 13"/>
          <p:cNvSpPr>
            <a:spLocks noGrp="1"/>
          </p:cNvSpPr>
          <p:nvPr>
            <p:ph type="title"/>
          </p:nvPr>
        </p:nvSpPr>
        <p:spPr>
          <a:noFill/>
        </p:spPr>
        <p:txBody>
          <a:bodyPr>
            <a:normAutofit/>
          </a:bodyPr>
          <a:lstStyle/>
          <a:p>
            <a:pPr algn="ctr"/>
            <a:r>
              <a:rPr lang="en-GB" sz="5000" dirty="0">
                <a:solidFill>
                  <a:schemeClr val="accent3">
                    <a:lumMod val="75000"/>
                  </a:schemeClr>
                </a:solidFill>
                <a:latin typeface="+mn-lt"/>
              </a:rPr>
              <a:t>Active Listening</a:t>
            </a:r>
          </a:p>
        </p:txBody>
      </p:sp>
      <p:pic>
        <p:nvPicPr>
          <p:cNvPr id="4" name="Content Placeholder 3">
            <a:extLst>
              <a:ext uri="{FF2B5EF4-FFF2-40B4-BE49-F238E27FC236}">
                <a16:creationId xmlns:a16="http://schemas.microsoft.com/office/drawing/2014/main" id="{2D031B27-4EC8-45B7-A8C0-855644E67929}"/>
              </a:ext>
            </a:extLst>
          </p:cNvPr>
          <p:cNvPicPr>
            <a:picLocks noGrp="1" noChangeAspect="1"/>
          </p:cNvPicPr>
          <p:nvPr>
            <p:ph sz="half" idx="1"/>
          </p:nvPr>
        </p:nvPicPr>
        <p:blipFill>
          <a:blip r:embed="rId3"/>
          <a:stretch>
            <a:fillRect/>
          </a:stretch>
        </p:blipFill>
        <p:spPr>
          <a:xfrm>
            <a:off x="2133601" y="2852936"/>
            <a:ext cx="3886200" cy="1803196"/>
          </a:xfrm>
          <a:prstGeom prst="rect">
            <a:avLst/>
          </a:prstGeom>
        </p:spPr>
      </p:pic>
      <p:sp>
        <p:nvSpPr>
          <p:cNvPr id="6" name="Content Placeholder 5"/>
          <p:cNvSpPr>
            <a:spLocks noGrp="1"/>
          </p:cNvSpPr>
          <p:nvPr>
            <p:ph sz="half" idx="2"/>
          </p:nvPr>
        </p:nvSpPr>
        <p:spPr>
          <a:xfrm>
            <a:off x="6172200" y="2009275"/>
            <a:ext cx="4038600" cy="4116889"/>
          </a:xfrm>
          <a:noFill/>
        </p:spPr>
        <p:txBody>
          <a:bodyPr>
            <a:normAutofit fontScale="92500" lnSpcReduction="10000"/>
          </a:bodyPr>
          <a:lstStyle/>
          <a:p>
            <a:pPr marL="0" indent="0" algn="just">
              <a:buNone/>
            </a:pPr>
            <a:endParaRPr lang="en-GB" dirty="0">
              <a:solidFill>
                <a:srgbClr val="0070C0"/>
              </a:solidFill>
            </a:endParaRPr>
          </a:p>
          <a:p>
            <a:pPr marL="0" indent="0">
              <a:buNone/>
            </a:pPr>
            <a:r>
              <a:rPr lang="en-GB" sz="3500" dirty="0">
                <a:solidFill>
                  <a:schemeClr val="accent3">
                    <a:lumMod val="75000"/>
                  </a:schemeClr>
                </a:solidFill>
                <a:latin typeface="+mj-lt"/>
              </a:rPr>
              <a:t>We can all do this when we choose to focus, pay attention and ask questions.</a:t>
            </a:r>
          </a:p>
          <a:p>
            <a:pPr marL="0" indent="0">
              <a:buNone/>
            </a:pPr>
            <a:endParaRPr lang="en-GB" sz="3500" dirty="0">
              <a:solidFill>
                <a:schemeClr val="accent3">
                  <a:lumMod val="75000"/>
                </a:schemeClr>
              </a:solidFill>
              <a:latin typeface="+mj-lt"/>
            </a:endParaRPr>
          </a:p>
          <a:p>
            <a:pPr marL="0" indent="0">
              <a:buNone/>
            </a:pPr>
            <a:r>
              <a:rPr lang="en-GB" sz="3500" dirty="0">
                <a:solidFill>
                  <a:schemeClr val="accent3">
                    <a:lumMod val="75000"/>
                  </a:schemeClr>
                </a:solidFill>
                <a:latin typeface="+mj-lt"/>
              </a:rPr>
              <a:t>God gave you </a:t>
            </a:r>
            <a:r>
              <a:rPr lang="en-GB" sz="3500" dirty="0">
                <a:solidFill>
                  <a:schemeClr val="accent1">
                    <a:lumMod val="75000"/>
                  </a:schemeClr>
                </a:solidFill>
                <a:latin typeface="+mj-lt"/>
              </a:rPr>
              <a:t>two ears and one mouth</a:t>
            </a:r>
            <a:r>
              <a:rPr lang="en-GB" sz="3500" dirty="0">
                <a:solidFill>
                  <a:schemeClr val="accent3">
                    <a:lumMod val="75000"/>
                  </a:schemeClr>
                </a:solidFill>
                <a:latin typeface="+mj-lt"/>
              </a:rPr>
              <a:t> for a reason.</a:t>
            </a:r>
          </a:p>
          <a:p>
            <a:pPr marL="0" indent="0" algn="just">
              <a:buNone/>
            </a:pPr>
            <a:endParaRPr lang="en-GB" sz="3600" dirty="0">
              <a:solidFill>
                <a:schemeClr val="bg1"/>
              </a:solidFill>
            </a:endParaRPr>
          </a:p>
        </p:txBody>
      </p:sp>
    </p:spTree>
    <p:extLst>
      <p:ext uri="{BB962C8B-B14F-4D97-AF65-F5344CB8AC3E}">
        <p14:creationId xmlns:p14="http://schemas.microsoft.com/office/powerpoint/2010/main" val="77614751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888614BB7A204BA55CCC0F1AF3375A" ma:contentTypeVersion="33" ma:contentTypeDescription="Create a new document." ma:contentTypeScope="" ma:versionID="7d02b3fa4dacbd7431186a84a486fc4f">
  <xsd:schema xmlns:xsd="http://www.w3.org/2001/XMLSchema" xmlns:xs="http://www.w3.org/2001/XMLSchema" xmlns:p="http://schemas.microsoft.com/office/2006/metadata/properties" xmlns:ns3="21953c16-a2c7-4c65-9226-a16cc036999a" xmlns:ns4="6d10b666-60e5-45b0-ab15-ed5d7cb61f2f" targetNamespace="http://schemas.microsoft.com/office/2006/metadata/properties" ma:root="true" ma:fieldsID="6ab3844a40e63d6c5e1e991d639baf13" ns3:_="" ns4:_="">
    <xsd:import namespace="21953c16-a2c7-4c65-9226-a16cc036999a"/>
    <xsd:import namespace="6d10b666-60e5-45b0-ab15-ed5d7cb61f2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53c16-a2c7-4c65-9226-a16cc036999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Teachers" ma:index="2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Teachers" ma:index="33" nillable="true" ma:displayName="Invited Teachers" ma:internalName="Invited_Teachers">
      <xsd:simpleType>
        <xsd:restriction base="dms:Note">
          <xsd:maxLength value="255"/>
        </xsd:restriction>
      </xsd:simpleType>
    </xsd:element>
    <xsd:element name="Invited_Students" ma:index="34" nillable="true" ma:displayName="Invited Students" ma:internalName="Invited_Student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Teacher_Only_SectionGroup" ma:index="36" nillable="true" ma:displayName="Has Teacher Only SectionGroup" ma:internalName="Has_Teacher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10b666-60e5-45b0-ab15-ed5d7cb61f2f"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lf_Registration_Enabled xmlns="21953c16-a2c7-4c65-9226-a16cc036999a" xsi:nil="true"/>
    <Students xmlns="21953c16-a2c7-4c65-9226-a16cc036999a">
      <UserInfo>
        <DisplayName/>
        <AccountId xsi:nil="true"/>
        <AccountType/>
      </UserInfo>
    </Students>
    <Distribution_Groups xmlns="21953c16-a2c7-4c65-9226-a16cc036999a" xsi:nil="true"/>
    <LMS_Mappings xmlns="21953c16-a2c7-4c65-9226-a16cc036999a" xsi:nil="true"/>
    <DefaultSectionNames xmlns="21953c16-a2c7-4c65-9226-a16cc036999a" xsi:nil="true"/>
    <Has_Teacher_Only_SectionGroup xmlns="21953c16-a2c7-4c65-9226-a16cc036999a" xsi:nil="true"/>
    <CultureName xmlns="21953c16-a2c7-4c65-9226-a16cc036999a" xsi:nil="true"/>
    <IsNotebookLocked xmlns="21953c16-a2c7-4c65-9226-a16cc036999a" xsi:nil="true"/>
    <Templates xmlns="21953c16-a2c7-4c65-9226-a16cc036999a" xsi:nil="true"/>
    <NotebookType xmlns="21953c16-a2c7-4c65-9226-a16cc036999a" xsi:nil="true"/>
    <Teachers xmlns="21953c16-a2c7-4c65-9226-a16cc036999a">
      <UserInfo>
        <DisplayName/>
        <AccountId xsi:nil="true"/>
        <AccountType/>
      </UserInfo>
    </Teachers>
    <Is_Collaboration_Space_Locked xmlns="21953c16-a2c7-4c65-9226-a16cc036999a" xsi:nil="true"/>
    <Math_Settings xmlns="21953c16-a2c7-4c65-9226-a16cc036999a" xsi:nil="true"/>
    <Owner xmlns="21953c16-a2c7-4c65-9226-a16cc036999a">
      <UserInfo>
        <DisplayName/>
        <AccountId xsi:nil="true"/>
        <AccountType/>
      </UserInfo>
    </Owner>
    <AppVersion xmlns="21953c16-a2c7-4c65-9226-a16cc036999a" xsi:nil="true"/>
    <FolderType xmlns="21953c16-a2c7-4c65-9226-a16cc036999a" xsi:nil="true"/>
    <Student_Groups xmlns="21953c16-a2c7-4c65-9226-a16cc036999a">
      <UserInfo>
        <DisplayName/>
        <AccountId xsi:nil="true"/>
        <AccountType/>
      </UserInfo>
    </Student_Groups>
    <TeamsChannelId xmlns="21953c16-a2c7-4c65-9226-a16cc036999a" xsi:nil="true"/>
    <Invited_Teachers xmlns="21953c16-a2c7-4c65-9226-a16cc036999a" xsi:nil="true"/>
    <Invited_Students xmlns="21953c16-a2c7-4c65-9226-a16cc036999a" xsi:nil="true"/>
  </documentManagement>
</p:properties>
</file>

<file path=customXml/itemProps1.xml><?xml version="1.0" encoding="utf-8"?>
<ds:datastoreItem xmlns:ds="http://schemas.openxmlformats.org/officeDocument/2006/customXml" ds:itemID="{09223259-A8CB-434F-9FAE-0985C60847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53c16-a2c7-4c65-9226-a16cc036999a"/>
    <ds:schemaRef ds:uri="6d10b666-60e5-45b0-ab15-ed5d7cb61f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485744-7036-4BC0-AE8B-1F0DE496168D}">
  <ds:schemaRefs>
    <ds:schemaRef ds:uri="http://schemas.microsoft.com/sharepoint/v3/contenttype/forms"/>
  </ds:schemaRefs>
</ds:datastoreItem>
</file>

<file path=customXml/itemProps3.xml><?xml version="1.0" encoding="utf-8"?>
<ds:datastoreItem xmlns:ds="http://schemas.openxmlformats.org/officeDocument/2006/customXml" ds:itemID="{45F4515A-C557-45A3-8721-0EF6F771AADD}">
  <ds:schemaRefs>
    <ds:schemaRef ds:uri="http://purl.org/dc/terms/"/>
    <ds:schemaRef ds:uri="http://schemas.microsoft.com/office/2006/documentManagement/types"/>
    <ds:schemaRef ds:uri="http://schemas.microsoft.com/office/2006/metadata/properties"/>
    <ds:schemaRef ds:uri="21953c16-a2c7-4c65-9226-a16cc036999a"/>
    <ds:schemaRef ds:uri="http://purl.org/dc/elements/1.1/"/>
    <ds:schemaRef ds:uri="6d10b666-60e5-45b0-ab15-ed5d7cb61f2f"/>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Wisp</Template>
  <TotalTime>133</TotalTime>
  <Words>1884</Words>
  <Application>Microsoft Office PowerPoint</Application>
  <PresentationFormat>Widescreen</PresentationFormat>
  <Paragraphs>164</Paragraphs>
  <Slides>23</Slides>
  <Notes>22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Aparajita</vt:lpstr>
      <vt:lpstr>Arial</vt:lpstr>
      <vt:lpstr>Bookman Old Style</vt:lpstr>
      <vt:lpstr>Calibri</vt:lpstr>
      <vt:lpstr>Calibri Light</vt:lpstr>
      <vt:lpstr>Corbel</vt:lpstr>
      <vt:lpstr>Wingdings</vt:lpstr>
      <vt:lpstr>Basis</vt:lpstr>
      <vt:lpstr>PowerPoint Presentation</vt:lpstr>
      <vt:lpstr>PowerPoint Presentation</vt:lpstr>
      <vt:lpstr>Resilience skills you can learn.</vt:lpstr>
      <vt:lpstr>Word Association Game</vt:lpstr>
      <vt:lpstr>The word is DOG </vt:lpstr>
      <vt:lpstr>PowerPoint Presentation</vt:lpstr>
      <vt:lpstr>PowerPoint Presentation</vt:lpstr>
      <vt:lpstr>WHY?</vt:lpstr>
      <vt:lpstr>Active Listening</vt:lpstr>
      <vt:lpstr>Active Listening.</vt:lpstr>
      <vt:lpstr>PowerPoint Presentation</vt:lpstr>
      <vt:lpstr>Resilience skill 2: </vt:lpstr>
      <vt:lpstr>How do they manufacture jigsaw puzzles?</vt:lpstr>
      <vt:lpstr>How do you solve a problem?</vt:lpstr>
      <vt:lpstr>Start with success. Have a film in your mind of what it is like when you succeed. That will help to send you down the high resilient pathway.</vt:lpstr>
      <vt:lpstr>Who is in this video clip and what is he talking about?</vt:lpstr>
      <vt:lpstr>PowerPoint Presentation</vt:lpstr>
      <vt:lpstr>Start with success – Vision.</vt:lpstr>
      <vt:lpstr>To get someone to the moon, JFK needed a strategy of how he would implement this</vt:lpstr>
      <vt:lpstr>Build a strategy that leads to your success</vt:lpstr>
      <vt:lpstr>JFK’s problems that stood in the way of him achieving his Vision.</vt:lpstr>
      <vt:lpstr>Then you need to think about the actions you can take to solve these problems.</vt:lpstr>
      <vt:lpstr>Highly resilient people are great at getting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Selina Philpin</dc:creator>
  <cp:lastModifiedBy>Price-Estevens, Emma</cp:lastModifiedBy>
  <cp:revision>17</cp:revision>
  <dcterms:created xsi:type="dcterms:W3CDTF">2019-07-07T13:34:55Z</dcterms:created>
  <dcterms:modified xsi:type="dcterms:W3CDTF">2020-02-26T10:55:54Z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0x0101005F888614BB7A204BA55CCC0F1AF3375A</vt:lpwstr>
  </property>
</Properties>
</file>