
<file path=[Content_Types].xml><?xml version="1.0" encoding="utf-8"?>
<Types xmlns="http://schemas.openxmlformats.org/package/2006/content-types">
  <Default Extension="png" ContentType="image/png"/>
  <Default Extension="m4a" ContentType="audio/mp4"/>
  <Default Extension="jpeg" ContentType="image/jpeg"/>
  <Default Extension="wmf" ContentType="image/x-wmf"/>
  <Default Extension="rels" ContentType="application/vnd.openxmlformats-package.relationships+xml"/>
  <Default Extension="xml" ContentType="application/xml"/>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3880FA-71DA-441D-80D3-E86D4D1E9F9C}" type="doc">
      <dgm:prSet loTypeId="urn:microsoft.com/office/officeart/2005/8/layout/chevron1" loCatId="process" qsTypeId="urn:microsoft.com/office/officeart/2005/8/quickstyle/simple5" qsCatId="simple" csTypeId="urn:microsoft.com/office/officeart/2005/8/colors/accent1_2" csCatId="accent1" phldr="1"/>
      <dgm:spPr/>
      <dgm:t>
        <a:bodyPr/>
        <a:lstStyle/>
        <a:p>
          <a:endParaRPr lang="en-GB"/>
        </a:p>
      </dgm:t>
    </dgm:pt>
    <dgm:pt modelId="{1C0CA8E4-A650-4AB9-B804-0DA7C9268A04}">
      <dgm:prSet phldrT="[Text]"/>
      <dgm:spPr>
        <a:noFill/>
        <a:ln w="38100">
          <a:solidFill>
            <a:srgbClr val="FF0066"/>
          </a:solidFill>
        </a:ln>
        <a:effectLst/>
        <a:scene3d>
          <a:camera prst="orthographicFront">
            <a:rot lat="0" lon="0" rev="0"/>
          </a:camera>
          <a:lightRig rig="threePt" dir="t">
            <a:rot lat="0" lon="0" rev="1200000"/>
          </a:lightRig>
        </a:scene3d>
        <a:sp3d/>
      </dgm:spPr>
      <dgm:t>
        <a:bodyPr>
          <a:sp3d/>
        </a:bodyPr>
        <a:lstStyle/>
        <a:p>
          <a:r>
            <a:rPr lang="en-GB" b="1" dirty="0">
              <a:ln>
                <a:noFill/>
              </a:ln>
              <a:solidFill>
                <a:schemeClr val="accent1">
                  <a:lumMod val="75000"/>
                </a:schemeClr>
              </a:solidFill>
              <a:effectLst/>
            </a:rPr>
            <a:t>LOOK</a:t>
          </a:r>
        </a:p>
      </dgm:t>
    </dgm:pt>
    <dgm:pt modelId="{26508031-7DEE-406C-874F-AD284126A258}" type="parTrans" cxnId="{1A26C810-E0A5-4E6F-8AB1-52CF3B9EC5F0}">
      <dgm:prSet/>
      <dgm:spPr/>
      <dgm:t>
        <a:bodyPr/>
        <a:lstStyle/>
        <a:p>
          <a:endParaRPr lang="en-GB">
            <a:ln>
              <a:noFill/>
            </a:ln>
          </a:endParaRPr>
        </a:p>
      </dgm:t>
    </dgm:pt>
    <dgm:pt modelId="{0085B1C6-65DF-42B1-9368-2BBDA254DBD3}" type="sibTrans" cxnId="{1A26C810-E0A5-4E6F-8AB1-52CF3B9EC5F0}">
      <dgm:prSet/>
      <dgm:spPr/>
      <dgm:t>
        <a:bodyPr/>
        <a:lstStyle/>
        <a:p>
          <a:endParaRPr lang="en-GB">
            <a:ln>
              <a:noFill/>
            </a:ln>
          </a:endParaRPr>
        </a:p>
      </dgm:t>
    </dgm:pt>
    <dgm:pt modelId="{363C060E-FE95-4683-AE36-0A37401D8E4B}">
      <dgm:prSet phldrT="[Text]"/>
      <dgm:spPr>
        <a:noFill/>
        <a:ln w="38100">
          <a:solidFill>
            <a:srgbClr val="FF0066"/>
          </a:solidFill>
        </a:ln>
        <a:effectLst/>
        <a:scene3d>
          <a:camera prst="orthographicFront">
            <a:rot lat="0" lon="0" rev="0"/>
          </a:camera>
          <a:lightRig rig="threePt" dir="t">
            <a:rot lat="0" lon="0" rev="1200000"/>
          </a:lightRig>
        </a:scene3d>
        <a:sp3d/>
      </dgm:spPr>
      <dgm:t>
        <a:bodyPr>
          <a:sp3d/>
        </a:bodyPr>
        <a:lstStyle/>
        <a:p>
          <a:r>
            <a:rPr lang="en-GB" b="1" dirty="0">
              <a:ln w="0">
                <a:noFill/>
              </a:ln>
              <a:solidFill>
                <a:schemeClr val="accent1">
                  <a:lumMod val="75000"/>
                </a:schemeClr>
              </a:solidFill>
              <a:effectLst/>
            </a:rPr>
            <a:t>LISTEN</a:t>
          </a:r>
        </a:p>
      </dgm:t>
    </dgm:pt>
    <dgm:pt modelId="{5EBCA0D4-3232-4CAD-994C-71C1FF97C8F8}" type="parTrans" cxnId="{299D4956-E877-4182-AC64-2A0F3F4D1F06}">
      <dgm:prSet/>
      <dgm:spPr/>
      <dgm:t>
        <a:bodyPr/>
        <a:lstStyle/>
        <a:p>
          <a:endParaRPr lang="en-GB">
            <a:ln>
              <a:noFill/>
            </a:ln>
          </a:endParaRPr>
        </a:p>
      </dgm:t>
    </dgm:pt>
    <dgm:pt modelId="{046781D5-9E69-42EB-81A1-DA2816AE2C16}" type="sibTrans" cxnId="{299D4956-E877-4182-AC64-2A0F3F4D1F06}">
      <dgm:prSet/>
      <dgm:spPr/>
      <dgm:t>
        <a:bodyPr/>
        <a:lstStyle/>
        <a:p>
          <a:endParaRPr lang="en-GB">
            <a:ln>
              <a:noFill/>
            </a:ln>
          </a:endParaRPr>
        </a:p>
      </dgm:t>
    </dgm:pt>
    <dgm:pt modelId="{3A6BEDBC-2FB7-400D-9EBC-29EBEF1FF86D}">
      <dgm:prSet phldrT="[Text]"/>
      <dgm:spPr>
        <a:noFill/>
        <a:ln w="38100">
          <a:solidFill>
            <a:srgbClr val="FF0066"/>
          </a:solidFill>
        </a:ln>
        <a:effectLst/>
        <a:scene3d>
          <a:camera prst="orthographicFront">
            <a:rot lat="0" lon="0" rev="0"/>
          </a:camera>
          <a:lightRig rig="threePt" dir="t">
            <a:rot lat="0" lon="0" rev="1200000"/>
          </a:lightRig>
        </a:scene3d>
        <a:sp3d/>
      </dgm:spPr>
      <dgm:t>
        <a:bodyPr>
          <a:sp3d/>
        </a:bodyPr>
        <a:lstStyle/>
        <a:p>
          <a:r>
            <a:rPr lang="en-GB" b="1" dirty="0">
              <a:ln>
                <a:noFill/>
              </a:ln>
              <a:solidFill>
                <a:schemeClr val="accent1">
                  <a:lumMod val="75000"/>
                </a:schemeClr>
              </a:solidFill>
              <a:effectLst/>
            </a:rPr>
            <a:t>LINK</a:t>
          </a:r>
        </a:p>
      </dgm:t>
    </dgm:pt>
    <dgm:pt modelId="{F0FCE281-4DDB-4E4D-9843-B551DD02C0AD}" type="parTrans" cxnId="{4C8DFFAE-3023-4DD3-AB1A-E74B57C70E92}">
      <dgm:prSet/>
      <dgm:spPr/>
      <dgm:t>
        <a:bodyPr/>
        <a:lstStyle/>
        <a:p>
          <a:endParaRPr lang="en-GB">
            <a:ln>
              <a:noFill/>
            </a:ln>
          </a:endParaRPr>
        </a:p>
      </dgm:t>
    </dgm:pt>
    <dgm:pt modelId="{F031DF03-E0CD-4A8E-A792-6C12D5DFCDF0}" type="sibTrans" cxnId="{4C8DFFAE-3023-4DD3-AB1A-E74B57C70E92}">
      <dgm:prSet/>
      <dgm:spPr/>
      <dgm:t>
        <a:bodyPr/>
        <a:lstStyle/>
        <a:p>
          <a:endParaRPr lang="en-GB">
            <a:ln>
              <a:noFill/>
            </a:ln>
          </a:endParaRPr>
        </a:p>
      </dgm:t>
    </dgm:pt>
    <dgm:pt modelId="{278CDCBB-8FD2-47D9-87DE-81C4B622AE15}" type="pres">
      <dgm:prSet presAssocID="{053880FA-71DA-441D-80D3-E86D4D1E9F9C}" presName="Name0" presStyleCnt="0">
        <dgm:presLayoutVars>
          <dgm:dir/>
          <dgm:animLvl val="lvl"/>
          <dgm:resizeHandles val="exact"/>
        </dgm:presLayoutVars>
      </dgm:prSet>
      <dgm:spPr/>
      <dgm:t>
        <a:bodyPr/>
        <a:lstStyle/>
        <a:p>
          <a:endParaRPr lang="en-GB"/>
        </a:p>
      </dgm:t>
    </dgm:pt>
    <dgm:pt modelId="{56938D90-B4AD-462F-9884-F4770FD258D8}" type="pres">
      <dgm:prSet presAssocID="{1C0CA8E4-A650-4AB9-B804-0DA7C9268A04}" presName="parTxOnly" presStyleLbl="node1" presStyleIdx="0" presStyleCnt="3">
        <dgm:presLayoutVars>
          <dgm:chMax val="0"/>
          <dgm:chPref val="0"/>
          <dgm:bulletEnabled val="1"/>
        </dgm:presLayoutVars>
      </dgm:prSet>
      <dgm:spPr/>
      <dgm:t>
        <a:bodyPr/>
        <a:lstStyle/>
        <a:p>
          <a:endParaRPr lang="en-GB"/>
        </a:p>
      </dgm:t>
    </dgm:pt>
    <dgm:pt modelId="{132A595E-605B-4320-9D13-2821CC273632}" type="pres">
      <dgm:prSet presAssocID="{0085B1C6-65DF-42B1-9368-2BBDA254DBD3}" presName="parTxOnlySpace" presStyleCnt="0"/>
      <dgm:spPr/>
    </dgm:pt>
    <dgm:pt modelId="{57028146-8002-48CD-9928-22CDB2D1F1A3}" type="pres">
      <dgm:prSet presAssocID="{363C060E-FE95-4683-AE36-0A37401D8E4B}" presName="parTxOnly" presStyleLbl="node1" presStyleIdx="1" presStyleCnt="3">
        <dgm:presLayoutVars>
          <dgm:chMax val="0"/>
          <dgm:chPref val="0"/>
          <dgm:bulletEnabled val="1"/>
        </dgm:presLayoutVars>
      </dgm:prSet>
      <dgm:spPr/>
      <dgm:t>
        <a:bodyPr/>
        <a:lstStyle/>
        <a:p>
          <a:endParaRPr lang="en-GB"/>
        </a:p>
      </dgm:t>
    </dgm:pt>
    <dgm:pt modelId="{54D5967C-1117-4118-A5C3-FB0F592EEC4B}" type="pres">
      <dgm:prSet presAssocID="{046781D5-9E69-42EB-81A1-DA2816AE2C16}" presName="parTxOnlySpace" presStyleCnt="0"/>
      <dgm:spPr/>
    </dgm:pt>
    <dgm:pt modelId="{0EFEB439-57DE-4A71-B0EE-2C931F91E68B}" type="pres">
      <dgm:prSet presAssocID="{3A6BEDBC-2FB7-400D-9EBC-29EBEF1FF86D}" presName="parTxOnly" presStyleLbl="node1" presStyleIdx="2" presStyleCnt="3">
        <dgm:presLayoutVars>
          <dgm:chMax val="0"/>
          <dgm:chPref val="0"/>
          <dgm:bulletEnabled val="1"/>
        </dgm:presLayoutVars>
      </dgm:prSet>
      <dgm:spPr/>
      <dgm:t>
        <a:bodyPr/>
        <a:lstStyle/>
        <a:p>
          <a:endParaRPr lang="en-GB"/>
        </a:p>
      </dgm:t>
    </dgm:pt>
  </dgm:ptLst>
  <dgm:cxnLst>
    <dgm:cxn modelId="{299D4956-E877-4182-AC64-2A0F3F4D1F06}" srcId="{053880FA-71DA-441D-80D3-E86D4D1E9F9C}" destId="{363C060E-FE95-4683-AE36-0A37401D8E4B}" srcOrd="1" destOrd="0" parTransId="{5EBCA0D4-3232-4CAD-994C-71C1FF97C8F8}" sibTransId="{046781D5-9E69-42EB-81A1-DA2816AE2C16}"/>
    <dgm:cxn modelId="{4C8DFFAE-3023-4DD3-AB1A-E74B57C70E92}" srcId="{053880FA-71DA-441D-80D3-E86D4D1E9F9C}" destId="{3A6BEDBC-2FB7-400D-9EBC-29EBEF1FF86D}" srcOrd="2" destOrd="0" parTransId="{F0FCE281-4DDB-4E4D-9843-B551DD02C0AD}" sibTransId="{F031DF03-E0CD-4A8E-A792-6C12D5DFCDF0}"/>
    <dgm:cxn modelId="{D57FCEFB-DB2C-4A48-8AB1-89C917975846}" type="presOf" srcId="{053880FA-71DA-441D-80D3-E86D4D1E9F9C}" destId="{278CDCBB-8FD2-47D9-87DE-81C4B622AE15}" srcOrd="0" destOrd="0" presId="urn:microsoft.com/office/officeart/2005/8/layout/chevron1"/>
    <dgm:cxn modelId="{E01F5C97-0250-4794-A2FB-D95365EA5A8C}" type="presOf" srcId="{3A6BEDBC-2FB7-400D-9EBC-29EBEF1FF86D}" destId="{0EFEB439-57DE-4A71-B0EE-2C931F91E68B}" srcOrd="0" destOrd="0" presId="urn:microsoft.com/office/officeart/2005/8/layout/chevron1"/>
    <dgm:cxn modelId="{1A26C810-E0A5-4E6F-8AB1-52CF3B9EC5F0}" srcId="{053880FA-71DA-441D-80D3-E86D4D1E9F9C}" destId="{1C0CA8E4-A650-4AB9-B804-0DA7C9268A04}" srcOrd="0" destOrd="0" parTransId="{26508031-7DEE-406C-874F-AD284126A258}" sibTransId="{0085B1C6-65DF-42B1-9368-2BBDA254DBD3}"/>
    <dgm:cxn modelId="{28494B97-7BEA-4F40-AE00-E3D226B4369A}" type="presOf" srcId="{363C060E-FE95-4683-AE36-0A37401D8E4B}" destId="{57028146-8002-48CD-9928-22CDB2D1F1A3}" srcOrd="0" destOrd="0" presId="urn:microsoft.com/office/officeart/2005/8/layout/chevron1"/>
    <dgm:cxn modelId="{1422873B-26F3-4E23-B8D4-5DD8F1F548C9}" type="presOf" srcId="{1C0CA8E4-A650-4AB9-B804-0DA7C9268A04}" destId="{56938D90-B4AD-462F-9884-F4770FD258D8}" srcOrd="0" destOrd="0" presId="urn:microsoft.com/office/officeart/2005/8/layout/chevron1"/>
    <dgm:cxn modelId="{0D8CBA95-5C7C-4A09-85FF-E37908F93C91}" type="presParOf" srcId="{278CDCBB-8FD2-47D9-87DE-81C4B622AE15}" destId="{56938D90-B4AD-462F-9884-F4770FD258D8}" srcOrd="0" destOrd="0" presId="urn:microsoft.com/office/officeart/2005/8/layout/chevron1"/>
    <dgm:cxn modelId="{F6E704AC-4668-4186-B2FE-FDD76EE19103}" type="presParOf" srcId="{278CDCBB-8FD2-47D9-87DE-81C4B622AE15}" destId="{132A595E-605B-4320-9D13-2821CC273632}" srcOrd="1" destOrd="0" presId="urn:microsoft.com/office/officeart/2005/8/layout/chevron1"/>
    <dgm:cxn modelId="{578D4FBD-F7D9-4D86-9E02-DAF961D515CF}" type="presParOf" srcId="{278CDCBB-8FD2-47D9-87DE-81C4B622AE15}" destId="{57028146-8002-48CD-9928-22CDB2D1F1A3}" srcOrd="2" destOrd="0" presId="urn:microsoft.com/office/officeart/2005/8/layout/chevron1"/>
    <dgm:cxn modelId="{E2D1385E-7F5C-4521-8D95-631A1B1DE360}" type="presParOf" srcId="{278CDCBB-8FD2-47D9-87DE-81C4B622AE15}" destId="{54D5967C-1117-4118-A5C3-FB0F592EEC4B}" srcOrd="3" destOrd="0" presId="urn:microsoft.com/office/officeart/2005/8/layout/chevron1"/>
    <dgm:cxn modelId="{ADC5E568-1A16-4793-A95B-3BDA10A46470}" type="presParOf" srcId="{278CDCBB-8FD2-47D9-87DE-81C4B622AE15}" destId="{0EFEB439-57DE-4A71-B0EE-2C931F91E68B}" srcOrd="4" destOrd="0" presId="urn:microsoft.com/office/officeart/2005/8/layout/chevron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938D90-B4AD-462F-9884-F4770FD258D8}">
      <dsp:nvSpPr>
        <dsp:cNvPr id="0" name=""/>
        <dsp:cNvSpPr/>
      </dsp:nvSpPr>
      <dsp:spPr>
        <a:xfrm>
          <a:off x="2470" y="270203"/>
          <a:ext cx="3010426" cy="1204170"/>
        </a:xfrm>
        <a:prstGeom prst="chevron">
          <a:avLst/>
        </a:prstGeom>
        <a:noFill/>
        <a:ln w="38100">
          <a:solidFill>
            <a:srgbClr val="FF0066"/>
          </a:solidFill>
        </a:ln>
        <a:effectLst/>
        <a:scene3d>
          <a:camera prst="orthographicFront">
            <a:rot lat="0" lon="0" rev="0"/>
          </a:camera>
          <a:lightRig rig="threePt" dir="t">
            <a:rot lat="0" lon="0" rev="1200000"/>
          </a:lightRig>
        </a:scene3d>
        <a:sp3d/>
      </dsp:spPr>
      <dsp:style>
        <a:lnRef idx="0">
          <a:scrgbClr r="0" g="0" b="0"/>
        </a:lnRef>
        <a:fillRef idx="3">
          <a:scrgbClr r="0" g="0" b="0"/>
        </a:fillRef>
        <a:effectRef idx="3">
          <a:scrgbClr r="0" g="0" b="0"/>
        </a:effectRef>
        <a:fontRef idx="minor">
          <a:schemeClr val="lt1"/>
        </a:fontRef>
      </dsp:style>
      <dsp:txBody>
        <a:bodyPr spcFirstLastPara="0" vert="horz" wrap="square" lIns="152019" tIns="50673" rIns="50673" bIns="50673" numCol="1" spcCol="1270" anchor="ctr" anchorCtr="0">
          <a:noAutofit/>
          <a:sp3d/>
        </a:bodyPr>
        <a:lstStyle/>
        <a:p>
          <a:pPr lvl="0" algn="ctr" defTabSz="1689100">
            <a:lnSpc>
              <a:spcPct val="90000"/>
            </a:lnSpc>
            <a:spcBef>
              <a:spcPct val="0"/>
            </a:spcBef>
            <a:spcAft>
              <a:spcPct val="35000"/>
            </a:spcAft>
          </a:pPr>
          <a:r>
            <a:rPr lang="en-GB" sz="3800" b="1" kern="1200" dirty="0">
              <a:ln>
                <a:noFill/>
              </a:ln>
              <a:solidFill>
                <a:schemeClr val="accent1">
                  <a:lumMod val="75000"/>
                </a:schemeClr>
              </a:solidFill>
              <a:effectLst/>
            </a:rPr>
            <a:t>LOOK</a:t>
          </a:r>
        </a:p>
      </dsp:txBody>
      <dsp:txXfrm>
        <a:off x="604555" y="270203"/>
        <a:ext cx="1806256" cy="1204170"/>
      </dsp:txXfrm>
    </dsp:sp>
    <dsp:sp modelId="{57028146-8002-48CD-9928-22CDB2D1F1A3}">
      <dsp:nvSpPr>
        <dsp:cNvPr id="0" name=""/>
        <dsp:cNvSpPr/>
      </dsp:nvSpPr>
      <dsp:spPr>
        <a:xfrm>
          <a:off x="2711855" y="270203"/>
          <a:ext cx="3010426" cy="1204170"/>
        </a:xfrm>
        <a:prstGeom prst="chevron">
          <a:avLst/>
        </a:prstGeom>
        <a:noFill/>
        <a:ln w="38100">
          <a:solidFill>
            <a:srgbClr val="FF0066"/>
          </a:solidFill>
        </a:ln>
        <a:effectLst/>
        <a:scene3d>
          <a:camera prst="orthographicFront">
            <a:rot lat="0" lon="0" rev="0"/>
          </a:camera>
          <a:lightRig rig="threePt" dir="t">
            <a:rot lat="0" lon="0" rev="1200000"/>
          </a:lightRig>
        </a:scene3d>
        <a:sp3d/>
      </dsp:spPr>
      <dsp:style>
        <a:lnRef idx="0">
          <a:scrgbClr r="0" g="0" b="0"/>
        </a:lnRef>
        <a:fillRef idx="3">
          <a:scrgbClr r="0" g="0" b="0"/>
        </a:fillRef>
        <a:effectRef idx="3">
          <a:scrgbClr r="0" g="0" b="0"/>
        </a:effectRef>
        <a:fontRef idx="minor">
          <a:schemeClr val="lt1"/>
        </a:fontRef>
      </dsp:style>
      <dsp:txBody>
        <a:bodyPr spcFirstLastPara="0" vert="horz" wrap="square" lIns="152019" tIns="50673" rIns="50673" bIns="50673" numCol="1" spcCol="1270" anchor="ctr" anchorCtr="0">
          <a:noAutofit/>
          <a:sp3d/>
        </a:bodyPr>
        <a:lstStyle/>
        <a:p>
          <a:pPr lvl="0" algn="ctr" defTabSz="1689100">
            <a:lnSpc>
              <a:spcPct val="90000"/>
            </a:lnSpc>
            <a:spcBef>
              <a:spcPct val="0"/>
            </a:spcBef>
            <a:spcAft>
              <a:spcPct val="35000"/>
            </a:spcAft>
          </a:pPr>
          <a:r>
            <a:rPr lang="en-GB" sz="3800" b="1" kern="1200" dirty="0">
              <a:ln w="0">
                <a:noFill/>
              </a:ln>
              <a:solidFill>
                <a:schemeClr val="accent1">
                  <a:lumMod val="75000"/>
                </a:schemeClr>
              </a:solidFill>
              <a:effectLst/>
            </a:rPr>
            <a:t>LISTEN</a:t>
          </a:r>
        </a:p>
      </dsp:txBody>
      <dsp:txXfrm>
        <a:off x="3313940" y="270203"/>
        <a:ext cx="1806256" cy="1204170"/>
      </dsp:txXfrm>
    </dsp:sp>
    <dsp:sp modelId="{0EFEB439-57DE-4A71-B0EE-2C931F91E68B}">
      <dsp:nvSpPr>
        <dsp:cNvPr id="0" name=""/>
        <dsp:cNvSpPr/>
      </dsp:nvSpPr>
      <dsp:spPr>
        <a:xfrm>
          <a:off x="5421239" y="270203"/>
          <a:ext cx="3010426" cy="1204170"/>
        </a:xfrm>
        <a:prstGeom prst="chevron">
          <a:avLst/>
        </a:prstGeom>
        <a:noFill/>
        <a:ln w="38100">
          <a:solidFill>
            <a:srgbClr val="FF0066"/>
          </a:solidFill>
        </a:ln>
        <a:effectLst/>
        <a:scene3d>
          <a:camera prst="orthographicFront">
            <a:rot lat="0" lon="0" rev="0"/>
          </a:camera>
          <a:lightRig rig="threePt" dir="t">
            <a:rot lat="0" lon="0" rev="1200000"/>
          </a:lightRig>
        </a:scene3d>
        <a:sp3d/>
      </dsp:spPr>
      <dsp:style>
        <a:lnRef idx="0">
          <a:scrgbClr r="0" g="0" b="0"/>
        </a:lnRef>
        <a:fillRef idx="3">
          <a:scrgbClr r="0" g="0" b="0"/>
        </a:fillRef>
        <a:effectRef idx="3">
          <a:scrgbClr r="0" g="0" b="0"/>
        </a:effectRef>
        <a:fontRef idx="minor">
          <a:schemeClr val="lt1"/>
        </a:fontRef>
      </dsp:style>
      <dsp:txBody>
        <a:bodyPr spcFirstLastPara="0" vert="horz" wrap="square" lIns="152019" tIns="50673" rIns="50673" bIns="50673" numCol="1" spcCol="1270" anchor="ctr" anchorCtr="0">
          <a:noAutofit/>
          <a:sp3d/>
        </a:bodyPr>
        <a:lstStyle/>
        <a:p>
          <a:pPr lvl="0" algn="ctr" defTabSz="1689100">
            <a:lnSpc>
              <a:spcPct val="90000"/>
            </a:lnSpc>
            <a:spcBef>
              <a:spcPct val="0"/>
            </a:spcBef>
            <a:spcAft>
              <a:spcPct val="35000"/>
            </a:spcAft>
          </a:pPr>
          <a:r>
            <a:rPr lang="en-GB" sz="3800" b="1" kern="1200" dirty="0">
              <a:ln>
                <a:noFill/>
              </a:ln>
              <a:solidFill>
                <a:schemeClr val="accent1">
                  <a:lumMod val="75000"/>
                </a:schemeClr>
              </a:solidFill>
              <a:effectLst/>
            </a:rPr>
            <a:t>LINK</a:t>
          </a:r>
        </a:p>
      </dsp:txBody>
      <dsp:txXfrm>
        <a:off x="6023324" y="270203"/>
        <a:ext cx="1806256" cy="120417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A7331E-542B-444A-80AB-29FA64A3DE12}" type="datetimeFigureOut">
              <a:rPr lang="en-GB" smtClean="0"/>
              <a:t>07/07/2019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CCD627-68CC-4FF1-BBAC-811F088AD690}" type="slidenum">
              <a:rPr lang="en-GB" smtClean="0"/>
              <a:t>‹#›</a:t>
            </a:fld>
            <a:endParaRPr lang="en-GB"/>
          </a:p>
        </p:txBody>
      </p:sp>
    </p:spTree>
    <p:extLst>
      <p:ext uri="{BB962C8B-B14F-4D97-AF65-F5344CB8AC3E}">
        <p14:creationId xmlns:p14="http://schemas.microsoft.com/office/powerpoint/2010/main" val="2511403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Skill 1 was Listening</a:t>
            </a:r>
          </a:p>
          <a:p>
            <a:r>
              <a:rPr lang="en-GB" dirty="0"/>
              <a:t>Skill</a:t>
            </a:r>
            <a:r>
              <a:rPr lang="en-GB" baseline="0" dirty="0"/>
              <a:t> 2 was Problem Solving</a:t>
            </a:r>
          </a:p>
          <a:p>
            <a:r>
              <a:rPr lang="en-GB" baseline="0" dirty="0"/>
              <a:t>Skill 3 was Managing my Emotions</a:t>
            </a:r>
          </a:p>
          <a:p>
            <a:r>
              <a:rPr lang="en-GB" baseline="0" dirty="0"/>
              <a:t>Skill 4 was Team Working</a:t>
            </a:r>
          </a:p>
          <a:p>
            <a:r>
              <a:rPr lang="en-GB" baseline="0" dirty="0"/>
              <a:t>Skill 5 is Accessing Help – it is a strange thing but low resilient people are the last to ask for help; they are struggling and think it is a sign of weakness or failure to ask for help – high resilient people are the first to ask for help – they want to succeed!!</a:t>
            </a:r>
          </a:p>
          <a:p>
            <a:endParaRPr lang="en-GB" baseline="0" dirty="0"/>
          </a:p>
        </p:txBody>
      </p:sp>
      <p:sp>
        <p:nvSpPr>
          <p:cNvPr id="4" name="Slide Number Placeholder 3"/>
          <p:cNvSpPr>
            <a:spLocks noGrp="1"/>
          </p:cNvSpPr>
          <p:nvPr>
            <p:ph type="sldNum" sz="quarter" idx="10"/>
          </p:nvPr>
        </p:nvSpPr>
        <p:spPr/>
        <p:txBody>
          <a:bodyPr/>
          <a:lstStyle/>
          <a:p>
            <a:fld id="{ECF25B01-C519-466C-B7A5-311001DCBDF6}" type="slidenum">
              <a:rPr lang="en-GB" smtClean="0"/>
              <a:t>1</a:t>
            </a:fld>
            <a:endParaRPr lang="en-GB"/>
          </a:p>
        </p:txBody>
      </p:sp>
    </p:spTree>
    <p:extLst>
      <p:ext uri="{BB962C8B-B14F-4D97-AF65-F5344CB8AC3E}">
        <p14:creationId xmlns:p14="http://schemas.microsoft.com/office/powerpoint/2010/main" val="1020947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First step is to look for the signs your friend’s resilience is very low.</a:t>
            </a:r>
          </a:p>
        </p:txBody>
      </p:sp>
      <p:sp>
        <p:nvSpPr>
          <p:cNvPr id="4" name="Slide Number Placeholder 3"/>
          <p:cNvSpPr>
            <a:spLocks noGrp="1"/>
          </p:cNvSpPr>
          <p:nvPr>
            <p:ph type="sldNum" sz="quarter" idx="10"/>
          </p:nvPr>
        </p:nvSpPr>
        <p:spPr/>
        <p:txBody>
          <a:bodyPr/>
          <a:lstStyle/>
          <a:p>
            <a:pPr>
              <a:defRPr/>
            </a:pPr>
            <a:fld id="{05048218-89EA-4D6D-B812-FC2B966B2F86}" type="slidenum">
              <a:rPr lang="en-GB" smtClean="0"/>
              <a:pPr>
                <a:defRPr/>
              </a:pPr>
              <a:t>10</a:t>
            </a:fld>
            <a:endParaRPr lang="en-GB"/>
          </a:p>
        </p:txBody>
      </p:sp>
    </p:spTree>
    <p:extLst>
      <p:ext uri="{BB962C8B-B14F-4D97-AF65-F5344CB8AC3E}">
        <p14:creationId xmlns:p14="http://schemas.microsoft.com/office/powerpoint/2010/main" val="2318751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These are the warning signs….</a:t>
            </a:r>
          </a:p>
          <a:p>
            <a:r>
              <a:rPr lang="en-US" dirty="0"/>
              <a:t>Most are common sense.</a:t>
            </a:r>
          </a:p>
          <a:p>
            <a:r>
              <a:rPr lang="en-US" dirty="0"/>
              <a:t>ALWAYS</a:t>
            </a:r>
            <a:r>
              <a:rPr lang="en-US" baseline="0" dirty="0"/>
              <a:t> take it seriously if someone says they feel suicidal.</a:t>
            </a:r>
            <a:endParaRPr lang="en-US" dirty="0"/>
          </a:p>
          <a:p>
            <a:r>
              <a:rPr lang="en-US" dirty="0"/>
              <a:t>Follow</a:t>
            </a:r>
            <a:r>
              <a:rPr lang="en-US" baseline="0" dirty="0"/>
              <a:t> your instinct if you have a gut feeling that there is something wrong – you are more than likely right.</a:t>
            </a:r>
            <a:endParaRPr lang="en-US" dirty="0"/>
          </a:p>
        </p:txBody>
      </p:sp>
      <p:sp>
        <p:nvSpPr>
          <p:cNvPr id="4" name="Slide Number Placeholder 3"/>
          <p:cNvSpPr>
            <a:spLocks noGrp="1"/>
          </p:cNvSpPr>
          <p:nvPr>
            <p:ph type="sldNum" sz="quarter" idx="10"/>
          </p:nvPr>
        </p:nvSpPr>
        <p:spPr/>
        <p:txBody>
          <a:bodyPr/>
          <a:lstStyle/>
          <a:p>
            <a:pPr>
              <a:defRPr/>
            </a:pPr>
            <a:fld id="{05048218-89EA-4D6D-B812-FC2B966B2F86}" type="slidenum">
              <a:rPr lang="en-GB" smtClean="0"/>
              <a:pPr>
                <a:defRPr/>
              </a:pPr>
              <a:t>11</a:t>
            </a:fld>
            <a:endParaRPr lang="en-GB"/>
          </a:p>
        </p:txBody>
      </p:sp>
    </p:spTree>
    <p:extLst>
      <p:ext uri="{BB962C8B-B14F-4D97-AF65-F5344CB8AC3E}">
        <p14:creationId xmlns:p14="http://schemas.microsoft.com/office/powerpoint/2010/main" val="1750384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Step 2 – after you have </a:t>
            </a:r>
            <a:r>
              <a:rPr lang="en-US" dirty="0" err="1"/>
              <a:t>LOOKed</a:t>
            </a:r>
            <a:r>
              <a:rPr lang="en-US" dirty="0"/>
              <a:t> and seen a warning sign – is</a:t>
            </a:r>
            <a:r>
              <a:rPr lang="en-US" baseline="0" dirty="0"/>
              <a:t> to listen – it is not to jump in with inappropriate solutions.</a:t>
            </a:r>
            <a:endParaRPr lang="en-US" dirty="0"/>
          </a:p>
        </p:txBody>
      </p:sp>
      <p:sp>
        <p:nvSpPr>
          <p:cNvPr id="4" name="Slide Number Placeholder 3"/>
          <p:cNvSpPr>
            <a:spLocks noGrp="1"/>
          </p:cNvSpPr>
          <p:nvPr>
            <p:ph type="sldNum" sz="quarter" idx="10"/>
          </p:nvPr>
        </p:nvSpPr>
        <p:spPr/>
        <p:txBody>
          <a:bodyPr/>
          <a:lstStyle/>
          <a:p>
            <a:pPr>
              <a:defRPr/>
            </a:pPr>
            <a:fld id="{05048218-89EA-4D6D-B812-FC2B966B2F86}" type="slidenum">
              <a:rPr lang="en-GB" smtClean="0"/>
              <a:pPr>
                <a:defRPr/>
              </a:pPr>
              <a:t>12</a:t>
            </a:fld>
            <a:endParaRPr lang="en-GB"/>
          </a:p>
        </p:txBody>
      </p:sp>
    </p:spTree>
    <p:extLst>
      <p:ext uri="{BB962C8B-B14F-4D97-AF65-F5344CB8AC3E}">
        <p14:creationId xmlns:p14="http://schemas.microsoft.com/office/powerpoint/2010/main" val="2575199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An important</a:t>
            </a:r>
            <a:r>
              <a:rPr lang="en-GB" baseline="0" dirty="0"/>
              <a:t> part of ACTIVE Listening is asking questions – it’s a 2 way conversation. </a:t>
            </a:r>
            <a:endParaRPr lang="en-GB" dirty="0"/>
          </a:p>
        </p:txBody>
      </p:sp>
      <p:sp>
        <p:nvSpPr>
          <p:cNvPr id="4" name="Slide Number Placeholder 3"/>
          <p:cNvSpPr>
            <a:spLocks noGrp="1"/>
          </p:cNvSpPr>
          <p:nvPr>
            <p:ph type="sldNum" sz="quarter" idx="10"/>
          </p:nvPr>
        </p:nvSpPr>
        <p:spPr/>
        <p:txBody>
          <a:bodyPr/>
          <a:lstStyle/>
          <a:p>
            <a:fld id="{5AFDF1DB-4520-449F-A03B-73C9337A2BAA}" type="slidenum">
              <a:rPr lang="en-GB" smtClean="0"/>
              <a:pPr/>
              <a:t>13</a:t>
            </a:fld>
            <a:endParaRPr lang="en-GB"/>
          </a:p>
        </p:txBody>
      </p:sp>
    </p:spTree>
    <p:extLst>
      <p:ext uri="{BB962C8B-B14F-4D97-AF65-F5344CB8AC3E}">
        <p14:creationId xmlns:p14="http://schemas.microsoft.com/office/powerpoint/2010/main" val="966161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Remember </a:t>
            </a:r>
            <a:r>
              <a:rPr lang="en-GB" dirty="0" err="1"/>
              <a:t>voicelesssness</a:t>
            </a:r>
            <a:r>
              <a:rPr lang="en-GB" dirty="0"/>
              <a:t> – help you friend talk, it can be very positive.</a:t>
            </a:r>
          </a:p>
        </p:txBody>
      </p:sp>
      <p:sp>
        <p:nvSpPr>
          <p:cNvPr id="4" name="Slide Number Placeholder 3"/>
          <p:cNvSpPr>
            <a:spLocks noGrp="1"/>
          </p:cNvSpPr>
          <p:nvPr>
            <p:ph type="sldNum" sz="quarter" idx="10"/>
          </p:nvPr>
        </p:nvSpPr>
        <p:spPr/>
        <p:txBody>
          <a:bodyPr/>
          <a:lstStyle/>
          <a:p>
            <a:fld id="{ECF25B01-C519-466C-B7A5-311001DCBDF6}" type="slidenum">
              <a:rPr lang="en-GB" smtClean="0"/>
              <a:t>14</a:t>
            </a:fld>
            <a:endParaRPr lang="en-GB"/>
          </a:p>
        </p:txBody>
      </p:sp>
    </p:spTree>
    <p:extLst>
      <p:ext uri="{BB962C8B-B14F-4D97-AF65-F5344CB8AC3E}">
        <p14:creationId xmlns:p14="http://schemas.microsoft.com/office/powerpoint/2010/main" val="2101073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Just</a:t>
            </a:r>
            <a:r>
              <a:rPr lang="en-GB" baseline="0" dirty="0"/>
              <a:t> </a:t>
            </a:r>
            <a:r>
              <a:rPr lang="en-GB" dirty="0"/>
              <a:t>ask them what they mean – use their words – if you change their words they might tell you that is not what they said!</a:t>
            </a:r>
            <a:endParaRPr lang="en-GB" baseline="0" dirty="0"/>
          </a:p>
        </p:txBody>
      </p:sp>
      <p:sp>
        <p:nvSpPr>
          <p:cNvPr id="4" name="Slide Number Placeholder 3"/>
          <p:cNvSpPr>
            <a:spLocks noGrp="1"/>
          </p:cNvSpPr>
          <p:nvPr>
            <p:ph type="sldNum" sz="quarter" idx="10"/>
          </p:nvPr>
        </p:nvSpPr>
        <p:spPr/>
        <p:txBody>
          <a:bodyPr/>
          <a:lstStyle/>
          <a:p>
            <a:fld id="{5AFDF1DB-4520-449F-A03B-73C9337A2BAA}" type="slidenum">
              <a:rPr lang="en-GB" smtClean="0"/>
              <a:pPr/>
              <a:t>15</a:t>
            </a:fld>
            <a:endParaRPr lang="en-GB"/>
          </a:p>
        </p:txBody>
      </p:sp>
    </p:spTree>
    <p:extLst>
      <p:ext uri="{BB962C8B-B14F-4D97-AF65-F5344CB8AC3E}">
        <p14:creationId xmlns:p14="http://schemas.microsoft.com/office/powerpoint/2010/main" val="3867856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If</a:t>
            </a:r>
            <a:r>
              <a:rPr lang="en-US" baseline="0" dirty="0"/>
              <a:t> the person feels that you care and you are listening they are more likely to open up and take your advice.</a:t>
            </a:r>
            <a:endParaRPr lang="en-US" dirty="0"/>
          </a:p>
        </p:txBody>
      </p:sp>
      <p:sp>
        <p:nvSpPr>
          <p:cNvPr id="4" name="Slide Number Placeholder 3"/>
          <p:cNvSpPr>
            <a:spLocks noGrp="1"/>
          </p:cNvSpPr>
          <p:nvPr>
            <p:ph type="sldNum" sz="quarter" idx="10"/>
          </p:nvPr>
        </p:nvSpPr>
        <p:spPr/>
        <p:txBody>
          <a:bodyPr/>
          <a:lstStyle/>
          <a:p>
            <a:pPr>
              <a:defRPr/>
            </a:pPr>
            <a:fld id="{05048218-89EA-4D6D-B812-FC2B966B2F86}" type="slidenum">
              <a:rPr lang="en-GB" smtClean="0"/>
              <a:pPr>
                <a:defRPr/>
              </a:pPr>
              <a:t>16</a:t>
            </a:fld>
            <a:endParaRPr lang="en-GB"/>
          </a:p>
        </p:txBody>
      </p:sp>
    </p:spTree>
    <p:extLst>
      <p:ext uri="{BB962C8B-B14F-4D97-AF65-F5344CB8AC3E}">
        <p14:creationId xmlns:p14="http://schemas.microsoft.com/office/powerpoint/2010/main" val="782438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Step 3 – LINK. Link them to the help that they need.</a:t>
            </a:r>
          </a:p>
        </p:txBody>
      </p:sp>
      <p:sp>
        <p:nvSpPr>
          <p:cNvPr id="4" name="Slide Number Placeholder 3"/>
          <p:cNvSpPr>
            <a:spLocks noGrp="1"/>
          </p:cNvSpPr>
          <p:nvPr>
            <p:ph type="sldNum" sz="quarter" idx="10"/>
          </p:nvPr>
        </p:nvSpPr>
        <p:spPr/>
        <p:txBody>
          <a:bodyPr/>
          <a:lstStyle/>
          <a:p>
            <a:pPr>
              <a:defRPr/>
            </a:pPr>
            <a:fld id="{05048218-89EA-4D6D-B812-FC2B966B2F86}" type="slidenum">
              <a:rPr lang="en-GB" smtClean="0"/>
              <a:pPr>
                <a:defRPr/>
              </a:pPr>
              <a:t>17</a:t>
            </a:fld>
            <a:endParaRPr lang="en-GB"/>
          </a:p>
        </p:txBody>
      </p:sp>
    </p:spTree>
    <p:extLst>
      <p:ext uri="{BB962C8B-B14F-4D97-AF65-F5344CB8AC3E}">
        <p14:creationId xmlns:p14="http://schemas.microsoft.com/office/powerpoint/2010/main" val="787923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It is too dangerous to keep what you know a secret – protect your</a:t>
            </a:r>
            <a:r>
              <a:rPr lang="en-US" baseline="0" dirty="0"/>
              <a:t> friend and yourself – get them help!</a:t>
            </a:r>
            <a:endParaRPr lang="en-US" dirty="0"/>
          </a:p>
        </p:txBody>
      </p:sp>
      <p:sp>
        <p:nvSpPr>
          <p:cNvPr id="4" name="Slide Number Placeholder 3"/>
          <p:cNvSpPr>
            <a:spLocks noGrp="1"/>
          </p:cNvSpPr>
          <p:nvPr>
            <p:ph type="sldNum" sz="quarter" idx="10"/>
          </p:nvPr>
        </p:nvSpPr>
        <p:spPr/>
        <p:txBody>
          <a:bodyPr/>
          <a:lstStyle/>
          <a:p>
            <a:pPr>
              <a:defRPr/>
            </a:pPr>
            <a:fld id="{05048218-89EA-4D6D-B812-FC2B966B2F86}" type="slidenum">
              <a:rPr lang="en-GB" smtClean="0"/>
              <a:pPr>
                <a:defRPr/>
              </a:pPr>
              <a:t>18</a:t>
            </a:fld>
            <a:endParaRPr lang="en-GB"/>
          </a:p>
        </p:txBody>
      </p:sp>
    </p:spTree>
    <p:extLst>
      <p:ext uri="{BB962C8B-B14F-4D97-AF65-F5344CB8AC3E}">
        <p14:creationId xmlns:p14="http://schemas.microsoft.com/office/powerpoint/2010/main" val="1178256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Imagine if your friend came round the corner hopping along, crying their eyes out telling you they have broken their leg, indeed you can see the broken bone sticking out – and they say don’t tell anyone. You would say no chance and go off to call an ambulance. It’s exactly the same with a mental health crisis except you can’t see it.</a:t>
            </a:r>
          </a:p>
          <a:p>
            <a:endParaRPr lang="en-GB" dirty="0"/>
          </a:p>
          <a:p>
            <a:r>
              <a:rPr lang="en-GB" dirty="0"/>
              <a:t>If you don’t treat a broken leg it will get far worse. It is the same with mental health, the longer the issue goes untreated the worse it becomes. </a:t>
            </a:r>
          </a:p>
          <a:p>
            <a:endParaRPr lang="en-GB" dirty="0"/>
          </a:p>
          <a:p>
            <a:r>
              <a:rPr lang="en-GB" dirty="0"/>
              <a:t>You have the right to protect yourself – if they refuse to get help, you need to get help for yourself.</a:t>
            </a:r>
          </a:p>
          <a:p>
            <a:endParaRPr lang="en-GB" dirty="0"/>
          </a:p>
          <a:p>
            <a:r>
              <a:rPr lang="en-GB" dirty="0"/>
              <a:t>Let someone with more experience, training and resources make the decision – take the load off you.</a:t>
            </a:r>
          </a:p>
          <a:p>
            <a:endParaRPr lang="en-GB" dirty="0"/>
          </a:p>
          <a:p>
            <a:r>
              <a:rPr lang="en-GB" dirty="0"/>
              <a:t>Doing the right thing makes you feel better about yourself in very stressful circumstances.</a:t>
            </a:r>
          </a:p>
        </p:txBody>
      </p:sp>
      <p:sp>
        <p:nvSpPr>
          <p:cNvPr id="4" name="Slide Number Placeholder 3"/>
          <p:cNvSpPr>
            <a:spLocks noGrp="1"/>
          </p:cNvSpPr>
          <p:nvPr>
            <p:ph type="sldNum" sz="quarter" idx="10"/>
          </p:nvPr>
        </p:nvSpPr>
        <p:spPr/>
        <p:txBody>
          <a:bodyPr/>
          <a:lstStyle/>
          <a:p>
            <a:fld id="{ECF25B01-C519-466C-B7A5-311001DCBDF6}" type="slidenum">
              <a:rPr lang="en-GB" smtClean="0"/>
              <a:t>19</a:t>
            </a:fld>
            <a:endParaRPr lang="en-GB"/>
          </a:p>
        </p:txBody>
      </p:sp>
    </p:spTree>
    <p:extLst>
      <p:ext uri="{BB962C8B-B14F-4D97-AF65-F5344CB8AC3E}">
        <p14:creationId xmlns:p14="http://schemas.microsoft.com/office/powerpoint/2010/main" val="3616029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I am going to play a short video where Steve Jobs explains why it is important to ask for help.</a:t>
            </a:r>
          </a:p>
        </p:txBody>
      </p:sp>
      <p:sp>
        <p:nvSpPr>
          <p:cNvPr id="4" name="Slide Number Placeholder 3"/>
          <p:cNvSpPr>
            <a:spLocks noGrp="1"/>
          </p:cNvSpPr>
          <p:nvPr>
            <p:ph type="sldNum" sz="quarter" idx="10"/>
          </p:nvPr>
        </p:nvSpPr>
        <p:spPr/>
        <p:txBody>
          <a:bodyPr/>
          <a:lstStyle/>
          <a:p>
            <a:fld id="{ECF25B01-C519-466C-B7A5-311001DCBDF6}" type="slidenum">
              <a:rPr lang="en-GB" smtClean="0"/>
              <a:t>2</a:t>
            </a:fld>
            <a:endParaRPr lang="en-GB"/>
          </a:p>
        </p:txBody>
      </p:sp>
    </p:spTree>
    <p:extLst>
      <p:ext uri="{BB962C8B-B14F-4D97-AF65-F5344CB8AC3E}">
        <p14:creationId xmlns:p14="http://schemas.microsoft.com/office/powerpoint/2010/main" val="1254798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psychologists examined resilience in families they discovered that high resilient people did five core things differently from low resilient people – and</a:t>
            </a:r>
            <a:r>
              <a:rPr lang="en-GB" baseline="0" dirty="0"/>
              <a:t> also that low resilient people could learn to become more resilient by learning these core life skills.</a:t>
            </a:r>
          </a:p>
          <a:p>
            <a:pPr marL="171450" indent="-171450">
              <a:buFont typeface="Arial" panose="020B0604020202020204" pitchFamily="34" charset="0"/>
              <a:buChar char="•"/>
            </a:pPr>
            <a:r>
              <a:rPr lang="en-GB" baseline="0" dirty="0"/>
              <a:t>One of the first things they found was that high resilient people were better listeners than low resilient people and we are going to look at listening skills very shortly.</a:t>
            </a:r>
          </a:p>
          <a:p>
            <a:pPr marL="171450" indent="-171450">
              <a:buFont typeface="Arial" panose="020B0604020202020204" pitchFamily="34" charset="0"/>
              <a:buChar char="•"/>
            </a:pPr>
            <a:r>
              <a:rPr lang="en-GB" baseline="0" dirty="0"/>
              <a:t>The second life skill was the ability to solve problems – high resilient people were better problem solvers so we are going to look at problem solving.  They also found that high resilient people used their skills together – so listening helps solve problems etc.</a:t>
            </a:r>
          </a:p>
          <a:p>
            <a:pPr marL="171450" indent="-171450">
              <a:buFont typeface="Arial" panose="020B0604020202020204" pitchFamily="34" charset="0"/>
              <a:buChar char="•"/>
            </a:pPr>
            <a:r>
              <a:rPr lang="en-GB" baseline="0" dirty="0"/>
              <a:t>The third skill seen in high resilient people was that they were better able to manage their emotions – low resilient people’s heads kept exploding – a bit like </a:t>
            </a:r>
            <a:r>
              <a:rPr lang="en-GB" baseline="0" dirty="0" err="1"/>
              <a:t>Eastenders</a:t>
            </a:r>
            <a:r>
              <a:rPr lang="en-GB" baseline="0" dirty="0"/>
              <a:t>. One of the main reasons people lose control of their emotions is stress so we will look at that.</a:t>
            </a:r>
          </a:p>
          <a:p>
            <a:pPr marL="171450" indent="-171450">
              <a:buFont typeface="Arial" panose="020B0604020202020204" pitchFamily="34" charset="0"/>
              <a:buChar char="•"/>
            </a:pPr>
            <a:r>
              <a:rPr lang="en-GB" baseline="0" dirty="0"/>
              <a:t>High resilient people are much more likely to work successfully in teams – working together to solve problems or achieve success – low resilient people tend to work on their own – and fail on their own – so we will look at team-working.</a:t>
            </a:r>
          </a:p>
          <a:p>
            <a:pPr marL="171450" indent="-171450">
              <a:buFont typeface="Arial" panose="020B0604020202020204" pitchFamily="34" charset="0"/>
              <a:buChar char="•"/>
            </a:pPr>
            <a:r>
              <a:rPr lang="en-GB" baseline="0" dirty="0"/>
              <a:t>Finally they found that high resilient people were the first to ask for help – they knew that getting help was a good thing – low resilient people were less likely to ask for help even though they were the people most likely to be struggling- they thought asking for help was a sign of weakness.</a:t>
            </a:r>
            <a:endParaRPr lang="en-GB" dirty="0"/>
          </a:p>
        </p:txBody>
      </p:sp>
      <p:sp>
        <p:nvSpPr>
          <p:cNvPr id="4" name="Slide Number Placeholder 3"/>
          <p:cNvSpPr>
            <a:spLocks noGrp="1"/>
          </p:cNvSpPr>
          <p:nvPr>
            <p:ph type="sldNum" sz="quarter" idx="10"/>
          </p:nvPr>
        </p:nvSpPr>
        <p:spPr/>
        <p:txBody>
          <a:bodyPr/>
          <a:lstStyle/>
          <a:p>
            <a:fld id="{ECF25B01-C519-466C-B7A5-311001DCBDF6}" type="slidenum">
              <a:rPr lang="en-GB" smtClean="0"/>
              <a:t>20</a:t>
            </a:fld>
            <a:endParaRPr lang="en-GB"/>
          </a:p>
        </p:txBody>
      </p:sp>
    </p:spTree>
    <p:extLst>
      <p:ext uri="{BB962C8B-B14F-4D97-AF65-F5344CB8AC3E}">
        <p14:creationId xmlns:p14="http://schemas.microsoft.com/office/powerpoint/2010/main" val="39165032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F25B01-C519-466C-B7A5-311001DCBDF6}" type="slidenum">
              <a:rPr lang="en-GB" smtClean="0"/>
              <a:t>21</a:t>
            </a:fld>
            <a:endParaRPr lang="en-GB"/>
          </a:p>
        </p:txBody>
      </p:sp>
    </p:spTree>
    <p:extLst>
      <p:ext uri="{BB962C8B-B14F-4D97-AF65-F5344CB8AC3E}">
        <p14:creationId xmlns:p14="http://schemas.microsoft.com/office/powerpoint/2010/main" val="548094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Many people find it difficult to ask for help; low</a:t>
            </a:r>
            <a:r>
              <a:rPr lang="en-GB" baseline="0" dirty="0"/>
              <a:t> resilient people need help most but are unlikely to ask for help – they see it as a sign of weakness, they can’t find the right words, they have become isolated or they have been told to get on with it, stiff upper lip – asking for help is high resilient behaviour.</a:t>
            </a:r>
          </a:p>
          <a:p>
            <a:endParaRPr lang="en-GB" dirty="0"/>
          </a:p>
          <a:p>
            <a:r>
              <a:rPr lang="en-GB" dirty="0"/>
              <a:t>Steve Jobs was 12 years old and phoned the co-founder of HP Computers and asked for help – very high resilience behaviour. It wasn’t that surprising that Bill </a:t>
            </a:r>
            <a:r>
              <a:rPr lang="en-GB" dirty="0" err="1"/>
              <a:t>Hewlitt</a:t>
            </a:r>
            <a:r>
              <a:rPr lang="en-GB" dirty="0"/>
              <a:t> helped him – it’s called Helpers High – when you do an act of kindness for someone you feel happier. Most people want to help.</a:t>
            </a:r>
          </a:p>
        </p:txBody>
      </p:sp>
      <p:sp>
        <p:nvSpPr>
          <p:cNvPr id="4" name="Slide Number Placeholder 3"/>
          <p:cNvSpPr>
            <a:spLocks noGrp="1"/>
          </p:cNvSpPr>
          <p:nvPr>
            <p:ph type="sldNum" sz="quarter" idx="10"/>
          </p:nvPr>
        </p:nvSpPr>
        <p:spPr/>
        <p:txBody>
          <a:bodyPr/>
          <a:lstStyle/>
          <a:p>
            <a:fld id="{ECF25B01-C519-466C-B7A5-311001DCBDF6}" type="slidenum">
              <a:rPr lang="en-GB" smtClean="0"/>
              <a:t>3</a:t>
            </a:fld>
            <a:endParaRPr lang="en-GB"/>
          </a:p>
        </p:txBody>
      </p:sp>
    </p:spTree>
    <p:extLst>
      <p:ext uri="{BB962C8B-B14F-4D97-AF65-F5344CB8AC3E}">
        <p14:creationId xmlns:p14="http://schemas.microsoft.com/office/powerpoint/2010/main" val="3506286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Three out of four pupils feeling down in this school will hide their feelings rather than ask for help but studies show that 80% of people suffering from depression will start to feel better within 4 or 5 weeks if they are given the right help and</a:t>
            </a:r>
            <a:r>
              <a:rPr lang="en-GB" baseline="0" dirty="0"/>
              <a:t> support</a:t>
            </a:r>
            <a:r>
              <a:rPr lang="en-GB" dirty="0"/>
              <a:t>.</a:t>
            </a:r>
          </a:p>
        </p:txBody>
      </p:sp>
      <p:sp>
        <p:nvSpPr>
          <p:cNvPr id="4" name="Slide Number Placeholder 3"/>
          <p:cNvSpPr>
            <a:spLocks noGrp="1"/>
          </p:cNvSpPr>
          <p:nvPr>
            <p:ph type="sldNum" sz="quarter" idx="10"/>
          </p:nvPr>
        </p:nvSpPr>
        <p:spPr/>
        <p:txBody>
          <a:bodyPr/>
          <a:lstStyle/>
          <a:p>
            <a:fld id="{ECF25B01-C519-466C-B7A5-311001DCBDF6}" type="slidenum">
              <a:rPr lang="en-GB" smtClean="0"/>
              <a:t>4</a:t>
            </a:fld>
            <a:endParaRPr lang="en-GB"/>
          </a:p>
        </p:txBody>
      </p:sp>
    </p:spTree>
    <p:extLst>
      <p:ext uri="{BB962C8B-B14F-4D97-AF65-F5344CB8AC3E}">
        <p14:creationId xmlns:p14="http://schemas.microsoft.com/office/powerpoint/2010/main" val="1594544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Ask participants to work in groups</a:t>
            </a:r>
            <a:r>
              <a:rPr lang="en-US" baseline="0" dirty="0"/>
              <a:t> on this question – one list per table.</a:t>
            </a:r>
          </a:p>
          <a:p>
            <a:r>
              <a:rPr lang="en-US" baseline="0" dirty="0"/>
              <a:t>Give them about 5 minutes to work.</a:t>
            </a:r>
          </a:p>
          <a:p>
            <a:r>
              <a:rPr lang="en-US" baseline="0" dirty="0"/>
              <a:t>Get feedback one reason at a time from each team – you can award a point for each reasonable answer (have never heard an unreasonable example) that has not already been mentioned.</a:t>
            </a:r>
          </a:p>
          <a:p>
            <a:endParaRPr lang="en-US" baseline="0" dirty="0"/>
          </a:p>
          <a:p>
            <a:r>
              <a:rPr lang="en-US" baseline="0" dirty="0"/>
              <a:t>This round can be negative because they are genuine barriers to getting help – so don’t be challenging things said – try and make them non-personal but acknowledge the barrier.</a:t>
            </a:r>
          </a:p>
          <a:p>
            <a:endParaRPr lang="en-US" dirty="0"/>
          </a:p>
          <a:p>
            <a:r>
              <a:rPr lang="en-US" dirty="0"/>
              <a:t>Do not give examples of how to overcome the barriers – you do that in the next slide.</a:t>
            </a:r>
          </a:p>
        </p:txBody>
      </p:sp>
      <p:sp>
        <p:nvSpPr>
          <p:cNvPr id="4" name="Slide Number Placeholder 3"/>
          <p:cNvSpPr>
            <a:spLocks noGrp="1"/>
          </p:cNvSpPr>
          <p:nvPr>
            <p:ph type="sldNum" sz="quarter" idx="10"/>
          </p:nvPr>
        </p:nvSpPr>
        <p:spPr/>
        <p:txBody>
          <a:bodyPr/>
          <a:lstStyle/>
          <a:p>
            <a:pPr>
              <a:defRPr/>
            </a:pPr>
            <a:fld id="{05048218-89EA-4D6D-B812-FC2B966B2F86}" type="slidenum">
              <a:rPr lang="en-GB" smtClean="0"/>
              <a:pPr>
                <a:defRPr/>
              </a:pPr>
              <a:t>5</a:t>
            </a:fld>
            <a:endParaRPr lang="en-GB"/>
          </a:p>
        </p:txBody>
      </p:sp>
    </p:spTree>
    <p:extLst>
      <p:ext uri="{BB962C8B-B14F-4D97-AF65-F5344CB8AC3E}">
        <p14:creationId xmlns:p14="http://schemas.microsoft.com/office/powerpoint/2010/main" val="949196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aseline="0" dirty="0"/>
              <a:t>This time talk about the pathway to help without dismissing concerns – which can feel like a physical barrier to getting help.</a:t>
            </a:r>
          </a:p>
          <a:p>
            <a:endParaRPr lang="en-US" baseline="0" dirty="0"/>
          </a:p>
          <a:p>
            <a:r>
              <a:rPr lang="en-US" baseline="0" dirty="0"/>
              <a:t>Things can build up until it’s like a brick wall which people can’t get past.</a:t>
            </a:r>
          </a:p>
          <a:p>
            <a:endParaRPr lang="en-US" dirty="0"/>
          </a:p>
          <a:p>
            <a:r>
              <a:rPr lang="en-US" baseline="0" dirty="0"/>
              <a:t>Not taken seriously – this school will take every mental health issue very seriously.</a:t>
            </a:r>
          </a:p>
          <a:p>
            <a:endParaRPr lang="en-US" dirty="0"/>
          </a:p>
          <a:p>
            <a:r>
              <a:rPr lang="en-US" baseline="0" dirty="0"/>
              <a:t>Family – not every issue needs to be discussed with your family – usually the earlier you ask for help, the less chance your family need to be informed. If you are at risk your family will need to be informed but many young people have said that the family being made aware turned out to be very positive.</a:t>
            </a:r>
          </a:p>
          <a:p>
            <a:endParaRPr lang="en-US" dirty="0"/>
          </a:p>
          <a:p>
            <a:r>
              <a:rPr lang="en-US" baseline="0" dirty="0"/>
              <a:t>Don’t know where to turn – every adult in the school has received child protection training – they will link you into the pastoral care team.</a:t>
            </a:r>
          </a:p>
          <a:p>
            <a:endParaRPr lang="en-US" dirty="0"/>
          </a:p>
          <a:p>
            <a:r>
              <a:rPr lang="en-US" baseline="0" dirty="0"/>
              <a:t>Gossip – your issues are confidential and people, including teachers, will be informed on a need to know basis.</a:t>
            </a:r>
          </a:p>
          <a:p>
            <a:endParaRPr lang="en-US" dirty="0"/>
          </a:p>
          <a:p>
            <a:r>
              <a:rPr lang="en-US" baseline="0" dirty="0"/>
              <a:t>No one can help me – this sounds like depression – helplessness – 80% of people show improvement within weeks.</a:t>
            </a:r>
          </a:p>
          <a:p>
            <a:endParaRPr lang="en-US" dirty="0"/>
          </a:p>
          <a:p>
            <a:r>
              <a:rPr lang="en-US" baseline="0" dirty="0"/>
              <a:t>Embarrassment – it’s difficult but remember the pastoral care team have dealt with similar problems many times before – they will not be embarrassed and will try not to embarrass you.</a:t>
            </a:r>
          </a:p>
          <a:p>
            <a:endParaRPr lang="en-US" dirty="0"/>
          </a:p>
        </p:txBody>
      </p:sp>
      <p:sp>
        <p:nvSpPr>
          <p:cNvPr id="4" name="Slide Number Placeholder 3"/>
          <p:cNvSpPr>
            <a:spLocks noGrp="1"/>
          </p:cNvSpPr>
          <p:nvPr>
            <p:ph type="sldNum" sz="quarter" idx="10"/>
          </p:nvPr>
        </p:nvSpPr>
        <p:spPr/>
        <p:txBody>
          <a:bodyPr/>
          <a:lstStyle/>
          <a:p>
            <a:pPr>
              <a:defRPr/>
            </a:pPr>
            <a:fld id="{05048218-89EA-4D6D-B812-FC2B966B2F86}" type="slidenum">
              <a:rPr lang="en-GB" smtClean="0"/>
              <a:pPr>
                <a:defRPr/>
              </a:pPr>
              <a:t>6</a:t>
            </a:fld>
            <a:endParaRPr lang="en-GB"/>
          </a:p>
        </p:txBody>
      </p:sp>
    </p:spTree>
    <p:extLst>
      <p:ext uri="{BB962C8B-B14F-4D97-AF65-F5344CB8AC3E}">
        <p14:creationId xmlns:p14="http://schemas.microsoft.com/office/powerpoint/2010/main" val="1231534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Your friend may simply be unable to ask for help – but needs someone to do it for them!</a:t>
            </a:r>
          </a:p>
          <a:p>
            <a:endParaRPr lang="en-GB" dirty="0"/>
          </a:p>
          <a:p>
            <a:r>
              <a:rPr lang="en-GB" dirty="0"/>
              <a:t>The next slide is corny but true!!</a:t>
            </a:r>
          </a:p>
        </p:txBody>
      </p:sp>
      <p:sp>
        <p:nvSpPr>
          <p:cNvPr id="4" name="Slide Number Placeholder 3"/>
          <p:cNvSpPr>
            <a:spLocks noGrp="1"/>
          </p:cNvSpPr>
          <p:nvPr>
            <p:ph type="sldNum" sz="quarter" idx="10"/>
          </p:nvPr>
        </p:nvSpPr>
        <p:spPr/>
        <p:txBody>
          <a:bodyPr/>
          <a:lstStyle/>
          <a:p>
            <a:fld id="{ECF25B01-C519-466C-B7A5-311001DCBDF6}" type="slidenum">
              <a:rPr lang="en-GB" smtClean="0"/>
              <a:t>7</a:t>
            </a:fld>
            <a:endParaRPr lang="en-GB"/>
          </a:p>
        </p:txBody>
      </p:sp>
    </p:spTree>
    <p:extLst>
      <p:ext uri="{BB962C8B-B14F-4D97-AF65-F5344CB8AC3E}">
        <p14:creationId xmlns:p14="http://schemas.microsoft.com/office/powerpoint/2010/main" val="1069979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super friend gets them the help they need!</a:t>
            </a:r>
          </a:p>
        </p:txBody>
      </p:sp>
      <p:sp>
        <p:nvSpPr>
          <p:cNvPr id="4" name="Slide Number Placeholder 3"/>
          <p:cNvSpPr>
            <a:spLocks noGrp="1"/>
          </p:cNvSpPr>
          <p:nvPr>
            <p:ph type="sldNum" sz="quarter" idx="10"/>
          </p:nvPr>
        </p:nvSpPr>
        <p:spPr/>
        <p:txBody>
          <a:bodyPr/>
          <a:lstStyle/>
          <a:p>
            <a:fld id="{ECF25B01-C519-466C-B7A5-311001DCBDF6}" type="slidenum">
              <a:rPr lang="en-GB" smtClean="0"/>
              <a:t>8</a:t>
            </a:fld>
            <a:endParaRPr lang="en-GB"/>
          </a:p>
        </p:txBody>
      </p:sp>
    </p:spTree>
    <p:extLst>
      <p:ext uri="{BB962C8B-B14F-4D97-AF65-F5344CB8AC3E}">
        <p14:creationId xmlns:p14="http://schemas.microsoft.com/office/powerpoint/2010/main" val="3099205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Follow the steps : Talk through each step</a:t>
            </a:r>
          </a:p>
          <a:p>
            <a:endParaRPr lang="en-GB" dirty="0"/>
          </a:p>
          <a:p>
            <a:r>
              <a:rPr lang="en-GB" dirty="0"/>
              <a:t>Emphasise that you don’t need to have answers to your friends problems to help them, they will feel better if you listen to them and get them the help that will allow them to recover.</a:t>
            </a:r>
          </a:p>
        </p:txBody>
      </p:sp>
      <p:sp>
        <p:nvSpPr>
          <p:cNvPr id="4" name="Slide Number Placeholder 3"/>
          <p:cNvSpPr>
            <a:spLocks noGrp="1"/>
          </p:cNvSpPr>
          <p:nvPr>
            <p:ph type="sldNum" sz="quarter" idx="10"/>
          </p:nvPr>
        </p:nvSpPr>
        <p:spPr/>
        <p:txBody>
          <a:bodyPr/>
          <a:lstStyle/>
          <a:p>
            <a:fld id="{736CDA8C-1A81-456D-B181-697D558E15D9}" type="slidenum">
              <a:rPr lang="en-GB" smtClean="0"/>
              <a:pPr/>
              <a:t>9</a:t>
            </a:fld>
            <a:endParaRPr lang="en-GB"/>
          </a:p>
        </p:txBody>
      </p:sp>
    </p:spTree>
    <p:extLst>
      <p:ext uri="{BB962C8B-B14F-4D97-AF65-F5344CB8AC3E}">
        <p14:creationId xmlns:p14="http://schemas.microsoft.com/office/powerpoint/2010/main" val="2655419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593D55F0-ED66-467D-9EFC-0A07A9504898}" type="datetimeFigureOut">
              <a:rPr lang="en-GB" smtClean="0"/>
              <a:t>07/07/2019</a:t>
            </a:fld>
            <a:endParaRPr lang="en-GB"/>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GB"/>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DAD1E44-961F-4573-8EBA-AA3B5B8F94F3}" type="slidenum">
              <a:rPr lang="en-GB" smtClean="0"/>
              <a:t>‹#›</a:t>
            </a:fld>
            <a:endParaRPr lang="en-GB"/>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8698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3D55F0-ED66-467D-9EFC-0A07A9504898}" type="datetimeFigureOut">
              <a:rPr lang="en-GB" smtClean="0"/>
              <a:t>07/07/2019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AD1E44-961F-4573-8EBA-AA3B5B8F94F3}" type="slidenum">
              <a:rPr lang="en-GB" smtClean="0"/>
              <a:t>‹#›</a:t>
            </a:fld>
            <a:endParaRPr lang="en-GB"/>
          </a:p>
        </p:txBody>
      </p:sp>
    </p:spTree>
    <p:extLst>
      <p:ext uri="{BB962C8B-B14F-4D97-AF65-F5344CB8AC3E}">
        <p14:creationId xmlns:p14="http://schemas.microsoft.com/office/powerpoint/2010/main" val="1139395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3D55F0-ED66-467D-9EFC-0A07A9504898}" type="datetimeFigureOut">
              <a:rPr lang="en-GB" smtClean="0"/>
              <a:t>07/07/2019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AD1E44-961F-4573-8EBA-AA3B5B8F94F3}" type="slidenum">
              <a:rPr lang="en-GB" smtClean="0"/>
              <a:t>‹#›</a:t>
            </a:fld>
            <a:endParaRPr lang="en-GB"/>
          </a:p>
        </p:txBody>
      </p:sp>
    </p:spTree>
    <p:extLst>
      <p:ext uri="{BB962C8B-B14F-4D97-AF65-F5344CB8AC3E}">
        <p14:creationId xmlns:p14="http://schemas.microsoft.com/office/powerpoint/2010/main" val="1471772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3D55F0-ED66-467D-9EFC-0A07A9504898}" type="datetimeFigureOut">
              <a:rPr lang="en-GB" smtClean="0"/>
              <a:t>07/07/2019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AD1E44-961F-4573-8EBA-AA3B5B8F94F3}" type="slidenum">
              <a:rPr lang="en-GB" smtClean="0"/>
              <a:t>‹#›</a:t>
            </a:fld>
            <a:endParaRPr lang="en-GB"/>
          </a:p>
        </p:txBody>
      </p:sp>
    </p:spTree>
    <p:extLst>
      <p:ext uri="{BB962C8B-B14F-4D97-AF65-F5344CB8AC3E}">
        <p14:creationId xmlns:p14="http://schemas.microsoft.com/office/powerpoint/2010/main" val="4266539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3D55F0-ED66-467D-9EFC-0A07A9504898}" type="datetimeFigureOut">
              <a:rPr lang="en-GB" smtClean="0"/>
              <a:t>07/07/2019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AD1E44-961F-4573-8EBA-AA3B5B8F94F3}" type="slidenum">
              <a:rPr lang="en-GB" smtClean="0"/>
              <a:t>‹#›</a:t>
            </a:fld>
            <a:endParaRPr lang="en-GB"/>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1665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93D55F0-ED66-467D-9EFC-0A07A9504898}" type="datetimeFigureOut">
              <a:rPr lang="en-GB" smtClean="0"/>
              <a:t>07/07/2019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AD1E44-961F-4573-8EBA-AA3B5B8F94F3}" type="slidenum">
              <a:rPr lang="en-GB" smtClean="0"/>
              <a:t>‹#›</a:t>
            </a:fld>
            <a:endParaRPr lang="en-GB"/>
          </a:p>
        </p:txBody>
      </p:sp>
    </p:spTree>
    <p:extLst>
      <p:ext uri="{BB962C8B-B14F-4D97-AF65-F5344CB8AC3E}">
        <p14:creationId xmlns:p14="http://schemas.microsoft.com/office/powerpoint/2010/main" val="1623157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93D55F0-ED66-467D-9EFC-0A07A9504898}" type="datetimeFigureOut">
              <a:rPr lang="en-GB" smtClean="0"/>
              <a:t>07/07/2019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DAD1E44-961F-4573-8EBA-AA3B5B8F94F3}" type="slidenum">
              <a:rPr lang="en-GB" smtClean="0"/>
              <a:t>‹#›</a:t>
            </a:fld>
            <a:endParaRPr lang="en-GB"/>
          </a:p>
        </p:txBody>
      </p:sp>
    </p:spTree>
    <p:extLst>
      <p:ext uri="{BB962C8B-B14F-4D97-AF65-F5344CB8AC3E}">
        <p14:creationId xmlns:p14="http://schemas.microsoft.com/office/powerpoint/2010/main" val="4086693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93D55F0-ED66-467D-9EFC-0A07A9504898}" type="datetimeFigureOut">
              <a:rPr lang="en-GB" smtClean="0"/>
              <a:t>07/07/2019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AD1E44-961F-4573-8EBA-AA3B5B8F94F3}" type="slidenum">
              <a:rPr lang="en-GB" smtClean="0"/>
              <a:t>‹#›</a:t>
            </a:fld>
            <a:endParaRPr lang="en-GB"/>
          </a:p>
        </p:txBody>
      </p:sp>
    </p:spTree>
    <p:extLst>
      <p:ext uri="{BB962C8B-B14F-4D97-AF65-F5344CB8AC3E}">
        <p14:creationId xmlns:p14="http://schemas.microsoft.com/office/powerpoint/2010/main" val="2881180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3D55F0-ED66-467D-9EFC-0A07A9504898}" type="datetimeFigureOut">
              <a:rPr lang="en-GB" smtClean="0"/>
              <a:t>07/07/2019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DAD1E44-961F-4573-8EBA-AA3B5B8F94F3}" type="slidenum">
              <a:rPr lang="en-GB" smtClean="0"/>
              <a:t>‹#›</a:t>
            </a:fld>
            <a:endParaRPr lang="en-GB"/>
          </a:p>
        </p:txBody>
      </p:sp>
    </p:spTree>
    <p:extLst>
      <p:ext uri="{BB962C8B-B14F-4D97-AF65-F5344CB8AC3E}">
        <p14:creationId xmlns:p14="http://schemas.microsoft.com/office/powerpoint/2010/main" val="683734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3D55F0-ED66-467D-9EFC-0A07A9504898}" type="datetimeFigureOut">
              <a:rPr lang="en-GB" smtClean="0"/>
              <a:t>07/07/2019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AD1E44-961F-4573-8EBA-AA3B5B8F94F3}" type="slidenum">
              <a:rPr lang="en-GB" smtClean="0"/>
              <a:t>‹#›</a:t>
            </a:fld>
            <a:endParaRPr lang="en-GB"/>
          </a:p>
        </p:txBody>
      </p:sp>
    </p:spTree>
    <p:extLst>
      <p:ext uri="{BB962C8B-B14F-4D97-AF65-F5344CB8AC3E}">
        <p14:creationId xmlns:p14="http://schemas.microsoft.com/office/powerpoint/2010/main" val="2477424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3D55F0-ED66-467D-9EFC-0A07A9504898}" type="datetimeFigureOut">
              <a:rPr lang="en-GB" smtClean="0"/>
              <a:t>07/07/2019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AD1E44-961F-4573-8EBA-AA3B5B8F94F3}" type="slidenum">
              <a:rPr lang="en-GB" smtClean="0"/>
              <a:t>‹#›</a:t>
            </a:fld>
            <a:endParaRPr lang="en-GB"/>
          </a:p>
        </p:txBody>
      </p:sp>
    </p:spTree>
    <p:extLst>
      <p:ext uri="{BB962C8B-B14F-4D97-AF65-F5344CB8AC3E}">
        <p14:creationId xmlns:p14="http://schemas.microsoft.com/office/powerpoint/2010/main" val="910057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593D55F0-ED66-467D-9EFC-0A07A9504898}" type="datetimeFigureOut">
              <a:rPr lang="en-GB" smtClean="0"/>
              <a:t>07/07/2019</a:t>
            </a:fld>
            <a:endParaRPr lang="en-GB"/>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GB"/>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EDAD1E44-961F-4573-8EBA-AA3B5B8F94F3}" type="slidenum">
              <a:rPr lang="en-GB" smtClean="0"/>
              <a:t>‹#›</a:t>
            </a:fld>
            <a:endParaRPr lang="en-GB"/>
          </a:p>
        </p:txBody>
      </p:sp>
    </p:spTree>
    <p:extLst>
      <p:ext uri="{BB962C8B-B14F-4D97-AF65-F5344CB8AC3E}">
        <p14:creationId xmlns:p14="http://schemas.microsoft.com/office/powerpoint/2010/main" val="18832458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3.wmf"/></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microsoft.com/office/2007/relationships/media" Target="../media/media1.mp4"/><Relationship Id="rId1" Type="http://schemas.openxmlformats.org/officeDocument/2006/relationships/video" Target="NULL" TargetMode="External"/><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jpe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5000" dirty="0">
                <a:solidFill>
                  <a:schemeClr val="bg2">
                    <a:lumMod val="50000"/>
                  </a:schemeClr>
                </a:solidFill>
                <a:latin typeface="+mn-lt"/>
              </a:rPr>
              <a:t>Resilience skill 5:</a:t>
            </a:r>
            <a:br>
              <a:rPr lang="en-GB" sz="5000" dirty="0">
                <a:solidFill>
                  <a:schemeClr val="bg2">
                    <a:lumMod val="50000"/>
                  </a:schemeClr>
                </a:solidFill>
                <a:latin typeface="+mn-lt"/>
              </a:rPr>
            </a:br>
            <a:r>
              <a:rPr lang="en-GB" sz="5000" dirty="0">
                <a:solidFill>
                  <a:schemeClr val="bg2">
                    <a:lumMod val="50000"/>
                  </a:schemeClr>
                </a:solidFill>
                <a:latin typeface="+mn-lt"/>
              </a:rPr>
              <a:t>I can access help.</a:t>
            </a:r>
          </a:p>
        </p:txBody>
      </p:sp>
      <p:sp>
        <p:nvSpPr>
          <p:cNvPr id="5" name="Text Placeholder 4"/>
          <p:cNvSpPr>
            <a:spLocks noGrp="1"/>
          </p:cNvSpPr>
          <p:nvPr>
            <p:ph type="body" idx="1"/>
          </p:nvPr>
        </p:nvSpPr>
        <p:spPr/>
        <p:txBody>
          <a:bodyPr>
            <a:normAutofit/>
          </a:bodyPr>
          <a:lstStyle/>
          <a:p>
            <a:endParaRPr lang="en-GB" sz="2800" dirty="0"/>
          </a:p>
        </p:txBody>
      </p:sp>
      <p:pic>
        <p:nvPicPr>
          <p:cNvPr id="2" name="Picture 1">
            <a:extLst>
              <a:ext uri="{FF2B5EF4-FFF2-40B4-BE49-F238E27FC236}">
                <a16:creationId xmlns:a16="http://schemas.microsoft.com/office/drawing/2014/main" xmlns="" id="{BDE78254-C1FD-4361-867A-EC1264578137}"/>
              </a:ext>
            </a:extLst>
          </p:cNvPr>
          <p:cNvPicPr>
            <a:picLocks noChangeAspect="1"/>
          </p:cNvPicPr>
          <p:nvPr/>
        </p:nvPicPr>
        <p:blipFill>
          <a:blip r:embed="rId3"/>
          <a:stretch>
            <a:fillRect/>
          </a:stretch>
        </p:blipFill>
        <p:spPr>
          <a:xfrm>
            <a:off x="6438900" y="292492"/>
            <a:ext cx="4040124" cy="2220248"/>
          </a:xfrm>
          <a:prstGeom prst="rect">
            <a:avLst/>
          </a:prstGeom>
        </p:spPr>
      </p:pic>
    </p:spTree>
    <p:extLst>
      <p:ext uri="{BB962C8B-B14F-4D97-AF65-F5344CB8AC3E}">
        <p14:creationId xmlns:p14="http://schemas.microsoft.com/office/powerpoint/2010/main" val="27260010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p:cNvSpPr>
          <p:nvPr>
            <p:ph type="title"/>
          </p:nvPr>
        </p:nvSpPr>
        <p:spPr>
          <a:xfrm>
            <a:off x="2152650" y="365127"/>
            <a:ext cx="1855118" cy="1119658"/>
          </a:xfrm>
          <a:solidFill>
            <a:srgbClr val="FF0066"/>
          </a:solidFill>
          <a:ln>
            <a:solidFill>
              <a:srgbClr val="FF0066"/>
            </a:solidFill>
          </a:ln>
          <a:effectLst/>
        </p:spPr>
        <p:txBody>
          <a:bodyPr>
            <a:noAutofit/>
          </a:bodyPr>
          <a:lstStyle/>
          <a:p>
            <a:pPr eaLnBrk="1" hangingPunct="1"/>
            <a:r>
              <a:rPr lang="en-GB" sz="5000" dirty="0">
                <a:solidFill>
                  <a:schemeClr val="bg1"/>
                </a:solidFill>
                <a:latin typeface="+mn-lt"/>
              </a:rPr>
              <a:t>Step 1</a:t>
            </a:r>
          </a:p>
        </p:txBody>
      </p:sp>
      <p:sp>
        <p:nvSpPr>
          <p:cNvPr id="22530" name="Rectangle 3"/>
          <p:cNvSpPr>
            <a:spLocks noGrp="1"/>
          </p:cNvSpPr>
          <p:nvPr>
            <p:ph idx="1"/>
          </p:nvPr>
        </p:nvSpPr>
        <p:spPr>
          <a:xfrm>
            <a:off x="2152650" y="1844824"/>
            <a:ext cx="7886700" cy="4332139"/>
          </a:xfrm>
        </p:spPr>
        <p:txBody>
          <a:bodyPr/>
          <a:lstStyle/>
          <a:p>
            <a:pPr eaLnBrk="1" hangingPunct="1">
              <a:buFont typeface="Arial" charset="0"/>
              <a:buNone/>
            </a:pPr>
            <a:endParaRPr lang="en-GB" dirty="0"/>
          </a:p>
          <a:p>
            <a:pPr eaLnBrk="1" hangingPunct="1">
              <a:buFont typeface="Arial" charset="0"/>
              <a:buNone/>
            </a:pPr>
            <a:endParaRPr lang="en-GB" dirty="0"/>
          </a:p>
          <a:p>
            <a:pPr marL="0" algn="ctr">
              <a:buNone/>
            </a:pPr>
            <a:r>
              <a:rPr lang="en-GB" sz="20000" b="1" dirty="0">
                <a:solidFill>
                  <a:schemeClr val="accent1">
                    <a:lumMod val="75000"/>
                  </a:schemeClr>
                </a:solidFill>
                <a:effectLst>
                  <a:outerShdw blurRad="38100" dist="38100" dir="2700000" algn="tl">
                    <a:srgbClr val="000000">
                      <a:alpha val="43137"/>
                    </a:srgbClr>
                  </a:outerShdw>
                </a:effectLst>
              </a:rPr>
              <a:t>LOOK</a:t>
            </a:r>
          </a:p>
        </p:txBody>
      </p:sp>
      <p:sp>
        <p:nvSpPr>
          <p:cNvPr id="3" name="Oval 2"/>
          <p:cNvSpPr/>
          <p:nvPr/>
        </p:nvSpPr>
        <p:spPr>
          <a:xfrm>
            <a:off x="4651843" y="3374763"/>
            <a:ext cx="787763" cy="1183345"/>
          </a:xfrm>
          <a:prstGeom prst="ellipse">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p:cNvSpPr/>
          <p:nvPr/>
        </p:nvSpPr>
        <p:spPr>
          <a:xfrm>
            <a:off x="4869918" y="3786414"/>
            <a:ext cx="351610" cy="360040"/>
          </a:xfrm>
          <a:prstGeom prst="ellipse">
            <a:avLst/>
          </a:prstGeom>
          <a:solidFill>
            <a:srgbClr val="39A8A2"/>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6366184" y="3374763"/>
            <a:ext cx="787763" cy="1086013"/>
          </a:xfrm>
          <a:prstGeom prst="ellipse">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6600057" y="3758042"/>
            <a:ext cx="422103" cy="351518"/>
          </a:xfrm>
          <a:prstGeom prst="ellipse">
            <a:avLst/>
          </a:prstGeom>
          <a:solidFill>
            <a:srgbClr val="39A8A2"/>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0883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decel="50000" autoRev="1" fill="hold" grpId="0" nodeType="withEffect">
                                  <p:stCondLst>
                                    <p:cond delay="0"/>
                                  </p:stCondLst>
                                  <p:childTnLst>
                                    <p:animMotion origin="layout" path="M 5.55556E-7 -7.40741E-7 L 0.0125 -7.40741E-7 " pathEditMode="relative" rAng="0" ptsTypes="AA">
                                      <p:cBhvr>
                                        <p:cTn id="6" dur="1000" fill="hold"/>
                                        <p:tgtEl>
                                          <p:spTgt spid="4"/>
                                        </p:tgtEl>
                                        <p:attrNameLst>
                                          <p:attrName>ppt_x</p:attrName>
                                          <p:attrName>ppt_y</p:attrName>
                                        </p:attrNameLst>
                                      </p:cBhvr>
                                      <p:rCtr x="625" y="0"/>
                                    </p:animMotion>
                                  </p:childTnLst>
                                </p:cTn>
                              </p:par>
                              <p:par>
                                <p:cTn id="7" presetID="63" presetClass="path" presetSubtype="0" repeatCount="indefinite" accel="50000" decel="50000" autoRev="1" fill="hold" grpId="0" nodeType="withEffect">
                                  <p:stCondLst>
                                    <p:cond delay="0"/>
                                  </p:stCondLst>
                                  <p:childTnLst>
                                    <p:animMotion origin="layout" path="M 5E-6 -1.11111E-6 L 0.01251 -1.11111E-6 " pathEditMode="relative" rAng="0" ptsTypes="AA">
                                      <p:cBhvr>
                                        <p:cTn id="8" dur="1000" fill="hold"/>
                                        <p:tgtEl>
                                          <p:spTgt spid="13"/>
                                        </p:tgtEl>
                                        <p:attrNameLst>
                                          <p:attrName>ppt_x</p:attrName>
                                          <p:attrName>ppt_y</p:attrName>
                                        </p:attrNameLst>
                                      </p:cBhvr>
                                      <p:rCtr x="62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2684"/>
            <a:ext cx="8229600" cy="1143000"/>
          </a:xfrm>
        </p:spPr>
        <p:txBody>
          <a:bodyPr>
            <a:noAutofit/>
          </a:bodyPr>
          <a:lstStyle/>
          <a:p>
            <a:pPr algn="ctr"/>
            <a:r>
              <a:rPr lang="en-GB" sz="5000" dirty="0">
                <a:ln w="0">
                  <a:noFill/>
                </a:ln>
                <a:solidFill>
                  <a:schemeClr val="accent3">
                    <a:lumMod val="75000"/>
                  </a:schemeClr>
                </a:solidFill>
                <a:latin typeface="+mn-lt"/>
              </a:rPr>
              <a:t>Signs that your friend may have low resilience. </a:t>
            </a:r>
          </a:p>
        </p:txBody>
      </p:sp>
      <p:sp>
        <p:nvSpPr>
          <p:cNvPr id="3" name="Content Placeholder 2"/>
          <p:cNvSpPr>
            <a:spLocks noGrp="1"/>
          </p:cNvSpPr>
          <p:nvPr>
            <p:ph idx="1"/>
          </p:nvPr>
        </p:nvSpPr>
        <p:spPr>
          <a:xfrm>
            <a:off x="1981200" y="1415685"/>
            <a:ext cx="8229600" cy="4629481"/>
          </a:xfrm>
        </p:spPr>
        <p:txBody>
          <a:bodyPr>
            <a:normAutofit fontScale="85000" lnSpcReduction="20000"/>
          </a:bodyPr>
          <a:lstStyle/>
          <a:p>
            <a:endParaRPr lang="en-GB" sz="3500" dirty="0">
              <a:solidFill>
                <a:schemeClr val="accent3">
                  <a:lumMod val="75000"/>
                </a:schemeClr>
              </a:solidFill>
              <a:latin typeface="+mj-lt"/>
            </a:endParaRPr>
          </a:p>
          <a:p>
            <a:r>
              <a:rPr lang="en-GB" sz="3500" dirty="0">
                <a:solidFill>
                  <a:schemeClr val="accent1">
                    <a:lumMod val="75000"/>
                  </a:schemeClr>
                </a:solidFill>
                <a:latin typeface="+mj-lt"/>
              </a:rPr>
              <a:t>Don’t</a:t>
            </a:r>
            <a:r>
              <a:rPr lang="en-GB" sz="3500" dirty="0">
                <a:solidFill>
                  <a:schemeClr val="accent3">
                    <a:lumMod val="75000"/>
                  </a:schemeClr>
                </a:solidFill>
                <a:latin typeface="+mj-lt"/>
              </a:rPr>
              <a:t> seem to </a:t>
            </a:r>
            <a:r>
              <a:rPr lang="en-GB" sz="3500" dirty="0">
                <a:solidFill>
                  <a:schemeClr val="accent1">
                    <a:lumMod val="75000"/>
                  </a:schemeClr>
                </a:solidFill>
                <a:latin typeface="+mj-lt"/>
              </a:rPr>
              <a:t>care</a:t>
            </a:r>
            <a:r>
              <a:rPr lang="en-GB" sz="3500" dirty="0">
                <a:solidFill>
                  <a:schemeClr val="accent3">
                    <a:lumMod val="75000"/>
                  </a:schemeClr>
                </a:solidFill>
                <a:latin typeface="+mj-lt"/>
              </a:rPr>
              <a:t> about anything anymore.</a:t>
            </a:r>
          </a:p>
          <a:p>
            <a:r>
              <a:rPr lang="en-GB" sz="3500" dirty="0">
                <a:solidFill>
                  <a:schemeClr val="accent3">
                    <a:lumMod val="75000"/>
                  </a:schemeClr>
                </a:solidFill>
                <a:latin typeface="+mj-lt"/>
              </a:rPr>
              <a:t>Say they </a:t>
            </a:r>
            <a:r>
              <a:rPr lang="en-GB" sz="3500" dirty="0">
                <a:solidFill>
                  <a:schemeClr val="accent1">
                    <a:lumMod val="75000"/>
                  </a:schemeClr>
                </a:solidFill>
                <a:latin typeface="+mj-lt"/>
              </a:rPr>
              <a:t>can’t tell </a:t>
            </a:r>
            <a:r>
              <a:rPr lang="en-GB" sz="3500" dirty="0">
                <a:solidFill>
                  <a:schemeClr val="accent3">
                    <a:lumMod val="75000"/>
                  </a:schemeClr>
                </a:solidFill>
                <a:latin typeface="+mj-lt"/>
              </a:rPr>
              <a:t>you how they feel.</a:t>
            </a:r>
          </a:p>
          <a:p>
            <a:r>
              <a:rPr lang="en-GB" sz="3500" dirty="0">
                <a:solidFill>
                  <a:schemeClr val="accent3">
                    <a:lumMod val="75000"/>
                  </a:schemeClr>
                </a:solidFill>
                <a:latin typeface="+mj-lt"/>
              </a:rPr>
              <a:t>Are always </a:t>
            </a:r>
            <a:r>
              <a:rPr lang="en-GB" sz="3500" dirty="0">
                <a:solidFill>
                  <a:schemeClr val="accent1">
                    <a:lumMod val="75000"/>
                  </a:schemeClr>
                </a:solidFill>
                <a:latin typeface="+mj-lt"/>
              </a:rPr>
              <a:t>angry or upset</a:t>
            </a:r>
            <a:r>
              <a:rPr lang="en-GB" sz="3500" dirty="0">
                <a:solidFill>
                  <a:schemeClr val="accent3">
                    <a:lumMod val="75000"/>
                  </a:schemeClr>
                </a:solidFill>
                <a:latin typeface="+mj-lt"/>
              </a:rPr>
              <a:t>.</a:t>
            </a:r>
          </a:p>
          <a:p>
            <a:r>
              <a:rPr lang="en-GB" sz="3500" dirty="0">
                <a:solidFill>
                  <a:schemeClr val="accent3">
                    <a:lumMod val="75000"/>
                  </a:schemeClr>
                </a:solidFill>
                <a:latin typeface="+mj-lt"/>
              </a:rPr>
              <a:t>Threaten to or are </a:t>
            </a:r>
            <a:r>
              <a:rPr lang="en-GB" sz="3500" dirty="0">
                <a:solidFill>
                  <a:schemeClr val="accent1">
                    <a:lumMod val="75000"/>
                  </a:schemeClr>
                </a:solidFill>
                <a:latin typeface="+mj-lt"/>
              </a:rPr>
              <a:t>hurting themselves</a:t>
            </a:r>
            <a:r>
              <a:rPr lang="en-GB" sz="3500" dirty="0">
                <a:solidFill>
                  <a:schemeClr val="accent3">
                    <a:lumMod val="75000"/>
                  </a:schemeClr>
                </a:solidFill>
                <a:latin typeface="+mj-lt"/>
              </a:rPr>
              <a:t>.</a:t>
            </a:r>
          </a:p>
          <a:p>
            <a:r>
              <a:rPr lang="en-GB" sz="3500" dirty="0">
                <a:solidFill>
                  <a:schemeClr val="accent3">
                    <a:lumMod val="75000"/>
                  </a:schemeClr>
                </a:solidFill>
                <a:latin typeface="+mj-lt"/>
              </a:rPr>
              <a:t>Disclose </a:t>
            </a:r>
            <a:r>
              <a:rPr lang="en-GB" sz="3500" dirty="0">
                <a:solidFill>
                  <a:schemeClr val="accent1">
                    <a:lumMod val="75000"/>
                  </a:schemeClr>
                </a:solidFill>
                <a:latin typeface="+mj-lt"/>
              </a:rPr>
              <a:t>worrying content </a:t>
            </a:r>
            <a:r>
              <a:rPr lang="en-GB" sz="3500" dirty="0">
                <a:solidFill>
                  <a:schemeClr val="accent3">
                    <a:lumMod val="75000"/>
                  </a:schemeClr>
                </a:solidFill>
                <a:latin typeface="+mj-lt"/>
              </a:rPr>
              <a:t>on social media.</a:t>
            </a:r>
          </a:p>
          <a:p>
            <a:r>
              <a:rPr lang="en-GB" sz="3500" dirty="0">
                <a:solidFill>
                  <a:schemeClr val="accent1">
                    <a:lumMod val="75000"/>
                  </a:schemeClr>
                </a:solidFill>
                <a:latin typeface="+mj-lt"/>
              </a:rPr>
              <a:t>Withdraw</a:t>
            </a:r>
            <a:r>
              <a:rPr lang="en-GB" sz="3500" dirty="0">
                <a:solidFill>
                  <a:schemeClr val="accent3">
                    <a:lumMod val="75000"/>
                  </a:schemeClr>
                </a:solidFill>
                <a:latin typeface="+mj-lt"/>
              </a:rPr>
              <a:t> from friends and family.</a:t>
            </a:r>
          </a:p>
          <a:p>
            <a:r>
              <a:rPr lang="en-GB" sz="3500" dirty="0">
                <a:solidFill>
                  <a:schemeClr val="accent3">
                    <a:lumMod val="75000"/>
                  </a:schemeClr>
                </a:solidFill>
                <a:latin typeface="+mj-lt"/>
              </a:rPr>
              <a:t>Are </a:t>
            </a:r>
            <a:r>
              <a:rPr lang="en-GB" sz="3500" dirty="0">
                <a:solidFill>
                  <a:schemeClr val="accent1">
                    <a:lumMod val="75000"/>
                  </a:schemeClr>
                </a:solidFill>
                <a:latin typeface="+mj-lt"/>
              </a:rPr>
              <a:t>not able to sleep </a:t>
            </a:r>
            <a:r>
              <a:rPr lang="en-GB" sz="3500" dirty="0">
                <a:solidFill>
                  <a:schemeClr val="accent3">
                    <a:lumMod val="75000"/>
                  </a:schemeClr>
                </a:solidFill>
                <a:latin typeface="+mj-lt"/>
              </a:rPr>
              <a:t>or are sleeping </a:t>
            </a:r>
            <a:r>
              <a:rPr lang="en-GB" sz="3500" dirty="0">
                <a:solidFill>
                  <a:schemeClr val="accent1">
                    <a:lumMod val="75000"/>
                  </a:schemeClr>
                </a:solidFill>
                <a:latin typeface="+mj-lt"/>
              </a:rPr>
              <a:t>all the time. </a:t>
            </a:r>
          </a:p>
          <a:p>
            <a:r>
              <a:rPr lang="en-GB" sz="3500" dirty="0">
                <a:solidFill>
                  <a:schemeClr val="accent3">
                    <a:lumMod val="75000"/>
                  </a:schemeClr>
                </a:solidFill>
                <a:latin typeface="+mj-lt"/>
              </a:rPr>
              <a:t>Have dramatic </a:t>
            </a:r>
            <a:r>
              <a:rPr lang="en-GB" sz="3500" dirty="0">
                <a:solidFill>
                  <a:schemeClr val="accent1">
                    <a:lumMod val="75000"/>
                  </a:schemeClr>
                </a:solidFill>
                <a:latin typeface="+mj-lt"/>
              </a:rPr>
              <a:t>mood changes</a:t>
            </a:r>
            <a:r>
              <a:rPr lang="en-GB" sz="3500" dirty="0">
                <a:solidFill>
                  <a:schemeClr val="accent3">
                    <a:lumMod val="75000"/>
                  </a:schemeClr>
                </a:solidFill>
                <a:latin typeface="+mj-lt"/>
              </a:rPr>
              <a:t>.</a:t>
            </a:r>
          </a:p>
          <a:p>
            <a:endParaRPr lang="en-GB" sz="3200" dirty="0">
              <a:solidFill>
                <a:srgbClr val="0070C0"/>
              </a:solidFill>
            </a:endParaRPr>
          </a:p>
          <a:p>
            <a:pPr marL="742950" indent="-742950">
              <a:spcBef>
                <a:spcPts val="750"/>
              </a:spcBef>
              <a:buFont typeface="+mj-lt"/>
              <a:buAutoNum type="arabicPeriod"/>
            </a:pPr>
            <a:endParaRPr lang="en-GB" dirty="0">
              <a:solidFill>
                <a:schemeClr val="accent1"/>
              </a:solidFill>
            </a:endParaRPr>
          </a:p>
        </p:txBody>
      </p:sp>
      <p:pic>
        <p:nvPicPr>
          <p:cNvPr id="4" name="Picture 3">
            <a:extLst>
              <a:ext uri="{FF2B5EF4-FFF2-40B4-BE49-F238E27FC236}">
                <a16:creationId xmlns:a16="http://schemas.microsoft.com/office/drawing/2014/main" xmlns="" id="{79E03E8E-F8B6-4F07-A7FD-858D3396A317}"/>
              </a:ext>
            </a:extLst>
          </p:cNvPr>
          <p:cNvPicPr>
            <a:picLocks noChangeAspect="1"/>
          </p:cNvPicPr>
          <p:nvPr/>
        </p:nvPicPr>
        <p:blipFill>
          <a:blip r:embed="rId3"/>
          <a:stretch>
            <a:fillRect/>
          </a:stretch>
        </p:blipFill>
        <p:spPr>
          <a:xfrm>
            <a:off x="10210800" y="4635987"/>
            <a:ext cx="1274768" cy="1700245"/>
          </a:xfrm>
          <a:prstGeom prst="rect">
            <a:avLst/>
          </a:prstGeom>
        </p:spPr>
      </p:pic>
    </p:spTree>
    <p:extLst>
      <p:ext uri="{BB962C8B-B14F-4D97-AF65-F5344CB8AC3E}">
        <p14:creationId xmlns:p14="http://schemas.microsoft.com/office/powerpoint/2010/main" val="288480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p:cNvSpPr>
          <p:nvPr>
            <p:ph type="title"/>
          </p:nvPr>
        </p:nvSpPr>
        <p:spPr>
          <a:xfrm>
            <a:off x="2152650" y="365127"/>
            <a:ext cx="1927126" cy="1263674"/>
          </a:xfrm>
          <a:solidFill>
            <a:srgbClr val="FF0066"/>
          </a:solidFill>
          <a:ln>
            <a:solidFill>
              <a:srgbClr val="FF0066"/>
            </a:solidFill>
          </a:ln>
          <a:effectLst/>
        </p:spPr>
        <p:txBody>
          <a:bodyPr>
            <a:noAutofit/>
          </a:bodyPr>
          <a:lstStyle/>
          <a:p>
            <a:pPr eaLnBrk="1" hangingPunct="1"/>
            <a:r>
              <a:rPr lang="en-GB" sz="5000" dirty="0">
                <a:solidFill>
                  <a:schemeClr val="bg1"/>
                </a:solidFill>
                <a:latin typeface="+mn-lt"/>
              </a:rPr>
              <a:t>Step 2</a:t>
            </a:r>
          </a:p>
        </p:txBody>
      </p:sp>
      <p:sp>
        <p:nvSpPr>
          <p:cNvPr id="22530" name="Rectangle 3"/>
          <p:cNvSpPr>
            <a:spLocks noGrp="1"/>
          </p:cNvSpPr>
          <p:nvPr>
            <p:ph idx="1"/>
          </p:nvPr>
        </p:nvSpPr>
        <p:spPr>
          <a:xfrm>
            <a:off x="2152650" y="2492896"/>
            <a:ext cx="7886700" cy="3684067"/>
          </a:xfrm>
        </p:spPr>
        <p:txBody>
          <a:bodyPr/>
          <a:lstStyle/>
          <a:p>
            <a:pPr eaLnBrk="1" hangingPunct="1">
              <a:buFont typeface="Arial" charset="0"/>
              <a:buNone/>
            </a:pPr>
            <a:endParaRPr lang="en-GB" dirty="0"/>
          </a:p>
          <a:p>
            <a:pPr eaLnBrk="1" hangingPunct="1">
              <a:buFont typeface="Arial" charset="0"/>
              <a:buNone/>
            </a:pPr>
            <a:endParaRPr lang="en-GB" dirty="0"/>
          </a:p>
          <a:p>
            <a:pPr marL="0" algn="ctr">
              <a:buNone/>
            </a:pPr>
            <a:r>
              <a:rPr lang="en-GB" sz="7200" b="1" dirty="0">
                <a:solidFill>
                  <a:schemeClr val="bg2">
                    <a:lumMod val="50000"/>
                  </a:schemeClr>
                </a:solidFill>
              </a:rPr>
              <a:t>LISTEN</a:t>
            </a:r>
            <a:endParaRPr lang="en-GB" sz="5400" b="1" dirty="0">
              <a:solidFill>
                <a:schemeClr val="bg2">
                  <a:lumMod val="50000"/>
                </a:schemeClr>
              </a:solidFill>
            </a:endParaRPr>
          </a:p>
        </p:txBody>
      </p:sp>
      <p:pic>
        <p:nvPicPr>
          <p:cNvPr id="3075" name="Picture 3" descr="C:\Users\PIPS\AppData\Local\Microsoft\Windows\Temporary Internet Files\Content.IE5\P16WHDXW\MC90005516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3429" y="2276873"/>
            <a:ext cx="2176770" cy="32457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PIPS\AppData\Local\Microsoft\Windows\Temporary Internet Files\Content.IE5\P16WHDXW\MC90005516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697341" y="2276871"/>
            <a:ext cx="2176770" cy="3245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748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after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100"/>
                                        <p:tgtEl>
                                          <p:spTgt spid="3075"/>
                                        </p:tgtEl>
                                      </p:cBhvr>
                                    </p:animEffect>
                                    <p:anim calcmode="lin" valueType="num">
                                      <p:cBhvr>
                                        <p:cTn id="8" dur="400" fill="hold"/>
                                        <p:tgtEl>
                                          <p:spTgt spid="3075"/>
                                        </p:tgtEl>
                                        <p:attrNameLst>
                                          <p:attrName>ppt_x</p:attrName>
                                        </p:attrNameLst>
                                      </p:cBhvr>
                                      <p:tavLst>
                                        <p:tav tm="0">
                                          <p:val>
                                            <p:strVal val="#ppt_x"/>
                                          </p:val>
                                        </p:tav>
                                        <p:tav tm="100000">
                                          <p:val>
                                            <p:strVal val="#ppt_x"/>
                                          </p:val>
                                        </p:tav>
                                      </p:tavLst>
                                    </p:anim>
                                    <p:anim calcmode="lin" valueType="num">
                                      <p:cBhvr>
                                        <p:cTn id="9" dur="400" fill="hold"/>
                                        <p:tgtEl>
                                          <p:spTgt spid="3075"/>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07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07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
                                        <p:tgtEl>
                                          <p:spTgt spid="10"/>
                                        </p:tgtEl>
                                      </p:cBhvr>
                                    </p:animEffect>
                                    <p:anim calcmode="lin" valueType="num">
                                      <p:cBhvr>
                                        <p:cTn id="15" dur="400" fill="hold"/>
                                        <p:tgtEl>
                                          <p:spTgt spid="10"/>
                                        </p:tgtEl>
                                        <p:attrNameLst>
                                          <p:attrName>ppt_x</p:attrName>
                                        </p:attrNameLst>
                                      </p:cBhvr>
                                      <p:tavLst>
                                        <p:tav tm="0">
                                          <p:val>
                                            <p:strVal val="#ppt_x"/>
                                          </p:val>
                                        </p:tav>
                                        <p:tav tm="100000">
                                          <p:val>
                                            <p:strVal val="#ppt_x"/>
                                          </p:val>
                                        </p:tav>
                                      </p:tavLst>
                                    </p:anim>
                                    <p:anim calcmode="lin" valueType="num">
                                      <p:cBhvr>
                                        <p:cTn id="16" dur="400" fill="hold"/>
                                        <p:tgtEl>
                                          <p:spTgt spid="10"/>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6504881" y="2792498"/>
            <a:ext cx="2273300" cy="2159000"/>
          </a:xfrm>
          <a:prstGeom prst="ellipse">
            <a:avLst/>
          </a:prstGeom>
          <a:noFill/>
          <a:ln>
            <a:solidFill>
              <a:srgbClr val="180AF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a:p>
            <a:pPr algn="ctr"/>
            <a:r>
              <a:rPr lang="en-GB" sz="2800" dirty="0">
                <a:solidFill>
                  <a:schemeClr val="bg2">
                    <a:lumMod val="50000"/>
                  </a:schemeClr>
                </a:solidFill>
              </a:rPr>
              <a:t>LISTEN</a:t>
            </a:r>
          </a:p>
        </p:txBody>
      </p:sp>
      <p:pic>
        <p:nvPicPr>
          <p:cNvPr id="15364" name="Picture 4" descr="HM00379_[1]"/>
          <p:cNvPicPr>
            <a:picLocks noChangeAspect="1" noChangeArrowheads="1"/>
          </p:cNvPicPr>
          <p:nvPr/>
        </p:nvPicPr>
        <p:blipFill>
          <a:blip r:embed="rId3" cstate="print"/>
          <a:srcRect/>
          <a:stretch>
            <a:fillRect/>
          </a:stretch>
        </p:blipFill>
        <p:spPr bwMode="auto">
          <a:xfrm>
            <a:off x="7226737" y="3113167"/>
            <a:ext cx="635000" cy="757238"/>
          </a:xfrm>
          <a:prstGeom prst="rect">
            <a:avLst/>
          </a:prstGeom>
          <a:noFill/>
          <a:ln w="9525">
            <a:noFill/>
            <a:miter lim="800000"/>
            <a:headEnd/>
            <a:tailEnd/>
          </a:ln>
          <a:effectLst/>
        </p:spPr>
      </p:pic>
      <p:sp>
        <p:nvSpPr>
          <p:cNvPr id="7" name="Oval 6"/>
          <p:cNvSpPr/>
          <p:nvPr/>
        </p:nvSpPr>
        <p:spPr>
          <a:xfrm>
            <a:off x="3661793" y="2793244"/>
            <a:ext cx="2273300" cy="2273300"/>
          </a:xfrm>
          <a:prstGeom prst="ellipse">
            <a:avLst/>
          </a:prstGeom>
          <a:noFill/>
          <a:ln>
            <a:solidFill>
              <a:srgbClr val="180AF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solidFill>
                <a:schemeClr val="accent2">
                  <a:lumMod val="75000"/>
                </a:schemeClr>
              </a:solidFill>
            </a:endParaRPr>
          </a:p>
          <a:p>
            <a:pPr algn="ctr"/>
            <a:endParaRPr lang="en-GB" sz="2800" dirty="0">
              <a:solidFill>
                <a:schemeClr val="accent2">
                  <a:lumMod val="75000"/>
                </a:schemeClr>
              </a:solidFill>
            </a:endParaRPr>
          </a:p>
          <a:p>
            <a:pPr algn="ctr"/>
            <a:r>
              <a:rPr lang="en-GB" sz="2800" dirty="0">
                <a:solidFill>
                  <a:schemeClr val="bg2">
                    <a:lumMod val="50000"/>
                  </a:schemeClr>
                </a:solidFill>
              </a:rPr>
              <a:t>ASK</a:t>
            </a:r>
          </a:p>
        </p:txBody>
      </p:sp>
      <p:pic>
        <p:nvPicPr>
          <p:cNvPr id="15365" name="Picture 17" descr="Question.wmf"/>
          <p:cNvPicPr>
            <a:picLocks noChangeAspect="1"/>
          </p:cNvPicPr>
          <p:nvPr/>
        </p:nvPicPr>
        <p:blipFill>
          <a:blip r:embed="rId4" cstate="print"/>
          <a:srcRect/>
          <a:stretch>
            <a:fillRect/>
          </a:stretch>
        </p:blipFill>
        <p:spPr bwMode="auto">
          <a:xfrm>
            <a:off x="4347127" y="3038993"/>
            <a:ext cx="881414" cy="914262"/>
          </a:xfrm>
          <a:prstGeom prst="rect">
            <a:avLst/>
          </a:prstGeom>
          <a:noFill/>
          <a:ln w="9525">
            <a:noFill/>
            <a:miter lim="800000"/>
            <a:headEnd/>
            <a:tailEnd/>
          </a:ln>
          <a:effectLst/>
        </p:spPr>
      </p:pic>
      <p:sp>
        <p:nvSpPr>
          <p:cNvPr id="10" name="Circular Arrow 9"/>
          <p:cNvSpPr/>
          <p:nvPr/>
        </p:nvSpPr>
        <p:spPr>
          <a:xfrm>
            <a:off x="4636215" y="992734"/>
            <a:ext cx="3263900" cy="3200400"/>
          </a:xfrm>
          <a:prstGeom prst="circularArrow">
            <a:avLst/>
          </a:prstGeom>
          <a:noFill/>
          <a:ln>
            <a:solidFill>
              <a:srgbClr val="180AF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Circular Arrow 10"/>
          <p:cNvSpPr/>
          <p:nvPr/>
        </p:nvSpPr>
        <p:spPr>
          <a:xfrm flipH="1" flipV="1">
            <a:off x="4559121" y="3648091"/>
            <a:ext cx="3263900" cy="3200400"/>
          </a:xfrm>
          <a:prstGeom prst="circularArrow">
            <a:avLst/>
          </a:prstGeom>
          <a:noFill/>
          <a:ln>
            <a:solidFill>
              <a:srgbClr val="180AF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Title 13"/>
          <p:cNvSpPr txBox="1">
            <a:spLocks/>
          </p:cNvSpPr>
          <p:nvPr/>
        </p:nvSpPr>
        <p:spPr>
          <a:xfrm>
            <a:off x="1981200" y="274638"/>
            <a:ext cx="8229600" cy="1143000"/>
          </a:xfrm>
          <a:prstGeom prst="rect">
            <a:avLst/>
          </a:prstGeom>
          <a:noFill/>
        </p:spPr>
        <p:txBody>
          <a:bodyPr/>
          <a:lstStyle>
            <a:lvl1pPr algn="ctr" rtl="0" eaLnBrk="0" fontAlgn="base" hangingPunct="0">
              <a:spcBef>
                <a:spcPct val="0"/>
              </a:spcBef>
              <a:spcAft>
                <a:spcPct val="0"/>
              </a:spcAft>
              <a:defRPr sz="4400" b="1" kern="1200">
                <a:solidFill>
                  <a:srgbClr val="558ED5"/>
                </a:solidFill>
                <a:latin typeface="+mj-lt"/>
                <a:ea typeface="+mj-ea"/>
                <a:cs typeface="+mj-cs"/>
              </a:defRPr>
            </a:lvl1pPr>
            <a:lvl2pPr algn="ctr" rtl="0" eaLnBrk="0" fontAlgn="base" hangingPunct="0">
              <a:spcBef>
                <a:spcPct val="0"/>
              </a:spcBef>
              <a:spcAft>
                <a:spcPct val="0"/>
              </a:spcAft>
              <a:defRPr sz="4400" b="1">
                <a:solidFill>
                  <a:srgbClr val="558ED5"/>
                </a:solidFill>
                <a:latin typeface="Calibri" pitchFamily="34" charset="0"/>
              </a:defRPr>
            </a:lvl2pPr>
            <a:lvl3pPr algn="ctr" rtl="0" eaLnBrk="0" fontAlgn="base" hangingPunct="0">
              <a:spcBef>
                <a:spcPct val="0"/>
              </a:spcBef>
              <a:spcAft>
                <a:spcPct val="0"/>
              </a:spcAft>
              <a:defRPr sz="4400" b="1">
                <a:solidFill>
                  <a:srgbClr val="558ED5"/>
                </a:solidFill>
                <a:latin typeface="Calibri" pitchFamily="34" charset="0"/>
              </a:defRPr>
            </a:lvl3pPr>
            <a:lvl4pPr algn="ctr" rtl="0" eaLnBrk="0" fontAlgn="base" hangingPunct="0">
              <a:spcBef>
                <a:spcPct val="0"/>
              </a:spcBef>
              <a:spcAft>
                <a:spcPct val="0"/>
              </a:spcAft>
              <a:defRPr sz="4400" b="1">
                <a:solidFill>
                  <a:srgbClr val="558ED5"/>
                </a:solidFill>
                <a:latin typeface="Calibri" pitchFamily="34" charset="0"/>
              </a:defRPr>
            </a:lvl4pPr>
            <a:lvl5pPr algn="ctr" rtl="0" eaLnBrk="0" fontAlgn="base" hangingPunct="0">
              <a:spcBef>
                <a:spcPct val="0"/>
              </a:spcBef>
              <a:spcAft>
                <a:spcPct val="0"/>
              </a:spcAft>
              <a:defRPr sz="4400" b="1">
                <a:solidFill>
                  <a:srgbClr val="558ED5"/>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5000" b="0" dirty="0">
                <a:solidFill>
                  <a:schemeClr val="bg2">
                    <a:lumMod val="50000"/>
                  </a:schemeClr>
                </a:solidFill>
                <a:latin typeface="+mn-lt"/>
              </a:rPr>
              <a:t>Active Listening</a:t>
            </a:r>
          </a:p>
        </p:txBody>
      </p:sp>
    </p:spTree>
    <p:extLst>
      <p:ext uri="{BB962C8B-B14F-4D97-AF65-F5344CB8AC3E}">
        <p14:creationId xmlns:p14="http://schemas.microsoft.com/office/powerpoint/2010/main" val="39949556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22" presetClass="entr" presetSubtype="2"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F03A956-EFA4-4762-B68C-DBDFC59CFFF4}"/>
              </a:ext>
            </a:extLst>
          </p:cNvPr>
          <p:cNvPicPr>
            <a:picLocks noChangeAspect="1"/>
          </p:cNvPicPr>
          <p:nvPr/>
        </p:nvPicPr>
        <p:blipFill>
          <a:blip r:embed="rId3"/>
          <a:stretch>
            <a:fillRect/>
          </a:stretch>
        </p:blipFill>
        <p:spPr>
          <a:xfrm>
            <a:off x="5591944" y="2420889"/>
            <a:ext cx="4898698" cy="4610539"/>
          </a:xfrm>
          <a:prstGeom prst="rect">
            <a:avLst/>
          </a:prstGeom>
        </p:spPr>
      </p:pic>
      <p:sp>
        <p:nvSpPr>
          <p:cNvPr id="2" name="Title 1"/>
          <p:cNvSpPr>
            <a:spLocks noGrp="1"/>
          </p:cNvSpPr>
          <p:nvPr>
            <p:ph type="title"/>
          </p:nvPr>
        </p:nvSpPr>
        <p:spPr/>
        <p:txBody>
          <a:bodyPr>
            <a:noAutofit/>
          </a:bodyPr>
          <a:lstStyle/>
          <a:p>
            <a:pPr algn="ctr"/>
            <a:r>
              <a:rPr lang="en-GB" sz="5000" dirty="0">
                <a:solidFill>
                  <a:schemeClr val="bg2">
                    <a:lumMod val="50000"/>
                  </a:schemeClr>
                </a:solidFill>
                <a:latin typeface="+mn-lt"/>
              </a:rPr>
              <a:t>Your friend may find it hard to talk.</a:t>
            </a:r>
          </a:p>
        </p:txBody>
      </p:sp>
      <p:sp>
        <p:nvSpPr>
          <p:cNvPr id="3" name="Content Placeholder 2"/>
          <p:cNvSpPr>
            <a:spLocks noGrp="1"/>
          </p:cNvSpPr>
          <p:nvPr>
            <p:ph idx="1"/>
          </p:nvPr>
        </p:nvSpPr>
        <p:spPr/>
        <p:txBody>
          <a:bodyPr/>
          <a:lstStyle/>
          <a:p>
            <a:endParaRPr lang="en-GB" dirty="0"/>
          </a:p>
          <a:p>
            <a:pPr marL="0" indent="0">
              <a:buNone/>
            </a:pPr>
            <a:r>
              <a:rPr lang="en-GB" sz="3200" dirty="0">
                <a:solidFill>
                  <a:schemeClr val="bg2">
                    <a:lumMod val="50000"/>
                  </a:schemeClr>
                </a:solidFill>
                <a:latin typeface="+mj-lt"/>
              </a:rPr>
              <a:t>Ask a nice easy question.</a:t>
            </a:r>
          </a:p>
          <a:p>
            <a:endParaRPr lang="en-GB" sz="3200" dirty="0">
              <a:solidFill>
                <a:schemeClr val="bg2">
                  <a:lumMod val="50000"/>
                </a:schemeClr>
              </a:solidFill>
              <a:latin typeface="+mj-lt"/>
            </a:endParaRPr>
          </a:p>
          <a:p>
            <a:endParaRPr lang="en-GB" sz="3200" dirty="0">
              <a:solidFill>
                <a:schemeClr val="bg2">
                  <a:lumMod val="50000"/>
                </a:schemeClr>
              </a:solidFill>
              <a:latin typeface="+mj-lt"/>
            </a:endParaRPr>
          </a:p>
          <a:p>
            <a:pPr marL="0" indent="0">
              <a:buNone/>
            </a:pPr>
            <a:r>
              <a:rPr lang="en-GB" sz="3200" dirty="0">
                <a:solidFill>
                  <a:schemeClr val="bg2">
                    <a:lumMod val="50000"/>
                  </a:schemeClr>
                </a:solidFill>
                <a:latin typeface="+mj-lt"/>
              </a:rPr>
              <a:t>                                          </a:t>
            </a:r>
            <a:r>
              <a:rPr lang="en-GB" sz="3200" dirty="0">
                <a:solidFill>
                  <a:schemeClr val="accent1">
                    <a:lumMod val="75000"/>
                  </a:schemeClr>
                </a:solidFill>
                <a:latin typeface="+mj-lt"/>
              </a:rPr>
              <a:t>‘How are you feeling?’</a:t>
            </a:r>
            <a:endParaRPr lang="en-GB" dirty="0">
              <a:solidFill>
                <a:schemeClr val="accent1">
                  <a:lumMod val="75000"/>
                </a:schemeClr>
              </a:solidFill>
              <a:latin typeface="+mj-lt"/>
            </a:endParaRPr>
          </a:p>
        </p:txBody>
      </p:sp>
    </p:spTree>
    <p:extLst>
      <p:ext uri="{BB962C8B-B14F-4D97-AF65-F5344CB8AC3E}">
        <p14:creationId xmlns:p14="http://schemas.microsoft.com/office/powerpoint/2010/main" val="25948315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313898"/>
            <a:ext cx="8229600" cy="912671"/>
          </a:xfrm>
        </p:spPr>
        <p:txBody>
          <a:bodyPr>
            <a:normAutofit/>
          </a:bodyPr>
          <a:lstStyle/>
          <a:p>
            <a:pPr algn="ctr"/>
            <a:r>
              <a:rPr lang="en-GB" sz="5000" b="1" dirty="0">
                <a:solidFill>
                  <a:schemeClr val="bg2">
                    <a:lumMod val="50000"/>
                  </a:schemeClr>
                </a:solidFill>
                <a:latin typeface="+mn-lt"/>
              </a:rPr>
              <a:t>They might answer:</a:t>
            </a:r>
          </a:p>
        </p:txBody>
      </p:sp>
      <p:sp>
        <p:nvSpPr>
          <p:cNvPr id="7" name="Content Placeholder 6"/>
          <p:cNvSpPr>
            <a:spLocks noGrp="1"/>
          </p:cNvSpPr>
          <p:nvPr>
            <p:ph idx="1"/>
          </p:nvPr>
        </p:nvSpPr>
        <p:spPr>
          <a:xfrm>
            <a:off x="1981201" y="3837320"/>
            <a:ext cx="4278573" cy="1472276"/>
          </a:xfrm>
          <a:prstGeom prst="wedgeRoundRectCallout">
            <a:avLst>
              <a:gd name="adj1" fmla="val -33273"/>
              <a:gd name="adj2" fmla="val 70843"/>
              <a:gd name="adj3" fmla="val 16667"/>
            </a:avLst>
          </a:pr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800" b="1" dirty="0">
                <a:solidFill>
                  <a:schemeClr val="bg1"/>
                </a:solidFill>
              </a:rPr>
              <a:t>My friends...</a:t>
            </a:r>
          </a:p>
        </p:txBody>
      </p:sp>
      <p:sp>
        <p:nvSpPr>
          <p:cNvPr id="2" name="Footer Placeholder 1"/>
          <p:cNvSpPr>
            <a:spLocks noGrp="1"/>
          </p:cNvSpPr>
          <p:nvPr>
            <p:ph type="ftr" sz="quarter" idx="11"/>
          </p:nvPr>
        </p:nvSpPr>
        <p:spPr>
          <a:xfrm>
            <a:off x="4648200" y="6245225"/>
            <a:ext cx="2895600" cy="476250"/>
          </a:xfrm>
          <a:prstGeom prst="rect">
            <a:avLst/>
          </a:prstGeom>
        </p:spPr>
        <p:txBody>
          <a:bodyPr/>
          <a:lstStyle/>
          <a:p>
            <a:endParaRPr lang="en-GB"/>
          </a:p>
        </p:txBody>
      </p:sp>
      <p:sp>
        <p:nvSpPr>
          <p:cNvPr id="5" name="Rounded Rectangular Callout 4"/>
          <p:cNvSpPr/>
          <p:nvPr/>
        </p:nvSpPr>
        <p:spPr>
          <a:xfrm>
            <a:off x="1878842" y="1672123"/>
            <a:ext cx="4053385" cy="1351129"/>
          </a:xfrm>
          <a:prstGeom prst="wedgeRoundRectCallout">
            <a:avLst>
              <a:gd name="adj1" fmla="val -35648"/>
              <a:gd name="adj2" fmla="val 67551"/>
              <a:gd name="adj3" fmla="val 16667"/>
            </a:avLst>
          </a:pr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I’m having a bad time....</a:t>
            </a:r>
          </a:p>
        </p:txBody>
      </p:sp>
      <p:sp>
        <p:nvSpPr>
          <p:cNvPr id="6" name="Oval Callout 5"/>
          <p:cNvSpPr/>
          <p:nvPr/>
        </p:nvSpPr>
        <p:spPr>
          <a:xfrm>
            <a:off x="6764741" y="1501254"/>
            <a:ext cx="3548418" cy="2074459"/>
          </a:xfrm>
          <a:prstGeom prst="wedgeEllipseCallout">
            <a:avLst>
              <a:gd name="adj1" fmla="val 46715"/>
              <a:gd name="adj2" fmla="val 55557"/>
            </a:avLst>
          </a:prstGeom>
          <a:solidFill>
            <a:schemeClr val="accent4">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2">
                    <a:lumMod val="50000"/>
                  </a:schemeClr>
                </a:solidFill>
              </a:rPr>
              <a:t>What do you mean by a bad time?</a:t>
            </a:r>
          </a:p>
        </p:txBody>
      </p:sp>
      <p:sp>
        <p:nvSpPr>
          <p:cNvPr id="8" name="Oval Callout 7"/>
          <p:cNvSpPr/>
          <p:nvPr/>
        </p:nvSpPr>
        <p:spPr>
          <a:xfrm>
            <a:off x="6682854" y="3848670"/>
            <a:ext cx="3739486" cy="1926608"/>
          </a:xfrm>
          <a:prstGeom prst="wedgeEllipseCallout">
            <a:avLst>
              <a:gd name="adj1" fmla="val 35485"/>
              <a:gd name="adj2" fmla="val 70536"/>
            </a:avLst>
          </a:prstGeom>
          <a:solidFill>
            <a:schemeClr val="accent4">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2">
                    <a:lumMod val="50000"/>
                  </a:schemeClr>
                </a:solidFill>
              </a:rPr>
              <a:t>What’s the problem with your friends?</a:t>
            </a:r>
          </a:p>
        </p:txBody>
      </p:sp>
    </p:spTree>
    <p:extLst>
      <p:ext uri="{BB962C8B-B14F-4D97-AF65-F5344CB8AC3E}">
        <p14:creationId xmlns:p14="http://schemas.microsoft.com/office/powerpoint/2010/main" val="33717432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5" grpId="0" animBg="1"/>
      <p:bldP spid="6"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381001"/>
            <a:ext cx="8229600" cy="5745163"/>
          </a:xfrm>
        </p:spPr>
        <p:txBody>
          <a:bodyPr/>
          <a:lstStyle/>
          <a:p>
            <a:pPr indent="0">
              <a:buNone/>
            </a:pPr>
            <a:endParaRPr lang="en-GB" sz="4000" dirty="0">
              <a:solidFill>
                <a:srgbClr val="00AC93"/>
              </a:solidFill>
            </a:endParaRPr>
          </a:p>
          <a:p>
            <a:pPr indent="0" algn="ctr">
              <a:buNone/>
            </a:pPr>
            <a:r>
              <a:rPr lang="en-GB" sz="5000" dirty="0">
                <a:solidFill>
                  <a:schemeClr val="bg2">
                    <a:lumMod val="50000"/>
                  </a:schemeClr>
                </a:solidFill>
              </a:rPr>
              <a:t>Asking questions </a:t>
            </a:r>
            <a:r>
              <a:rPr lang="en-GB" sz="5000" dirty="0">
                <a:solidFill>
                  <a:schemeClr val="accent1">
                    <a:lumMod val="75000"/>
                  </a:schemeClr>
                </a:solidFill>
              </a:rPr>
              <a:t>shows</a:t>
            </a:r>
            <a:r>
              <a:rPr lang="en-GB" sz="5000" dirty="0">
                <a:solidFill>
                  <a:schemeClr val="bg2">
                    <a:lumMod val="50000"/>
                  </a:schemeClr>
                </a:solidFill>
              </a:rPr>
              <a:t>:</a:t>
            </a:r>
          </a:p>
          <a:p>
            <a:pPr indent="0">
              <a:buNone/>
            </a:pPr>
            <a:endParaRPr lang="en-GB" sz="4000" dirty="0">
              <a:solidFill>
                <a:srgbClr val="0070C0"/>
              </a:solidFill>
            </a:endParaRPr>
          </a:p>
          <a:p>
            <a:pPr indent="0">
              <a:buFont typeface="Arial" pitchFamily="34" charset="0"/>
              <a:buChar char="•"/>
            </a:pPr>
            <a:r>
              <a:rPr lang="en-GB" sz="3200" dirty="0">
                <a:solidFill>
                  <a:schemeClr val="bg2">
                    <a:lumMod val="50000"/>
                  </a:schemeClr>
                </a:solidFill>
                <a:latin typeface="+mj-lt"/>
              </a:rPr>
              <a:t> That you are listening</a:t>
            </a:r>
          </a:p>
          <a:p>
            <a:pPr indent="0">
              <a:buFont typeface="Arial" pitchFamily="34" charset="0"/>
              <a:buChar char="•"/>
            </a:pPr>
            <a:r>
              <a:rPr lang="en-GB" sz="3200" dirty="0">
                <a:solidFill>
                  <a:schemeClr val="bg2">
                    <a:lumMod val="50000"/>
                  </a:schemeClr>
                </a:solidFill>
                <a:latin typeface="+mj-lt"/>
              </a:rPr>
              <a:t> That you care</a:t>
            </a:r>
          </a:p>
          <a:p>
            <a:pPr indent="0">
              <a:buFont typeface="Arial" pitchFamily="34" charset="0"/>
              <a:buChar char="•"/>
            </a:pPr>
            <a:r>
              <a:rPr lang="en-GB" sz="3200" dirty="0">
                <a:solidFill>
                  <a:schemeClr val="bg2">
                    <a:lumMod val="50000"/>
                  </a:schemeClr>
                </a:solidFill>
                <a:latin typeface="+mj-lt"/>
              </a:rPr>
              <a:t> That you are taking them seriously</a:t>
            </a:r>
          </a:p>
        </p:txBody>
      </p:sp>
      <p:pic>
        <p:nvPicPr>
          <p:cNvPr id="2" name="Picture 1">
            <a:extLst>
              <a:ext uri="{FF2B5EF4-FFF2-40B4-BE49-F238E27FC236}">
                <a16:creationId xmlns:a16="http://schemas.microsoft.com/office/drawing/2014/main" xmlns="" id="{3A053487-BD72-4CEB-B1D1-15E08A986548}"/>
              </a:ext>
            </a:extLst>
          </p:cNvPr>
          <p:cNvPicPr>
            <a:picLocks noChangeAspect="1"/>
          </p:cNvPicPr>
          <p:nvPr/>
        </p:nvPicPr>
        <p:blipFill>
          <a:blip r:embed="rId3"/>
          <a:stretch>
            <a:fillRect/>
          </a:stretch>
        </p:blipFill>
        <p:spPr>
          <a:xfrm>
            <a:off x="9088348" y="3878188"/>
            <a:ext cx="2520280" cy="2487118"/>
          </a:xfrm>
          <a:prstGeom prst="rect">
            <a:avLst/>
          </a:prstGeom>
        </p:spPr>
      </p:pic>
    </p:spTree>
    <p:extLst>
      <p:ext uri="{BB962C8B-B14F-4D97-AF65-F5344CB8AC3E}">
        <p14:creationId xmlns:p14="http://schemas.microsoft.com/office/powerpoint/2010/main" val="10871398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p:cNvSpPr>
          <p:nvPr>
            <p:ph type="title"/>
          </p:nvPr>
        </p:nvSpPr>
        <p:spPr>
          <a:xfrm>
            <a:off x="2152650" y="365127"/>
            <a:ext cx="2143150" cy="1257612"/>
          </a:xfrm>
          <a:solidFill>
            <a:srgbClr val="FF0066"/>
          </a:solidFill>
          <a:ln>
            <a:noFill/>
          </a:ln>
          <a:effectLst/>
        </p:spPr>
        <p:txBody>
          <a:bodyPr>
            <a:normAutofit/>
          </a:bodyPr>
          <a:lstStyle/>
          <a:p>
            <a:pPr eaLnBrk="1" hangingPunct="1"/>
            <a:r>
              <a:rPr lang="en-GB" sz="5000" dirty="0">
                <a:solidFill>
                  <a:schemeClr val="bg1"/>
                </a:solidFill>
                <a:latin typeface="+mn-lt"/>
              </a:rPr>
              <a:t>Step 3</a:t>
            </a:r>
          </a:p>
        </p:txBody>
      </p:sp>
      <p:sp>
        <p:nvSpPr>
          <p:cNvPr id="22530" name="Rectangle 3"/>
          <p:cNvSpPr>
            <a:spLocks noGrp="1"/>
          </p:cNvSpPr>
          <p:nvPr>
            <p:ph idx="1"/>
          </p:nvPr>
        </p:nvSpPr>
        <p:spPr/>
        <p:txBody>
          <a:bodyPr/>
          <a:lstStyle/>
          <a:p>
            <a:pPr eaLnBrk="1" hangingPunct="1">
              <a:buFont typeface="Arial" charset="0"/>
              <a:buNone/>
            </a:pPr>
            <a:endParaRPr lang="en-GB" dirty="0"/>
          </a:p>
          <a:p>
            <a:pPr eaLnBrk="1" hangingPunct="1">
              <a:buFont typeface="Arial" charset="0"/>
              <a:buNone/>
            </a:pPr>
            <a:endParaRPr lang="en-GB" dirty="0"/>
          </a:p>
          <a:p>
            <a:pPr marL="0" algn="ctr">
              <a:buNone/>
            </a:pPr>
            <a:r>
              <a:rPr lang="en-GB" sz="5000" b="1" dirty="0">
                <a:solidFill>
                  <a:schemeClr val="bg2">
                    <a:lumMod val="50000"/>
                  </a:schemeClr>
                </a:solidFill>
              </a:rPr>
              <a:t>LINK</a:t>
            </a:r>
          </a:p>
        </p:txBody>
      </p:sp>
      <p:pic>
        <p:nvPicPr>
          <p:cNvPr id="2" name="Picture 1">
            <a:extLst>
              <a:ext uri="{FF2B5EF4-FFF2-40B4-BE49-F238E27FC236}">
                <a16:creationId xmlns:a16="http://schemas.microsoft.com/office/drawing/2014/main" xmlns="" id="{1480D5E1-3D24-4E8E-92D9-366444296C61}"/>
              </a:ext>
            </a:extLst>
          </p:cNvPr>
          <p:cNvPicPr>
            <a:picLocks noChangeAspect="1"/>
          </p:cNvPicPr>
          <p:nvPr/>
        </p:nvPicPr>
        <p:blipFill>
          <a:blip r:embed="rId3"/>
          <a:stretch>
            <a:fillRect/>
          </a:stretch>
        </p:blipFill>
        <p:spPr>
          <a:xfrm>
            <a:off x="4557112" y="3770421"/>
            <a:ext cx="3044646" cy="2623080"/>
          </a:xfrm>
          <a:prstGeom prst="rect">
            <a:avLst/>
          </a:prstGeom>
        </p:spPr>
      </p:pic>
    </p:spTree>
    <p:extLst>
      <p:ext uri="{BB962C8B-B14F-4D97-AF65-F5344CB8AC3E}">
        <p14:creationId xmlns:p14="http://schemas.microsoft.com/office/powerpoint/2010/main" val="17685905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000" dirty="0">
                <a:solidFill>
                  <a:schemeClr val="bg2">
                    <a:lumMod val="50000"/>
                  </a:schemeClr>
                </a:solidFill>
                <a:latin typeface="+mn-lt"/>
              </a:rPr>
              <a:t>LINK</a:t>
            </a:r>
          </a:p>
        </p:txBody>
      </p:sp>
      <p:sp>
        <p:nvSpPr>
          <p:cNvPr id="3" name="Content Placeholder 2"/>
          <p:cNvSpPr>
            <a:spLocks noGrp="1"/>
          </p:cNvSpPr>
          <p:nvPr>
            <p:ph idx="1"/>
          </p:nvPr>
        </p:nvSpPr>
        <p:spPr>
          <a:xfrm>
            <a:off x="1981200" y="1905001"/>
            <a:ext cx="8229600" cy="4525963"/>
          </a:xfrm>
        </p:spPr>
        <p:txBody>
          <a:bodyPr>
            <a:normAutofit fontScale="77500" lnSpcReduction="20000"/>
          </a:bodyPr>
          <a:lstStyle/>
          <a:p>
            <a:pPr>
              <a:buFont typeface="Arial" pitchFamily="34" charset="0"/>
              <a:buChar char="•"/>
            </a:pPr>
            <a:r>
              <a:rPr lang="en-GB" sz="4100" dirty="0">
                <a:solidFill>
                  <a:schemeClr val="bg2">
                    <a:lumMod val="50000"/>
                  </a:schemeClr>
                </a:solidFill>
                <a:uFill>
                  <a:solidFill>
                    <a:srgbClr val="FF0066"/>
                  </a:solidFill>
                </a:uFill>
                <a:latin typeface="+mj-lt"/>
              </a:rPr>
              <a:t>You must tell someone; </a:t>
            </a:r>
            <a:r>
              <a:rPr lang="en-GB" sz="4100" dirty="0">
                <a:solidFill>
                  <a:schemeClr val="accent1">
                    <a:lumMod val="75000"/>
                  </a:schemeClr>
                </a:solidFill>
                <a:uFill>
                  <a:solidFill>
                    <a:srgbClr val="FF0066"/>
                  </a:solidFill>
                </a:uFill>
                <a:latin typeface="+mj-lt"/>
              </a:rPr>
              <a:t>LINK </a:t>
            </a:r>
            <a:r>
              <a:rPr lang="en-GB" sz="4100" dirty="0">
                <a:solidFill>
                  <a:schemeClr val="bg2">
                    <a:lumMod val="50000"/>
                  </a:schemeClr>
                </a:solidFill>
                <a:uFill>
                  <a:solidFill>
                    <a:srgbClr val="FF0066"/>
                  </a:solidFill>
                </a:uFill>
                <a:latin typeface="+mj-lt"/>
              </a:rPr>
              <a:t>to </a:t>
            </a:r>
            <a:r>
              <a:rPr lang="en-GB" sz="4100">
                <a:solidFill>
                  <a:schemeClr val="bg2">
                    <a:lumMod val="50000"/>
                  </a:schemeClr>
                </a:solidFill>
                <a:uFill>
                  <a:solidFill>
                    <a:srgbClr val="FF0066"/>
                  </a:solidFill>
                </a:uFill>
                <a:latin typeface="+mj-lt"/>
              </a:rPr>
              <a:t>the College.</a:t>
            </a:r>
            <a:endParaRPr lang="en-GB" sz="4100" dirty="0">
              <a:solidFill>
                <a:schemeClr val="bg2">
                  <a:lumMod val="50000"/>
                </a:schemeClr>
              </a:solidFill>
              <a:uFill>
                <a:solidFill>
                  <a:srgbClr val="FF0066"/>
                </a:solidFill>
              </a:uFill>
              <a:latin typeface="+mj-lt"/>
            </a:endParaRPr>
          </a:p>
          <a:p>
            <a:pPr>
              <a:buFont typeface="Arial" pitchFamily="34" charset="0"/>
              <a:buChar char="•"/>
            </a:pPr>
            <a:endParaRPr lang="en-GB" sz="4100" dirty="0">
              <a:solidFill>
                <a:schemeClr val="bg2">
                  <a:lumMod val="50000"/>
                </a:schemeClr>
              </a:solidFill>
              <a:uFill>
                <a:solidFill>
                  <a:srgbClr val="FF0066"/>
                </a:solidFill>
              </a:uFill>
              <a:latin typeface="+mj-lt"/>
            </a:endParaRPr>
          </a:p>
          <a:p>
            <a:pPr>
              <a:buFont typeface="Arial" pitchFamily="34" charset="0"/>
              <a:buChar char="•"/>
            </a:pPr>
            <a:r>
              <a:rPr lang="en-GB" sz="4100" dirty="0">
                <a:solidFill>
                  <a:schemeClr val="accent1">
                    <a:lumMod val="75000"/>
                  </a:schemeClr>
                </a:solidFill>
                <a:uFill>
                  <a:solidFill>
                    <a:srgbClr val="FF0066"/>
                  </a:solidFill>
                </a:uFill>
                <a:latin typeface="+mj-lt"/>
              </a:rPr>
              <a:t>Silence is not an option</a:t>
            </a:r>
            <a:r>
              <a:rPr lang="en-GB" sz="4100" dirty="0">
                <a:solidFill>
                  <a:schemeClr val="bg2">
                    <a:lumMod val="50000"/>
                  </a:schemeClr>
                </a:solidFill>
                <a:uFill>
                  <a:solidFill>
                    <a:srgbClr val="FF0066"/>
                  </a:solidFill>
                </a:uFill>
                <a:latin typeface="+mj-lt"/>
              </a:rPr>
              <a:t>, too many people will be at risk.</a:t>
            </a:r>
          </a:p>
          <a:p>
            <a:pPr>
              <a:buFont typeface="Arial" pitchFamily="34" charset="0"/>
              <a:buChar char="•"/>
            </a:pPr>
            <a:endParaRPr lang="en-GB" sz="4100" dirty="0">
              <a:solidFill>
                <a:schemeClr val="bg2">
                  <a:lumMod val="50000"/>
                </a:schemeClr>
              </a:solidFill>
              <a:uFill>
                <a:solidFill>
                  <a:srgbClr val="FF0066"/>
                </a:solidFill>
              </a:uFill>
              <a:latin typeface="+mj-lt"/>
            </a:endParaRPr>
          </a:p>
          <a:p>
            <a:r>
              <a:rPr lang="en-GB" sz="4100" dirty="0">
                <a:solidFill>
                  <a:schemeClr val="accent1">
                    <a:lumMod val="75000"/>
                  </a:schemeClr>
                </a:solidFill>
                <a:latin typeface="+mj-lt"/>
              </a:rPr>
              <a:t>Talk to an adult </a:t>
            </a:r>
            <a:r>
              <a:rPr lang="en-GB" sz="4100" dirty="0">
                <a:solidFill>
                  <a:schemeClr val="bg2">
                    <a:lumMod val="50000"/>
                  </a:schemeClr>
                </a:solidFill>
                <a:latin typeface="+mj-lt"/>
              </a:rPr>
              <a:t>who will take responsibility.</a:t>
            </a:r>
          </a:p>
          <a:p>
            <a:pPr marL="0" indent="0">
              <a:buNone/>
            </a:pPr>
            <a:endParaRPr lang="en-GB" sz="4100" dirty="0">
              <a:solidFill>
                <a:schemeClr val="bg2">
                  <a:lumMod val="50000"/>
                </a:schemeClr>
              </a:solidFill>
              <a:latin typeface="+mj-lt"/>
            </a:endParaRPr>
          </a:p>
          <a:p>
            <a:r>
              <a:rPr lang="en-GB" sz="4100" dirty="0">
                <a:solidFill>
                  <a:schemeClr val="accent1">
                    <a:lumMod val="75000"/>
                  </a:schemeClr>
                </a:solidFill>
                <a:latin typeface="+mj-lt"/>
              </a:rPr>
              <a:t>Encourage your friend </a:t>
            </a:r>
            <a:r>
              <a:rPr lang="en-GB" sz="4100" dirty="0">
                <a:solidFill>
                  <a:schemeClr val="bg2">
                    <a:lumMod val="50000"/>
                  </a:schemeClr>
                </a:solidFill>
                <a:latin typeface="+mj-lt"/>
              </a:rPr>
              <a:t>to stick with the help they are receiving.</a:t>
            </a:r>
          </a:p>
          <a:p>
            <a:pPr>
              <a:buFont typeface="Arial" pitchFamily="34" charset="0"/>
              <a:buChar char="•"/>
            </a:pPr>
            <a:endParaRPr lang="en-GB" sz="4400" dirty="0">
              <a:solidFill>
                <a:srgbClr val="0070C0"/>
              </a:solidFill>
              <a:uFill>
                <a:solidFill>
                  <a:srgbClr val="FF0066"/>
                </a:solidFill>
              </a:uFill>
            </a:endParaRPr>
          </a:p>
        </p:txBody>
      </p:sp>
    </p:spTree>
    <p:extLst>
      <p:ext uri="{BB962C8B-B14F-4D97-AF65-F5344CB8AC3E}">
        <p14:creationId xmlns:p14="http://schemas.microsoft.com/office/powerpoint/2010/main" val="376284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5000" dirty="0">
                <a:solidFill>
                  <a:schemeClr val="accent3">
                    <a:lumMod val="75000"/>
                  </a:schemeClr>
                </a:solidFill>
                <a:latin typeface="+mn-lt"/>
              </a:rPr>
              <a:t>However, my friend </a:t>
            </a:r>
            <a:r>
              <a:rPr lang="en-GB" sz="5000" dirty="0">
                <a:solidFill>
                  <a:schemeClr val="accent1">
                    <a:lumMod val="75000"/>
                  </a:schemeClr>
                </a:solidFill>
                <a:latin typeface="+mn-lt"/>
              </a:rPr>
              <a:t>doesn’t want me to tell anyone.</a:t>
            </a:r>
          </a:p>
        </p:txBody>
      </p:sp>
      <p:sp>
        <p:nvSpPr>
          <p:cNvPr id="3" name="Content Placeholder 2"/>
          <p:cNvSpPr>
            <a:spLocks noGrp="1"/>
          </p:cNvSpPr>
          <p:nvPr>
            <p:ph idx="1"/>
          </p:nvPr>
        </p:nvSpPr>
        <p:spPr>
          <a:xfrm>
            <a:off x="2152650" y="2132856"/>
            <a:ext cx="7886700" cy="4608512"/>
          </a:xfrm>
        </p:spPr>
        <p:txBody>
          <a:bodyPr>
            <a:normAutofit fontScale="70000" lnSpcReduction="20000"/>
          </a:bodyPr>
          <a:lstStyle/>
          <a:p>
            <a:r>
              <a:rPr lang="en-GB" sz="3500" dirty="0">
                <a:solidFill>
                  <a:schemeClr val="accent3">
                    <a:lumMod val="75000"/>
                  </a:schemeClr>
                </a:solidFill>
                <a:latin typeface="+mj-lt"/>
              </a:rPr>
              <a:t>You wouldn’t keep a broken leg a secret.</a:t>
            </a:r>
          </a:p>
          <a:p>
            <a:endParaRPr lang="en-GB" sz="3500" dirty="0">
              <a:solidFill>
                <a:schemeClr val="accent3">
                  <a:lumMod val="75000"/>
                </a:schemeClr>
              </a:solidFill>
              <a:latin typeface="+mj-lt"/>
            </a:endParaRPr>
          </a:p>
          <a:p>
            <a:r>
              <a:rPr lang="en-GB" sz="3500" dirty="0">
                <a:solidFill>
                  <a:schemeClr val="accent3">
                    <a:lumMod val="75000"/>
                  </a:schemeClr>
                </a:solidFill>
                <a:latin typeface="+mj-lt"/>
              </a:rPr>
              <a:t>They need help or they may get worse.</a:t>
            </a:r>
          </a:p>
          <a:p>
            <a:endParaRPr lang="en-GB" sz="3500" dirty="0">
              <a:solidFill>
                <a:schemeClr val="accent3">
                  <a:lumMod val="75000"/>
                </a:schemeClr>
              </a:solidFill>
              <a:latin typeface="+mj-lt"/>
            </a:endParaRPr>
          </a:p>
          <a:p>
            <a:r>
              <a:rPr lang="en-GB" sz="3500" dirty="0">
                <a:solidFill>
                  <a:schemeClr val="accent3">
                    <a:lumMod val="75000"/>
                  </a:schemeClr>
                </a:solidFill>
                <a:latin typeface="+mj-lt"/>
              </a:rPr>
              <a:t>If you keep it a secret you are putting yourself at risk.</a:t>
            </a:r>
          </a:p>
          <a:p>
            <a:endParaRPr lang="en-GB" sz="3500" dirty="0">
              <a:solidFill>
                <a:schemeClr val="accent3">
                  <a:lumMod val="75000"/>
                </a:schemeClr>
              </a:solidFill>
              <a:latin typeface="+mj-lt"/>
            </a:endParaRPr>
          </a:p>
          <a:p>
            <a:r>
              <a:rPr lang="en-GB" sz="3500" dirty="0">
                <a:solidFill>
                  <a:schemeClr val="accent3">
                    <a:lumMod val="75000"/>
                  </a:schemeClr>
                </a:solidFill>
                <a:latin typeface="+mj-lt"/>
              </a:rPr>
              <a:t>Get advice, let someone else with more experience make the decision.</a:t>
            </a:r>
          </a:p>
          <a:p>
            <a:endParaRPr lang="en-GB" sz="3500" dirty="0">
              <a:solidFill>
                <a:schemeClr val="accent3">
                  <a:lumMod val="75000"/>
                </a:schemeClr>
              </a:solidFill>
              <a:latin typeface="+mj-lt"/>
            </a:endParaRPr>
          </a:p>
          <a:p>
            <a:r>
              <a:rPr lang="en-GB" sz="3500" dirty="0">
                <a:solidFill>
                  <a:schemeClr val="accent3">
                    <a:lumMod val="75000"/>
                  </a:schemeClr>
                </a:solidFill>
                <a:latin typeface="+mj-lt"/>
              </a:rPr>
              <a:t>Getting your friend the help they need, makes you feel better about yourself.</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129872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5000" dirty="0">
                <a:solidFill>
                  <a:schemeClr val="bg2">
                    <a:lumMod val="50000"/>
                  </a:schemeClr>
                </a:solidFill>
                <a:latin typeface="+mn-lt"/>
              </a:rPr>
              <a:t>Steve Jobs talking about asking for </a:t>
            </a:r>
            <a:r>
              <a:rPr lang="en-GB" sz="5000" dirty="0">
                <a:solidFill>
                  <a:schemeClr val="accent1">
                    <a:lumMod val="75000"/>
                  </a:schemeClr>
                </a:solidFill>
                <a:latin typeface="+mn-lt"/>
              </a:rPr>
              <a:t>help</a:t>
            </a:r>
            <a:r>
              <a:rPr lang="en-GB" sz="5000" dirty="0">
                <a:solidFill>
                  <a:schemeClr val="bg2">
                    <a:lumMod val="50000"/>
                  </a:schemeClr>
                </a:solidFill>
                <a:latin typeface="+mn-lt"/>
              </a:rPr>
              <a:t>.</a:t>
            </a:r>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13932920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5000" dirty="0" smtClean="0">
                <a:solidFill>
                  <a:schemeClr val="bg2">
                    <a:lumMod val="50000"/>
                  </a:schemeClr>
                </a:solidFill>
                <a:latin typeface="+mn-lt"/>
              </a:rPr>
              <a:t>Resilience Recap</a:t>
            </a:r>
            <a:endParaRPr lang="en-GB" sz="5000" dirty="0">
              <a:solidFill>
                <a:schemeClr val="bg2">
                  <a:lumMod val="50000"/>
                </a:schemeClr>
              </a:solidFill>
              <a:latin typeface="+mn-lt"/>
            </a:endParaRPr>
          </a:p>
        </p:txBody>
      </p:sp>
      <p:sp>
        <p:nvSpPr>
          <p:cNvPr id="3" name="Content Placeholder 2"/>
          <p:cNvSpPr>
            <a:spLocks noGrp="1"/>
          </p:cNvSpPr>
          <p:nvPr>
            <p:ph idx="1"/>
          </p:nvPr>
        </p:nvSpPr>
        <p:spPr/>
        <p:txBody>
          <a:bodyPr>
            <a:normAutofit/>
          </a:bodyPr>
          <a:lstStyle/>
          <a:p>
            <a:pPr algn="just"/>
            <a:r>
              <a:rPr lang="en-GB" sz="3200" dirty="0">
                <a:solidFill>
                  <a:schemeClr val="accent1">
                    <a:lumMod val="75000"/>
                  </a:schemeClr>
                </a:solidFill>
                <a:latin typeface="+mj-lt"/>
              </a:rPr>
              <a:t>Skill 1:</a:t>
            </a:r>
            <a:r>
              <a:rPr lang="en-GB" sz="3200" dirty="0">
                <a:solidFill>
                  <a:schemeClr val="bg2">
                    <a:lumMod val="50000"/>
                  </a:schemeClr>
                </a:solidFill>
                <a:latin typeface="+mj-lt"/>
              </a:rPr>
              <a:t>   I am a good listener.</a:t>
            </a:r>
          </a:p>
          <a:p>
            <a:pPr algn="just"/>
            <a:r>
              <a:rPr lang="en-GB" sz="3200" dirty="0">
                <a:solidFill>
                  <a:schemeClr val="accent1">
                    <a:lumMod val="75000"/>
                  </a:schemeClr>
                </a:solidFill>
                <a:latin typeface="+mj-lt"/>
              </a:rPr>
              <a:t>Skill 2:</a:t>
            </a:r>
            <a:r>
              <a:rPr lang="en-GB" sz="3200" dirty="0">
                <a:solidFill>
                  <a:schemeClr val="bg2">
                    <a:lumMod val="50000"/>
                  </a:schemeClr>
                </a:solidFill>
                <a:latin typeface="+mj-lt"/>
              </a:rPr>
              <a:t>   I am a good problem solver.</a:t>
            </a:r>
          </a:p>
          <a:p>
            <a:pPr algn="just"/>
            <a:r>
              <a:rPr lang="en-GB" sz="3200" dirty="0">
                <a:solidFill>
                  <a:schemeClr val="accent1">
                    <a:lumMod val="75000"/>
                  </a:schemeClr>
                </a:solidFill>
                <a:latin typeface="+mj-lt"/>
              </a:rPr>
              <a:t>Skill 3:   </a:t>
            </a:r>
            <a:r>
              <a:rPr lang="en-GB" sz="3200" dirty="0">
                <a:solidFill>
                  <a:schemeClr val="bg2">
                    <a:lumMod val="50000"/>
                  </a:schemeClr>
                </a:solidFill>
                <a:latin typeface="+mj-lt"/>
              </a:rPr>
              <a:t>I am good at managing my 		           	          emotions.</a:t>
            </a:r>
          </a:p>
          <a:p>
            <a:pPr algn="just"/>
            <a:r>
              <a:rPr lang="en-GB" sz="3200" dirty="0">
                <a:solidFill>
                  <a:schemeClr val="accent1">
                    <a:lumMod val="75000"/>
                  </a:schemeClr>
                </a:solidFill>
                <a:latin typeface="+mj-lt"/>
              </a:rPr>
              <a:t>Skill 4:   </a:t>
            </a:r>
            <a:r>
              <a:rPr lang="en-GB" sz="3200" dirty="0">
                <a:solidFill>
                  <a:schemeClr val="bg2">
                    <a:lumMod val="50000"/>
                  </a:schemeClr>
                </a:solidFill>
                <a:latin typeface="+mj-lt"/>
              </a:rPr>
              <a:t>I am good at working with other 		   people.</a:t>
            </a:r>
          </a:p>
          <a:p>
            <a:pPr algn="just"/>
            <a:r>
              <a:rPr lang="en-GB" sz="3200" dirty="0">
                <a:solidFill>
                  <a:schemeClr val="accent1">
                    <a:lumMod val="75000"/>
                  </a:schemeClr>
                </a:solidFill>
                <a:latin typeface="+mj-lt"/>
              </a:rPr>
              <a:t>Skill 5:</a:t>
            </a:r>
            <a:r>
              <a:rPr lang="en-GB" sz="3200" dirty="0">
                <a:solidFill>
                  <a:schemeClr val="bg2">
                    <a:lumMod val="50000"/>
                  </a:schemeClr>
                </a:solidFill>
                <a:latin typeface="+mj-lt"/>
              </a:rPr>
              <a:t>   I am good at accessing help.</a:t>
            </a:r>
          </a:p>
        </p:txBody>
      </p:sp>
      <p:pic>
        <p:nvPicPr>
          <p:cNvPr id="4" name="Picture 3">
            <a:extLst>
              <a:ext uri="{FF2B5EF4-FFF2-40B4-BE49-F238E27FC236}">
                <a16:creationId xmlns:a16="http://schemas.microsoft.com/office/drawing/2014/main" xmlns="" id="{486B889F-D80C-4837-BA08-5265F61C9D7E}"/>
              </a:ext>
            </a:extLst>
          </p:cNvPr>
          <p:cNvPicPr>
            <a:picLocks noChangeAspect="1"/>
          </p:cNvPicPr>
          <p:nvPr/>
        </p:nvPicPr>
        <p:blipFill>
          <a:blip r:embed="rId3"/>
          <a:stretch>
            <a:fillRect/>
          </a:stretch>
        </p:blipFill>
        <p:spPr>
          <a:xfrm>
            <a:off x="7884031" y="5446994"/>
            <a:ext cx="3131840" cy="963257"/>
          </a:xfrm>
          <a:prstGeom prst="rect">
            <a:avLst/>
          </a:prstGeom>
        </p:spPr>
      </p:pic>
    </p:spTree>
    <p:extLst>
      <p:ext uri="{BB962C8B-B14F-4D97-AF65-F5344CB8AC3E}">
        <p14:creationId xmlns:p14="http://schemas.microsoft.com/office/powerpoint/2010/main" val="251838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resili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5800" y="1916832"/>
            <a:ext cx="3744416" cy="2971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6485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Text Placeholder 2"/>
          <p:cNvSpPr>
            <a:spLocks noGrp="1"/>
          </p:cNvSpPr>
          <p:nvPr>
            <p:ph type="body" idx="1"/>
          </p:nvPr>
        </p:nvSpPr>
        <p:spPr/>
        <p:txBody>
          <a:bodyPr/>
          <a:lstStyle/>
          <a:p>
            <a:endParaRPr lang="en-GB" dirty="0"/>
          </a:p>
        </p:txBody>
      </p:sp>
      <p:pic>
        <p:nvPicPr>
          <p:cNvPr id="4" name="Steve Jobs - Dont Be Afraid To Ask For Help">
            <a:hlinkClick r:id="" action="ppaction://media"/>
          </p:cNvPr>
          <p:cNvPicPr>
            <a:picLocks noChangeAspect="1"/>
          </p:cNvPicPr>
          <p:nvPr>
            <a:videoFile r:link="rId1"/>
            <p:extLst>
              <p:ext uri="{DAA4B4D4-6D71-4841-9C94-3DE7FCFB9230}">
                <p14:media xmlns:p14="http://schemas.microsoft.com/office/powerpoint/2010/main" r:embed="rId2">
                  <p14:trim st="6822" end="22283.6666"/>
                </p14:media>
              </p:ext>
            </p:extLst>
          </p:nvPr>
        </p:nvPicPr>
        <p:blipFill>
          <a:blip r:embed="rId5"/>
          <a:stretch>
            <a:fillRect/>
          </a:stretch>
        </p:blipFill>
        <p:spPr>
          <a:xfrm>
            <a:off x="2634854" y="347664"/>
            <a:ext cx="6912768" cy="5576887"/>
          </a:xfrm>
          <a:prstGeom prst="rect">
            <a:avLst/>
          </a:prstGeom>
        </p:spPr>
      </p:pic>
      <p:sp>
        <p:nvSpPr>
          <p:cNvPr id="5" name="TextBox 4"/>
          <p:cNvSpPr txBox="1"/>
          <p:nvPr/>
        </p:nvSpPr>
        <p:spPr>
          <a:xfrm>
            <a:off x="2778870" y="6089652"/>
            <a:ext cx="6624736" cy="584775"/>
          </a:xfrm>
          <a:prstGeom prst="rect">
            <a:avLst/>
          </a:prstGeom>
          <a:noFill/>
        </p:spPr>
        <p:txBody>
          <a:bodyPr wrap="square" rtlCol="0">
            <a:spAutoFit/>
          </a:bodyPr>
          <a:lstStyle/>
          <a:p>
            <a:pPr algn="ctr"/>
            <a:r>
              <a:rPr lang="en-GB" sz="3200" b="1" dirty="0">
                <a:solidFill>
                  <a:schemeClr val="bg2">
                    <a:lumMod val="50000"/>
                  </a:schemeClr>
                </a:solidFill>
              </a:rPr>
              <a:t>Helper’s high.</a:t>
            </a:r>
          </a:p>
        </p:txBody>
      </p:sp>
    </p:spTree>
    <p:extLst>
      <p:ext uri="{BB962C8B-B14F-4D97-AF65-F5344CB8AC3E}">
        <p14:creationId xmlns:p14="http://schemas.microsoft.com/office/powerpoint/2010/main" val="343230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313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2650" y="532524"/>
            <a:ext cx="7886700" cy="1325563"/>
          </a:xfrm>
        </p:spPr>
        <p:txBody>
          <a:bodyPr>
            <a:noAutofit/>
          </a:bodyPr>
          <a:lstStyle/>
          <a:p>
            <a:pPr algn="ctr"/>
            <a:r>
              <a:rPr lang="en-GB" sz="5000" dirty="0">
                <a:solidFill>
                  <a:schemeClr val="bg2">
                    <a:lumMod val="50000"/>
                  </a:schemeClr>
                </a:solidFill>
                <a:latin typeface="+mn-lt"/>
              </a:rPr>
              <a:t>Is it easy to ask for help? </a:t>
            </a:r>
            <a:r>
              <a:rPr lang="en-GB" sz="5000" dirty="0">
                <a:solidFill>
                  <a:schemeClr val="accent1">
                    <a:lumMod val="75000"/>
                  </a:schemeClr>
                </a:solidFill>
                <a:latin typeface="+mn-lt"/>
              </a:rPr>
              <a:t>Not always and not for everyone.</a:t>
            </a:r>
          </a:p>
        </p:txBody>
      </p:sp>
      <p:sp>
        <p:nvSpPr>
          <p:cNvPr id="5" name="Content Placeholder 4"/>
          <p:cNvSpPr>
            <a:spLocks noGrp="1"/>
          </p:cNvSpPr>
          <p:nvPr>
            <p:ph idx="1"/>
          </p:nvPr>
        </p:nvSpPr>
        <p:spPr>
          <a:xfrm>
            <a:off x="2152650" y="1268761"/>
            <a:ext cx="7886700" cy="4908203"/>
          </a:xfrm>
        </p:spPr>
        <p:txBody>
          <a:bodyPr>
            <a:normAutofit lnSpcReduction="10000"/>
          </a:bodyPr>
          <a:lstStyle/>
          <a:p>
            <a:endParaRPr lang="en-GB" sz="3200" dirty="0">
              <a:solidFill>
                <a:srgbClr val="180AFA"/>
              </a:solidFill>
            </a:endParaRPr>
          </a:p>
          <a:p>
            <a:endParaRPr lang="en-GB" sz="3200" dirty="0">
              <a:solidFill>
                <a:srgbClr val="180AFA"/>
              </a:solidFill>
            </a:endParaRPr>
          </a:p>
          <a:p>
            <a:pPr marL="0" indent="0">
              <a:buNone/>
            </a:pPr>
            <a:r>
              <a:rPr lang="en-GB" sz="3200" dirty="0">
                <a:solidFill>
                  <a:schemeClr val="bg2">
                    <a:lumMod val="50000"/>
                  </a:schemeClr>
                </a:solidFill>
                <a:latin typeface="+mj-lt"/>
              </a:rPr>
              <a:t>It is estimated that </a:t>
            </a:r>
            <a:r>
              <a:rPr lang="en-GB" sz="3200" dirty="0">
                <a:solidFill>
                  <a:schemeClr val="accent1">
                    <a:lumMod val="75000"/>
                  </a:schemeClr>
                </a:solidFill>
                <a:latin typeface="+mj-lt"/>
              </a:rPr>
              <a:t>3 out of 4 </a:t>
            </a:r>
            <a:r>
              <a:rPr lang="en-GB" sz="3200" dirty="0">
                <a:solidFill>
                  <a:schemeClr val="bg2">
                    <a:lumMod val="50000"/>
                  </a:schemeClr>
                </a:solidFill>
                <a:latin typeface="+mj-lt"/>
              </a:rPr>
              <a:t>people struggling with depression will not ask for help.</a:t>
            </a:r>
          </a:p>
          <a:p>
            <a:pPr marL="0" indent="0">
              <a:buNone/>
            </a:pPr>
            <a:endParaRPr lang="en-GB" sz="3200" dirty="0">
              <a:solidFill>
                <a:schemeClr val="bg2">
                  <a:lumMod val="50000"/>
                </a:schemeClr>
              </a:solidFill>
              <a:latin typeface="+mj-lt"/>
            </a:endParaRPr>
          </a:p>
          <a:p>
            <a:pPr marL="0" indent="0">
              <a:buNone/>
            </a:pPr>
            <a:r>
              <a:rPr lang="en-GB" sz="3200" dirty="0">
                <a:solidFill>
                  <a:schemeClr val="bg2">
                    <a:lumMod val="50000"/>
                  </a:schemeClr>
                </a:solidFill>
                <a:latin typeface="+mj-lt"/>
              </a:rPr>
              <a:t>e.g. Pride stops </a:t>
            </a:r>
          </a:p>
          <a:p>
            <a:pPr marL="0" indent="0">
              <a:buNone/>
            </a:pPr>
            <a:r>
              <a:rPr lang="en-GB" sz="3200" dirty="0">
                <a:solidFill>
                  <a:schemeClr val="bg2">
                    <a:lumMod val="50000"/>
                  </a:schemeClr>
                </a:solidFill>
                <a:latin typeface="+mj-lt"/>
              </a:rPr>
              <a:t>people asking </a:t>
            </a:r>
          </a:p>
          <a:p>
            <a:pPr marL="0" indent="0">
              <a:buNone/>
            </a:pPr>
            <a:r>
              <a:rPr lang="en-GB" sz="3200" dirty="0">
                <a:solidFill>
                  <a:schemeClr val="bg2">
                    <a:lumMod val="50000"/>
                  </a:schemeClr>
                </a:solidFill>
                <a:latin typeface="+mj-lt"/>
              </a:rPr>
              <a:t>for help.</a:t>
            </a:r>
          </a:p>
        </p:txBody>
      </p:sp>
      <p:pic>
        <p:nvPicPr>
          <p:cNvPr id="3" name="Picture 2">
            <a:extLst>
              <a:ext uri="{FF2B5EF4-FFF2-40B4-BE49-F238E27FC236}">
                <a16:creationId xmlns:a16="http://schemas.microsoft.com/office/drawing/2014/main" xmlns="" id="{3420C95D-671E-4EBF-8307-57FC17180337}"/>
              </a:ext>
            </a:extLst>
          </p:cNvPr>
          <p:cNvPicPr>
            <a:picLocks noChangeAspect="1"/>
          </p:cNvPicPr>
          <p:nvPr/>
        </p:nvPicPr>
        <p:blipFill>
          <a:blip r:embed="rId3"/>
          <a:stretch>
            <a:fillRect/>
          </a:stretch>
        </p:blipFill>
        <p:spPr>
          <a:xfrm>
            <a:off x="6096000" y="3429001"/>
            <a:ext cx="3672408" cy="3273491"/>
          </a:xfrm>
          <a:prstGeom prst="rect">
            <a:avLst/>
          </a:prstGeom>
        </p:spPr>
      </p:pic>
    </p:spTree>
    <p:extLst>
      <p:ext uri="{BB962C8B-B14F-4D97-AF65-F5344CB8AC3E}">
        <p14:creationId xmlns:p14="http://schemas.microsoft.com/office/powerpoint/2010/main" val="26477849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p:nvPr>
        </p:nvSpPr>
        <p:spPr>
          <a:xfrm>
            <a:off x="2598440" y="479057"/>
            <a:ext cx="6995120" cy="1143000"/>
          </a:xfrm>
          <a:noFill/>
          <a:ln>
            <a:noFill/>
          </a:ln>
          <a:effectLst>
            <a:glow rad="139700">
              <a:schemeClr val="accent2">
                <a:satMod val="175000"/>
                <a:alpha val="40000"/>
              </a:schemeClr>
            </a:glow>
          </a:effectLst>
        </p:spPr>
        <p:txBody>
          <a:bodyPr>
            <a:normAutofit/>
          </a:bodyPr>
          <a:lstStyle/>
          <a:p>
            <a:pPr algn="ctr" eaLnBrk="1" hangingPunct="1"/>
            <a:r>
              <a:rPr lang="en-GB" sz="5000" dirty="0">
                <a:solidFill>
                  <a:schemeClr val="bg2">
                    <a:lumMod val="50000"/>
                  </a:schemeClr>
                </a:solidFill>
                <a:latin typeface="+mn-lt"/>
              </a:rPr>
              <a:t>Team Exercise</a:t>
            </a:r>
          </a:p>
        </p:txBody>
      </p:sp>
      <p:sp>
        <p:nvSpPr>
          <p:cNvPr id="22530" name="Rectangle 3"/>
          <p:cNvSpPr>
            <a:spLocks noGrp="1"/>
          </p:cNvSpPr>
          <p:nvPr>
            <p:ph idx="1"/>
          </p:nvPr>
        </p:nvSpPr>
        <p:spPr/>
        <p:txBody>
          <a:bodyPr/>
          <a:lstStyle/>
          <a:p>
            <a:pPr eaLnBrk="1" hangingPunct="1">
              <a:buFont typeface="Arial" charset="0"/>
              <a:buNone/>
            </a:pPr>
            <a:endParaRPr lang="en-GB" dirty="0"/>
          </a:p>
          <a:p>
            <a:pPr marL="0" indent="0" algn="ctr">
              <a:buNone/>
            </a:pPr>
            <a:endParaRPr lang="en-GB" dirty="0">
              <a:solidFill>
                <a:srgbClr val="00AC93"/>
              </a:solidFill>
            </a:endParaRPr>
          </a:p>
          <a:p>
            <a:pPr marL="0" indent="0">
              <a:buNone/>
            </a:pPr>
            <a:r>
              <a:rPr lang="en-GB" sz="3200" dirty="0">
                <a:solidFill>
                  <a:schemeClr val="bg2">
                    <a:lumMod val="50000"/>
                  </a:schemeClr>
                </a:solidFill>
                <a:latin typeface="+mj-lt"/>
              </a:rPr>
              <a:t>Why </a:t>
            </a:r>
            <a:r>
              <a:rPr lang="en-GB" sz="3200" dirty="0">
                <a:solidFill>
                  <a:schemeClr val="accent1">
                    <a:lumMod val="75000"/>
                  </a:schemeClr>
                </a:solidFill>
                <a:latin typeface="+mj-lt"/>
              </a:rPr>
              <a:t>wouldn’t</a:t>
            </a:r>
            <a:r>
              <a:rPr lang="en-GB" sz="3200" dirty="0">
                <a:solidFill>
                  <a:schemeClr val="bg2">
                    <a:lumMod val="50000"/>
                  </a:schemeClr>
                </a:solidFill>
                <a:latin typeface="+mj-lt"/>
              </a:rPr>
              <a:t> someone at this college, who is feeling very down, ask for help?</a:t>
            </a:r>
          </a:p>
          <a:p>
            <a:pPr eaLnBrk="1" hangingPunct="1">
              <a:buFont typeface="Arial" charset="0"/>
              <a:buNone/>
            </a:pPr>
            <a:endParaRPr lang="en-GB" sz="3600" dirty="0">
              <a:solidFill>
                <a:schemeClr val="accent1">
                  <a:lumMod val="50000"/>
                </a:schemeClr>
              </a:solidFill>
            </a:endParaRPr>
          </a:p>
        </p:txBody>
      </p:sp>
      <p:pic>
        <p:nvPicPr>
          <p:cNvPr id="2" name="Picture 1">
            <a:extLst>
              <a:ext uri="{FF2B5EF4-FFF2-40B4-BE49-F238E27FC236}">
                <a16:creationId xmlns:a16="http://schemas.microsoft.com/office/drawing/2014/main" xmlns="" id="{A09A4034-C8FE-4B5F-A9E6-1D750909B4C0}"/>
              </a:ext>
            </a:extLst>
          </p:cNvPr>
          <p:cNvPicPr>
            <a:picLocks noChangeAspect="1"/>
          </p:cNvPicPr>
          <p:nvPr/>
        </p:nvPicPr>
        <p:blipFill>
          <a:blip r:embed="rId3"/>
          <a:stretch>
            <a:fillRect/>
          </a:stretch>
        </p:blipFill>
        <p:spPr>
          <a:xfrm>
            <a:off x="7320136" y="4001294"/>
            <a:ext cx="3139622" cy="3573016"/>
          </a:xfrm>
          <a:prstGeom prst="rect">
            <a:avLst/>
          </a:prstGeom>
        </p:spPr>
      </p:pic>
    </p:spTree>
    <p:extLst>
      <p:ext uri="{BB962C8B-B14F-4D97-AF65-F5344CB8AC3E}">
        <p14:creationId xmlns:p14="http://schemas.microsoft.com/office/powerpoint/2010/main" val="19991821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1" name="Group 170"/>
          <p:cNvGrpSpPr/>
          <p:nvPr/>
        </p:nvGrpSpPr>
        <p:grpSpPr>
          <a:xfrm>
            <a:off x="1743034" y="1219992"/>
            <a:ext cx="8602056" cy="5612389"/>
            <a:chOff x="219034" y="1219991"/>
            <a:chExt cx="8602056" cy="5612389"/>
          </a:xfrm>
        </p:grpSpPr>
        <p:grpSp>
          <p:nvGrpSpPr>
            <p:cNvPr id="133" name="Group 132"/>
            <p:cNvGrpSpPr/>
            <p:nvPr/>
          </p:nvGrpSpPr>
          <p:grpSpPr>
            <a:xfrm>
              <a:off x="219034" y="1225390"/>
              <a:ext cx="4301028" cy="5606990"/>
              <a:chOff x="201781" y="1190884"/>
              <a:chExt cx="4301028" cy="5606990"/>
            </a:xfrm>
          </p:grpSpPr>
          <p:sp>
            <p:nvSpPr>
              <p:cNvPr id="153" name="Trapezoid 152"/>
              <p:cNvSpPr/>
              <p:nvPr/>
            </p:nvSpPr>
            <p:spPr>
              <a:xfrm rot="5400000">
                <a:off x="-451200" y="1843865"/>
                <a:ext cx="5606990" cy="4301027"/>
              </a:xfrm>
              <a:prstGeom prst="trapezoid">
                <a:avLst/>
              </a:prstGeom>
              <a:gradFill flip="none" rotWithShape="1">
                <a:gsLst>
                  <a:gs pos="0">
                    <a:srgbClr val="D6B19C"/>
                  </a:gs>
                  <a:gs pos="30000">
                    <a:srgbClr val="D49E6C"/>
                  </a:gs>
                  <a:gs pos="70000">
                    <a:srgbClr val="A65528"/>
                  </a:gs>
                  <a:gs pos="100000">
                    <a:srgbClr val="663012"/>
                  </a:gs>
                </a:gsLst>
                <a:lin ang="18900000" scaled="1"/>
                <a:tileRect/>
              </a:gradFill>
              <a:ln>
                <a:noFill/>
              </a:ln>
              <a:effectLst>
                <a:outerShdw blurRad="50800" dist="38100" dir="13500000" algn="br" rotWithShape="0">
                  <a:prstClr val="black">
                    <a:alpha val="40000"/>
                  </a:prstClr>
                </a:outerShdw>
              </a:effectLst>
              <a:scene3d>
                <a:camera prst="orthographicFront"/>
                <a:lightRig rig="sunset" dir="t">
                  <a:rot lat="0" lon="0" rev="9000000"/>
                </a:lightRig>
              </a:scene3d>
              <a:sp3d>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4" name="Straight Connector 153"/>
              <p:cNvCxnSpPr/>
              <p:nvPr/>
            </p:nvCxnSpPr>
            <p:spPr>
              <a:xfrm>
                <a:off x="201781" y="2527389"/>
                <a:ext cx="4301028" cy="707066"/>
              </a:xfrm>
              <a:prstGeom prst="line">
                <a:avLst/>
              </a:prstGeom>
              <a:ln>
                <a:solidFill>
                  <a:srgbClr val="3E1F0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a:stCxn id="153" idx="2"/>
              </p:cNvCxnSpPr>
              <p:nvPr/>
            </p:nvCxnSpPr>
            <p:spPr>
              <a:xfrm flipV="1">
                <a:off x="201782" y="3994378"/>
                <a:ext cx="4301027" cy="1"/>
              </a:xfrm>
              <a:prstGeom prst="line">
                <a:avLst/>
              </a:prstGeom>
              <a:ln>
                <a:solidFill>
                  <a:srgbClr val="3E1F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V="1">
                <a:off x="211307" y="4848942"/>
                <a:ext cx="4262753" cy="599416"/>
              </a:xfrm>
              <a:prstGeom prst="line">
                <a:avLst/>
              </a:prstGeom>
              <a:ln>
                <a:solidFill>
                  <a:srgbClr val="3E1F0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1616025" y="1551322"/>
                <a:ext cx="0" cy="1194448"/>
              </a:xfrm>
              <a:prstGeom prst="line">
                <a:avLst/>
              </a:prstGeom>
              <a:ln>
                <a:solidFill>
                  <a:srgbClr val="3E1F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1616025" y="3994379"/>
                <a:ext cx="0" cy="1267793"/>
              </a:xfrm>
              <a:prstGeom prst="line">
                <a:avLst/>
              </a:prstGeom>
              <a:ln>
                <a:solidFill>
                  <a:srgbClr val="3E1F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968325" y="2656148"/>
                <a:ext cx="0" cy="1338231"/>
              </a:xfrm>
              <a:prstGeom prst="line">
                <a:avLst/>
              </a:prstGeom>
              <a:ln>
                <a:solidFill>
                  <a:srgbClr val="3E1F0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968325" y="5343525"/>
                <a:ext cx="0" cy="1266825"/>
              </a:xfrm>
              <a:prstGeom prst="line">
                <a:avLst/>
              </a:prstGeom>
              <a:ln>
                <a:solidFill>
                  <a:srgbClr val="3E1F0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a:endCxn id="153" idx="3"/>
              </p:cNvCxnSpPr>
              <p:nvPr/>
            </p:nvCxnSpPr>
            <p:spPr>
              <a:xfrm>
                <a:off x="2352295" y="5148650"/>
                <a:ext cx="0" cy="1111596"/>
              </a:xfrm>
              <a:prstGeom prst="line">
                <a:avLst/>
              </a:prstGeom>
              <a:ln>
                <a:solidFill>
                  <a:srgbClr val="3E1F0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2892375" y="3994379"/>
                <a:ext cx="0" cy="1075097"/>
              </a:xfrm>
              <a:prstGeom prst="line">
                <a:avLst/>
              </a:prstGeom>
              <a:ln>
                <a:solidFill>
                  <a:srgbClr val="3E1F00"/>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H="1">
                <a:off x="2342683" y="2880922"/>
                <a:ext cx="9612" cy="1095338"/>
              </a:xfrm>
              <a:prstGeom prst="line">
                <a:avLst/>
              </a:prstGeom>
              <a:ln>
                <a:solidFill>
                  <a:srgbClr val="3E1F00"/>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flipH="1">
                <a:off x="2882850" y="1876425"/>
                <a:ext cx="9525" cy="1093841"/>
              </a:xfrm>
              <a:prstGeom prst="line">
                <a:avLst/>
              </a:prstGeom>
              <a:ln>
                <a:solidFill>
                  <a:srgbClr val="3E1F0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3438145" y="5001400"/>
                <a:ext cx="0" cy="975537"/>
              </a:xfrm>
              <a:prstGeom prst="line">
                <a:avLst/>
              </a:prstGeom>
              <a:ln>
                <a:solidFill>
                  <a:srgbClr val="3E1F00"/>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3768675" y="3994378"/>
                <a:ext cx="0" cy="930250"/>
              </a:xfrm>
              <a:prstGeom prst="line">
                <a:avLst/>
              </a:prstGeom>
              <a:ln>
                <a:solidFill>
                  <a:srgbClr val="3E1F0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flipH="1">
                <a:off x="3428533" y="3057525"/>
                <a:ext cx="9612" cy="936853"/>
              </a:xfrm>
              <a:prstGeom prst="line">
                <a:avLst/>
              </a:prstGeom>
              <a:ln>
                <a:solidFill>
                  <a:srgbClr val="3E1F0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flipH="1">
                <a:off x="3770213" y="2089146"/>
                <a:ext cx="9524" cy="1033519"/>
              </a:xfrm>
              <a:prstGeom prst="line">
                <a:avLst/>
              </a:prstGeom>
              <a:ln>
                <a:solidFill>
                  <a:srgbClr val="3E1F0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4228720" y="3193591"/>
                <a:ext cx="0" cy="800787"/>
              </a:xfrm>
              <a:prstGeom prst="line">
                <a:avLst/>
              </a:prstGeom>
              <a:ln>
                <a:solidFill>
                  <a:srgbClr val="3E1F0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4247390" y="4894136"/>
                <a:ext cx="0" cy="897064"/>
              </a:xfrm>
              <a:prstGeom prst="line">
                <a:avLst/>
              </a:prstGeom>
              <a:ln>
                <a:solidFill>
                  <a:srgbClr val="3E1F00"/>
                </a:solidFil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H="1">
              <a:off x="4502809" y="1219991"/>
              <a:ext cx="4318281" cy="5606990"/>
              <a:chOff x="184528" y="1190884"/>
              <a:chExt cx="4318281" cy="5606990"/>
            </a:xfrm>
          </p:grpSpPr>
          <p:sp>
            <p:nvSpPr>
              <p:cNvPr id="135" name="Trapezoid 134"/>
              <p:cNvSpPr/>
              <p:nvPr/>
            </p:nvSpPr>
            <p:spPr>
              <a:xfrm rot="5400000">
                <a:off x="-468453" y="1843865"/>
                <a:ext cx="5606990" cy="4301027"/>
              </a:xfrm>
              <a:prstGeom prst="trapezoid">
                <a:avLst/>
              </a:prstGeom>
              <a:gradFill flip="none" rotWithShape="1">
                <a:gsLst>
                  <a:gs pos="0">
                    <a:srgbClr val="D6B19C"/>
                  </a:gs>
                  <a:gs pos="30000">
                    <a:srgbClr val="D49E6C"/>
                  </a:gs>
                  <a:gs pos="70000">
                    <a:srgbClr val="A65528"/>
                  </a:gs>
                  <a:gs pos="100000">
                    <a:srgbClr val="663012"/>
                  </a:gs>
                </a:gsLst>
                <a:lin ang="18900000" scaled="1"/>
                <a:tileRect/>
              </a:gradFill>
              <a:ln>
                <a:noFill/>
              </a:ln>
              <a:effectLst>
                <a:outerShdw blurRad="50800" dist="38100" dir="13500000" algn="br" rotWithShape="0">
                  <a:prstClr val="black">
                    <a:alpha val="40000"/>
                  </a:prstClr>
                </a:outerShdw>
              </a:effectLst>
              <a:scene3d>
                <a:camera prst="orthographicFront"/>
                <a:lightRig rig="sunset" dir="t">
                  <a:rot lat="0" lon="0" rev="9000000"/>
                </a:lightRig>
              </a:scene3d>
              <a:sp3d>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6" name="Straight Connector 135"/>
              <p:cNvCxnSpPr/>
              <p:nvPr/>
            </p:nvCxnSpPr>
            <p:spPr>
              <a:xfrm>
                <a:off x="201781" y="2527389"/>
                <a:ext cx="4301028" cy="707066"/>
              </a:xfrm>
              <a:prstGeom prst="line">
                <a:avLst/>
              </a:prstGeom>
              <a:ln>
                <a:solidFill>
                  <a:srgbClr val="3E1F0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a:stCxn id="135" idx="2"/>
              </p:cNvCxnSpPr>
              <p:nvPr/>
            </p:nvCxnSpPr>
            <p:spPr>
              <a:xfrm flipV="1">
                <a:off x="184529" y="3994378"/>
                <a:ext cx="4301027" cy="1"/>
              </a:xfrm>
              <a:prstGeom prst="line">
                <a:avLst/>
              </a:prstGeom>
              <a:ln>
                <a:solidFill>
                  <a:srgbClr val="3E1F0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V="1">
                <a:off x="211307" y="4848942"/>
                <a:ext cx="4262753" cy="599416"/>
              </a:xfrm>
              <a:prstGeom prst="line">
                <a:avLst/>
              </a:prstGeom>
              <a:ln>
                <a:solidFill>
                  <a:srgbClr val="3E1F00"/>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1616025" y="1551322"/>
                <a:ext cx="0" cy="1194448"/>
              </a:xfrm>
              <a:prstGeom prst="line">
                <a:avLst/>
              </a:prstGeom>
              <a:ln>
                <a:solidFill>
                  <a:srgbClr val="3E1F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1616025" y="3994379"/>
                <a:ext cx="0" cy="1267793"/>
              </a:xfrm>
              <a:prstGeom prst="line">
                <a:avLst/>
              </a:prstGeom>
              <a:ln>
                <a:solidFill>
                  <a:srgbClr val="3E1F0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968325" y="2656148"/>
                <a:ext cx="0" cy="1338231"/>
              </a:xfrm>
              <a:prstGeom prst="line">
                <a:avLst/>
              </a:prstGeom>
              <a:ln>
                <a:solidFill>
                  <a:srgbClr val="3E1F0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968325" y="5343525"/>
                <a:ext cx="0" cy="1266825"/>
              </a:xfrm>
              <a:prstGeom prst="line">
                <a:avLst/>
              </a:prstGeom>
              <a:ln>
                <a:solidFill>
                  <a:srgbClr val="3E1F0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a:endCxn id="135" idx="3"/>
              </p:cNvCxnSpPr>
              <p:nvPr/>
            </p:nvCxnSpPr>
            <p:spPr>
              <a:xfrm>
                <a:off x="2335042" y="5148650"/>
                <a:ext cx="0" cy="1111596"/>
              </a:xfrm>
              <a:prstGeom prst="line">
                <a:avLst/>
              </a:prstGeom>
              <a:ln>
                <a:solidFill>
                  <a:srgbClr val="3E1F0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2892375" y="3994379"/>
                <a:ext cx="0" cy="1075097"/>
              </a:xfrm>
              <a:prstGeom prst="line">
                <a:avLst/>
              </a:prstGeom>
              <a:ln>
                <a:solidFill>
                  <a:srgbClr val="3E1F0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H="1">
                <a:off x="2342683" y="2880922"/>
                <a:ext cx="9612" cy="1095338"/>
              </a:xfrm>
              <a:prstGeom prst="line">
                <a:avLst/>
              </a:prstGeom>
              <a:ln>
                <a:solidFill>
                  <a:srgbClr val="3E1F0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flipH="1">
                <a:off x="2882850" y="1876425"/>
                <a:ext cx="9525" cy="1093841"/>
              </a:xfrm>
              <a:prstGeom prst="line">
                <a:avLst/>
              </a:prstGeom>
              <a:ln>
                <a:solidFill>
                  <a:srgbClr val="3E1F00"/>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3438145" y="5001400"/>
                <a:ext cx="0" cy="975537"/>
              </a:xfrm>
              <a:prstGeom prst="line">
                <a:avLst/>
              </a:prstGeom>
              <a:ln>
                <a:solidFill>
                  <a:srgbClr val="3E1F0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3768675" y="3994378"/>
                <a:ext cx="0" cy="930250"/>
              </a:xfrm>
              <a:prstGeom prst="line">
                <a:avLst/>
              </a:prstGeom>
              <a:ln>
                <a:solidFill>
                  <a:srgbClr val="3E1F00"/>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flipH="1">
                <a:off x="3428533" y="3057525"/>
                <a:ext cx="9612" cy="936853"/>
              </a:xfrm>
              <a:prstGeom prst="line">
                <a:avLst/>
              </a:prstGeom>
              <a:ln>
                <a:solidFill>
                  <a:srgbClr val="3E1F0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H="1">
                <a:off x="3770213" y="2089146"/>
                <a:ext cx="9524" cy="1033519"/>
              </a:xfrm>
              <a:prstGeom prst="line">
                <a:avLst/>
              </a:prstGeom>
              <a:ln>
                <a:solidFill>
                  <a:srgbClr val="3E1F0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4228720" y="3193591"/>
                <a:ext cx="0" cy="800787"/>
              </a:xfrm>
              <a:prstGeom prst="line">
                <a:avLst/>
              </a:prstGeom>
              <a:ln>
                <a:solidFill>
                  <a:srgbClr val="3E1F0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4247390" y="4894136"/>
                <a:ext cx="0" cy="897064"/>
              </a:xfrm>
              <a:prstGeom prst="line">
                <a:avLst/>
              </a:prstGeom>
              <a:ln>
                <a:solidFill>
                  <a:srgbClr val="3E1F00"/>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1524000" y="204379"/>
            <a:ext cx="9144000" cy="1143000"/>
          </a:xfrm>
        </p:spPr>
        <p:txBody>
          <a:bodyPr>
            <a:noAutofit/>
          </a:bodyPr>
          <a:lstStyle/>
          <a:p>
            <a:pPr algn="ctr"/>
            <a:r>
              <a:rPr lang="en-GB" sz="5000" dirty="0">
                <a:solidFill>
                  <a:schemeClr val="bg2">
                    <a:lumMod val="50000"/>
                  </a:schemeClr>
                </a:solidFill>
                <a:latin typeface="+mn-lt"/>
              </a:rPr>
              <a:t>Barriers that stop people asking for help</a:t>
            </a:r>
          </a:p>
        </p:txBody>
      </p:sp>
      <p:sp>
        <p:nvSpPr>
          <p:cNvPr id="12" name="Rectangle 11"/>
          <p:cNvSpPr/>
          <p:nvPr/>
        </p:nvSpPr>
        <p:spPr>
          <a:xfrm rot="415172">
            <a:off x="6614761" y="3898521"/>
            <a:ext cx="3719195" cy="817202"/>
          </a:xfrm>
          <a:prstGeom prst="rect">
            <a:avLst/>
          </a:prstGeom>
          <a:noFill/>
        </p:spPr>
        <p:txBody>
          <a:bodyPr wrap="none" lIns="91440" tIns="45720" rIns="91440" bIns="45720" numCol="1">
            <a:prstTxWarp prst="textFadeLeft">
              <a:avLst/>
            </a:prstTxWarp>
            <a:spAutoFit/>
          </a:bodyPr>
          <a:lstStyle/>
          <a:p>
            <a:pPr algn="ctr"/>
            <a:r>
              <a:rPr lang="en-US" sz="5400" b="1" dirty="0">
                <a:ln w="18415" cmpd="sng">
                  <a:noFill/>
                  <a:prstDash val="solid"/>
                </a:ln>
                <a:solidFill>
                  <a:schemeClr val="accent1">
                    <a:lumMod val="75000"/>
                  </a:schemeClr>
                </a:solidFill>
              </a:rPr>
              <a:t>not taken seriously</a:t>
            </a:r>
          </a:p>
        </p:txBody>
      </p:sp>
      <p:grpSp>
        <p:nvGrpSpPr>
          <p:cNvPr id="4" name="Group 3"/>
          <p:cNvGrpSpPr/>
          <p:nvPr/>
        </p:nvGrpSpPr>
        <p:grpSpPr>
          <a:xfrm rot="755954">
            <a:off x="7050921" y="4946840"/>
            <a:ext cx="3587925" cy="1133729"/>
            <a:chOff x="5367553" y="4584790"/>
            <a:chExt cx="3365314" cy="860143"/>
          </a:xfrm>
        </p:grpSpPr>
        <p:sp>
          <p:nvSpPr>
            <p:cNvPr id="15" name="Rectangle 14"/>
            <p:cNvSpPr/>
            <p:nvPr/>
          </p:nvSpPr>
          <p:spPr>
            <a:xfrm>
              <a:off x="5367553" y="4584790"/>
              <a:ext cx="3050316" cy="502837"/>
            </a:xfrm>
            <a:prstGeom prst="rect">
              <a:avLst/>
            </a:prstGeom>
            <a:noFill/>
          </p:spPr>
          <p:txBody>
            <a:bodyPr wrap="none" lIns="91440" tIns="45720" rIns="91440" bIns="45720" numCol="1">
              <a:prstTxWarp prst="textFadeLeft">
                <a:avLst/>
              </a:prstTxWarp>
              <a:spAutoFit/>
            </a:bodyPr>
            <a:lstStyle/>
            <a:p>
              <a:pPr algn="ctr"/>
              <a:r>
                <a:rPr lang="en-US" sz="5400" b="1" dirty="0">
                  <a:ln w="18415" cmpd="sng">
                    <a:noFill/>
                    <a:prstDash val="solid"/>
                  </a:ln>
                  <a:solidFill>
                    <a:schemeClr val="accent1">
                      <a:lumMod val="75000"/>
                    </a:schemeClr>
                  </a:solidFill>
                </a:rPr>
                <a:t>worried family</a:t>
              </a:r>
            </a:p>
          </p:txBody>
        </p:sp>
        <p:sp>
          <p:nvSpPr>
            <p:cNvPr id="16" name="Rectangle 15"/>
            <p:cNvSpPr/>
            <p:nvPr/>
          </p:nvSpPr>
          <p:spPr>
            <a:xfrm rot="219735">
              <a:off x="5460148" y="4899524"/>
              <a:ext cx="3272719" cy="545409"/>
            </a:xfrm>
            <a:prstGeom prst="rect">
              <a:avLst/>
            </a:prstGeom>
            <a:noFill/>
          </p:spPr>
          <p:txBody>
            <a:bodyPr wrap="none" lIns="91440" tIns="45720" rIns="91440" bIns="45720" numCol="1">
              <a:prstTxWarp prst="textFadeLeft">
                <a:avLst/>
              </a:prstTxWarp>
              <a:spAutoFit/>
            </a:bodyPr>
            <a:lstStyle/>
            <a:p>
              <a:pPr algn="ctr"/>
              <a:r>
                <a:rPr lang="en-US" sz="5400" b="1" dirty="0">
                  <a:ln w="18415" cmpd="sng">
                    <a:noFill/>
                    <a:prstDash val="solid"/>
                  </a:ln>
                  <a:solidFill>
                    <a:schemeClr val="accent1">
                      <a:lumMod val="75000"/>
                    </a:schemeClr>
                  </a:solidFill>
                </a:rPr>
                <a:t>will find out       </a:t>
              </a:r>
            </a:p>
          </p:txBody>
        </p:sp>
      </p:grpSp>
      <p:sp>
        <p:nvSpPr>
          <p:cNvPr id="19" name="Rectangle 18"/>
          <p:cNvSpPr/>
          <p:nvPr/>
        </p:nvSpPr>
        <p:spPr>
          <a:xfrm rot="21150939">
            <a:off x="6715302" y="2795818"/>
            <a:ext cx="3612400" cy="951704"/>
          </a:xfrm>
          <a:prstGeom prst="rect">
            <a:avLst/>
          </a:prstGeom>
          <a:noFill/>
        </p:spPr>
        <p:txBody>
          <a:bodyPr wrap="none" lIns="91440" tIns="45720" rIns="91440" bIns="45720" numCol="1">
            <a:prstTxWarp prst="textFadeLeft">
              <a:avLst/>
            </a:prstTxWarp>
            <a:spAutoFit/>
          </a:bodyPr>
          <a:lstStyle/>
          <a:p>
            <a:pPr algn="ctr"/>
            <a:r>
              <a:rPr lang="en-US" sz="5400" b="1" dirty="0">
                <a:ln w="18415" cmpd="sng">
                  <a:noFill/>
                  <a:prstDash val="solid"/>
                </a:ln>
                <a:solidFill>
                  <a:schemeClr val="accent1">
                    <a:lumMod val="75000"/>
                  </a:schemeClr>
                </a:solidFill>
              </a:rPr>
              <a:t>gossip </a:t>
            </a:r>
          </a:p>
        </p:txBody>
      </p:sp>
      <p:sp>
        <p:nvSpPr>
          <p:cNvPr id="26" name="Rectangle 25"/>
          <p:cNvSpPr/>
          <p:nvPr/>
        </p:nvSpPr>
        <p:spPr>
          <a:xfrm rot="21350414">
            <a:off x="2194083" y="4096717"/>
            <a:ext cx="3272719" cy="545409"/>
          </a:xfrm>
          <a:prstGeom prst="rect">
            <a:avLst/>
          </a:prstGeom>
          <a:noFill/>
        </p:spPr>
        <p:txBody>
          <a:bodyPr wrap="none" lIns="91440" tIns="45720" rIns="91440" bIns="45720" numCol="1">
            <a:prstTxWarp prst="textFadeRight">
              <a:avLst/>
            </a:prstTxWarp>
            <a:spAutoFit/>
          </a:bodyPr>
          <a:lstStyle/>
          <a:p>
            <a:pPr algn="ctr"/>
            <a:r>
              <a:rPr lang="en-US" sz="5400" b="1" dirty="0">
                <a:ln w="18415" cmpd="sng">
                  <a:noFill/>
                  <a:prstDash val="solid"/>
                </a:ln>
                <a:solidFill>
                  <a:schemeClr val="accent1">
                    <a:lumMod val="75000"/>
                  </a:schemeClr>
                </a:solidFill>
              </a:rPr>
              <a:t>embarrassed</a:t>
            </a:r>
          </a:p>
        </p:txBody>
      </p:sp>
      <p:grpSp>
        <p:nvGrpSpPr>
          <p:cNvPr id="3" name="Group 2"/>
          <p:cNvGrpSpPr/>
          <p:nvPr/>
        </p:nvGrpSpPr>
        <p:grpSpPr>
          <a:xfrm>
            <a:off x="2116700" y="5010757"/>
            <a:ext cx="3358989" cy="972296"/>
            <a:chOff x="643151" y="3945612"/>
            <a:chExt cx="3358989" cy="972296"/>
          </a:xfrm>
        </p:grpSpPr>
        <p:sp>
          <p:nvSpPr>
            <p:cNvPr id="29" name="Rectangle 28"/>
            <p:cNvSpPr/>
            <p:nvPr/>
          </p:nvSpPr>
          <p:spPr>
            <a:xfrm rot="20943661">
              <a:off x="643151" y="3945612"/>
              <a:ext cx="3272719" cy="545409"/>
            </a:xfrm>
            <a:prstGeom prst="rect">
              <a:avLst/>
            </a:prstGeom>
            <a:noFill/>
          </p:spPr>
          <p:txBody>
            <a:bodyPr wrap="none" lIns="91440" tIns="45720" rIns="91440" bIns="45720" numCol="1">
              <a:prstTxWarp prst="textFadeRight">
                <a:avLst/>
              </a:prstTxWarp>
              <a:spAutoFit/>
            </a:bodyPr>
            <a:lstStyle/>
            <a:p>
              <a:pPr algn="ctr"/>
              <a:r>
                <a:rPr lang="en-US" sz="5400" b="1" dirty="0">
                  <a:ln w="18415" cmpd="sng">
                    <a:noFill/>
                    <a:prstDash val="solid"/>
                  </a:ln>
                  <a:solidFill>
                    <a:schemeClr val="accent1">
                      <a:lumMod val="75000"/>
                    </a:schemeClr>
                  </a:solidFill>
                  <a:latin typeface="Calibri" panose="020F0502020204030204" pitchFamily="34" charset="0"/>
                  <a:cs typeface="Calibri" panose="020F0502020204030204" pitchFamily="34" charset="0"/>
                </a:rPr>
                <a:t>think no one</a:t>
              </a:r>
            </a:p>
          </p:txBody>
        </p:sp>
        <p:sp>
          <p:nvSpPr>
            <p:cNvPr id="30" name="Rectangle 29"/>
            <p:cNvSpPr/>
            <p:nvPr/>
          </p:nvSpPr>
          <p:spPr>
            <a:xfrm rot="20635974">
              <a:off x="729421" y="4372499"/>
              <a:ext cx="3272719" cy="545409"/>
            </a:xfrm>
            <a:prstGeom prst="rect">
              <a:avLst/>
            </a:prstGeom>
            <a:noFill/>
          </p:spPr>
          <p:txBody>
            <a:bodyPr wrap="none" lIns="91440" tIns="45720" rIns="91440" bIns="45720" numCol="1">
              <a:prstTxWarp prst="textFadeRight">
                <a:avLst/>
              </a:prstTxWarp>
              <a:spAutoFit/>
            </a:bodyPr>
            <a:lstStyle/>
            <a:p>
              <a:pPr algn="ctr"/>
              <a:r>
                <a:rPr lang="en-US" sz="5400" b="1" dirty="0">
                  <a:ln w="18415" cmpd="sng">
                    <a:noFill/>
                    <a:prstDash val="solid"/>
                  </a:ln>
                  <a:solidFill>
                    <a:schemeClr val="accent1">
                      <a:lumMod val="75000"/>
                    </a:schemeClr>
                  </a:solidFill>
                </a:rPr>
                <a:t>can help them</a:t>
              </a:r>
            </a:p>
          </p:txBody>
        </p:sp>
      </p:grpSp>
      <p:grpSp>
        <p:nvGrpSpPr>
          <p:cNvPr id="9" name="Group 8"/>
          <p:cNvGrpSpPr/>
          <p:nvPr/>
        </p:nvGrpSpPr>
        <p:grpSpPr>
          <a:xfrm rot="1380872">
            <a:off x="2372146" y="2680109"/>
            <a:ext cx="3358989" cy="972296"/>
            <a:chOff x="643151" y="3945612"/>
            <a:chExt cx="3358989" cy="972296"/>
          </a:xfrm>
        </p:grpSpPr>
        <p:sp>
          <p:nvSpPr>
            <p:cNvPr id="10" name="Rectangle 9"/>
            <p:cNvSpPr/>
            <p:nvPr/>
          </p:nvSpPr>
          <p:spPr>
            <a:xfrm rot="20943661">
              <a:off x="643151" y="3945612"/>
              <a:ext cx="3272719" cy="545409"/>
            </a:xfrm>
            <a:prstGeom prst="rect">
              <a:avLst/>
            </a:prstGeom>
            <a:noFill/>
          </p:spPr>
          <p:txBody>
            <a:bodyPr wrap="none" lIns="91440" tIns="45720" rIns="91440" bIns="45720" numCol="1">
              <a:prstTxWarp prst="textFadeRight">
                <a:avLst/>
              </a:prstTxWarp>
              <a:spAutoFit/>
            </a:bodyPr>
            <a:lstStyle/>
            <a:p>
              <a:pPr algn="ctr"/>
              <a:r>
                <a:rPr lang="en-US" sz="5400" b="1" dirty="0">
                  <a:ln w="18415" cmpd="sng">
                    <a:noFill/>
                    <a:prstDash val="solid"/>
                  </a:ln>
                  <a:solidFill>
                    <a:schemeClr val="accent1">
                      <a:lumMod val="75000"/>
                    </a:schemeClr>
                  </a:solidFill>
                </a:rPr>
                <a:t>don’t know</a:t>
              </a:r>
            </a:p>
          </p:txBody>
        </p:sp>
        <p:sp>
          <p:nvSpPr>
            <p:cNvPr id="11" name="Rectangle 10"/>
            <p:cNvSpPr/>
            <p:nvPr/>
          </p:nvSpPr>
          <p:spPr>
            <a:xfrm rot="20635974">
              <a:off x="729421" y="4372499"/>
              <a:ext cx="3272719" cy="545409"/>
            </a:xfrm>
            <a:prstGeom prst="rect">
              <a:avLst/>
            </a:prstGeom>
            <a:noFill/>
          </p:spPr>
          <p:txBody>
            <a:bodyPr wrap="none" lIns="91440" tIns="45720" rIns="91440" bIns="45720" numCol="1">
              <a:prstTxWarp prst="textFadeRight">
                <a:avLst/>
              </a:prstTxWarp>
              <a:spAutoFit/>
            </a:bodyPr>
            <a:lstStyle/>
            <a:p>
              <a:pPr algn="ctr"/>
              <a:r>
                <a:rPr lang="en-US" sz="5400" b="1" dirty="0">
                  <a:ln w="18415" cmpd="sng">
                    <a:noFill/>
                    <a:prstDash val="solid"/>
                  </a:ln>
                  <a:solidFill>
                    <a:schemeClr val="accent1">
                      <a:lumMod val="75000"/>
                    </a:schemeClr>
                  </a:solidFill>
                </a:rPr>
                <a:t>where to turn</a:t>
              </a:r>
            </a:p>
          </p:txBody>
        </p:sp>
      </p:gr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0297" y="4087934"/>
            <a:ext cx="2381250" cy="2381250"/>
          </a:xfrm>
          <a:prstGeom prst="rect">
            <a:avLst/>
          </a:prstGeom>
        </p:spPr>
      </p:pic>
    </p:spTree>
    <p:extLst>
      <p:ext uri="{BB962C8B-B14F-4D97-AF65-F5344CB8AC3E}">
        <p14:creationId xmlns:p14="http://schemas.microsoft.com/office/powerpoint/2010/main" val="2509385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9"/>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3"/>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26"/>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4"/>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9"/>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2"/>
                                        </p:tgtEl>
                                        <p:attrNameLst>
                                          <p:attrName>style.visibility</p:attrName>
                                        </p:attrNameLst>
                                      </p:cBhvr>
                                      <p:to>
                                        <p:strVal val="hidden"/>
                                      </p:to>
                                    </p:set>
                                  </p:childTnLst>
                                </p:cTn>
                              </p:par>
                            </p:childTnLst>
                          </p:cTn>
                        </p:par>
                        <p:par>
                          <p:cTn id="47" fill="hold">
                            <p:stCondLst>
                              <p:cond delay="0"/>
                            </p:stCondLst>
                            <p:childTnLst>
                              <p:par>
                                <p:cTn id="48" presetID="22" presetClass="entr" presetSubtype="4" fill="hold" nodeType="afterEffect">
                                  <p:stCondLst>
                                    <p:cond delay="0"/>
                                  </p:stCondLst>
                                  <p:childTnLst>
                                    <p:set>
                                      <p:cBhvr>
                                        <p:cTn id="49" dur="1" fill="hold">
                                          <p:stCondLst>
                                            <p:cond delay="0"/>
                                          </p:stCondLst>
                                        </p:cTn>
                                        <p:tgtEl>
                                          <p:spTgt spid="171"/>
                                        </p:tgtEl>
                                        <p:attrNameLst>
                                          <p:attrName>style.visibility</p:attrName>
                                        </p:attrNameLst>
                                      </p:cBhvr>
                                      <p:to>
                                        <p:strVal val="visible"/>
                                      </p:to>
                                    </p:set>
                                    <p:animEffect transition="in" filter="wipe(down)">
                                      <p:cBhvr>
                                        <p:cTn id="50" dur="50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9" grpId="0"/>
      <p:bldP spid="19" grpId="1"/>
      <p:bldP spid="26" grpId="0"/>
      <p:bldP spid="26"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484784"/>
            <a:ext cx="8229600" cy="2551720"/>
          </a:xfrm>
        </p:spPr>
        <p:txBody>
          <a:bodyPr>
            <a:noAutofit/>
          </a:bodyPr>
          <a:lstStyle/>
          <a:p>
            <a:pPr algn="ctr"/>
            <a:r>
              <a:rPr lang="en-GB" sz="5000" dirty="0">
                <a:solidFill>
                  <a:schemeClr val="accent3">
                    <a:lumMod val="75000"/>
                  </a:schemeClr>
                </a:solidFill>
                <a:latin typeface="+mn-lt"/>
              </a:rPr>
              <a:t>Now we are going to show you how to help your friend.</a:t>
            </a:r>
          </a:p>
        </p:txBody>
      </p:sp>
      <p:pic>
        <p:nvPicPr>
          <p:cNvPr id="3" name="Picture 2">
            <a:extLst>
              <a:ext uri="{FF2B5EF4-FFF2-40B4-BE49-F238E27FC236}">
                <a16:creationId xmlns:a16="http://schemas.microsoft.com/office/drawing/2014/main" xmlns="" id="{BF559A9B-D989-418F-A226-E93CC3396B98}"/>
              </a:ext>
            </a:extLst>
          </p:cNvPr>
          <p:cNvPicPr>
            <a:picLocks noChangeAspect="1"/>
          </p:cNvPicPr>
          <p:nvPr/>
        </p:nvPicPr>
        <p:blipFill>
          <a:blip r:embed="rId3"/>
          <a:stretch>
            <a:fillRect/>
          </a:stretch>
        </p:blipFill>
        <p:spPr>
          <a:xfrm>
            <a:off x="4436182" y="4118336"/>
            <a:ext cx="3319636" cy="2474638"/>
          </a:xfrm>
          <a:prstGeom prst="rect">
            <a:avLst/>
          </a:prstGeom>
        </p:spPr>
      </p:pic>
    </p:spTree>
    <p:extLst>
      <p:ext uri="{BB962C8B-B14F-4D97-AF65-F5344CB8AC3E}">
        <p14:creationId xmlns:p14="http://schemas.microsoft.com/office/powerpoint/2010/main" val="34959225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MS900388550[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6262254" y="3041073"/>
            <a:ext cx="304800" cy="304800"/>
          </a:xfrm>
          <a:prstGeom prst="rect">
            <a:avLst/>
          </a:prstGeom>
        </p:spPr>
      </p:pic>
      <p:sp>
        <p:nvSpPr>
          <p:cNvPr id="2" name="Title 1"/>
          <p:cNvSpPr>
            <a:spLocks noGrp="1"/>
          </p:cNvSpPr>
          <p:nvPr>
            <p:ph type="title"/>
          </p:nvPr>
        </p:nvSpPr>
        <p:spPr/>
        <p:txBody>
          <a:bodyPr/>
          <a:lstStyle/>
          <a:p>
            <a:endParaRPr lang="en-GB" dirty="0"/>
          </a:p>
        </p:txBody>
      </p:sp>
      <p:pic>
        <p:nvPicPr>
          <p:cNvPr id="7" name="Content Placeholder 6" descr="brick-wall-break-through1-300x300.jpg"/>
          <p:cNvPicPr>
            <a:picLocks noGrp="1" noChangeAspect="1"/>
          </p:cNvPicPr>
          <p:nvPr>
            <p:ph idx="1"/>
          </p:nvPr>
        </p:nvPicPr>
        <p:blipFill>
          <a:blip r:embed="rId6" cstate="print"/>
          <a:stretch>
            <a:fillRect/>
          </a:stretch>
        </p:blipFill>
        <p:spPr>
          <a:xfrm>
            <a:off x="1524000" y="-27710"/>
            <a:ext cx="9144000" cy="6885710"/>
          </a:xfrm>
        </p:spPr>
      </p:pic>
      <p:pic>
        <p:nvPicPr>
          <p:cNvPr id="10" name="Picture 9" descr="superman.jpg"/>
          <p:cNvPicPr>
            <a:picLocks noChangeAspect="1"/>
          </p:cNvPicPr>
          <p:nvPr/>
        </p:nvPicPr>
        <p:blipFill>
          <a:blip r:embed="rId7" cstate="print"/>
          <a:stretch>
            <a:fillRect/>
          </a:stretch>
        </p:blipFill>
        <p:spPr>
          <a:xfrm>
            <a:off x="5519937" y="2174002"/>
            <a:ext cx="1456729" cy="2342078"/>
          </a:xfrm>
          <a:prstGeom prst="rect">
            <a:avLst/>
          </a:prstGeom>
        </p:spPr>
      </p:pic>
      <p:sp>
        <p:nvSpPr>
          <p:cNvPr id="6" name="Rectangle 5"/>
          <p:cNvSpPr/>
          <p:nvPr/>
        </p:nvSpPr>
        <p:spPr>
          <a:xfrm rot="20740349">
            <a:off x="4946076" y="3490609"/>
            <a:ext cx="3126585" cy="648700"/>
          </a:xfrm>
          <a:prstGeom prst="rect">
            <a:avLst/>
          </a:prstGeom>
          <a:noFill/>
        </p:spPr>
        <p:txBody>
          <a:bodyPr wrap="none" lIns="91440" tIns="45720" rIns="91440" bIns="45720" numCol="1">
            <a:prstTxWarp prst="textChevronInverted">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solidFill>
                  <a:srgbClr val="FF0000"/>
                </a:solidFill>
                <a:effectLst>
                  <a:outerShdw blurRad="50800" dist="39000" dir="5460000" algn="tl">
                    <a:srgbClr val="000000">
                      <a:alpha val="38000"/>
                    </a:srgbClr>
                  </a:outerShdw>
                </a:effectLst>
              </a:rPr>
              <a:t>Super Friend!</a:t>
            </a:r>
          </a:p>
        </p:txBody>
      </p:sp>
    </p:spTree>
    <p:extLst>
      <p:ext uri="{BB962C8B-B14F-4D97-AF65-F5344CB8AC3E}">
        <p14:creationId xmlns:p14="http://schemas.microsoft.com/office/powerpoint/2010/main" val="210229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42"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648200" y="6245225"/>
            <a:ext cx="2895600" cy="476250"/>
          </a:xfrm>
          <a:prstGeom prst="rect">
            <a:avLst/>
          </a:prstGeom>
        </p:spPr>
        <p:txBody>
          <a:bodyPr/>
          <a:lstStyle/>
          <a:p>
            <a:endParaRPr lang="en-GB" dirty="0"/>
          </a:p>
        </p:txBody>
      </p:sp>
      <p:graphicFrame>
        <p:nvGraphicFramePr>
          <p:cNvPr id="5" name="Diagram 4"/>
          <p:cNvGraphicFramePr/>
          <p:nvPr>
            <p:extLst/>
          </p:nvPr>
        </p:nvGraphicFramePr>
        <p:xfrm>
          <a:off x="1981201" y="1876927"/>
          <a:ext cx="8434137" cy="17445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442410" y="862264"/>
            <a:ext cx="1624264" cy="523220"/>
          </a:xfrm>
          <a:prstGeom prst="rect">
            <a:avLst/>
          </a:prstGeom>
          <a:noFill/>
        </p:spPr>
        <p:txBody>
          <a:bodyPr wrap="square" rtlCol="0">
            <a:spAutoFit/>
          </a:bodyPr>
          <a:lstStyle/>
          <a:p>
            <a:pPr algn="ctr"/>
            <a:r>
              <a:rPr lang="en-GB" sz="2800" b="1" dirty="0">
                <a:solidFill>
                  <a:schemeClr val="accent3">
                    <a:lumMod val="75000"/>
                  </a:schemeClr>
                </a:solidFill>
              </a:rPr>
              <a:t>Step 1</a:t>
            </a:r>
          </a:p>
        </p:txBody>
      </p:sp>
      <p:sp>
        <p:nvSpPr>
          <p:cNvPr id="7" name="TextBox 6"/>
          <p:cNvSpPr txBox="1"/>
          <p:nvPr/>
        </p:nvSpPr>
        <p:spPr>
          <a:xfrm>
            <a:off x="5096376" y="863724"/>
            <a:ext cx="1624264" cy="523220"/>
          </a:xfrm>
          <a:prstGeom prst="rect">
            <a:avLst/>
          </a:prstGeom>
          <a:noFill/>
        </p:spPr>
        <p:txBody>
          <a:bodyPr wrap="square" rtlCol="0">
            <a:spAutoFit/>
          </a:bodyPr>
          <a:lstStyle/>
          <a:p>
            <a:pPr algn="ctr"/>
            <a:r>
              <a:rPr lang="en-GB" sz="2800" b="1" dirty="0">
                <a:solidFill>
                  <a:schemeClr val="accent3">
                    <a:lumMod val="75000"/>
                  </a:schemeClr>
                </a:solidFill>
              </a:rPr>
              <a:t>Step 2</a:t>
            </a:r>
          </a:p>
        </p:txBody>
      </p:sp>
      <p:sp>
        <p:nvSpPr>
          <p:cNvPr id="8" name="TextBox 7"/>
          <p:cNvSpPr txBox="1"/>
          <p:nvPr/>
        </p:nvSpPr>
        <p:spPr>
          <a:xfrm>
            <a:off x="7781514" y="862264"/>
            <a:ext cx="1624264" cy="523220"/>
          </a:xfrm>
          <a:prstGeom prst="rect">
            <a:avLst/>
          </a:prstGeom>
          <a:noFill/>
        </p:spPr>
        <p:txBody>
          <a:bodyPr wrap="square" rtlCol="0">
            <a:spAutoFit/>
          </a:bodyPr>
          <a:lstStyle/>
          <a:p>
            <a:pPr algn="ctr"/>
            <a:r>
              <a:rPr lang="en-GB" sz="2800" b="1" dirty="0">
                <a:solidFill>
                  <a:schemeClr val="accent3">
                    <a:lumMod val="75000"/>
                  </a:schemeClr>
                </a:solidFill>
              </a:rPr>
              <a:t>Step 3</a:t>
            </a:r>
          </a:p>
        </p:txBody>
      </p:sp>
      <p:sp>
        <p:nvSpPr>
          <p:cNvPr id="10" name="TextBox 9"/>
          <p:cNvSpPr txBox="1"/>
          <p:nvPr/>
        </p:nvSpPr>
        <p:spPr>
          <a:xfrm>
            <a:off x="2013284" y="3593432"/>
            <a:ext cx="2482516" cy="3108543"/>
          </a:xfrm>
          <a:prstGeom prst="rect">
            <a:avLst/>
          </a:prstGeom>
          <a:noFill/>
        </p:spPr>
        <p:txBody>
          <a:bodyPr wrap="square" rtlCol="0">
            <a:spAutoFit/>
          </a:bodyPr>
          <a:lstStyle/>
          <a:p>
            <a:pPr algn="ctr"/>
            <a:endParaRPr lang="en-GB" sz="2800" b="1" dirty="0">
              <a:solidFill>
                <a:srgbClr val="39A8A2"/>
              </a:solidFill>
            </a:endParaRPr>
          </a:p>
          <a:p>
            <a:r>
              <a:rPr lang="en-GB" sz="2800" b="1" dirty="0">
                <a:solidFill>
                  <a:schemeClr val="accent3">
                    <a:lumMod val="75000"/>
                  </a:schemeClr>
                </a:solidFill>
              </a:rPr>
              <a:t>Watch out for signs that your friend may be unable to bounce back.</a:t>
            </a:r>
          </a:p>
          <a:p>
            <a:pPr algn="ctr"/>
            <a:endParaRPr lang="en-GB" sz="2800" b="1" dirty="0">
              <a:solidFill>
                <a:srgbClr val="39A8A2"/>
              </a:solidFill>
            </a:endParaRPr>
          </a:p>
        </p:txBody>
      </p:sp>
      <p:sp>
        <p:nvSpPr>
          <p:cNvPr id="11" name="TextBox 10"/>
          <p:cNvSpPr txBox="1"/>
          <p:nvPr/>
        </p:nvSpPr>
        <p:spPr>
          <a:xfrm>
            <a:off x="4752473" y="3613483"/>
            <a:ext cx="2482516" cy="1815882"/>
          </a:xfrm>
          <a:prstGeom prst="rect">
            <a:avLst/>
          </a:prstGeom>
          <a:noFill/>
        </p:spPr>
        <p:txBody>
          <a:bodyPr wrap="square" rtlCol="0">
            <a:spAutoFit/>
          </a:bodyPr>
          <a:lstStyle/>
          <a:p>
            <a:pPr algn="ctr"/>
            <a:endParaRPr lang="en-GB" sz="2800" b="1" dirty="0">
              <a:solidFill>
                <a:srgbClr val="39A8A2"/>
              </a:solidFill>
            </a:endParaRPr>
          </a:p>
          <a:p>
            <a:pPr algn="ctr"/>
            <a:r>
              <a:rPr lang="en-GB" sz="2800" b="1" dirty="0">
                <a:solidFill>
                  <a:schemeClr val="accent3">
                    <a:lumMod val="75000"/>
                  </a:schemeClr>
                </a:solidFill>
              </a:rPr>
              <a:t>Listen and ask.</a:t>
            </a:r>
          </a:p>
          <a:p>
            <a:pPr algn="ctr"/>
            <a:endParaRPr lang="en-GB" sz="2800" b="1" dirty="0">
              <a:solidFill>
                <a:srgbClr val="39A8A2"/>
              </a:solidFill>
            </a:endParaRPr>
          </a:p>
          <a:p>
            <a:pPr algn="ctr"/>
            <a:endParaRPr lang="en-GB" sz="2800" b="1" dirty="0">
              <a:solidFill>
                <a:srgbClr val="39A8A2"/>
              </a:solidFill>
            </a:endParaRPr>
          </a:p>
        </p:txBody>
      </p:sp>
      <p:sp>
        <p:nvSpPr>
          <p:cNvPr id="12" name="TextBox 11"/>
          <p:cNvSpPr txBox="1"/>
          <p:nvPr/>
        </p:nvSpPr>
        <p:spPr>
          <a:xfrm>
            <a:off x="7475621" y="3617495"/>
            <a:ext cx="2482516" cy="2677656"/>
          </a:xfrm>
          <a:prstGeom prst="rect">
            <a:avLst/>
          </a:prstGeom>
          <a:noFill/>
        </p:spPr>
        <p:txBody>
          <a:bodyPr wrap="square" rtlCol="0">
            <a:spAutoFit/>
          </a:bodyPr>
          <a:lstStyle/>
          <a:p>
            <a:pPr algn="ctr"/>
            <a:endParaRPr lang="en-GB" sz="2800" b="1" dirty="0">
              <a:ln>
                <a:solidFill>
                  <a:srgbClr val="0070C0"/>
                </a:solidFill>
              </a:ln>
              <a:solidFill>
                <a:srgbClr val="39A8A2"/>
              </a:solidFill>
              <a:effectLst>
                <a:glow rad="101600">
                  <a:srgbClr val="0070C0">
                    <a:alpha val="40000"/>
                  </a:srgbClr>
                </a:glow>
              </a:effectLst>
            </a:endParaRPr>
          </a:p>
          <a:p>
            <a:r>
              <a:rPr lang="en-GB" sz="2800" b="1" dirty="0">
                <a:solidFill>
                  <a:schemeClr val="accent3">
                    <a:lumMod val="75000"/>
                  </a:schemeClr>
                </a:solidFill>
              </a:rPr>
              <a:t>Link them, and yourself, to the help that is there.</a:t>
            </a:r>
          </a:p>
          <a:p>
            <a:pPr algn="ctr"/>
            <a:endParaRPr lang="en-GB" sz="2800" b="1" dirty="0">
              <a:solidFill>
                <a:srgbClr val="39A8A2"/>
              </a:solidFill>
            </a:endParaRPr>
          </a:p>
        </p:txBody>
      </p:sp>
    </p:spTree>
    <p:extLst>
      <p:ext uri="{BB962C8B-B14F-4D97-AF65-F5344CB8AC3E}">
        <p14:creationId xmlns:p14="http://schemas.microsoft.com/office/powerpoint/2010/main" val="22764233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0-#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0-#ppt_w/2"/>
                                          </p:val>
                                        </p:tav>
                                        <p:tav tm="100000">
                                          <p:val>
                                            <p:strVal val="#ppt_x"/>
                                          </p:val>
                                        </p:tav>
                                      </p:tavLst>
                                    </p:anim>
                                    <p:anim calcmode="lin" valueType="num">
                                      <p:cBhvr additive="base">
                                        <p:cTn id="34" dur="500" fill="hold"/>
                                        <p:tgtEl>
                                          <p:spTgt spid="8"/>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0-#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P spid="7" grpId="0"/>
      <p:bldP spid="8" grpId="0"/>
      <p:bldP spid="10" grpId="0"/>
      <p:bldP spid="11" grpId="0"/>
      <p:bldP spid="12" grpId="0"/>
    </p:bld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Basis</Template>
  <TotalTime>1</TotalTime>
  <Words>1794</Words>
  <Application>Microsoft Office PowerPoint</Application>
  <PresentationFormat>Widescreen</PresentationFormat>
  <Paragraphs>198</Paragraphs>
  <Slides>21</Slides>
  <Notes>21</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Corbel</vt:lpstr>
      <vt:lpstr>Basis</vt:lpstr>
      <vt:lpstr>Resilience skill 5: I can access help.</vt:lpstr>
      <vt:lpstr>Steve Jobs talking about asking for help.</vt:lpstr>
      <vt:lpstr>PowerPoint Presentation</vt:lpstr>
      <vt:lpstr>Is it easy to ask for help? Not always and not for everyone.</vt:lpstr>
      <vt:lpstr>Team Exercise</vt:lpstr>
      <vt:lpstr>Barriers that stop people asking for help</vt:lpstr>
      <vt:lpstr>Now we are going to show you how to help your friend.</vt:lpstr>
      <vt:lpstr>PowerPoint Presentation</vt:lpstr>
      <vt:lpstr>PowerPoint Presentation</vt:lpstr>
      <vt:lpstr>Step 1</vt:lpstr>
      <vt:lpstr>Signs that your friend may have low resilience. </vt:lpstr>
      <vt:lpstr>Step 2</vt:lpstr>
      <vt:lpstr>PowerPoint Presentation</vt:lpstr>
      <vt:lpstr>Your friend may find it hard to talk.</vt:lpstr>
      <vt:lpstr>They might answer:</vt:lpstr>
      <vt:lpstr>PowerPoint Presentation</vt:lpstr>
      <vt:lpstr>Step 3</vt:lpstr>
      <vt:lpstr>LINK</vt:lpstr>
      <vt:lpstr>However, my friend doesn’t want me to tell anyone.</vt:lpstr>
      <vt:lpstr>Resilience Recap</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Resilience skill 5: I can access help.</dc:title>
  <dc:creator>Selina Philpin</dc:creator>
  <cp:lastModifiedBy>Selina Philpin</cp:lastModifiedBy>
  <cp:revision>1</cp:revision>
  <dcterms:created xsi:type="dcterms:W3CDTF">2019-07-07T16:23:34Z</dcterms:created>
  <dcterms:modified xsi:type="dcterms:W3CDTF">2019-07-07T16:24:39Z</dcterms:modified>
</cp:coreProperties>
</file>