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259" r:id="rId5"/>
    <p:sldId id="260" r:id="rId6"/>
    <p:sldId id="261" r:id="rId7"/>
    <p:sldId id="262" r:id="rId8"/>
    <p:sldId id="263" r:id="rId9"/>
    <p:sldId id="264" r:id="rId10"/>
    <p:sldId id="267" r:id="rId11"/>
    <p:sldId id="265" r:id="rId12"/>
    <p:sldId id="266" r:id="rId13"/>
    <p:sldId id="268" r:id="rId14"/>
    <p:sldId id="269" r:id="rId15"/>
    <p:sldId id="275" r:id="rId16"/>
    <p:sldId id="270" r:id="rId17"/>
    <p:sldId id="272" r:id="rId18"/>
    <p:sldId id="273" r:id="rId19"/>
    <p:sldId id="276" r:id="rId20"/>
    <p:sldId id="271"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4" autoAdjust="0"/>
    <p:restoredTop sz="94660"/>
  </p:normalViewPr>
  <p:slideViewPr>
    <p:cSldViewPr snapToGrid="0">
      <p:cViewPr varScale="1">
        <p:scale>
          <a:sx n="86" d="100"/>
          <a:sy n="86" d="100"/>
        </p:scale>
        <p:origin x="57"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CDCA157-78AA-4086-820D-E92A9CBB346C}" type="datetimeFigureOut">
              <a:rPr lang="en-GB" smtClean="0"/>
              <a:t>28/07/2020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110739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CA157-78AA-4086-820D-E92A9CBB346C}" type="datetimeFigureOut">
              <a:rPr lang="en-GB" smtClean="0"/>
              <a:t>28/07/2020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105943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CA157-78AA-4086-820D-E92A9CBB346C}" type="datetimeFigureOut">
              <a:rPr lang="en-GB" smtClean="0"/>
              <a:t>28/07/2020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63180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CA157-78AA-4086-820D-E92A9CBB346C}" type="datetimeFigureOut">
              <a:rPr lang="en-GB" smtClean="0"/>
              <a:t>28/07/2020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45569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DCA157-78AA-4086-820D-E92A9CBB346C}" type="datetimeFigureOut">
              <a:rPr lang="en-GB" smtClean="0"/>
              <a:t>28/07/2020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404546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CDCA157-78AA-4086-820D-E92A9CBB346C}" type="datetimeFigureOut">
              <a:rPr lang="en-GB" smtClean="0"/>
              <a:t>28/07/2020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264998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CDCA157-78AA-4086-820D-E92A9CBB346C}" type="datetimeFigureOut">
              <a:rPr lang="en-GB" smtClean="0"/>
              <a:t>28/07/2020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230483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CDCA157-78AA-4086-820D-E92A9CBB346C}" type="datetimeFigureOut">
              <a:rPr lang="en-GB" smtClean="0"/>
              <a:t>28/07/2020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409437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CA157-78AA-4086-820D-E92A9CBB346C}" type="datetimeFigureOut">
              <a:rPr lang="en-GB" smtClean="0"/>
              <a:t>28/07/2020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2518152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DCA157-78AA-4086-820D-E92A9CBB346C}" type="datetimeFigureOut">
              <a:rPr lang="en-GB" smtClean="0"/>
              <a:t>28/07/2020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75152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DCA157-78AA-4086-820D-E92A9CBB346C}" type="datetimeFigureOut">
              <a:rPr lang="en-GB" smtClean="0"/>
              <a:t>28/07/2020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32AB1F-2E44-4C82-9512-ED93C0832E87}" type="slidenum">
              <a:rPr lang="en-GB" smtClean="0"/>
              <a:t>‹#›</a:t>
            </a:fld>
            <a:endParaRPr lang="en-GB"/>
          </a:p>
        </p:txBody>
      </p:sp>
    </p:spTree>
    <p:extLst>
      <p:ext uri="{BB962C8B-B14F-4D97-AF65-F5344CB8AC3E}">
        <p14:creationId xmlns:p14="http://schemas.microsoft.com/office/powerpoint/2010/main" val="104232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CA157-78AA-4086-820D-E92A9CBB346C}" type="datetimeFigureOut">
              <a:rPr lang="en-GB" smtClean="0"/>
              <a:t>28/07/2020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2AB1F-2E44-4C82-9512-ED93C0832E87}" type="slidenum">
              <a:rPr lang="en-GB" smtClean="0"/>
              <a:t>‹#›</a:t>
            </a:fld>
            <a:endParaRPr lang="en-GB"/>
          </a:p>
        </p:txBody>
      </p:sp>
    </p:spTree>
    <p:extLst>
      <p:ext uri="{BB962C8B-B14F-4D97-AF65-F5344CB8AC3E}">
        <p14:creationId xmlns:p14="http://schemas.microsoft.com/office/powerpoint/2010/main" val="2103217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hyperlink" Target="https://www.google.co.uk/url?sa=i&amp;url=https%3A%2F%2Fwww.shutterstock.com%2Fsearch%2Fchatiquette&amp;psig=AOvVaw3tdNaqbGvE0EW4D1f-7fxA&amp;ust=1594819654158000&amp;source=images&amp;cd=vfe&amp;ved=0CAIQjRxqFwoTCND_u6_szOoCFQAAAAAdAAAAABAD"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https://www.ozassignments.com/the-biggest-benefits-of-effective-note-takin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56" y="367646"/>
            <a:ext cx="10788973" cy="6039193"/>
          </a:xfrm>
          <a:prstGeom prst="rect">
            <a:avLst/>
          </a:prstGeom>
          <a:effectLst>
            <a:glow rad="127000">
              <a:srgbClr val="FF0000">
                <a:alpha val="42000"/>
              </a:srgbClr>
            </a:glow>
            <a:softEdge rad="622300"/>
          </a:effectLst>
        </p:spPr>
      </p:pic>
      <p:sp>
        <p:nvSpPr>
          <p:cNvPr id="2" name="Title 1"/>
          <p:cNvSpPr>
            <a:spLocks noGrp="1"/>
          </p:cNvSpPr>
          <p:nvPr>
            <p:ph type="ctrTitle"/>
          </p:nvPr>
        </p:nvSpPr>
        <p:spPr>
          <a:xfrm>
            <a:off x="1381174" y="3555458"/>
            <a:ext cx="9144000" cy="2387600"/>
          </a:xfrm>
        </p:spPr>
        <p:txBody>
          <a:bodyPr>
            <a:noAutofit/>
          </a:bodyPr>
          <a:lstStyle/>
          <a:p>
            <a:r>
              <a:rPr lang="en-GB" sz="9600" b="1" dirty="0">
                <a:solidFill>
                  <a:schemeClr val="bg1"/>
                </a:solidFill>
              </a:rPr>
              <a:t> </a:t>
            </a:r>
            <a:br>
              <a:rPr lang="en-GB" sz="9600" b="1" dirty="0">
                <a:solidFill>
                  <a:schemeClr val="bg1"/>
                </a:solidFill>
              </a:rPr>
            </a:br>
            <a:r>
              <a:rPr lang="en-GB" sz="9600" b="1" dirty="0">
                <a:solidFill>
                  <a:schemeClr val="bg1"/>
                </a:solidFill>
              </a:rPr>
              <a:t>Online Learning Etiquette</a:t>
            </a:r>
            <a:br>
              <a:rPr lang="en-GB" sz="9600" b="1" dirty="0">
                <a:solidFill>
                  <a:schemeClr val="bg1"/>
                </a:solidFill>
              </a:rPr>
            </a:br>
            <a:endParaRPr lang="en-GB" sz="9600" dirty="0">
              <a:solidFill>
                <a:schemeClr val="bg1"/>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3718" b="25258"/>
          <a:stretch/>
        </p:blipFill>
        <p:spPr>
          <a:xfrm>
            <a:off x="4881611" y="942680"/>
            <a:ext cx="2143125" cy="1093509"/>
          </a:xfrm>
          <a:prstGeom prst="rect">
            <a:avLst/>
          </a:prstGeom>
          <a:effectLst>
            <a:softEdge rad="101600"/>
          </a:effectLst>
        </p:spPr>
      </p:pic>
      <p:pic>
        <p:nvPicPr>
          <p:cNvPr id="7" name="Recorded Sound - 1">
            <a:hlinkClick r:id="" action="ppaction://media"/>
            <a:extLst>
              <a:ext uri="{FF2B5EF4-FFF2-40B4-BE49-F238E27FC236}">
                <a16:creationId xmlns:a16="http://schemas.microsoft.com/office/drawing/2014/main" id="{C108D86B-DE42-40FF-BACB-B70D3AD755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571909336"/>
      </p:ext>
    </p:extLst>
  </p:cSld>
  <p:clrMapOvr>
    <a:masterClrMapping/>
  </p:clrMapOvr>
  <mc:AlternateContent xmlns:mc="http://schemas.openxmlformats.org/markup-compatibility/2006">
    <mc:Choice xmlns:p14="http://schemas.microsoft.com/office/powerpoint/2010/main" Requires="p14">
      <p:transition spd="slow" p14:dur="2000" advTm="3899"/>
    </mc:Choice>
    <mc:Fallback>
      <p:transition spd="slow" advTm="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50" objId="7"/>
        <p14:stopEvt time="3339"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796" y="225559"/>
            <a:ext cx="10515600" cy="1039813"/>
          </a:xfrm>
        </p:spPr>
        <p:txBody>
          <a:bodyPr vert="horz" lIns="91440" tIns="45720" rIns="91440" bIns="45720" rtlCol="0" anchor="ctr">
            <a:normAutofit/>
          </a:bodyPr>
          <a:lstStyle/>
          <a:p>
            <a:r>
              <a:rPr lang="en-GB" sz="5400" b="1" dirty="0">
                <a:solidFill>
                  <a:srgbClr val="FF0000"/>
                </a:solidFill>
              </a:rPr>
              <a:t>Ask questions???????</a:t>
            </a:r>
          </a:p>
        </p:txBody>
      </p:sp>
      <p:sp>
        <p:nvSpPr>
          <p:cNvPr id="3" name="Content Placeholder 2"/>
          <p:cNvSpPr>
            <a:spLocks noGrp="1"/>
          </p:cNvSpPr>
          <p:nvPr>
            <p:ph idx="1"/>
          </p:nvPr>
        </p:nvSpPr>
        <p:spPr>
          <a:xfrm>
            <a:off x="336125" y="1639331"/>
            <a:ext cx="10487322" cy="4956175"/>
          </a:xfrm>
        </p:spPr>
        <p:txBody>
          <a:bodyPr>
            <a:noAutofit/>
          </a:bodyPr>
          <a:lstStyle/>
          <a:p>
            <a:r>
              <a:rPr lang="en-GB" sz="2400" dirty="0"/>
              <a:t>Your lecturers are there to support and help you, and it makes it easier on everyone if you can ask a question during the lesson. </a:t>
            </a:r>
          </a:p>
          <a:p>
            <a:r>
              <a:rPr lang="en-GB" sz="2400" dirty="0"/>
              <a:t>However, don’t just un-mute and interrupt if your lecturer is in the middle of an explanation or providing instructions</a:t>
            </a:r>
          </a:p>
          <a:p>
            <a:r>
              <a:rPr lang="en-GB" sz="2400" dirty="0"/>
              <a:t>Make a note of the question as a reminder to yourself and ask when prompted by the lecturer</a:t>
            </a:r>
          </a:p>
          <a:p>
            <a:r>
              <a:rPr lang="en-GB" sz="2400" dirty="0"/>
              <a:t>You can “Raise you hand” which is an option in the Teams and Zoom apps (covered in tutorials later)</a:t>
            </a:r>
          </a:p>
          <a:p>
            <a:r>
              <a:rPr lang="en-GB" sz="2400" dirty="0"/>
              <a:t>You can also type your question into the chat box for the lecturer to see</a:t>
            </a:r>
          </a:p>
          <a:p>
            <a:pPr marL="0" indent="0">
              <a:buNone/>
            </a:pPr>
            <a:endParaRPr lang="en-GB" sz="2400" dirty="0"/>
          </a:p>
          <a:p>
            <a:pPr marL="0" indent="0">
              <a:buNone/>
            </a:pPr>
            <a:r>
              <a:rPr lang="en-GB" sz="2400" dirty="0">
                <a:solidFill>
                  <a:srgbClr val="FF0000"/>
                </a:solidFill>
              </a:rPr>
              <a:t>Tip: </a:t>
            </a:r>
            <a:r>
              <a:rPr lang="en-GB" sz="2400" dirty="0"/>
              <a:t>– Listen to the lecturer’s instructions at the beginning and during the lesson so you know when and how to ask questions</a:t>
            </a:r>
            <a:endParaRPr lang="en-GB" sz="2000" dirty="0"/>
          </a:p>
          <a:p>
            <a:endParaRPr lang="en-GB" sz="2000"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rot="1096998">
            <a:off x="8725810" y="109885"/>
            <a:ext cx="3292257" cy="2310972"/>
          </a:xfrm>
          <a:prstGeom prst="rect">
            <a:avLst/>
          </a:prstGeom>
          <a:effectLst>
            <a:softEdge rad="584200"/>
          </a:effectLst>
        </p:spPr>
      </p:pic>
      <p:pic>
        <p:nvPicPr>
          <p:cNvPr id="4" name="Recorded Sound">
            <a:hlinkClick r:id="" action="ppaction://media"/>
            <a:extLst>
              <a:ext uri="{FF2B5EF4-FFF2-40B4-BE49-F238E27FC236}">
                <a16:creationId xmlns:a16="http://schemas.microsoft.com/office/drawing/2014/main" id="{311E82ED-73F3-47B7-BEE4-DAD638A4B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759857510"/>
      </p:ext>
    </p:extLst>
  </p:cSld>
  <p:clrMapOvr>
    <a:masterClrMapping/>
  </p:clrMapOvr>
  <mc:AlternateContent xmlns:mc="http://schemas.openxmlformats.org/markup-compatibility/2006">
    <mc:Choice xmlns:p14="http://schemas.microsoft.com/office/powerpoint/2010/main" Requires="p14">
      <p:transition spd="slow" p14:dur="2000" advTm="37156"/>
    </mc:Choice>
    <mc:Fallback>
      <p:transition spd="slow" advTm="3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7156"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GB" sz="5400" b="1" dirty="0">
                <a:solidFill>
                  <a:srgbClr val="FF0000"/>
                </a:solidFill>
              </a:rPr>
              <a:t>Be polite</a:t>
            </a:r>
            <a:br>
              <a:rPr lang="en-GB" sz="5400" b="1" dirty="0">
                <a:solidFill>
                  <a:srgbClr val="FF0000"/>
                </a:solidFill>
              </a:rPr>
            </a:br>
            <a:endParaRPr lang="en-GB" sz="5400" b="1" dirty="0">
              <a:solidFill>
                <a:srgbClr val="FF0000"/>
              </a:solidFill>
            </a:endParaRPr>
          </a:p>
        </p:txBody>
      </p:sp>
      <p:sp>
        <p:nvSpPr>
          <p:cNvPr id="3" name="Content Placeholder 2"/>
          <p:cNvSpPr>
            <a:spLocks noGrp="1"/>
          </p:cNvSpPr>
          <p:nvPr>
            <p:ph idx="1"/>
          </p:nvPr>
        </p:nvSpPr>
        <p:spPr>
          <a:xfrm>
            <a:off x="838200" y="1825625"/>
            <a:ext cx="10983012" cy="4351338"/>
          </a:xfrm>
        </p:spPr>
        <p:txBody>
          <a:bodyPr/>
          <a:lstStyle/>
          <a:p>
            <a:r>
              <a:rPr lang="en-GB" dirty="0"/>
              <a:t>Background noise can be very distracting, so stay on mute if you’re not talking. </a:t>
            </a:r>
          </a:p>
          <a:p>
            <a:r>
              <a:rPr lang="en-GB" dirty="0"/>
              <a:t>Avoid eating or chewing during a virtual session. </a:t>
            </a:r>
          </a:p>
          <a:p>
            <a:r>
              <a:rPr lang="en-GB" dirty="0"/>
              <a:t>Finally, remember you can be seen so avoid doing anything embarrassing like picking your nose!  </a:t>
            </a:r>
          </a:p>
          <a:p>
            <a:endParaRPr lang="en-GB" dirty="0"/>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924300" y="4229100"/>
            <a:ext cx="3790950" cy="2428875"/>
          </a:xfrm>
          <a:prstGeom prst="rect">
            <a:avLst/>
          </a:prstGeom>
          <a:effectLst>
            <a:softEdge rad="215900"/>
          </a:effectLst>
        </p:spPr>
      </p:pic>
      <p:pic>
        <p:nvPicPr>
          <p:cNvPr id="5" name="Recorded Sound 11">
            <a:hlinkClick r:id="" action="ppaction://media"/>
            <a:extLst>
              <a:ext uri="{FF2B5EF4-FFF2-40B4-BE49-F238E27FC236}">
                <a16:creationId xmlns:a16="http://schemas.microsoft.com/office/drawing/2014/main" id="{E9CD9900-6CB8-466D-A575-7D2B67E9C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138580279"/>
      </p:ext>
    </p:extLst>
  </p:cSld>
  <p:clrMapOvr>
    <a:masterClrMapping/>
  </p:clrMapOvr>
  <mc:AlternateContent xmlns:mc="http://schemas.openxmlformats.org/markup-compatibility/2006">
    <mc:Choice xmlns:p14="http://schemas.microsoft.com/office/powerpoint/2010/main" Requires="p14">
      <p:transition spd="slow" p14:dur="2000" advTm="14966"/>
    </mc:Choice>
    <mc:Fallback>
      <p:transition spd="slow" advTm="1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4882"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190" y="365125"/>
            <a:ext cx="10515600" cy="1325563"/>
          </a:xfrm>
        </p:spPr>
        <p:txBody>
          <a:bodyPr vert="horz" lIns="91440" tIns="45720" rIns="91440" bIns="45720" rtlCol="0" anchor="ctr">
            <a:noAutofit/>
          </a:bodyPr>
          <a:lstStyle/>
          <a:p>
            <a:r>
              <a:rPr lang="en-GB" sz="5400" b="1" dirty="0">
                <a:solidFill>
                  <a:srgbClr val="FF0000"/>
                </a:solidFill>
              </a:rPr>
              <a:t>Try not to dominate the discussion </a:t>
            </a:r>
            <a:br>
              <a:rPr lang="en-GB" sz="5400" b="1" dirty="0">
                <a:solidFill>
                  <a:srgbClr val="FF0000"/>
                </a:solidFill>
              </a:rPr>
            </a:br>
            <a:endParaRPr lang="en-GB" sz="5400" b="1" dirty="0">
              <a:solidFill>
                <a:srgbClr val="FF0000"/>
              </a:solidFill>
            </a:endParaRPr>
          </a:p>
        </p:txBody>
      </p:sp>
      <p:sp>
        <p:nvSpPr>
          <p:cNvPr id="3" name="Content Placeholder 2"/>
          <p:cNvSpPr>
            <a:spLocks noGrp="1"/>
          </p:cNvSpPr>
          <p:nvPr>
            <p:ph idx="1"/>
          </p:nvPr>
        </p:nvSpPr>
        <p:spPr>
          <a:xfrm>
            <a:off x="695325" y="1690688"/>
            <a:ext cx="6124575" cy="4956175"/>
          </a:xfrm>
        </p:spPr>
        <p:txBody>
          <a:bodyPr>
            <a:normAutofit fontScale="92500" lnSpcReduction="20000"/>
          </a:bodyPr>
          <a:lstStyle/>
          <a:p>
            <a:r>
              <a:rPr lang="en-GB" dirty="0"/>
              <a:t>Lecturers greatly appreciate student participation</a:t>
            </a:r>
          </a:p>
          <a:p>
            <a:r>
              <a:rPr lang="en-GB" dirty="0"/>
              <a:t>However, if you are a natural talker, please make sure you give others a chance as they may need a bit more time to comment or answer questions</a:t>
            </a:r>
          </a:p>
          <a:p>
            <a:r>
              <a:rPr lang="en-GB" dirty="0"/>
              <a:t>Obviously, if the lecturer asks you a direct question, that doesn’t count!</a:t>
            </a:r>
          </a:p>
          <a:p>
            <a:endParaRPr lang="en-GB" dirty="0"/>
          </a:p>
          <a:p>
            <a:pPr marL="0" indent="0">
              <a:buNone/>
            </a:pPr>
            <a:r>
              <a:rPr lang="en-GB" dirty="0">
                <a:solidFill>
                  <a:srgbClr val="FF0000"/>
                </a:solidFill>
              </a:rPr>
              <a:t>Tip: </a:t>
            </a:r>
            <a:r>
              <a:rPr lang="en-GB" dirty="0"/>
              <a:t>– Count how many other students have spoken since the last time you spoke. If that number seems to average in the 4-5 range or higher, you’re probably fine, even if you’re still sharing more than others. </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7091362" y="2066925"/>
            <a:ext cx="4729163" cy="3371850"/>
          </a:xfrm>
          <a:prstGeom prst="rect">
            <a:avLst/>
          </a:prstGeom>
          <a:effectLst>
            <a:softEdge rad="76200"/>
          </a:effectLst>
        </p:spPr>
      </p:pic>
      <p:pic>
        <p:nvPicPr>
          <p:cNvPr id="5" name="Recorded Sound 12">
            <a:hlinkClick r:id="" action="ppaction://media"/>
            <a:extLst>
              <a:ext uri="{FF2B5EF4-FFF2-40B4-BE49-F238E27FC236}">
                <a16:creationId xmlns:a16="http://schemas.microsoft.com/office/drawing/2014/main" id="{140B7838-CF98-4F81-8A7D-691D238B06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194778060"/>
      </p:ext>
    </p:extLst>
  </p:cSld>
  <p:clrMapOvr>
    <a:masterClrMapping/>
  </p:clrMapOvr>
  <mc:AlternateContent xmlns:mc="http://schemas.openxmlformats.org/markup-compatibility/2006">
    <mc:Choice xmlns:p14="http://schemas.microsoft.com/office/powerpoint/2010/main" Requires="p14">
      <p:transition spd="slow" p14:dur="2000" advTm="30376"/>
    </mc:Choice>
    <mc:Fallback>
      <p:transition spd="slow" advTm="3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30180"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71" y="79375"/>
            <a:ext cx="10515600" cy="1006475"/>
          </a:xfrm>
        </p:spPr>
        <p:txBody>
          <a:bodyPr vert="horz" lIns="91440" tIns="45720" rIns="91440" bIns="45720" rtlCol="0" anchor="ctr">
            <a:noAutofit/>
          </a:bodyPr>
          <a:lstStyle/>
          <a:p>
            <a:r>
              <a:rPr lang="en-GB" sz="5400" b="1" dirty="0">
                <a:solidFill>
                  <a:srgbClr val="FF0000"/>
                </a:solidFill>
              </a:rPr>
              <a:t>Chat - Be careful with your words</a:t>
            </a:r>
          </a:p>
        </p:txBody>
      </p:sp>
      <p:sp>
        <p:nvSpPr>
          <p:cNvPr id="3" name="Content Placeholder 2"/>
          <p:cNvSpPr>
            <a:spLocks noGrp="1"/>
          </p:cNvSpPr>
          <p:nvPr>
            <p:ph idx="1"/>
          </p:nvPr>
        </p:nvSpPr>
        <p:spPr>
          <a:xfrm>
            <a:off x="609599" y="1085850"/>
            <a:ext cx="11229975" cy="4351338"/>
          </a:xfrm>
        </p:spPr>
        <p:txBody>
          <a:bodyPr>
            <a:normAutofit/>
          </a:bodyPr>
          <a:lstStyle/>
          <a:p>
            <a:r>
              <a:rPr lang="en-GB" dirty="0"/>
              <a:t>Chat boxes are incorporated into many virtual lessons as a place for students to share ideas and ask questions related to the lesson. </a:t>
            </a:r>
          </a:p>
          <a:p>
            <a:r>
              <a:rPr lang="en-GB" dirty="0"/>
              <a:t>It can be a helpful resource or it can be a major distraction. </a:t>
            </a:r>
          </a:p>
          <a:p>
            <a:r>
              <a:rPr lang="en-GB" dirty="0"/>
              <a:t>Outside lessons, you may also use a chat room to socialise with other students at the college</a:t>
            </a:r>
          </a:p>
          <a:p>
            <a:r>
              <a:rPr lang="en-GB" dirty="0"/>
              <a:t>When using “Chat”, please ensure you follow the College “Chatiquette” guidelines</a:t>
            </a:r>
          </a:p>
          <a:p>
            <a:pPr marL="914400" lvl="2" indent="0">
              <a:buNone/>
            </a:pPr>
            <a:endParaRPr lang="en-GB" dirty="0"/>
          </a:p>
          <a:p>
            <a:endParaRPr lang="en-GB" dirty="0"/>
          </a:p>
          <a:p>
            <a:endParaRPr lang="en-GB" dirty="0"/>
          </a:p>
        </p:txBody>
      </p:sp>
      <p:pic>
        <p:nvPicPr>
          <p:cNvPr id="3074" name="Picture 2" descr="Chatiquette Images, Stock Photos &amp; Vectors | Shutterstock">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309"/>
          <a:stretch/>
        </p:blipFill>
        <p:spPr bwMode="auto">
          <a:xfrm>
            <a:off x="2762086" y="4027570"/>
            <a:ext cx="5657850" cy="2498725"/>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pic>
        <p:nvPicPr>
          <p:cNvPr id="4" name="Recorded Sound 13">
            <a:hlinkClick r:id="" action="ppaction://media"/>
            <a:extLst>
              <a:ext uri="{FF2B5EF4-FFF2-40B4-BE49-F238E27FC236}">
                <a16:creationId xmlns:a16="http://schemas.microsoft.com/office/drawing/2014/main" id="{82AEA8CB-F366-41C1-A8B9-7C5217395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493795168"/>
      </p:ext>
    </p:extLst>
  </p:cSld>
  <p:clrMapOvr>
    <a:masterClrMapping/>
  </p:clrMapOvr>
  <mc:AlternateContent xmlns:mc="http://schemas.openxmlformats.org/markup-compatibility/2006">
    <mc:Choice xmlns:p14="http://schemas.microsoft.com/office/powerpoint/2010/main" Requires="p14">
      <p:transition spd="slow" p14:dur="2000" advTm="26129"/>
    </mc:Choice>
    <mc:Fallback>
      <p:transition spd="slow" advTm="2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5595"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1250" y="0"/>
            <a:ext cx="10515600" cy="1006475"/>
          </a:xfrm>
        </p:spPr>
        <p:txBody>
          <a:bodyPr vert="horz" lIns="91440" tIns="45720" rIns="91440" bIns="45720" rtlCol="0" anchor="ctr">
            <a:noAutofit/>
          </a:bodyPr>
          <a:lstStyle/>
          <a:p>
            <a:r>
              <a:rPr lang="en-GB" sz="5400" b="1" dirty="0">
                <a:solidFill>
                  <a:srgbClr val="FF0000"/>
                </a:solidFill>
              </a:rPr>
              <a:t>“Chatiquette” – Guidelines - 1</a:t>
            </a:r>
          </a:p>
        </p:txBody>
      </p:sp>
      <p:sp>
        <p:nvSpPr>
          <p:cNvPr id="3" name="Content Placeholder 2"/>
          <p:cNvSpPr>
            <a:spLocks noGrp="1"/>
          </p:cNvSpPr>
          <p:nvPr>
            <p:ph idx="1"/>
          </p:nvPr>
        </p:nvSpPr>
        <p:spPr>
          <a:xfrm>
            <a:off x="149552" y="1554468"/>
            <a:ext cx="11844485" cy="5072575"/>
          </a:xfrm>
        </p:spPr>
        <p:txBody>
          <a:bodyPr>
            <a:noAutofit/>
          </a:bodyPr>
          <a:lstStyle/>
          <a:p>
            <a:pPr marL="0" indent="0">
              <a:lnSpc>
                <a:spcPct val="100000"/>
              </a:lnSpc>
              <a:spcBef>
                <a:spcPts val="0"/>
              </a:spcBef>
              <a:buNone/>
            </a:pPr>
            <a:r>
              <a:rPr lang="en-GB" sz="1800" b="1" dirty="0"/>
              <a:t>1 - Think before you type; it could be there forever</a:t>
            </a:r>
            <a:endParaRPr lang="en-GB" sz="1800" dirty="0"/>
          </a:p>
          <a:p>
            <a:pPr marL="0" indent="0">
              <a:lnSpc>
                <a:spcPct val="100000"/>
              </a:lnSpc>
              <a:spcBef>
                <a:spcPts val="0"/>
              </a:spcBef>
              <a:buNone/>
            </a:pPr>
            <a:r>
              <a:rPr lang="en-GB" sz="1600" dirty="0"/>
              <a:t>A passing comment spoken in class can be forgotten a few minutes later, but what you share in a chat room is part of a permanent digital record.  </a:t>
            </a:r>
          </a:p>
          <a:p>
            <a:pPr marL="0" indent="0">
              <a:lnSpc>
                <a:spcPct val="100000"/>
              </a:lnSpc>
              <a:spcBef>
                <a:spcPts val="0"/>
              </a:spcBef>
              <a:buNone/>
            </a:pPr>
            <a:endParaRPr lang="en-GB" sz="1800" b="1" dirty="0"/>
          </a:p>
          <a:p>
            <a:pPr marL="0" indent="0">
              <a:lnSpc>
                <a:spcPct val="100000"/>
              </a:lnSpc>
              <a:spcBef>
                <a:spcPts val="0"/>
              </a:spcBef>
              <a:buNone/>
            </a:pPr>
            <a:r>
              <a:rPr lang="en-GB" sz="1800" b="1" dirty="0"/>
              <a:t>2 – Be careful with personal details</a:t>
            </a:r>
          </a:p>
          <a:p>
            <a:pPr marL="0" indent="0">
              <a:lnSpc>
                <a:spcPct val="100000"/>
              </a:lnSpc>
              <a:spcBef>
                <a:spcPts val="0"/>
              </a:spcBef>
              <a:buNone/>
            </a:pPr>
            <a:r>
              <a:rPr lang="en-GB" sz="1600" dirty="0"/>
              <a:t>Be careful about disclosing your own personal details. Also, do not disclose the identity, contact details, photographs or videos of any other person without their permission.  </a:t>
            </a:r>
          </a:p>
          <a:p>
            <a:pPr marL="0" indent="0">
              <a:lnSpc>
                <a:spcPct val="100000"/>
              </a:lnSpc>
              <a:spcBef>
                <a:spcPts val="0"/>
              </a:spcBef>
              <a:buNone/>
            </a:pPr>
            <a:endParaRPr lang="en-GB" sz="1800" b="1" dirty="0"/>
          </a:p>
          <a:p>
            <a:pPr marL="0" indent="0">
              <a:lnSpc>
                <a:spcPct val="100000"/>
              </a:lnSpc>
              <a:spcBef>
                <a:spcPts val="0"/>
              </a:spcBef>
              <a:buNone/>
            </a:pPr>
            <a:r>
              <a:rPr lang="en-GB" sz="1800" b="1" dirty="0"/>
              <a:t>3 - Be kind and respectful</a:t>
            </a:r>
            <a:endParaRPr lang="en-GB" sz="1800" dirty="0"/>
          </a:p>
          <a:p>
            <a:pPr marL="0" indent="0">
              <a:lnSpc>
                <a:spcPct val="100000"/>
              </a:lnSpc>
              <a:spcBef>
                <a:spcPts val="0"/>
              </a:spcBef>
              <a:buNone/>
            </a:pPr>
            <a:r>
              <a:rPr lang="en-GB" sz="1600" dirty="0"/>
              <a:t>Online communication comes with a level of anonymity that doesn’t exist when you’re talking to someone face-to-face. Sometimes this leads people to behave rudely when they disagree with one another.  Make a point to be kind and respectful in your comments—even if you disagree with someone. </a:t>
            </a:r>
          </a:p>
          <a:p>
            <a:pPr marL="0" indent="0">
              <a:lnSpc>
                <a:spcPct val="100000"/>
              </a:lnSpc>
              <a:spcBef>
                <a:spcPts val="0"/>
              </a:spcBef>
              <a:buNone/>
            </a:pPr>
            <a:endParaRPr lang="en-GB" sz="1800" b="1" dirty="0"/>
          </a:p>
          <a:p>
            <a:pPr marL="0" indent="0">
              <a:lnSpc>
                <a:spcPct val="100000"/>
              </a:lnSpc>
              <a:spcBef>
                <a:spcPts val="0"/>
              </a:spcBef>
              <a:buNone/>
            </a:pPr>
            <a:r>
              <a:rPr lang="en-GB" sz="1800" b="1" dirty="0"/>
              <a:t>4 – Be wary of CAPITAL LETTERS</a:t>
            </a:r>
            <a:endParaRPr lang="en-GB" sz="1800" dirty="0"/>
          </a:p>
          <a:p>
            <a:pPr marL="0" indent="0">
              <a:lnSpc>
                <a:spcPct val="100000"/>
              </a:lnSpc>
              <a:spcBef>
                <a:spcPts val="0"/>
              </a:spcBef>
              <a:buNone/>
            </a:pPr>
            <a:r>
              <a:rPr lang="en-GB" sz="1600" dirty="0"/>
              <a:t>There’s a time and a place for everything—BUT IN MOST SITUATIONS TYPING IN ALL CAPS IS INAPPROPRIATE. Most readers tend to perceive it as shouting and will have a hard time taking what you say seriously, no matter how intelligent your response may be. </a:t>
            </a:r>
            <a:endParaRPr lang="en-GB" sz="1800" b="1" dirty="0"/>
          </a:p>
          <a:p>
            <a:pPr marL="0" indent="0">
              <a:buNone/>
            </a:pPr>
            <a:endParaRPr lang="en-GB" sz="1050" dirty="0"/>
          </a:p>
          <a:p>
            <a:pPr marL="914400" lvl="2" indent="0">
              <a:buNone/>
            </a:pPr>
            <a:endParaRPr lang="en-GB" sz="1400" dirty="0"/>
          </a:p>
          <a:p>
            <a:endParaRPr lang="en-GB" sz="1800" dirty="0"/>
          </a:p>
          <a:p>
            <a:endParaRPr lang="en-GB"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8615" y="0"/>
            <a:ext cx="1905000" cy="1905000"/>
          </a:xfrm>
          <a:prstGeom prst="rect">
            <a:avLst/>
          </a:prstGeom>
          <a:effectLst>
            <a:softEdge rad="292100"/>
          </a:effectLst>
        </p:spPr>
      </p:pic>
      <p:pic>
        <p:nvPicPr>
          <p:cNvPr id="5" name="Recorded Sound 14">
            <a:hlinkClick r:id="" action="ppaction://media"/>
            <a:extLst>
              <a:ext uri="{FF2B5EF4-FFF2-40B4-BE49-F238E27FC236}">
                <a16:creationId xmlns:a16="http://schemas.microsoft.com/office/drawing/2014/main" id="{51572A76-DDFB-4E3A-A6DE-BE68597A02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844328229"/>
      </p:ext>
    </p:extLst>
  </p:cSld>
  <p:clrMapOvr>
    <a:masterClrMapping/>
  </p:clrMapOvr>
  <mc:AlternateContent xmlns:mc="http://schemas.openxmlformats.org/markup-compatibility/2006">
    <mc:Choice xmlns:p14="http://schemas.microsoft.com/office/powerpoint/2010/main" Requires="p14">
      <p:transition spd="slow" p14:dur="2000" advTm="56251"/>
    </mc:Choice>
    <mc:Fallback>
      <p:transition spd="slow" advTm="56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6251"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1250" y="0"/>
            <a:ext cx="10515600" cy="1006475"/>
          </a:xfrm>
        </p:spPr>
        <p:txBody>
          <a:bodyPr vert="horz" lIns="91440" tIns="45720" rIns="91440" bIns="45720" rtlCol="0" anchor="ctr">
            <a:noAutofit/>
          </a:bodyPr>
          <a:lstStyle/>
          <a:p>
            <a:r>
              <a:rPr lang="en-GB" sz="5400" b="1" dirty="0">
                <a:solidFill>
                  <a:srgbClr val="FF0000"/>
                </a:solidFill>
              </a:rPr>
              <a:t>“Chatiquette” – Guidelines - 2</a:t>
            </a:r>
          </a:p>
        </p:txBody>
      </p:sp>
      <p:sp>
        <p:nvSpPr>
          <p:cNvPr id="3" name="Content Placeholder 2"/>
          <p:cNvSpPr>
            <a:spLocks noGrp="1"/>
          </p:cNvSpPr>
          <p:nvPr>
            <p:ph idx="1"/>
          </p:nvPr>
        </p:nvSpPr>
        <p:spPr>
          <a:xfrm>
            <a:off x="347515" y="1535614"/>
            <a:ext cx="11844485" cy="5072575"/>
          </a:xfrm>
        </p:spPr>
        <p:txBody>
          <a:bodyPr>
            <a:noAutofit/>
          </a:bodyPr>
          <a:lstStyle/>
          <a:p>
            <a:pPr marL="0" indent="0">
              <a:lnSpc>
                <a:spcPct val="100000"/>
              </a:lnSpc>
              <a:spcBef>
                <a:spcPts val="0"/>
              </a:spcBef>
              <a:buNone/>
            </a:pPr>
            <a:r>
              <a:rPr lang="en-GB" sz="1800" b="1" dirty="0"/>
              <a:t>5 – Avoid sarcasm, dark humour and jokes</a:t>
            </a:r>
            <a:endParaRPr lang="en-GB" sz="1800" dirty="0"/>
          </a:p>
          <a:p>
            <a:pPr marL="0" indent="0">
              <a:lnSpc>
                <a:spcPct val="100000"/>
              </a:lnSpc>
              <a:spcBef>
                <a:spcPts val="0"/>
              </a:spcBef>
              <a:buNone/>
            </a:pPr>
            <a:r>
              <a:rPr lang="en-GB" sz="1600" dirty="0"/>
              <a:t>Sarcasm has been the source of plenty of arguments online, as it can be incredibly difficult to understand the intent. What may seem like an obvious joke to you could come across as off-putting or rude. As a rule of thumb, lean toward being polite and direct in the way you communicate to avoid these issues. </a:t>
            </a:r>
          </a:p>
          <a:p>
            <a:pPr marL="0" indent="0">
              <a:lnSpc>
                <a:spcPct val="100000"/>
              </a:lnSpc>
              <a:spcBef>
                <a:spcPts val="0"/>
              </a:spcBef>
              <a:buNone/>
            </a:pPr>
            <a:endParaRPr lang="en-GB" sz="1800" b="1" dirty="0"/>
          </a:p>
          <a:p>
            <a:pPr marL="0" indent="0">
              <a:lnSpc>
                <a:spcPct val="100000"/>
              </a:lnSpc>
              <a:spcBef>
                <a:spcPts val="0"/>
              </a:spcBef>
              <a:buNone/>
            </a:pPr>
            <a:r>
              <a:rPr lang="en-GB" sz="1800" b="1" dirty="0"/>
              <a:t>6 – Avoid being idle or lurking in a chat room </a:t>
            </a:r>
            <a:endParaRPr lang="en-GB" sz="1800" dirty="0"/>
          </a:p>
          <a:p>
            <a:pPr marL="0" indent="0">
              <a:lnSpc>
                <a:spcPct val="100000"/>
              </a:lnSpc>
              <a:spcBef>
                <a:spcPts val="0"/>
              </a:spcBef>
              <a:buNone/>
            </a:pPr>
            <a:r>
              <a:rPr lang="en-GB" sz="1600" dirty="0"/>
              <a:t>It is considered impolite to enter a chatroom and then leave without saying something. When you are in a chatroom, do take part in the conversation. If you are going to be away from your computer for a short time, tell the other users.</a:t>
            </a:r>
          </a:p>
          <a:p>
            <a:pPr marL="0" indent="0">
              <a:lnSpc>
                <a:spcPct val="100000"/>
              </a:lnSpc>
              <a:spcBef>
                <a:spcPts val="0"/>
              </a:spcBef>
              <a:buNone/>
            </a:pPr>
            <a:endParaRPr lang="en-GB" sz="1800" b="1" dirty="0"/>
          </a:p>
          <a:p>
            <a:pPr marL="0" indent="0">
              <a:lnSpc>
                <a:spcPct val="100000"/>
              </a:lnSpc>
              <a:spcBef>
                <a:spcPts val="0"/>
              </a:spcBef>
              <a:buNone/>
            </a:pPr>
            <a:r>
              <a:rPr lang="en-GB" sz="1800" b="1" dirty="0"/>
              <a:t>7 – Posting inappropriate language or material is a no </a:t>
            </a:r>
            <a:r>
              <a:rPr lang="en-GB" sz="1800" b="1" dirty="0" err="1"/>
              <a:t>no</a:t>
            </a:r>
            <a:endParaRPr lang="en-GB" sz="1800" dirty="0"/>
          </a:p>
          <a:p>
            <a:pPr marL="0" indent="0">
              <a:lnSpc>
                <a:spcPct val="100000"/>
              </a:lnSpc>
              <a:spcBef>
                <a:spcPts val="0"/>
              </a:spcBef>
              <a:buNone/>
            </a:pPr>
            <a:r>
              <a:rPr lang="en-GB" sz="1600" dirty="0"/>
              <a:t>Enough said there!</a:t>
            </a:r>
          </a:p>
          <a:p>
            <a:pPr marL="0" indent="0">
              <a:buNone/>
            </a:pPr>
            <a:r>
              <a:rPr lang="en-GB" sz="1800" b="1" dirty="0">
                <a:solidFill>
                  <a:srgbClr val="FF0000"/>
                </a:solidFill>
              </a:rPr>
              <a:t>Tips</a:t>
            </a:r>
            <a:r>
              <a:rPr lang="en-GB" sz="1050" b="1" dirty="0"/>
              <a:t>: </a:t>
            </a:r>
            <a:endParaRPr lang="en-GB" sz="1050" dirty="0"/>
          </a:p>
          <a:p>
            <a:pPr lvl="0">
              <a:lnSpc>
                <a:spcPct val="100000"/>
              </a:lnSpc>
              <a:spcBef>
                <a:spcPts val="0"/>
              </a:spcBef>
              <a:buFontTx/>
              <a:buChar char="-"/>
            </a:pPr>
            <a:r>
              <a:rPr lang="en-GB" sz="1600" dirty="0"/>
              <a:t>Check it - Read everything out loud before you post it. </a:t>
            </a:r>
          </a:p>
          <a:p>
            <a:pPr lvl="0">
              <a:lnSpc>
                <a:spcPct val="100000"/>
              </a:lnSpc>
              <a:spcBef>
                <a:spcPts val="0"/>
              </a:spcBef>
              <a:buFontTx/>
              <a:buChar char="-"/>
            </a:pPr>
            <a:r>
              <a:rPr lang="en-GB" sz="1600" dirty="0"/>
              <a:t>Never say online what you wouldn’t say in real life to another person’s face. </a:t>
            </a:r>
          </a:p>
          <a:p>
            <a:pPr lvl="0">
              <a:lnSpc>
                <a:spcPct val="100000"/>
              </a:lnSpc>
              <a:spcBef>
                <a:spcPts val="0"/>
              </a:spcBef>
              <a:buFontTx/>
              <a:buChar char="-"/>
            </a:pPr>
            <a:r>
              <a:rPr lang="en-GB" sz="1600" dirty="0"/>
              <a:t>Your posts are a permanent record, so think about the type of record you want to leave behind.</a:t>
            </a:r>
          </a:p>
          <a:p>
            <a:pPr marL="0" indent="0">
              <a:buNone/>
            </a:pPr>
            <a:endParaRPr lang="en-GB" sz="1050" dirty="0"/>
          </a:p>
          <a:p>
            <a:pPr marL="914400" lvl="2" indent="0">
              <a:buNone/>
            </a:pPr>
            <a:endParaRPr lang="en-GB" sz="1400" dirty="0"/>
          </a:p>
          <a:p>
            <a:pPr marL="0" indent="0">
              <a:buNone/>
            </a:pPr>
            <a:endParaRPr lang="en-GB" sz="1800" dirty="0"/>
          </a:p>
          <a:p>
            <a:endParaRPr lang="en-GB"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8615" y="0"/>
            <a:ext cx="1905000" cy="1905000"/>
          </a:xfrm>
          <a:prstGeom prst="rect">
            <a:avLst/>
          </a:prstGeom>
          <a:effectLst>
            <a:softEdge rad="292100"/>
          </a:effectLst>
        </p:spPr>
      </p:pic>
      <p:pic>
        <p:nvPicPr>
          <p:cNvPr id="5" name="Recorded Sound 15">
            <a:hlinkClick r:id="" action="ppaction://media"/>
            <a:extLst>
              <a:ext uri="{FF2B5EF4-FFF2-40B4-BE49-F238E27FC236}">
                <a16:creationId xmlns:a16="http://schemas.microsoft.com/office/drawing/2014/main" id="{88D6E2F4-1335-4708-B0DB-90ED53FA6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191784956"/>
      </p:ext>
    </p:extLst>
  </p:cSld>
  <p:clrMapOvr>
    <a:masterClrMapping/>
  </p:clrMapOvr>
  <mc:AlternateContent xmlns:mc="http://schemas.openxmlformats.org/markup-compatibility/2006">
    <mc:Choice xmlns:p14="http://schemas.microsoft.com/office/powerpoint/2010/main" Requires="p14">
      <p:transition spd="slow" p14:dur="2000" advTm="56853"/>
    </mc:Choice>
    <mc:Fallback>
      <p:transition spd="slow" advTm="5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6853"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109" y="79375"/>
            <a:ext cx="10515600" cy="1006475"/>
          </a:xfrm>
        </p:spPr>
        <p:txBody>
          <a:bodyPr vert="horz" lIns="91440" tIns="45720" rIns="91440" bIns="45720" rtlCol="0" anchor="ctr">
            <a:noAutofit/>
          </a:bodyPr>
          <a:lstStyle/>
          <a:p>
            <a:r>
              <a:rPr lang="en-GB" b="1" dirty="0">
                <a:solidFill>
                  <a:srgbClr val="FF0000"/>
                </a:solidFill>
              </a:rPr>
              <a:t>Review your notes and the lesson recording</a:t>
            </a:r>
          </a:p>
        </p:txBody>
      </p:sp>
      <p:sp>
        <p:nvSpPr>
          <p:cNvPr id="3" name="Content Placeholder 2"/>
          <p:cNvSpPr>
            <a:spLocks noGrp="1"/>
          </p:cNvSpPr>
          <p:nvPr>
            <p:ph idx="1"/>
          </p:nvPr>
        </p:nvSpPr>
        <p:spPr>
          <a:xfrm>
            <a:off x="481012" y="1085850"/>
            <a:ext cx="11229975" cy="4351338"/>
          </a:xfrm>
        </p:spPr>
        <p:txBody>
          <a:bodyPr>
            <a:normAutofit fontScale="92500" lnSpcReduction="10000"/>
          </a:bodyPr>
          <a:lstStyle/>
          <a:p>
            <a:r>
              <a:rPr lang="en-GB" dirty="0"/>
              <a:t>When possible, your lecturer will share a recording of the virtual lesson with you and any student who missed the session because of sickness or other authorised absences. </a:t>
            </a:r>
          </a:p>
          <a:p>
            <a:r>
              <a:rPr lang="en-GB" dirty="0"/>
              <a:t>Challenging topics may not make sense on the first time through, but reviewing your notes and the recording might suddenly clarify all your questions. </a:t>
            </a:r>
          </a:p>
          <a:p>
            <a:r>
              <a:rPr lang="en-GB" dirty="0"/>
              <a:t>Sometimes our brains need time to begin wiring new neural networks, and a night’s sleep can do wonders to solidify all the basic steps and make the trickiest parts easier to understand. </a:t>
            </a:r>
          </a:p>
          <a:p>
            <a:pPr marL="914400" lvl="2" indent="0">
              <a:buNone/>
            </a:pPr>
            <a:endParaRPr lang="en-GB" dirty="0"/>
          </a:p>
          <a:p>
            <a:pPr marL="0" indent="0">
              <a:buNone/>
            </a:pPr>
            <a:r>
              <a:rPr lang="en-GB" dirty="0">
                <a:solidFill>
                  <a:srgbClr val="FF0000"/>
                </a:solidFill>
              </a:rPr>
              <a:t>Tip</a:t>
            </a:r>
            <a:r>
              <a:rPr lang="en-GB" dirty="0"/>
              <a:t> – Make sure you attend all lessons, take notes and use the lesson recording as a backup only</a:t>
            </a:r>
          </a:p>
          <a:p>
            <a:endParaRPr lang="en-GB" dirty="0"/>
          </a:p>
          <a:p>
            <a:endParaRPr lang="en-GB"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455807" y="4760536"/>
            <a:ext cx="2454040" cy="1904215"/>
          </a:xfrm>
          <a:prstGeom prst="rect">
            <a:avLst/>
          </a:prstGeom>
        </p:spPr>
      </p:pic>
      <p:pic>
        <p:nvPicPr>
          <p:cNvPr id="4" name="Recorded Sound 16">
            <a:hlinkClick r:id="" action="ppaction://media"/>
            <a:extLst>
              <a:ext uri="{FF2B5EF4-FFF2-40B4-BE49-F238E27FC236}">
                <a16:creationId xmlns:a16="http://schemas.microsoft.com/office/drawing/2014/main" id="{B5E665C9-A844-483E-B274-39E46CE2E3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594911024"/>
      </p:ext>
    </p:extLst>
  </p:cSld>
  <p:clrMapOvr>
    <a:masterClrMapping/>
  </p:clrMapOvr>
  <mc:AlternateContent xmlns:mc="http://schemas.openxmlformats.org/markup-compatibility/2006">
    <mc:Choice xmlns:p14="http://schemas.microsoft.com/office/powerpoint/2010/main" Requires="p14">
      <p:transition spd="slow" p14:dur="2000" advTm="37825"/>
    </mc:Choice>
    <mc:Fallback>
      <p:transition spd="slow" advTm="3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7710"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3" y="99996"/>
            <a:ext cx="10515600" cy="1006475"/>
          </a:xfrm>
        </p:spPr>
        <p:txBody>
          <a:bodyPr/>
          <a:lstStyle/>
          <a:p>
            <a:pPr lvl="0"/>
            <a:r>
              <a:rPr lang="en-GB" b="1" dirty="0">
                <a:solidFill>
                  <a:srgbClr val="FF0000"/>
                </a:solidFill>
              </a:rPr>
              <a:t>Check</a:t>
            </a:r>
            <a:r>
              <a:rPr lang="en-GB" b="1" dirty="0"/>
              <a:t> </a:t>
            </a:r>
            <a:r>
              <a:rPr lang="en-GB" b="1" dirty="0">
                <a:solidFill>
                  <a:srgbClr val="FF0000"/>
                </a:solidFill>
              </a:rPr>
              <a:t>your College email account regularly</a:t>
            </a:r>
          </a:p>
        </p:txBody>
      </p:sp>
      <p:sp>
        <p:nvSpPr>
          <p:cNvPr id="3" name="Content Placeholder 2"/>
          <p:cNvSpPr>
            <a:spLocks noGrp="1"/>
          </p:cNvSpPr>
          <p:nvPr>
            <p:ph idx="1"/>
          </p:nvPr>
        </p:nvSpPr>
        <p:spPr>
          <a:xfrm>
            <a:off x="481013" y="1085850"/>
            <a:ext cx="10576628" cy="5475206"/>
          </a:xfrm>
        </p:spPr>
        <p:txBody>
          <a:bodyPr>
            <a:normAutofit/>
          </a:bodyPr>
          <a:lstStyle/>
          <a:p>
            <a:pPr marL="914400" lvl="2" indent="0">
              <a:buNone/>
            </a:pPr>
            <a:endParaRPr lang="en-GB" dirty="0"/>
          </a:p>
          <a:p>
            <a:r>
              <a:rPr lang="en-GB" dirty="0"/>
              <a:t>There are a few important reasons for checking your email regularly: </a:t>
            </a:r>
          </a:p>
          <a:p>
            <a:pPr lvl="1"/>
            <a:r>
              <a:rPr lang="en-GB" dirty="0"/>
              <a:t>Your lecturers will be emailing you links to virtual lessons</a:t>
            </a:r>
          </a:p>
          <a:p>
            <a:pPr lvl="1"/>
            <a:r>
              <a:rPr lang="en-GB" dirty="0"/>
              <a:t>Your lecturers may send you other information about your course</a:t>
            </a:r>
          </a:p>
          <a:p>
            <a:pPr lvl="1"/>
            <a:r>
              <a:rPr lang="en-GB" dirty="0"/>
              <a:t>While they will try to keep to the timetables lessons, a lecturer could experience a disruption of some kind that requires them to reschedule. Checking your email ensures that you will receive these notices in a timely manner and be able to adjust your schedule for the day.</a:t>
            </a:r>
          </a:p>
          <a:p>
            <a:pPr marL="0" indent="0">
              <a:buNone/>
            </a:pPr>
            <a:endParaRPr lang="en-GB" dirty="0"/>
          </a:p>
          <a:p>
            <a:pPr marL="228600" lvl="2">
              <a:spcBef>
                <a:spcPts val="1000"/>
              </a:spcBef>
            </a:pPr>
            <a:endParaRPr lang="en-GB" sz="2800" dirty="0"/>
          </a:p>
          <a:p>
            <a:pPr marL="228600" lvl="2">
              <a:spcBef>
                <a:spcPts val="1000"/>
              </a:spcBef>
            </a:pPr>
            <a:endParaRPr lang="en-GB" sz="2800" dirty="0"/>
          </a:p>
          <a:p>
            <a:pPr marL="228600" lvl="2">
              <a:spcBef>
                <a:spcPts val="1000"/>
              </a:spcBef>
            </a:pPr>
            <a:endParaRPr lang="en-GB" sz="2800" dirty="0"/>
          </a:p>
          <a:p>
            <a:endParaRPr lang="en-GB" dirty="0"/>
          </a:p>
          <a:p>
            <a:endParaRPr lang="en-GB" dirty="0"/>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4764855" y="4376394"/>
            <a:ext cx="2474929" cy="2184662"/>
          </a:xfrm>
          <a:prstGeom prst="rect">
            <a:avLst/>
          </a:prstGeom>
        </p:spPr>
      </p:pic>
      <p:pic>
        <p:nvPicPr>
          <p:cNvPr id="4" name="Recorded Sound 17">
            <a:hlinkClick r:id="" action="ppaction://media"/>
            <a:extLst>
              <a:ext uri="{FF2B5EF4-FFF2-40B4-BE49-F238E27FC236}">
                <a16:creationId xmlns:a16="http://schemas.microsoft.com/office/drawing/2014/main" id="{89F7BAB9-4DF8-4CCB-A27D-A390676F60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866239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686"/>
    </mc:Choice>
    <mc:Fallback>
      <p:transition spd="slow" advTm="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385" y="-122551"/>
            <a:ext cx="10515600" cy="1006475"/>
          </a:xfrm>
        </p:spPr>
        <p:txBody>
          <a:bodyPr vert="horz" lIns="91440" tIns="45720" rIns="91440" bIns="45720" rtlCol="0" anchor="ctr">
            <a:normAutofit/>
          </a:bodyPr>
          <a:lstStyle/>
          <a:p>
            <a:r>
              <a:rPr lang="en-GB" b="1" dirty="0">
                <a:solidFill>
                  <a:srgbClr val="FF0000"/>
                </a:solidFill>
              </a:rPr>
              <a:t>Email Etiquette – Guidelines - 1</a:t>
            </a:r>
          </a:p>
        </p:txBody>
      </p:sp>
      <p:sp>
        <p:nvSpPr>
          <p:cNvPr id="3" name="Content Placeholder 2"/>
          <p:cNvSpPr>
            <a:spLocks noGrp="1"/>
          </p:cNvSpPr>
          <p:nvPr>
            <p:ph idx="1"/>
          </p:nvPr>
        </p:nvSpPr>
        <p:spPr>
          <a:xfrm>
            <a:off x="278385" y="916267"/>
            <a:ext cx="11844485" cy="5072575"/>
          </a:xfrm>
        </p:spPr>
        <p:txBody>
          <a:bodyPr>
            <a:noAutofit/>
          </a:bodyPr>
          <a:lstStyle/>
          <a:p>
            <a:pPr marL="0" indent="0">
              <a:lnSpc>
                <a:spcPct val="100000"/>
              </a:lnSpc>
              <a:spcBef>
                <a:spcPts val="0"/>
              </a:spcBef>
              <a:buNone/>
            </a:pPr>
            <a:r>
              <a:rPr lang="en-GB" sz="2000" dirty="0"/>
              <a:t>When sending an email, please ensure you follow the College Email Etiquette Guidelines</a:t>
            </a:r>
          </a:p>
          <a:p>
            <a:pPr marL="0" indent="0">
              <a:lnSpc>
                <a:spcPct val="100000"/>
              </a:lnSpc>
              <a:spcBef>
                <a:spcPts val="0"/>
              </a:spcBef>
              <a:buNone/>
            </a:pPr>
            <a:endParaRPr lang="en-GB" sz="2000" b="1" dirty="0"/>
          </a:p>
          <a:p>
            <a:pPr marL="0" indent="0">
              <a:lnSpc>
                <a:spcPct val="100000"/>
              </a:lnSpc>
              <a:spcBef>
                <a:spcPts val="0"/>
              </a:spcBef>
              <a:buNone/>
            </a:pPr>
            <a:r>
              <a:rPr lang="en-GB" sz="2000" b="1" dirty="0"/>
              <a:t>1 - Use your College Email Address </a:t>
            </a:r>
          </a:p>
          <a:p>
            <a:pPr marL="0" indent="0">
              <a:lnSpc>
                <a:spcPct val="100000"/>
              </a:lnSpc>
              <a:spcBef>
                <a:spcPts val="0"/>
              </a:spcBef>
              <a:buNone/>
            </a:pPr>
            <a:r>
              <a:rPr lang="en-GB" sz="2000" dirty="0"/>
              <a:t>You may prefer to be known by a witty screen name, but at best you won’t be taken seriously and at worst, your email will land in a spam folder. </a:t>
            </a:r>
          </a:p>
          <a:p>
            <a:pPr marL="0" indent="0">
              <a:lnSpc>
                <a:spcPct val="100000"/>
              </a:lnSpc>
              <a:spcBef>
                <a:spcPts val="0"/>
              </a:spcBef>
              <a:buNone/>
            </a:pPr>
            <a:endParaRPr lang="en-GB" sz="1400" dirty="0"/>
          </a:p>
          <a:p>
            <a:pPr marL="0" indent="0">
              <a:lnSpc>
                <a:spcPct val="100000"/>
              </a:lnSpc>
              <a:spcBef>
                <a:spcPts val="0"/>
              </a:spcBef>
              <a:buNone/>
            </a:pPr>
            <a:r>
              <a:rPr lang="en-GB" sz="2000" b="1" dirty="0"/>
              <a:t>2 – Be formal </a:t>
            </a:r>
            <a:endParaRPr lang="en-GB" sz="2000" dirty="0"/>
          </a:p>
          <a:p>
            <a:pPr marL="0" indent="0">
              <a:lnSpc>
                <a:spcPct val="100000"/>
              </a:lnSpc>
              <a:spcBef>
                <a:spcPts val="0"/>
              </a:spcBef>
              <a:buNone/>
            </a:pPr>
            <a:r>
              <a:rPr lang="en-GB" sz="2000" dirty="0"/>
              <a:t>Professional correspondence should have a certain level of formality including a standard greeting. Unless you are invited to use a first name, it is best to address your recipient by his or her title, such as Mr., Mrs, Ms., etc. </a:t>
            </a:r>
          </a:p>
          <a:p>
            <a:pPr marL="0" indent="0">
              <a:lnSpc>
                <a:spcPct val="100000"/>
              </a:lnSpc>
              <a:spcBef>
                <a:spcPts val="0"/>
              </a:spcBef>
              <a:buNone/>
            </a:pPr>
            <a:endParaRPr lang="en-GB" sz="1400" dirty="0"/>
          </a:p>
          <a:p>
            <a:pPr marL="0" indent="0">
              <a:lnSpc>
                <a:spcPct val="100000"/>
              </a:lnSpc>
              <a:spcBef>
                <a:spcPts val="0"/>
              </a:spcBef>
              <a:buNone/>
            </a:pPr>
            <a:r>
              <a:rPr lang="en-GB" sz="2000" b="1" dirty="0"/>
              <a:t>3 - Lead with a Clear Subject Line</a:t>
            </a:r>
          </a:p>
          <a:p>
            <a:pPr marL="0" indent="0">
              <a:lnSpc>
                <a:spcPct val="100000"/>
              </a:lnSpc>
              <a:spcBef>
                <a:spcPts val="0"/>
              </a:spcBef>
              <a:buNone/>
            </a:pPr>
            <a:r>
              <a:rPr lang="en-GB" sz="2000" dirty="0"/>
              <a:t>A concise and specific subject line will help your reader know exactly what to expect. If you are writing to a lecturer, consider including your School, Course and Student Number </a:t>
            </a:r>
          </a:p>
          <a:p>
            <a:pPr marL="0" indent="0">
              <a:lnSpc>
                <a:spcPct val="100000"/>
              </a:lnSpc>
              <a:spcBef>
                <a:spcPts val="0"/>
              </a:spcBef>
              <a:buNone/>
            </a:pPr>
            <a:endParaRPr lang="en-GB" sz="1400" dirty="0"/>
          </a:p>
          <a:p>
            <a:pPr marL="0" indent="0">
              <a:lnSpc>
                <a:spcPct val="100000"/>
              </a:lnSpc>
              <a:spcBef>
                <a:spcPts val="0"/>
              </a:spcBef>
              <a:buNone/>
            </a:pPr>
            <a:r>
              <a:rPr lang="en-GB" sz="2000" b="1" dirty="0"/>
              <a:t>4 - Think before you type; it could be there forever</a:t>
            </a:r>
          </a:p>
          <a:p>
            <a:pPr marL="0" indent="0">
              <a:lnSpc>
                <a:spcPct val="100000"/>
              </a:lnSpc>
              <a:spcBef>
                <a:spcPts val="0"/>
              </a:spcBef>
              <a:buNone/>
            </a:pPr>
            <a:r>
              <a:rPr lang="en-GB" sz="2000" dirty="0"/>
              <a:t>When an email is sent, it cannot be recalled.  It is permanent digital record. </a:t>
            </a:r>
          </a:p>
          <a:p>
            <a:pPr marL="0" indent="0">
              <a:lnSpc>
                <a:spcPct val="100000"/>
              </a:lnSpc>
              <a:spcBef>
                <a:spcPts val="0"/>
              </a:spcBef>
              <a:buNone/>
            </a:pPr>
            <a:endParaRPr lang="en-GB" sz="1400" dirty="0"/>
          </a:p>
          <a:p>
            <a:pPr marL="0" indent="0">
              <a:buNone/>
            </a:pPr>
            <a:endParaRPr lang="en-GB" sz="1100" dirty="0"/>
          </a:p>
          <a:p>
            <a:pPr marL="914400" lvl="2" indent="0">
              <a:buNone/>
            </a:pPr>
            <a:endParaRPr lang="en-GB" sz="1600" dirty="0"/>
          </a:p>
          <a:p>
            <a:endParaRPr lang="en-GB" sz="2000" dirty="0"/>
          </a:p>
          <a:p>
            <a:endParaRPr lang="en-GB" sz="2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885" y="4414089"/>
            <a:ext cx="3084933" cy="2057413"/>
          </a:xfrm>
          <a:prstGeom prst="rect">
            <a:avLst/>
          </a:prstGeom>
          <a:effectLst>
            <a:softEdge rad="609600"/>
          </a:effectLst>
        </p:spPr>
      </p:pic>
      <p:pic>
        <p:nvPicPr>
          <p:cNvPr id="4" name="Recorded Sound 18">
            <a:hlinkClick r:id="" action="ppaction://media"/>
            <a:extLst>
              <a:ext uri="{FF2B5EF4-FFF2-40B4-BE49-F238E27FC236}">
                <a16:creationId xmlns:a16="http://schemas.microsoft.com/office/drawing/2014/main" id="{F9ED433D-820B-426C-9F71-C9F9B7AA5C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16246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385" y="-122551"/>
            <a:ext cx="10515600" cy="1006475"/>
          </a:xfrm>
        </p:spPr>
        <p:txBody>
          <a:bodyPr vert="horz" lIns="91440" tIns="45720" rIns="91440" bIns="45720" rtlCol="0" anchor="ctr">
            <a:normAutofit/>
          </a:bodyPr>
          <a:lstStyle/>
          <a:p>
            <a:r>
              <a:rPr lang="en-GB" b="1" dirty="0">
                <a:solidFill>
                  <a:srgbClr val="FF0000"/>
                </a:solidFill>
              </a:rPr>
              <a:t>Email Etiquette – Guidelines - 2</a:t>
            </a:r>
          </a:p>
        </p:txBody>
      </p:sp>
      <p:sp>
        <p:nvSpPr>
          <p:cNvPr id="3" name="Content Placeholder 2"/>
          <p:cNvSpPr>
            <a:spLocks noGrp="1"/>
          </p:cNvSpPr>
          <p:nvPr>
            <p:ph idx="1"/>
          </p:nvPr>
        </p:nvSpPr>
        <p:spPr>
          <a:xfrm>
            <a:off x="278385" y="1289281"/>
            <a:ext cx="11844485" cy="5072575"/>
          </a:xfrm>
        </p:spPr>
        <p:txBody>
          <a:bodyPr>
            <a:noAutofit/>
          </a:bodyPr>
          <a:lstStyle/>
          <a:p>
            <a:pPr marL="0" indent="0">
              <a:lnSpc>
                <a:spcPct val="100000"/>
              </a:lnSpc>
              <a:spcBef>
                <a:spcPts val="0"/>
              </a:spcBef>
              <a:buNone/>
            </a:pPr>
            <a:r>
              <a:rPr lang="en-GB" sz="2000" b="1" dirty="0"/>
              <a:t>5 - Be polite and respectful</a:t>
            </a:r>
          </a:p>
          <a:p>
            <a:pPr marL="0" indent="0">
              <a:lnSpc>
                <a:spcPct val="100000"/>
              </a:lnSpc>
              <a:spcBef>
                <a:spcPts val="0"/>
              </a:spcBef>
              <a:buNone/>
            </a:pPr>
            <a:r>
              <a:rPr lang="en-GB" sz="2000" dirty="0"/>
              <a:t>Online communication comes with a level of anonymity that doesn’t exist when you’re talking to someone face-to-face. Sometimes this leads people to behave rudely </a:t>
            </a:r>
          </a:p>
          <a:p>
            <a:pPr marL="0" indent="0">
              <a:lnSpc>
                <a:spcPct val="100000"/>
              </a:lnSpc>
              <a:spcBef>
                <a:spcPts val="0"/>
              </a:spcBef>
              <a:buNone/>
            </a:pPr>
            <a:endParaRPr lang="en-GB" sz="1200" dirty="0"/>
          </a:p>
          <a:p>
            <a:pPr marL="0" indent="0">
              <a:lnSpc>
                <a:spcPct val="100000"/>
              </a:lnSpc>
              <a:spcBef>
                <a:spcPts val="0"/>
              </a:spcBef>
              <a:buNone/>
            </a:pPr>
            <a:r>
              <a:rPr lang="en-GB" sz="2000" dirty="0"/>
              <a:t>TYPING IN ALL CAPS IS INAPPROPRIATE. Most readers tend to perceive it as shouting and will have a hard time taking what you say seriously, no matter how intelligent your email may be. </a:t>
            </a:r>
          </a:p>
          <a:p>
            <a:pPr marL="0" indent="0">
              <a:lnSpc>
                <a:spcPct val="100000"/>
              </a:lnSpc>
              <a:spcBef>
                <a:spcPts val="0"/>
              </a:spcBef>
              <a:buNone/>
            </a:pPr>
            <a:endParaRPr lang="en-GB" sz="1050" b="1" dirty="0"/>
          </a:p>
          <a:p>
            <a:pPr marL="0" indent="0">
              <a:lnSpc>
                <a:spcPct val="100000"/>
              </a:lnSpc>
              <a:spcBef>
                <a:spcPts val="0"/>
              </a:spcBef>
              <a:buNone/>
            </a:pPr>
            <a:r>
              <a:rPr lang="en-GB" sz="2000" b="1" dirty="0"/>
              <a:t>Rule 6 - Sign Off with a Thank You</a:t>
            </a:r>
          </a:p>
          <a:p>
            <a:pPr marL="0" indent="0">
              <a:lnSpc>
                <a:spcPct val="100000"/>
              </a:lnSpc>
              <a:spcBef>
                <a:spcPts val="0"/>
              </a:spcBef>
              <a:buNone/>
            </a:pPr>
            <a:r>
              <a:rPr lang="en-GB" sz="2000" dirty="0"/>
              <a:t>It is common courtesy to thank someone for his or her time and help. End your email with a “thank you” and your full name. Lecturers are often keeping track of thousands of students, so clearly identifying yourself is the easiest way to ensure you get an answer.</a:t>
            </a:r>
          </a:p>
          <a:p>
            <a:pPr marL="0" indent="0">
              <a:lnSpc>
                <a:spcPct val="100000"/>
              </a:lnSpc>
              <a:spcBef>
                <a:spcPts val="0"/>
              </a:spcBef>
              <a:buNone/>
            </a:pPr>
            <a:endParaRPr lang="en-GB" sz="1000" b="1" dirty="0">
              <a:solidFill>
                <a:srgbClr val="FF0000"/>
              </a:solidFill>
            </a:endParaRPr>
          </a:p>
          <a:p>
            <a:pPr marL="0" indent="0">
              <a:lnSpc>
                <a:spcPct val="100000"/>
              </a:lnSpc>
              <a:spcBef>
                <a:spcPts val="0"/>
              </a:spcBef>
              <a:buNone/>
            </a:pPr>
            <a:endParaRPr lang="en-GB" sz="1000" b="1" dirty="0">
              <a:solidFill>
                <a:srgbClr val="FF0000"/>
              </a:solidFill>
            </a:endParaRPr>
          </a:p>
          <a:p>
            <a:pPr marL="0" indent="0">
              <a:lnSpc>
                <a:spcPct val="100000"/>
              </a:lnSpc>
              <a:spcBef>
                <a:spcPts val="0"/>
              </a:spcBef>
              <a:buNone/>
            </a:pPr>
            <a:r>
              <a:rPr lang="en-GB" sz="2000" b="1" dirty="0">
                <a:solidFill>
                  <a:srgbClr val="FF0000"/>
                </a:solidFill>
              </a:rPr>
              <a:t>Tips</a:t>
            </a:r>
            <a:r>
              <a:rPr lang="en-GB" sz="2000" b="1" dirty="0"/>
              <a:t>: </a:t>
            </a:r>
            <a:endParaRPr lang="en-GB" sz="2000" dirty="0"/>
          </a:p>
          <a:p>
            <a:pPr lvl="0">
              <a:lnSpc>
                <a:spcPct val="100000"/>
              </a:lnSpc>
              <a:spcBef>
                <a:spcPts val="0"/>
              </a:spcBef>
              <a:buFontTx/>
              <a:buChar char="-"/>
            </a:pPr>
            <a:r>
              <a:rPr lang="en-GB" sz="2000" dirty="0"/>
              <a:t>Read an email out loud before you send it.</a:t>
            </a:r>
            <a:r>
              <a:rPr lang="en-GB" sz="2000" b="1" dirty="0"/>
              <a:t> </a:t>
            </a:r>
          </a:p>
          <a:p>
            <a:pPr lvl="0">
              <a:lnSpc>
                <a:spcPct val="100000"/>
              </a:lnSpc>
              <a:spcBef>
                <a:spcPts val="0"/>
              </a:spcBef>
              <a:buFontTx/>
              <a:buChar char="-"/>
            </a:pPr>
            <a:r>
              <a:rPr lang="en-GB" sz="2000" dirty="0"/>
              <a:t>Make sure you have written in complete, coherent sentences and you have checked your spelling</a:t>
            </a:r>
          </a:p>
          <a:p>
            <a:pPr lvl="0">
              <a:lnSpc>
                <a:spcPct val="100000"/>
              </a:lnSpc>
              <a:spcBef>
                <a:spcPts val="0"/>
              </a:spcBef>
              <a:buFontTx/>
              <a:buChar char="-"/>
            </a:pPr>
            <a:r>
              <a:rPr lang="en-GB" sz="2000" dirty="0"/>
              <a:t>Never say in an email what you wouldn’t say in real life to another person’s face.</a:t>
            </a:r>
          </a:p>
          <a:p>
            <a:pPr lvl="0">
              <a:lnSpc>
                <a:spcPct val="100000"/>
              </a:lnSpc>
              <a:spcBef>
                <a:spcPts val="0"/>
              </a:spcBef>
              <a:buFontTx/>
              <a:buChar char="-"/>
            </a:pPr>
            <a:r>
              <a:rPr lang="en-GB" sz="2000" dirty="0"/>
              <a:t>Your posts are a permanent record, so think about the type of record you want to leave behind.</a:t>
            </a:r>
          </a:p>
          <a:p>
            <a:pPr marL="0" indent="0">
              <a:buNone/>
            </a:pPr>
            <a:endParaRPr lang="en-GB" sz="1100" dirty="0"/>
          </a:p>
          <a:p>
            <a:pPr marL="914400" lvl="2" indent="0">
              <a:buNone/>
            </a:pPr>
            <a:endParaRPr lang="en-GB" sz="1400" dirty="0"/>
          </a:p>
          <a:p>
            <a:endParaRPr lang="en-GB" sz="1800" dirty="0"/>
          </a:p>
          <a:p>
            <a:endParaRPr lang="en-GB" sz="1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5982" y="0"/>
            <a:ext cx="3084933" cy="2057413"/>
          </a:xfrm>
          <a:prstGeom prst="rect">
            <a:avLst/>
          </a:prstGeom>
          <a:effectLst>
            <a:softEdge rad="609600"/>
          </a:effectLst>
        </p:spPr>
      </p:pic>
      <p:pic>
        <p:nvPicPr>
          <p:cNvPr id="4" name="Recorded Sound 19">
            <a:hlinkClick r:id="" action="ppaction://media"/>
            <a:extLst>
              <a:ext uri="{FF2B5EF4-FFF2-40B4-BE49-F238E27FC236}">
                <a16:creationId xmlns:a16="http://schemas.microsoft.com/office/drawing/2014/main" id="{92FBE370-958F-4246-B335-E06EFA93A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9101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7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solidFill>
                  <a:srgbClr val="FF0000"/>
                </a:solidFill>
              </a:rPr>
              <a:t>Online Learning Etiquette</a:t>
            </a:r>
            <a:endParaRPr lang="en-GB" sz="5400" dirty="0">
              <a:solidFill>
                <a:srgbClr val="FF0000"/>
              </a:solidFill>
            </a:endParaRPr>
          </a:p>
        </p:txBody>
      </p:sp>
      <p:sp>
        <p:nvSpPr>
          <p:cNvPr id="3" name="Content Placeholder 2"/>
          <p:cNvSpPr>
            <a:spLocks noGrp="1"/>
          </p:cNvSpPr>
          <p:nvPr>
            <p:ph idx="1"/>
          </p:nvPr>
        </p:nvSpPr>
        <p:spPr>
          <a:xfrm>
            <a:off x="838200" y="1690688"/>
            <a:ext cx="10515600" cy="4933394"/>
          </a:xfrm>
        </p:spPr>
        <p:txBody>
          <a:bodyPr>
            <a:normAutofit/>
          </a:bodyPr>
          <a:lstStyle/>
          <a:p>
            <a:r>
              <a:rPr lang="en-GB" dirty="0"/>
              <a:t>Whether you have previously been learning online or you have only been taught face-to-face, the College has produced this guide to help you know how we expect you to conduct yourself  appropriately during virtual lessons and also when communicating online using College systems. </a:t>
            </a:r>
          </a:p>
          <a:p>
            <a:pPr marL="0" indent="0">
              <a:buNone/>
            </a:pPr>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570" y="3799738"/>
            <a:ext cx="3908425" cy="2714184"/>
          </a:xfrm>
          <a:prstGeom prst="rect">
            <a:avLst/>
          </a:prstGeom>
        </p:spPr>
      </p:pic>
      <p:pic>
        <p:nvPicPr>
          <p:cNvPr id="4" name="Recorded Sound - 2">
            <a:hlinkClick r:id="" action="ppaction://media"/>
            <a:extLst>
              <a:ext uri="{FF2B5EF4-FFF2-40B4-BE49-F238E27FC236}">
                <a16:creationId xmlns:a16="http://schemas.microsoft.com/office/drawing/2014/main" id="{9AFA8DF7-0353-427C-98BF-7E7132365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394391582"/>
      </p:ext>
    </p:extLst>
  </p:cSld>
  <p:clrMapOvr>
    <a:masterClrMapping/>
  </p:clrMapOvr>
  <mc:AlternateContent xmlns:mc="http://schemas.openxmlformats.org/markup-compatibility/2006">
    <mc:Choice xmlns:p14="http://schemas.microsoft.com/office/powerpoint/2010/main" Requires="p14">
      <p:transition spd="slow" p14:dur="2000" advTm="15695"/>
    </mc:Choice>
    <mc:Fallback>
      <p:transition spd="slow" advTm="1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4921"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477" y="100960"/>
            <a:ext cx="10515600" cy="1006475"/>
          </a:xfrm>
        </p:spPr>
        <p:txBody>
          <a:bodyPr vert="horz" lIns="91440" tIns="45720" rIns="91440" bIns="45720" rtlCol="0" anchor="ctr">
            <a:noAutofit/>
          </a:bodyPr>
          <a:lstStyle/>
          <a:p>
            <a:r>
              <a:rPr lang="en-GB" b="1" dirty="0">
                <a:solidFill>
                  <a:srgbClr val="FF0000"/>
                </a:solidFill>
              </a:rPr>
              <a:t>Be responsible and keep up!</a:t>
            </a:r>
          </a:p>
        </p:txBody>
      </p:sp>
      <p:sp>
        <p:nvSpPr>
          <p:cNvPr id="3" name="Content Placeholder 2"/>
          <p:cNvSpPr>
            <a:spLocks noGrp="1"/>
          </p:cNvSpPr>
          <p:nvPr>
            <p:ph idx="1"/>
          </p:nvPr>
        </p:nvSpPr>
        <p:spPr>
          <a:xfrm>
            <a:off x="184902" y="1107435"/>
            <a:ext cx="9935607" cy="5475206"/>
          </a:xfrm>
        </p:spPr>
        <p:txBody>
          <a:bodyPr>
            <a:normAutofit fontScale="77500" lnSpcReduction="20000"/>
          </a:bodyPr>
          <a:lstStyle/>
          <a:p>
            <a:pPr marL="228600" lvl="2">
              <a:spcBef>
                <a:spcPts val="1000"/>
              </a:spcBef>
            </a:pPr>
            <a:r>
              <a:rPr lang="en-GB" sz="2800" dirty="0"/>
              <a:t>One of the challenges posed by online learning is the increased level of responsibility that you will have for your own learning. </a:t>
            </a:r>
          </a:p>
          <a:p>
            <a:pPr marL="228600" lvl="2">
              <a:spcBef>
                <a:spcPts val="1000"/>
              </a:spcBef>
            </a:pPr>
            <a:r>
              <a:rPr lang="en-GB" sz="2800" dirty="0"/>
              <a:t>It can be tempting to put off assignments with multiple days before their due date.  However, be careful! Because you are rushing to complete yesterday’s assignments, you now have less time to work on today’s assignments, meaning you are likely to get behind on what’s due tomorrow </a:t>
            </a:r>
          </a:p>
          <a:p>
            <a:pPr marL="228600" lvl="2">
              <a:spcBef>
                <a:spcPts val="1000"/>
              </a:spcBef>
            </a:pPr>
            <a:r>
              <a:rPr lang="en-GB" sz="2800" dirty="0"/>
              <a:t>Online learning provides you with more flexibility in the structure of your college day, so you need to actively design a college day for yourself. </a:t>
            </a:r>
          </a:p>
          <a:p>
            <a:pPr marL="228600" lvl="2">
              <a:spcBef>
                <a:spcPts val="1000"/>
              </a:spcBef>
            </a:pPr>
            <a:r>
              <a:rPr lang="en-GB" sz="2800" dirty="0"/>
              <a:t>If you constantly give in to the temptation of video games or Netflix calling you  away from your college work, you will find it much harder to be productive. </a:t>
            </a:r>
          </a:p>
          <a:p>
            <a:pPr marL="228600" lvl="2">
              <a:spcBef>
                <a:spcPts val="1000"/>
              </a:spcBef>
            </a:pPr>
            <a:r>
              <a:rPr lang="en-GB" sz="2800" dirty="0"/>
              <a:t>On the other hand, if you set rules for yourself to get work done, you will likely find online learning an enjoyable experience.</a:t>
            </a:r>
          </a:p>
          <a:p>
            <a:pPr marL="0" lvl="2" indent="0">
              <a:spcBef>
                <a:spcPts val="1000"/>
              </a:spcBef>
              <a:buNone/>
            </a:pPr>
            <a:endParaRPr lang="en-GB" sz="1400" dirty="0">
              <a:solidFill>
                <a:srgbClr val="FF0000"/>
              </a:solidFill>
            </a:endParaRPr>
          </a:p>
          <a:p>
            <a:pPr marL="0" lvl="2" indent="0">
              <a:spcBef>
                <a:spcPts val="1000"/>
              </a:spcBef>
              <a:buNone/>
            </a:pPr>
            <a:r>
              <a:rPr lang="en-GB" sz="3100" dirty="0">
                <a:solidFill>
                  <a:srgbClr val="FF0000"/>
                </a:solidFill>
              </a:rPr>
              <a:t>Tips: </a:t>
            </a:r>
          </a:p>
          <a:p>
            <a:pPr marL="457200" lvl="2" indent="-457200">
              <a:spcBef>
                <a:spcPts val="1000"/>
              </a:spcBef>
              <a:buFontTx/>
              <a:buChar char="-"/>
            </a:pPr>
            <a:r>
              <a:rPr lang="en-GB" sz="2800" dirty="0"/>
              <a:t>Adopt a mind-set that each day you will put in a solid day’s work on college and learning. </a:t>
            </a:r>
          </a:p>
          <a:p>
            <a:pPr marL="457200" lvl="2" indent="-457200">
              <a:spcBef>
                <a:spcPts val="1000"/>
              </a:spcBef>
              <a:buFontTx/>
              <a:buChar char="-"/>
            </a:pPr>
            <a:r>
              <a:rPr lang="en-GB" sz="2800" dirty="0"/>
              <a:t>Give yourself little breaks and set micro-goals to ensure that you keep up the motivation.</a:t>
            </a:r>
          </a:p>
          <a:p>
            <a:endParaRPr lang="en-GB" dirty="0"/>
          </a:p>
          <a:p>
            <a:pPr marL="228600" lvl="2">
              <a:spcBef>
                <a:spcPts val="1000"/>
              </a:spcBef>
            </a:pPr>
            <a:endParaRPr lang="en-GB" sz="2800" dirty="0"/>
          </a:p>
          <a:p>
            <a:pPr marL="228600" lvl="2">
              <a:spcBef>
                <a:spcPts val="1000"/>
              </a:spcBef>
            </a:pPr>
            <a:endParaRPr lang="en-GB" sz="2800" dirty="0"/>
          </a:p>
          <a:p>
            <a:pPr marL="228600" lvl="2">
              <a:spcBef>
                <a:spcPts val="1000"/>
              </a:spcBef>
            </a:pPr>
            <a:endParaRPr lang="en-GB" sz="2800" dirty="0"/>
          </a:p>
          <a:p>
            <a:endParaRPr lang="en-GB" dirty="0"/>
          </a:p>
          <a:p>
            <a:endParaRPr lang="en-GB" dirty="0"/>
          </a:p>
        </p:txBody>
      </p:sp>
      <p:pic>
        <p:nvPicPr>
          <p:cNvPr id="6" name="Picture 5"/>
          <p:cNvPicPr/>
          <p:nvPr/>
        </p:nvPicPr>
        <p:blipFill rotWithShape="1">
          <a:blip r:embed="rId5">
            <a:extLst>
              <a:ext uri="{28A0092B-C50C-407E-A947-70E740481C1C}">
                <a14:useLocalDpi xmlns:a14="http://schemas.microsoft.com/office/drawing/2010/main" val="0"/>
              </a:ext>
            </a:extLst>
          </a:blip>
          <a:srcRect l="38333" r="6666"/>
          <a:stretch/>
        </p:blipFill>
        <p:spPr bwMode="auto">
          <a:xfrm>
            <a:off x="9860315" y="4604994"/>
            <a:ext cx="2272596" cy="2253006"/>
          </a:xfrm>
          <a:prstGeom prst="rect">
            <a:avLst/>
          </a:prstGeom>
          <a:ln>
            <a:noFill/>
          </a:ln>
          <a:effectLst>
            <a:softEdge rad="203200"/>
          </a:effectLst>
          <a:extLst>
            <a:ext uri="{53640926-AAD7-44D8-BBD7-CCE9431645EC}">
              <a14:shadowObscured xmlns:a14="http://schemas.microsoft.com/office/drawing/2010/main"/>
            </a:ext>
          </a:extLst>
        </p:spPr>
      </p:pic>
      <p:pic>
        <p:nvPicPr>
          <p:cNvPr id="4" name="Recorded Sound 20">
            <a:hlinkClick r:id="" action="ppaction://media"/>
            <a:extLst>
              <a:ext uri="{FF2B5EF4-FFF2-40B4-BE49-F238E27FC236}">
                <a16:creationId xmlns:a16="http://schemas.microsoft.com/office/drawing/2014/main" id="{1ABC277A-BE82-41AE-93ED-300B4D5A12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7380647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963" y="79375"/>
            <a:ext cx="11915480" cy="1006475"/>
          </a:xfrm>
        </p:spPr>
        <p:txBody>
          <a:bodyPr vert="horz" lIns="91440" tIns="45720" rIns="91440" bIns="45720" rtlCol="0" anchor="ctr">
            <a:normAutofit fontScale="90000"/>
          </a:bodyPr>
          <a:lstStyle/>
          <a:p>
            <a:r>
              <a:rPr lang="en-GB" b="1" dirty="0">
                <a:solidFill>
                  <a:srgbClr val="FF0000"/>
                </a:solidFill>
              </a:rPr>
              <a:t>Finally - Apologise for any accidental breech of etiquette</a:t>
            </a:r>
          </a:p>
        </p:txBody>
      </p:sp>
      <p:sp>
        <p:nvSpPr>
          <p:cNvPr id="3" name="Content Placeholder 2"/>
          <p:cNvSpPr>
            <a:spLocks noGrp="1"/>
          </p:cNvSpPr>
          <p:nvPr>
            <p:ph idx="1"/>
          </p:nvPr>
        </p:nvSpPr>
        <p:spPr>
          <a:xfrm>
            <a:off x="481013" y="1085850"/>
            <a:ext cx="10576628" cy="5475206"/>
          </a:xfrm>
        </p:spPr>
        <p:txBody>
          <a:bodyPr>
            <a:normAutofit/>
          </a:bodyPr>
          <a:lstStyle/>
          <a:p>
            <a:pPr marL="914400" lvl="2" indent="0">
              <a:buNone/>
            </a:pPr>
            <a:endParaRPr lang="en-GB" dirty="0"/>
          </a:p>
          <a:p>
            <a:r>
              <a:rPr lang="en-GB" dirty="0"/>
              <a:t>As human beings we all make mistakes, especially when we’re learning new guidelines which interrupt our normal routine. </a:t>
            </a:r>
          </a:p>
          <a:p>
            <a:r>
              <a:rPr lang="en-GB" dirty="0"/>
              <a:t>Online learning is going to involve interruption, and no one is expecting you to be perfect. </a:t>
            </a:r>
          </a:p>
          <a:p>
            <a:r>
              <a:rPr lang="en-GB" dirty="0"/>
              <a:t>However, if you do break one of these guidelines—whether it’s not being on time, loud background noise, or not being prepared—come right out and apologise sooner rather than later</a:t>
            </a:r>
          </a:p>
          <a:p>
            <a:pPr marL="228600" lvl="2">
              <a:spcBef>
                <a:spcPts val="1000"/>
              </a:spcBef>
            </a:pPr>
            <a:endParaRPr lang="en-GB" sz="2800" dirty="0"/>
          </a:p>
          <a:p>
            <a:pPr marL="0" lvl="2" indent="0">
              <a:spcBef>
                <a:spcPts val="1000"/>
              </a:spcBef>
              <a:buNone/>
            </a:pPr>
            <a:endParaRPr lang="en-GB" sz="2800" dirty="0"/>
          </a:p>
          <a:p>
            <a:pPr marL="228600" lvl="2">
              <a:spcBef>
                <a:spcPts val="1000"/>
              </a:spcBef>
            </a:pPr>
            <a:endParaRPr lang="en-GB" sz="2800" dirty="0"/>
          </a:p>
          <a:p>
            <a:endParaRPr lang="en-GB" dirty="0"/>
          </a:p>
          <a:p>
            <a:endParaRPr lang="en-GB" dirty="0"/>
          </a:p>
        </p:txBody>
      </p:sp>
      <p:pic>
        <p:nvPicPr>
          <p:cNvPr id="6" name="Picture 5"/>
          <p:cNvPicPr/>
          <p:nvPr/>
        </p:nvPicPr>
        <p:blipFill rotWithShape="1">
          <a:blip r:embed="rId4">
            <a:extLst>
              <a:ext uri="{28A0092B-C50C-407E-A947-70E740481C1C}">
                <a14:useLocalDpi xmlns:a14="http://schemas.microsoft.com/office/drawing/2010/main" val="0"/>
              </a:ext>
            </a:extLst>
          </a:blip>
          <a:srcRect b="9076"/>
          <a:stretch/>
        </p:blipFill>
        <p:spPr>
          <a:xfrm>
            <a:off x="4574529" y="4705400"/>
            <a:ext cx="2420161" cy="1959350"/>
          </a:xfrm>
          <a:prstGeom prst="rect">
            <a:avLst/>
          </a:prstGeom>
        </p:spPr>
      </p:pic>
      <p:pic>
        <p:nvPicPr>
          <p:cNvPr id="4" name="Recorded Sound 21">
            <a:hlinkClick r:id="" action="ppaction://media"/>
            <a:extLst>
              <a:ext uri="{FF2B5EF4-FFF2-40B4-BE49-F238E27FC236}">
                <a16:creationId xmlns:a16="http://schemas.microsoft.com/office/drawing/2014/main" id="{D23354A1-F1EA-4457-9109-97689DFB2D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92836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4632489" y="4983938"/>
            <a:ext cx="3048000" cy="1639963"/>
          </a:xfrm>
          <a:prstGeom prst="rect">
            <a:avLst/>
          </a:prstGeom>
        </p:spPr>
      </p:pic>
      <p:sp>
        <p:nvSpPr>
          <p:cNvPr id="2" name="Title 1"/>
          <p:cNvSpPr>
            <a:spLocks noGrp="1"/>
          </p:cNvSpPr>
          <p:nvPr>
            <p:ph type="title"/>
          </p:nvPr>
        </p:nvSpPr>
        <p:spPr>
          <a:xfrm>
            <a:off x="417122" y="100807"/>
            <a:ext cx="10515600" cy="739056"/>
          </a:xfrm>
        </p:spPr>
        <p:txBody>
          <a:bodyPr vert="horz" lIns="91440" tIns="45720" rIns="91440" bIns="45720" rtlCol="0" anchor="ctr">
            <a:normAutofit fontScale="90000"/>
          </a:bodyPr>
          <a:lstStyle/>
          <a:p>
            <a:r>
              <a:rPr lang="en-GB" sz="5400" b="1" dirty="0">
                <a:solidFill>
                  <a:srgbClr val="FF0000"/>
                </a:solidFill>
              </a:rPr>
              <a:t>Choose a good location</a:t>
            </a:r>
          </a:p>
        </p:txBody>
      </p:sp>
      <p:sp>
        <p:nvSpPr>
          <p:cNvPr id="3" name="Content Placeholder 2"/>
          <p:cNvSpPr>
            <a:spLocks noGrp="1"/>
          </p:cNvSpPr>
          <p:nvPr>
            <p:ph idx="1"/>
          </p:nvPr>
        </p:nvSpPr>
        <p:spPr>
          <a:xfrm>
            <a:off x="417122" y="849300"/>
            <a:ext cx="11260527" cy="4351338"/>
          </a:xfrm>
        </p:spPr>
        <p:txBody>
          <a:bodyPr>
            <a:normAutofit fontScale="92500" lnSpcReduction="10000"/>
          </a:bodyPr>
          <a:lstStyle/>
          <a:p>
            <a:r>
              <a:rPr lang="en-GB" dirty="0"/>
              <a:t>If there are family members around making a noise, try to isolate yourself by moving to another room. Alternatively, the use of a headset will make your location more flexible</a:t>
            </a:r>
          </a:p>
          <a:p>
            <a:r>
              <a:rPr lang="en-GB" dirty="0"/>
              <a:t>If it is impossible to find a quiet place, it’s still important for you to attend your virtual lessons. </a:t>
            </a:r>
          </a:p>
          <a:p>
            <a:r>
              <a:rPr lang="en-GB" dirty="0"/>
              <a:t>Mute yourself (click the icon on the software to mute your audio), except when spoken to directly, and let your lecturer know by a private chat message if you are having any problems.</a:t>
            </a:r>
          </a:p>
          <a:p>
            <a:pPr marL="0" indent="0">
              <a:buNone/>
            </a:pPr>
            <a:endParaRPr lang="en-GB" dirty="0"/>
          </a:p>
          <a:p>
            <a:pPr marL="0" indent="0">
              <a:buNone/>
            </a:pPr>
            <a:r>
              <a:rPr lang="en-GB" dirty="0">
                <a:solidFill>
                  <a:srgbClr val="FF0000"/>
                </a:solidFill>
              </a:rPr>
              <a:t>Tip</a:t>
            </a:r>
            <a:r>
              <a:rPr lang="en-GB" dirty="0"/>
              <a:t> - Try to make sure there is nothing to distract you or others in the lesson e.g. Turn your music, television and mobile phone off!</a:t>
            </a:r>
          </a:p>
          <a:p>
            <a:pPr marL="0" indent="0">
              <a:buNone/>
            </a:pPr>
            <a:endParaRPr lang="en-GB" dirty="0"/>
          </a:p>
          <a:p>
            <a:pPr marL="0" indent="0">
              <a:buNone/>
            </a:pPr>
            <a:endParaRPr lang="en-GB" dirty="0"/>
          </a:p>
        </p:txBody>
      </p:sp>
      <p:pic>
        <p:nvPicPr>
          <p:cNvPr id="5" name="Recorded Sound 3">
            <a:hlinkClick r:id="" action="ppaction://media"/>
            <a:extLst>
              <a:ext uri="{FF2B5EF4-FFF2-40B4-BE49-F238E27FC236}">
                <a16:creationId xmlns:a16="http://schemas.microsoft.com/office/drawing/2014/main" id="{5ED9C3D0-84B1-4DF0-A8B9-2C184A8F05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089579805"/>
      </p:ext>
    </p:extLst>
  </p:cSld>
  <p:clrMapOvr>
    <a:masterClrMapping/>
  </p:clrMapOvr>
  <mc:AlternateContent xmlns:mc="http://schemas.openxmlformats.org/markup-compatibility/2006">
    <mc:Choice xmlns:p14="http://schemas.microsoft.com/office/powerpoint/2010/main" Requires="p14">
      <p:transition spd="slow" p14:dur="2000" advTm="35035"/>
    </mc:Choice>
    <mc:Fallback>
      <p:transition spd="slow" advTm="3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35035"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122" y="449605"/>
            <a:ext cx="10515600" cy="739056"/>
          </a:xfrm>
        </p:spPr>
        <p:txBody>
          <a:bodyPr vert="horz" lIns="91440" tIns="45720" rIns="91440" bIns="45720" rtlCol="0" anchor="ctr">
            <a:normAutofit fontScale="90000"/>
          </a:bodyPr>
          <a:lstStyle/>
          <a:p>
            <a:r>
              <a:rPr lang="en-GB" sz="5400" b="1" dirty="0">
                <a:solidFill>
                  <a:srgbClr val="FF0000"/>
                </a:solidFill>
              </a:rPr>
              <a:t>Check your background</a:t>
            </a:r>
          </a:p>
        </p:txBody>
      </p:sp>
      <p:sp>
        <p:nvSpPr>
          <p:cNvPr id="3" name="Content Placeholder 2"/>
          <p:cNvSpPr>
            <a:spLocks noGrp="1"/>
          </p:cNvSpPr>
          <p:nvPr>
            <p:ph idx="1"/>
          </p:nvPr>
        </p:nvSpPr>
        <p:spPr>
          <a:xfrm>
            <a:off x="417122" y="1600260"/>
            <a:ext cx="11260527" cy="4351338"/>
          </a:xfrm>
        </p:spPr>
        <p:txBody>
          <a:bodyPr>
            <a:normAutofit/>
          </a:bodyPr>
          <a:lstStyle/>
          <a:p>
            <a:r>
              <a:rPr lang="en-GB" dirty="0"/>
              <a:t>Make sure you have a non-distracting background. </a:t>
            </a:r>
          </a:p>
          <a:p>
            <a:r>
              <a:rPr lang="en-GB" dirty="0"/>
              <a:t>If you are working in your bedroom, make sure you are not showing anything that you would prefer remained private</a:t>
            </a:r>
          </a:p>
          <a:p>
            <a:pPr marL="0" indent="0">
              <a:buNone/>
            </a:pPr>
            <a:r>
              <a:rPr lang="en-GB" dirty="0">
                <a:solidFill>
                  <a:srgbClr val="FF0000"/>
                </a:solidFill>
              </a:rPr>
              <a:t>Tip</a:t>
            </a:r>
            <a:r>
              <a:rPr lang="en-GB" dirty="0"/>
              <a:t> – Select a background image setting on the software (See information on how to do this on the Teams and Zoom tutorials later)</a:t>
            </a:r>
          </a:p>
          <a:p>
            <a:endParaRPr lang="en-GB" dirty="0"/>
          </a:p>
          <a:p>
            <a:pPr marL="0" indent="0">
              <a:buNone/>
            </a:pPr>
            <a:endParaRPr lang="en-GB" dirty="0"/>
          </a:p>
          <a:p>
            <a:pPr marL="0" indent="0">
              <a:buNone/>
            </a:pPr>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174" y="4030399"/>
            <a:ext cx="4609707" cy="2592636"/>
          </a:xfrm>
          <a:prstGeom prst="rect">
            <a:avLst/>
          </a:prstGeom>
          <a:effectLst>
            <a:softEdge rad="266700"/>
          </a:effectLst>
        </p:spPr>
      </p:pic>
      <p:pic>
        <p:nvPicPr>
          <p:cNvPr id="4" name="Recorded Sound 4">
            <a:hlinkClick r:id="" action="ppaction://media"/>
            <a:extLst>
              <a:ext uri="{FF2B5EF4-FFF2-40B4-BE49-F238E27FC236}">
                <a16:creationId xmlns:a16="http://schemas.microsoft.com/office/drawing/2014/main" id="{0BAD07CB-4AFF-4435-8521-92367FA73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541583734"/>
      </p:ext>
    </p:extLst>
  </p:cSld>
  <p:clrMapOvr>
    <a:masterClrMapping/>
  </p:clrMapOvr>
  <mc:AlternateContent xmlns:mc="http://schemas.openxmlformats.org/markup-compatibility/2006">
    <mc:Choice xmlns:p14="http://schemas.microsoft.com/office/powerpoint/2010/main" Requires="p14">
      <p:transition spd="slow" p14:dur="2000" advTm="20655"/>
    </mc:Choice>
    <mc:Fallback>
      <p:transition spd="slow" advTm="2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0125"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291" y="515593"/>
            <a:ext cx="10515600" cy="739056"/>
          </a:xfrm>
        </p:spPr>
        <p:txBody>
          <a:bodyPr vert="horz" lIns="91440" tIns="45720" rIns="91440" bIns="45720" rtlCol="0" anchor="ctr">
            <a:normAutofit fontScale="90000"/>
          </a:bodyPr>
          <a:lstStyle/>
          <a:p>
            <a:r>
              <a:rPr lang="en-GB" sz="5400" b="1" dirty="0">
                <a:solidFill>
                  <a:srgbClr val="FF0000"/>
                </a:solidFill>
              </a:rPr>
              <a:t>Wear proper attire</a:t>
            </a:r>
          </a:p>
        </p:txBody>
      </p:sp>
      <p:sp>
        <p:nvSpPr>
          <p:cNvPr id="3" name="Content Placeholder 2"/>
          <p:cNvSpPr>
            <a:spLocks noGrp="1"/>
          </p:cNvSpPr>
          <p:nvPr>
            <p:ph idx="1"/>
          </p:nvPr>
        </p:nvSpPr>
        <p:spPr>
          <a:xfrm>
            <a:off x="388842" y="1847652"/>
            <a:ext cx="9574603" cy="4351338"/>
          </a:xfrm>
        </p:spPr>
        <p:txBody>
          <a:bodyPr>
            <a:normAutofit/>
          </a:bodyPr>
          <a:lstStyle/>
          <a:p>
            <a:r>
              <a:rPr lang="en-GB" dirty="0"/>
              <a:t>Learning from the comfort of your home can make it feel desirable to dress down. However, we want to make sure we are looking presentable for each other, just like we do at College. </a:t>
            </a:r>
          </a:p>
          <a:p>
            <a:r>
              <a:rPr lang="en-GB" dirty="0"/>
              <a:t>You are therefore expected to dress in a way that is modest and avoids any unnecessary distraction.</a:t>
            </a:r>
          </a:p>
          <a:p>
            <a:pPr marL="0" indent="0">
              <a:buNone/>
            </a:pPr>
            <a:endParaRPr lang="en-GB" dirty="0"/>
          </a:p>
          <a:p>
            <a:pPr marL="0" indent="0">
              <a:buNone/>
            </a:pPr>
            <a:r>
              <a:rPr lang="en-GB" dirty="0">
                <a:solidFill>
                  <a:srgbClr val="FF0000"/>
                </a:solidFill>
              </a:rPr>
              <a:t>Tip</a:t>
            </a:r>
            <a:r>
              <a:rPr lang="en-GB" dirty="0"/>
              <a:t> – Stick to a daily routine as if you were physically attending the college</a:t>
            </a:r>
          </a:p>
          <a:p>
            <a:endParaRPr lang="en-GB" dirty="0"/>
          </a:p>
        </p:txBody>
      </p:sp>
      <p:pic>
        <p:nvPicPr>
          <p:cNvPr id="5" name="Picture 4"/>
          <p:cNvPicPr/>
          <p:nvPr/>
        </p:nvPicPr>
        <p:blipFill rotWithShape="1">
          <a:blip r:embed="rId4">
            <a:extLst>
              <a:ext uri="{28A0092B-C50C-407E-A947-70E740481C1C}">
                <a14:useLocalDpi xmlns:a14="http://schemas.microsoft.com/office/drawing/2010/main" val="0"/>
              </a:ext>
            </a:extLst>
          </a:blip>
          <a:srcRect l="21246" r="12862"/>
          <a:stretch/>
        </p:blipFill>
        <p:spPr>
          <a:xfrm>
            <a:off x="9794450" y="1847652"/>
            <a:ext cx="2017336" cy="3156261"/>
          </a:xfrm>
          <a:prstGeom prst="rect">
            <a:avLst/>
          </a:prstGeom>
          <a:effectLst>
            <a:softEdge rad="215900"/>
          </a:effectLst>
        </p:spPr>
      </p:pic>
      <p:pic>
        <p:nvPicPr>
          <p:cNvPr id="6" name="Recorded Sound 5">
            <a:hlinkClick r:id="" action="ppaction://media"/>
            <a:extLst>
              <a:ext uri="{FF2B5EF4-FFF2-40B4-BE49-F238E27FC236}">
                <a16:creationId xmlns:a16="http://schemas.microsoft.com/office/drawing/2014/main" id="{1B205A9E-09FA-4E35-9E3A-D25DA5B9BE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263117092"/>
      </p:ext>
    </p:extLst>
  </p:cSld>
  <p:clrMapOvr>
    <a:masterClrMapping/>
  </p:clrMapOvr>
  <mc:AlternateContent xmlns:mc="http://schemas.openxmlformats.org/markup-compatibility/2006">
    <mc:Choice xmlns:p14="http://schemas.microsoft.com/office/powerpoint/2010/main" Requires="p14">
      <p:transition spd="slow" p14:dur="2000" advTm="22590"/>
    </mc:Choice>
    <mc:Fallback>
      <p:transition spd="slow" advTm="2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1944"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123" y="525020"/>
            <a:ext cx="10515600" cy="739056"/>
          </a:xfrm>
        </p:spPr>
        <p:txBody>
          <a:bodyPr vert="horz" lIns="91440" tIns="45720" rIns="91440" bIns="45720" rtlCol="0" anchor="ctr">
            <a:normAutofit fontScale="90000"/>
          </a:bodyPr>
          <a:lstStyle/>
          <a:p>
            <a:r>
              <a:rPr lang="en-GB" sz="5400" b="1" dirty="0">
                <a:solidFill>
                  <a:srgbClr val="FF0000"/>
                </a:solidFill>
              </a:rPr>
              <a:t>Be prepared and on time</a:t>
            </a:r>
          </a:p>
        </p:txBody>
      </p:sp>
      <p:sp>
        <p:nvSpPr>
          <p:cNvPr id="3" name="Content Placeholder 2"/>
          <p:cNvSpPr>
            <a:spLocks noGrp="1"/>
          </p:cNvSpPr>
          <p:nvPr>
            <p:ph idx="1"/>
          </p:nvPr>
        </p:nvSpPr>
        <p:spPr>
          <a:xfrm>
            <a:off x="417123" y="1404593"/>
            <a:ext cx="9107878" cy="4351338"/>
          </a:xfrm>
        </p:spPr>
        <p:txBody>
          <a:bodyPr>
            <a:normAutofit/>
          </a:bodyPr>
          <a:lstStyle/>
          <a:p>
            <a:r>
              <a:rPr lang="en-GB" dirty="0"/>
              <a:t>Make sure you are punctual and prepared for your lessons. </a:t>
            </a:r>
          </a:p>
          <a:p>
            <a:r>
              <a:rPr lang="en-GB" dirty="0"/>
              <a:t>Log in and join the virtual lesson 5 minutes before the lesson begins.  You don’t want to miss out on those crucial first minutes of instruction. </a:t>
            </a:r>
          </a:p>
          <a:p>
            <a:r>
              <a:rPr lang="en-GB" dirty="0"/>
              <a:t>Turn your camera on. Make sure there is enough lighting and you have positioned your camera so your image is clear.</a:t>
            </a:r>
          </a:p>
          <a:p>
            <a:pPr marL="0" indent="0">
              <a:buNone/>
            </a:pPr>
            <a:endParaRPr lang="en-GB" dirty="0"/>
          </a:p>
          <a:p>
            <a:pPr marL="0" indent="0">
              <a:buNone/>
            </a:pPr>
            <a:r>
              <a:rPr lang="en-GB" dirty="0">
                <a:solidFill>
                  <a:srgbClr val="FF0000"/>
                </a:solidFill>
              </a:rPr>
              <a:t>Tip</a:t>
            </a:r>
            <a:r>
              <a:rPr lang="en-GB" dirty="0"/>
              <a:t> – Set a few alarms for the early sessions!!!</a:t>
            </a:r>
          </a:p>
          <a:p>
            <a:endParaRPr lang="en-GB" dirty="0"/>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9317611" y="4279744"/>
            <a:ext cx="2511743" cy="2376487"/>
          </a:xfrm>
          <a:prstGeom prst="rect">
            <a:avLst/>
          </a:prstGeom>
          <a:effectLst>
            <a:softEdge rad="0"/>
          </a:effectLst>
        </p:spPr>
      </p:pic>
      <p:pic>
        <p:nvPicPr>
          <p:cNvPr id="4" name="Recorded Sound 6">
            <a:hlinkClick r:id="" action="ppaction://media"/>
            <a:extLst>
              <a:ext uri="{FF2B5EF4-FFF2-40B4-BE49-F238E27FC236}">
                <a16:creationId xmlns:a16="http://schemas.microsoft.com/office/drawing/2014/main" id="{A9991C08-D99F-4B8E-9049-C008C70441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166640825"/>
      </p:ext>
    </p:extLst>
  </p:cSld>
  <p:clrMapOvr>
    <a:masterClrMapping/>
  </p:clrMapOvr>
  <mc:AlternateContent xmlns:mc="http://schemas.openxmlformats.org/markup-compatibility/2006">
    <mc:Choice xmlns:p14="http://schemas.microsoft.com/office/powerpoint/2010/main" Requires="p14">
      <p:transition spd="slow" p14:dur="2000" advTm="23389"/>
    </mc:Choice>
    <mc:Fallback>
      <p:transition spd="slow" advTm="23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3220"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123" y="553455"/>
            <a:ext cx="10515600" cy="739056"/>
          </a:xfrm>
        </p:spPr>
        <p:txBody>
          <a:bodyPr vert="horz" lIns="91440" tIns="45720" rIns="91440" bIns="45720" rtlCol="0" anchor="ctr">
            <a:normAutofit fontScale="90000"/>
          </a:bodyPr>
          <a:lstStyle/>
          <a:p>
            <a:r>
              <a:rPr lang="en-GB" sz="5400" b="1" dirty="0">
                <a:solidFill>
                  <a:srgbClr val="FF0000"/>
                </a:solidFill>
              </a:rPr>
              <a:t>Be ready and take notes</a:t>
            </a:r>
          </a:p>
        </p:txBody>
      </p:sp>
      <p:sp>
        <p:nvSpPr>
          <p:cNvPr id="3" name="Content Placeholder 2"/>
          <p:cNvSpPr>
            <a:spLocks noGrp="1"/>
          </p:cNvSpPr>
          <p:nvPr>
            <p:ph idx="1"/>
          </p:nvPr>
        </p:nvSpPr>
        <p:spPr>
          <a:xfrm>
            <a:off x="417123" y="1828799"/>
            <a:ext cx="9736528" cy="4351338"/>
          </a:xfrm>
        </p:spPr>
        <p:txBody>
          <a:bodyPr>
            <a:normAutofit fontScale="85000" lnSpcReduction="20000"/>
          </a:bodyPr>
          <a:lstStyle/>
          <a:p>
            <a:pPr>
              <a:lnSpc>
                <a:spcPct val="110000"/>
              </a:lnSpc>
            </a:pPr>
            <a:r>
              <a:rPr lang="en-GB" sz="3000" dirty="0"/>
              <a:t>While lecturers may have different instructions in different subjects and scenarios, virtual sessions will aim to condense the time that everyone is present together.</a:t>
            </a:r>
          </a:p>
          <a:p>
            <a:pPr>
              <a:lnSpc>
                <a:spcPct val="110000"/>
              </a:lnSpc>
            </a:pPr>
            <a:r>
              <a:rPr lang="en-GB" sz="3000" dirty="0"/>
              <a:t>So in many cases it will be beneficial for you to be able to jot down a note on the instructions the lecturer is giving or important information being shared with you. </a:t>
            </a:r>
          </a:p>
          <a:p>
            <a:pPr>
              <a:lnSpc>
                <a:spcPct val="110000"/>
              </a:lnSpc>
            </a:pPr>
            <a:r>
              <a:rPr lang="en-GB" sz="3000" dirty="0"/>
              <a:t>While you can always ask later by email or another means of communication, or check the recording of the lesson, this can be time consuming.</a:t>
            </a:r>
          </a:p>
          <a:p>
            <a:pPr marL="0" indent="0">
              <a:buNone/>
            </a:pPr>
            <a:endParaRPr lang="en-GB" dirty="0"/>
          </a:p>
          <a:p>
            <a:pPr marL="0" indent="0">
              <a:buNone/>
            </a:pPr>
            <a:r>
              <a:rPr lang="en-GB" dirty="0">
                <a:solidFill>
                  <a:srgbClr val="FF0000"/>
                </a:solidFill>
              </a:rPr>
              <a:t>Tip</a:t>
            </a:r>
            <a:r>
              <a:rPr lang="en-GB" dirty="0"/>
              <a:t> – Click this </a:t>
            </a:r>
            <a:r>
              <a:rPr lang="en-GB" dirty="0">
                <a:hlinkClick r:id="rId4"/>
              </a:rPr>
              <a:t>link</a:t>
            </a:r>
            <a:r>
              <a:rPr lang="en-GB" dirty="0"/>
              <a:t> to read about the benefits of taking notes in class</a:t>
            </a:r>
          </a:p>
          <a:p>
            <a:endParaRPr lang="en-GB" dirty="0"/>
          </a:p>
        </p:txBody>
      </p:sp>
      <p:pic>
        <p:nvPicPr>
          <p:cNvPr id="5" name="Picture 4"/>
          <p:cNvPicPr/>
          <p:nvPr/>
        </p:nvPicPr>
        <p:blipFill rotWithShape="1">
          <a:blip r:embed="rId5" cstate="print">
            <a:extLst>
              <a:ext uri="{28A0092B-C50C-407E-A947-70E740481C1C}">
                <a14:useLocalDpi xmlns:a14="http://schemas.microsoft.com/office/drawing/2010/main" val="0"/>
              </a:ext>
            </a:extLst>
          </a:blip>
          <a:srcRect l="33037" t="16459" r="32191" b="20374"/>
          <a:stretch/>
        </p:blipFill>
        <p:spPr bwMode="auto">
          <a:xfrm>
            <a:off x="10021676" y="2168163"/>
            <a:ext cx="2038349" cy="2413263"/>
          </a:xfrm>
          <a:prstGeom prst="rect">
            <a:avLst/>
          </a:prstGeom>
          <a:ln>
            <a:noFill/>
          </a:ln>
          <a:effectLst>
            <a:softEdge rad="127000"/>
          </a:effectLst>
          <a:extLst>
            <a:ext uri="{53640926-AAD7-44D8-BBD7-CCE9431645EC}">
              <a14:shadowObscured xmlns:a14="http://schemas.microsoft.com/office/drawing/2010/main"/>
            </a:ext>
          </a:extLst>
        </p:spPr>
      </p:pic>
      <p:pic>
        <p:nvPicPr>
          <p:cNvPr id="6" name="Recorded Sound 7">
            <a:hlinkClick r:id="" action="ppaction://media"/>
            <a:extLst>
              <a:ext uri="{FF2B5EF4-FFF2-40B4-BE49-F238E27FC236}">
                <a16:creationId xmlns:a16="http://schemas.microsoft.com/office/drawing/2014/main" id="{0BDC6472-944E-4B6D-9D10-FC4BCCA1C8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231220326"/>
      </p:ext>
    </p:extLst>
  </p:cSld>
  <p:clrMapOvr>
    <a:masterClrMapping/>
  </p:clrMapOvr>
  <mc:AlternateContent xmlns:mc="http://schemas.openxmlformats.org/markup-compatibility/2006">
    <mc:Choice xmlns:p14="http://schemas.microsoft.com/office/powerpoint/2010/main" Requires="p14">
      <p:transition spd="slow" p14:dur="2000" advTm="32649"/>
    </mc:Choice>
    <mc:Fallback>
      <p:transition spd="slow" advTm="3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31835"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191" y="165776"/>
            <a:ext cx="11233210" cy="739056"/>
          </a:xfrm>
        </p:spPr>
        <p:txBody>
          <a:bodyPr vert="horz" lIns="91440" tIns="45720" rIns="91440" bIns="45720" rtlCol="0" anchor="ctr">
            <a:noAutofit/>
          </a:bodyPr>
          <a:lstStyle/>
          <a:p>
            <a:r>
              <a:rPr lang="en-GB" sz="4000" b="1" dirty="0">
                <a:solidFill>
                  <a:srgbClr val="FF0000"/>
                </a:solidFill>
              </a:rPr>
              <a:t>Give your full, focused attention for the entire lesson</a:t>
            </a:r>
          </a:p>
        </p:txBody>
      </p:sp>
      <p:sp>
        <p:nvSpPr>
          <p:cNvPr id="3" name="Content Placeholder 2"/>
          <p:cNvSpPr>
            <a:spLocks noGrp="1"/>
          </p:cNvSpPr>
          <p:nvPr>
            <p:ph idx="1"/>
          </p:nvPr>
        </p:nvSpPr>
        <p:spPr>
          <a:xfrm>
            <a:off x="507292" y="2165605"/>
            <a:ext cx="11037008" cy="3781425"/>
          </a:xfrm>
        </p:spPr>
        <p:txBody>
          <a:bodyPr>
            <a:noAutofit/>
          </a:bodyPr>
          <a:lstStyle/>
          <a:p>
            <a:pPr>
              <a:lnSpc>
                <a:spcPct val="110000"/>
              </a:lnSpc>
            </a:pPr>
            <a:r>
              <a:rPr lang="en-GB" sz="2000" dirty="0"/>
              <a:t>During a virtual lesson it may be tempting to use another device or engage with someone or something else in your surroundings rather than the lesson that you are a participant in</a:t>
            </a:r>
          </a:p>
          <a:p>
            <a:pPr>
              <a:lnSpc>
                <a:spcPct val="110000"/>
              </a:lnSpc>
            </a:pPr>
            <a:r>
              <a:rPr lang="en-GB" sz="2000" dirty="0"/>
              <a:t>However, it goes without saying that giving your focused attention is one of the best things you can do to learn efficiently. </a:t>
            </a:r>
          </a:p>
          <a:p>
            <a:pPr>
              <a:lnSpc>
                <a:spcPct val="110000"/>
              </a:lnSpc>
            </a:pPr>
            <a:r>
              <a:rPr lang="en-GB" sz="2000" dirty="0"/>
              <a:t>Show respect to the important learning process that you are engaged in during the virtual lesson, just as you would if you were present in person with your whole class.</a:t>
            </a:r>
          </a:p>
          <a:p>
            <a:pPr>
              <a:lnSpc>
                <a:spcPct val="110000"/>
              </a:lnSpc>
            </a:pPr>
            <a:r>
              <a:rPr lang="en-GB" sz="2000" dirty="0"/>
              <a:t>Conversations with other students via another means of communication are definitely off limits!</a:t>
            </a:r>
          </a:p>
          <a:p>
            <a:pPr>
              <a:lnSpc>
                <a:spcPct val="110000"/>
              </a:lnSpc>
            </a:pPr>
            <a:r>
              <a:rPr lang="en-GB" sz="2000" dirty="0"/>
              <a:t>Giving eye contact to the screen is a good way to show your lecturer that you are concentrating. </a:t>
            </a:r>
          </a:p>
          <a:p>
            <a:pPr>
              <a:lnSpc>
                <a:spcPct val="110000"/>
              </a:lnSpc>
            </a:pPr>
            <a:r>
              <a:rPr lang="en-GB" sz="2000" dirty="0"/>
              <a:t>Do not leave the lesson before the end, unless it has been agreed with your lecturer</a:t>
            </a:r>
          </a:p>
          <a:p>
            <a:pPr marL="0" indent="0">
              <a:buNone/>
            </a:pPr>
            <a:endParaRPr lang="en-GB" sz="1050" dirty="0">
              <a:solidFill>
                <a:srgbClr val="FF0000"/>
              </a:solidFill>
            </a:endParaRPr>
          </a:p>
          <a:p>
            <a:pPr marL="0" indent="0">
              <a:buNone/>
            </a:pPr>
            <a:r>
              <a:rPr lang="en-GB" sz="2000" dirty="0">
                <a:solidFill>
                  <a:srgbClr val="FF0000"/>
                </a:solidFill>
              </a:rPr>
              <a:t>Tip</a:t>
            </a:r>
            <a:r>
              <a:rPr lang="en-GB" sz="2000" dirty="0"/>
              <a:t> – Remove all distractions, e.g. Turn your music, television and mobile phone off!</a:t>
            </a:r>
          </a:p>
          <a:p>
            <a:pPr marL="0" indent="0">
              <a:buNone/>
            </a:pPr>
            <a:endParaRPr lang="en-GB" sz="1600" dirty="0"/>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4092243" y="672940"/>
            <a:ext cx="2805430" cy="1643497"/>
          </a:xfrm>
          <a:prstGeom prst="rect">
            <a:avLst/>
          </a:prstGeom>
          <a:effectLst>
            <a:softEdge rad="114300"/>
          </a:effectLst>
        </p:spPr>
      </p:pic>
      <p:pic>
        <p:nvPicPr>
          <p:cNvPr id="4" name="Recorded Sound 8">
            <a:hlinkClick r:id="" action="ppaction://media"/>
            <a:extLst>
              <a:ext uri="{FF2B5EF4-FFF2-40B4-BE49-F238E27FC236}">
                <a16:creationId xmlns:a16="http://schemas.microsoft.com/office/drawing/2014/main" id="{5F9B60C8-93CC-4D55-AD02-3A0AC4D198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289111257"/>
      </p:ext>
    </p:extLst>
  </p:cSld>
  <p:clrMapOvr>
    <a:masterClrMapping/>
  </p:clrMapOvr>
  <mc:AlternateContent xmlns:mc="http://schemas.openxmlformats.org/markup-compatibility/2006">
    <mc:Choice xmlns:p14="http://schemas.microsoft.com/office/powerpoint/2010/main" Requires="p14">
      <p:transition spd="slow" p14:dur="2000" advTm="48868"/>
    </mc:Choice>
    <mc:Fallback>
      <p:transition spd="slow" advTm="4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8113"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39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617" y="307965"/>
            <a:ext cx="11233210" cy="739056"/>
          </a:xfrm>
        </p:spPr>
        <p:txBody>
          <a:bodyPr vert="horz" lIns="91440" tIns="45720" rIns="91440" bIns="45720" rtlCol="0" anchor="ctr">
            <a:normAutofit fontScale="90000"/>
          </a:bodyPr>
          <a:lstStyle/>
          <a:p>
            <a:r>
              <a:rPr lang="en-GB" sz="5400" b="1" dirty="0">
                <a:solidFill>
                  <a:srgbClr val="FF0000"/>
                </a:solidFill>
              </a:rPr>
              <a:t>Participate fully</a:t>
            </a:r>
          </a:p>
        </p:txBody>
      </p:sp>
      <p:sp>
        <p:nvSpPr>
          <p:cNvPr id="3" name="Content Placeholder 2"/>
          <p:cNvSpPr>
            <a:spLocks noGrp="1"/>
          </p:cNvSpPr>
          <p:nvPr>
            <p:ph idx="1"/>
          </p:nvPr>
        </p:nvSpPr>
        <p:spPr>
          <a:xfrm>
            <a:off x="440617" y="1132403"/>
            <a:ext cx="10608383" cy="3781425"/>
          </a:xfrm>
        </p:spPr>
        <p:txBody>
          <a:bodyPr>
            <a:noAutofit/>
          </a:bodyPr>
          <a:lstStyle/>
          <a:p>
            <a:r>
              <a:rPr lang="en-GB" sz="2400" dirty="0"/>
              <a:t>Participating fully will depending on what your lecturer is expecting of you at different times during the lesson. </a:t>
            </a:r>
          </a:p>
          <a:p>
            <a:pPr lvl="1"/>
            <a:r>
              <a:rPr lang="en-GB" sz="2000" dirty="0"/>
              <a:t>If your lecturer is simply sharing instructions with you, then participating fully means remaining on mute, paying close attention to be sure you understand, make notes and be ready to comment or ask questions when the lecturer prompts you to do so.</a:t>
            </a:r>
          </a:p>
          <a:p>
            <a:pPr lvl="1"/>
            <a:r>
              <a:rPr lang="en-GB" sz="2000" dirty="0"/>
              <a:t>At times, your lecturer will be leading the class in a discussion and this is when it is most important to speak up to share your thoughts. </a:t>
            </a:r>
          </a:p>
          <a:p>
            <a:pPr marL="0" indent="0">
              <a:buNone/>
            </a:pPr>
            <a:r>
              <a:rPr lang="en-GB" sz="2400" dirty="0">
                <a:solidFill>
                  <a:srgbClr val="FF0000"/>
                </a:solidFill>
              </a:rPr>
              <a:t>Tips:</a:t>
            </a:r>
          </a:p>
          <a:p>
            <a:pPr marL="0" indent="0">
              <a:buNone/>
            </a:pPr>
            <a:r>
              <a:rPr lang="en-GB" sz="2400" dirty="0"/>
              <a:t>– Listen to the lecturer’s instructions at the beginning and during the lesson</a:t>
            </a:r>
          </a:p>
          <a:p>
            <a:pPr marL="0" indent="0">
              <a:buNone/>
            </a:pPr>
            <a:r>
              <a:rPr lang="en-GB" sz="2400" dirty="0"/>
              <a:t>– Remove all distractions, e.g. Turn your music, television and mobile phone off!</a:t>
            </a:r>
          </a:p>
          <a:p>
            <a:pPr marL="0" indent="0">
              <a:buNone/>
            </a:pPr>
            <a:endParaRPr lang="en-GB" sz="2400" dirty="0"/>
          </a:p>
          <a:p>
            <a:pPr marL="0" indent="0">
              <a:buNone/>
            </a:pPr>
            <a:endParaRPr lang="en-GB" sz="1400" dirty="0"/>
          </a:p>
        </p:txBody>
      </p:sp>
      <p:pic>
        <p:nvPicPr>
          <p:cNvPr id="5" name="Picture 4"/>
          <p:cNvPicPr/>
          <p:nvPr/>
        </p:nvPicPr>
        <p:blipFill rotWithShape="1">
          <a:blip r:embed="rId4">
            <a:extLst>
              <a:ext uri="{28A0092B-C50C-407E-A947-70E740481C1C}">
                <a14:useLocalDpi xmlns:a14="http://schemas.microsoft.com/office/drawing/2010/main" val="0"/>
              </a:ext>
            </a:extLst>
          </a:blip>
          <a:srcRect l="10000" t="53637"/>
          <a:stretch/>
        </p:blipFill>
        <p:spPr bwMode="auto">
          <a:xfrm>
            <a:off x="3714869" y="4913828"/>
            <a:ext cx="4059878" cy="1693821"/>
          </a:xfrm>
          <a:prstGeom prst="rect">
            <a:avLst/>
          </a:prstGeom>
          <a:ln>
            <a:noFill/>
          </a:ln>
          <a:effectLst>
            <a:softEdge rad="177800"/>
          </a:effectLst>
          <a:extLst>
            <a:ext uri="{53640926-AAD7-44D8-BBD7-CCE9431645EC}">
              <a14:shadowObscured xmlns:a14="http://schemas.microsoft.com/office/drawing/2010/main"/>
            </a:ext>
          </a:extLst>
        </p:spPr>
      </p:pic>
      <p:pic>
        <p:nvPicPr>
          <p:cNvPr id="4" name="Recorded Sound 9">
            <a:hlinkClick r:id="" action="ppaction://media"/>
            <a:extLst>
              <a:ext uri="{FF2B5EF4-FFF2-40B4-BE49-F238E27FC236}">
                <a16:creationId xmlns:a16="http://schemas.microsoft.com/office/drawing/2014/main" id="{69D9B388-B40D-47DE-BE80-8A88209D2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105749766"/>
      </p:ext>
    </p:extLst>
  </p:cSld>
  <p:clrMapOvr>
    <a:masterClrMapping/>
  </p:clrMapOvr>
  <mc:AlternateContent xmlns:mc="http://schemas.openxmlformats.org/markup-compatibility/2006">
    <mc:Choice xmlns:p14="http://schemas.microsoft.com/office/powerpoint/2010/main" Requires="p14">
      <p:transition spd="slow" p14:dur="2000" advTm="38012"/>
    </mc:Choice>
    <mc:Fallback>
      <p:transition spd="slow" advTm="3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7363" objId="4"/>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1412</TotalTime>
  <Words>2422</Words>
  <Application>Microsoft Office PowerPoint</Application>
  <PresentationFormat>Widescreen</PresentationFormat>
  <Paragraphs>172</Paragraphs>
  <Slides>21</Slides>
  <Notes>0</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  Online Learning Etiquette </vt:lpstr>
      <vt:lpstr>Online Learning Etiquette</vt:lpstr>
      <vt:lpstr>Choose a good location</vt:lpstr>
      <vt:lpstr>Check your background</vt:lpstr>
      <vt:lpstr>Wear proper attire</vt:lpstr>
      <vt:lpstr>Be prepared and on time</vt:lpstr>
      <vt:lpstr>Be ready and take notes</vt:lpstr>
      <vt:lpstr>Give your full, focused attention for the entire lesson</vt:lpstr>
      <vt:lpstr>Participate fully</vt:lpstr>
      <vt:lpstr>Ask questions???????</vt:lpstr>
      <vt:lpstr>Be polite </vt:lpstr>
      <vt:lpstr>Try not to dominate the discussion  </vt:lpstr>
      <vt:lpstr>Chat - Be careful with your words</vt:lpstr>
      <vt:lpstr>“Chatiquette” – Guidelines - 1</vt:lpstr>
      <vt:lpstr>“Chatiquette” – Guidelines - 2</vt:lpstr>
      <vt:lpstr>Review your notes and the lesson recording</vt:lpstr>
      <vt:lpstr>Check your College email account regularly</vt:lpstr>
      <vt:lpstr>Email Etiquette – Guidelines - 1</vt:lpstr>
      <vt:lpstr>Email Etiquette – Guidelines - 2</vt:lpstr>
      <vt:lpstr>Be responsible and keep up!</vt:lpstr>
      <vt:lpstr>Finally - Apologise for any accidental breech of etiquette</vt:lpstr>
    </vt:vector>
  </TitlesOfParts>
  <Company>NPTC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Online Learning Etiquette </dc:title>
  <dc:creator>Jeanette</dc:creator>
  <cp:lastModifiedBy>Adams, Jeanette</cp:lastModifiedBy>
  <cp:revision>44</cp:revision>
  <dcterms:created xsi:type="dcterms:W3CDTF">2020-07-14T11:51:25Z</dcterms:created>
  <dcterms:modified xsi:type="dcterms:W3CDTF">2020-07-28T13:57:45Z</dcterms:modified>
</cp:coreProperties>
</file>