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9/3/2019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imgres?imgurl=http://cdn.instantshift.com/wp-content/uploads/2011/08/tiosstg-02.jpg&amp;imgrefurl=http://www.instantshift.com/2011/08/16/the-importance-of-setting-short-term-goals/&amp;docid=LtFIXf_-WzrDSM&amp;tbnid=4pNc_tHtM3td-M:&amp;vet=10ahUKEwi2pMX79qPcAhWtM-wKHfPkBt8QMwhnKCcwJw..i&amp;w=500&amp;h=333&amp;bih=708&amp;biw=1600&amp;q=setting%20short%20term%20goals%20pictures&amp;ved=0ahUKEwi2pMX79qPcAhWtM-wKHfPkBt8QMwhnKCcwJw&amp;iact=mrc&amp;uact=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2ahUKEwjHiuPy-6PcAhURGewKHWUIBVoQjRx6BAgBEAU&amp;url=http://blog.online.colostate.edu/blog/online-education/two-ways-to-get-back-on-track-with-your-studies/&amp;psig=AOvVaw2KEbI9jJUQ93D0BeFrl7_e&amp;ust=153184237003158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TARGET SETTING</a:t>
            </a:r>
            <a:endParaRPr lang="en-GB" dirty="0"/>
          </a:p>
        </p:txBody>
      </p:sp>
      <p:sp>
        <p:nvSpPr>
          <p:cNvPr id="3" name="Subtitle 2"/>
          <p:cNvSpPr>
            <a:spLocks noGrp="1"/>
          </p:cNvSpPr>
          <p:nvPr>
            <p:ph type="subTitle" idx="1"/>
          </p:nvPr>
        </p:nvSpPr>
        <p:spPr/>
        <p:txBody>
          <a:bodyPr/>
          <a:lstStyle/>
          <a:p>
            <a:r>
              <a:rPr lang="en-GB" dirty="0" smtClean="0"/>
              <a:t>Short TERM TARGETS</a:t>
            </a:r>
            <a:endParaRPr lang="en-GB" dirty="0"/>
          </a:p>
        </p:txBody>
      </p:sp>
    </p:spTree>
    <p:extLst>
      <p:ext uri="{BB962C8B-B14F-4D97-AF65-F5344CB8AC3E}">
        <p14:creationId xmlns:p14="http://schemas.microsoft.com/office/powerpoint/2010/main" val="155847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Short term targets</a:t>
            </a:r>
            <a:endParaRPr lang="en-GB" dirty="0"/>
          </a:p>
        </p:txBody>
      </p:sp>
      <p:pic>
        <p:nvPicPr>
          <p:cNvPr id="4" name="Content Placeholder 3" descr="Image result for setting short term goals pictures">
            <a:hlinkClick r:id="rId2"/>
          </p:cNvPr>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8463308" y="3299920"/>
            <a:ext cx="2619375" cy="1743075"/>
          </a:xfrm>
          <a:prstGeom prst="rect">
            <a:avLst/>
          </a:prstGeom>
          <a:noFill/>
          <a:ln>
            <a:noFill/>
          </a:ln>
        </p:spPr>
      </p:pic>
      <p:sp>
        <p:nvSpPr>
          <p:cNvPr id="6" name="Rectangle 5"/>
          <p:cNvSpPr/>
          <p:nvPr/>
        </p:nvSpPr>
        <p:spPr>
          <a:xfrm>
            <a:off x="882870" y="1686911"/>
            <a:ext cx="10300138" cy="1271438"/>
          </a:xfrm>
          <a:prstGeom prst="rect">
            <a:avLst/>
          </a:prstGeom>
        </p:spPr>
        <p:txBody>
          <a:bodyPr wrap="square">
            <a:spAutoFit/>
          </a:bodyPr>
          <a:lstStyle/>
          <a:p>
            <a:pPr>
              <a:lnSpc>
                <a:spcPct val="107000"/>
              </a:lnSpc>
              <a:spcAft>
                <a:spcPts val="800"/>
              </a:spcAft>
            </a:pPr>
            <a:r>
              <a:rPr lang="en-GB" sz="2400" dirty="0">
                <a:latin typeface="Ink Free" panose="03080402000500000000" pitchFamily="66" charset="0"/>
                <a:ea typeface="Arial Unicode MS"/>
                <a:cs typeface="Times New Roman" panose="02020603050405020304" pitchFamily="18" charset="0"/>
              </a:rPr>
              <a:t>A short-term target is something you want to accomplish over two to three weeks at the most. Something that will take you a long time to accomplish is called a long-term target.</a:t>
            </a:r>
            <a:endParaRPr lang="en-GB" sz="2400"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7" name="Rectangle 6"/>
          <p:cNvSpPr/>
          <p:nvPr/>
        </p:nvSpPr>
        <p:spPr>
          <a:xfrm>
            <a:off x="685801" y="3201961"/>
            <a:ext cx="6096000" cy="1938992"/>
          </a:xfrm>
          <a:prstGeom prst="rect">
            <a:avLst/>
          </a:prstGeom>
        </p:spPr>
        <p:txBody>
          <a:bodyPr>
            <a:spAutoFit/>
          </a:bodyPr>
          <a:lstStyle/>
          <a:p>
            <a:r>
              <a:rPr lang="en-GB" sz="2400" b="1" dirty="0">
                <a:latin typeface="Ink Free" panose="03080402000500000000" pitchFamily="66" charset="0"/>
              </a:rPr>
              <a:t>Targets will help you to: </a:t>
            </a:r>
          </a:p>
          <a:p>
            <a:r>
              <a:rPr lang="en-GB" sz="2400" b="1" dirty="0">
                <a:latin typeface="Ink Free" panose="03080402000500000000" pitchFamily="66" charset="0"/>
              </a:rPr>
              <a:t>•	improve your college performance</a:t>
            </a:r>
          </a:p>
          <a:p>
            <a:r>
              <a:rPr lang="en-GB" sz="2400" b="1" dirty="0">
                <a:latin typeface="Ink Free" panose="03080402000500000000" pitchFamily="66" charset="0"/>
              </a:rPr>
              <a:t>•	increase your motivation to achieve</a:t>
            </a:r>
          </a:p>
          <a:p>
            <a:r>
              <a:rPr lang="en-GB" sz="2400" b="1" dirty="0">
                <a:latin typeface="Ink Free" panose="03080402000500000000" pitchFamily="66" charset="0"/>
              </a:rPr>
              <a:t>•	increase your self-confidence</a:t>
            </a:r>
          </a:p>
          <a:p>
            <a:r>
              <a:rPr lang="en-GB" sz="2400" b="1" dirty="0">
                <a:latin typeface="Ink Free" panose="03080402000500000000" pitchFamily="66" charset="0"/>
              </a:rPr>
              <a:t>•	increase pride in your work</a:t>
            </a:r>
          </a:p>
        </p:txBody>
      </p:sp>
    </p:spTree>
    <p:extLst>
      <p:ext uri="{BB962C8B-B14F-4D97-AF65-F5344CB8AC3E}">
        <p14:creationId xmlns:p14="http://schemas.microsoft.com/office/powerpoint/2010/main" val="180276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a:t>
            </a:r>
            <a:endParaRPr lang="en-GB" dirty="0"/>
          </a:p>
        </p:txBody>
      </p:sp>
      <p:sp>
        <p:nvSpPr>
          <p:cNvPr id="3" name="Content Placeholder 2"/>
          <p:cNvSpPr>
            <a:spLocks noGrp="1"/>
          </p:cNvSpPr>
          <p:nvPr>
            <p:ph sz="quarter" idx="13"/>
          </p:nvPr>
        </p:nvSpPr>
        <p:spPr>
          <a:xfrm>
            <a:off x="2398535" y="2236246"/>
            <a:ext cx="8684148" cy="3311189"/>
          </a:xfrm>
        </p:spPr>
        <p:txBody>
          <a:bodyPr>
            <a:normAutofit/>
          </a:bodyPr>
          <a:lstStyle/>
          <a:p>
            <a:endParaRPr lang="en-GB" dirty="0" smtClean="0"/>
          </a:p>
          <a:p>
            <a:endParaRPr lang="en-GB" dirty="0"/>
          </a:p>
          <a:p>
            <a:pPr marL="0" indent="0">
              <a:buNone/>
            </a:pPr>
            <a:endParaRPr lang="en-GB" sz="2800" b="1" dirty="0" smtClean="0">
              <a:latin typeface="Ink Free" panose="03080402000500000000" pitchFamily="66" charset="0"/>
            </a:endParaRPr>
          </a:p>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8369848" y="426581"/>
            <a:ext cx="2305050" cy="1524000"/>
          </a:xfrm>
          <a:prstGeom prst="rect">
            <a:avLst/>
          </a:prstGeom>
        </p:spPr>
      </p:pic>
      <p:pic>
        <p:nvPicPr>
          <p:cNvPr id="5" name="Picture 4"/>
          <p:cNvPicPr>
            <a:picLocks noChangeAspect="1"/>
          </p:cNvPicPr>
          <p:nvPr/>
        </p:nvPicPr>
        <p:blipFill>
          <a:blip r:embed="rId3"/>
          <a:stretch>
            <a:fillRect/>
          </a:stretch>
        </p:blipFill>
        <p:spPr>
          <a:xfrm>
            <a:off x="301022" y="2365986"/>
            <a:ext cx="1857375" cy="2466975"/>
          </a:xfrm>
          <a:prstGeom prst="rect">
            <a:avLst/>
          </a:prstGeom>
        </p:spPr>
      </p:pic>
      <p:sp>
        <p:nvSpPr>
          <p:cNvPr id="7" name="Rectangle 6"/>
          <p:cNvSpPr/>
          <p:nvPr/>
        </p:nvSpPr>
        <p:spPr>
          <a:xfrm>
            <a:off x="2602427" y="2349062"/>
            <a:ext cx="8276363" cy="2677656"/>
          </a:xfrm>
          <a:prstGeom prst="rect">
            <a:avLst/>
          </a:prstGeom>
        </p:spPr>
        <p:txBody>
          <a:bodyPr wrap="square">
            <a:spAutoFit/>
          </a:bodyPr>
          <a:lstStyle/>
          <a:p>
            <a:r>
              <a:rPr lang="en-GB" sz="2400" b="1" dirty="0">
                <a:latin typeface="Ink Free" panose="03080402000500000000" pitchFamily="66" charset="0"/>
              </a:rPr>
              <a:t>Most of the time you will have similar targets and goals to their peers. </a:t>
            </a:r>
            <a:endParaRPr lang="en-GB" sz="2400" b="1" dirty="0" smtClean="0">
              <a:latin typeface="Ink Free" panose="03080402000500000000" pitchFamily="66" charset="0"/>
            </a:endParaRPr>
          </a:p>
          <a:p>
            <a:r>
              <a:rPr lang="en-GB" sz="2400" b="1" dirty="0" smtClean="0">
                <a:latin typeface="Ink Free" panose="03080402000500000000" pitchFamily="66" charset="0"/>
              </a:rPr>
              <a:t>These </a:t>
            </a:r>
            <a:r>
              <a:rPr lang="en-GB" sz="2400" b="1" dirty="0">
                <a:latin typeface="Ink Free" panose="03080402000500000000" pitchFamily="66" charset="0"/>
              </a:rPr>
              <a:t>goals usually relate to the class, homework, further study, practice work, end qualification, employment ambitions, further training or progression to HE.  </a:t>
            </a:r>
            <a:endParaRPr lang="en-GB" sz="2400" b="1" dirty="0" smtClean="0">
              <a:latin typeface="Ink Free" panose="03080402000500000000" pitchFamily="66" charset="0"/>
            </a:endParaRPr>
          </a:p>
          <a:p>
            <a:r>
              <a:rPr lang="en-GB" sz="2400" b="1" dirty="0" smtClean="0">
                <a:latin typeface="Ink Free" panose="03080402000500000000" pitchFamily="66" charset="0"/>
              </a:rPr>
              <a:t>You </a:t>
            </a:r>
            <a:r>
              <a:rPr lang="en-GB" sz="2400" b="1" dirty="0">
                <a:latin typeface="Ink Free" panose="03080402000500000000" pitchFamily="66" charset="0"/>
              </a:rPr>
              <a:t>will develop long and midterm targets in your tutorial using ‘On Track</a:t>
            </a:r>
            <a:r>
              <a:rPr lang="en-GB" sz="2400" b="1" dirty="0" smtClean="0">
                <a:latin typeface="Ink Free" panose="03080402000500000000" pitchFamily="66" charset="0"/>
              </a:rPr>
              <a:t>’.</a:t>
            </a:r>
            <a:endParaRPr lang="en-GB" sz="2400" b="1" dirty="0">
              <a:latin typeface="Ink Free" panose="03080402000500000000" pitchFamily="66" charset="0"/>
            </a:endParaRPr>
          </a:p>
        </p:txBody>
      </p:sp>
    </p:spTree>
    <p:extLst>
      <p:ext uri="{BB962C8B-B14F-4D97-AF65-F5344CB8AC3E}">
        <p14:creationId xmlns:p14="http://schemas.microsoft.com/office/powerpoint/2010/main" val="229059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steps</a:t>
            </a:r>
            <a:endParaRPr lang="en-GB" dirty="0"/>
          </a:p>
        </p:txBody>
      </p:sp>
      <p:pic>
        <p:nvPicPr>
          <p:cNvPr id="4" name="Content Placeholder 3"/>
          <p:cNvPicPr>
            <a:picLocks noGrp="1" noChangeAspect="1"/>
          </p:cNvPicPr>
          <p:nvPr>
            <p:ph sz="quarter" idx="13"/>
          </p:nvPr>
        </p:nvPicPr>
        <p:blipFill>
          <a:blip r:embed="rId2"/>
          <a:stretch>
            <a:fillRect/>
          </a:stretch>
        </p:blipFill>
        <p:spPr>
          <a:xfrm>
            <a:off x="7813417" y="1837765"/>
            <a:ext cx="3532026" cy="2325493"/>
          </a:xfrm>
          <a:prstGeom prst="rect">
            <a:avLst/>
          </a:prstGeom>
        </p:spPr>
      </p:pic>
      <p:sp>
        <p:nvSpPr>
          <p:cNvPr id="5" name="Rectangle 4"/>
          <p:cNvSpPr/>
          <p:nvPr/>
        </p:nvSpPr>
        <p:spPr>
          <a:xfrm>
            <a:off x="685801" y="1981983"/>
            <a:ext cx="6892158" cy="3046988"/>
          </a:xfrm>
          <a:prstGeom prst="rect">
            <a:avLst/>
          </a:prstGeom>
        </p:spPr>
        <p:txBody>
          <a:bodyPr wrap="square">
            <a:spAutoFit/>
          </a:bodyPr>
          <a:lstStyle/>
          <a:p>
            <a:r>
              <a:rPr lang="en-GB" sz="2400" b="1" dirty="0">
                <a:latin typeface="Ink Free" panose="03080402000500000000" pitchFamily="66" charset="0"/>
              </a:rPr>
              <a:t>To help you achieve these major goals or make them more manageable we use short term targets enabling you to measure your progress in small steps</a:t>
            </a:r>
            <a:r>
              <a:rPr lang="en-GB" sz="2400" b="1" dirty="0" smtClean="0">
                <a:latin typeface="Ink Free" panose="03080402000500000000" pitchFamily="66" charset="0"/>
              </a:rPr>
              <a:t>.</a:t>
            </a:r>
          </a:p>
          <a:p>
            <a:r>
              <a:rPr lang="en-GB" sz="2400" b="1" dirty="0" smtClean="0">
                <a:latin typeface="Ink Free" panose="03080402000500000000" pitchFamily="66" charset="0"/>
              </a:rPr>
              <a:t>  </a:t>
            </a:r>
            <a:endParaRPr lang="en-GB" sz="2400" b="1" dirty="0">
              <a:latin typeface="Ink Free" panose="03080402000500000000" pitchFamily="66" charset="0"/>
            </a:endParaRPr>
          </a:p>
          <a:p>
            <a:r>
              <a:rPr lang="en-GB" sz="2400" b="1" dirty="0">
                <a:latin typeface="Ink Free" panose="03080402000500000000" pitchFamily="66" charset="0"/>
              </a:rPr>
              <a:t>By knowing what you want to achieve through identifying short term targets, you know what you have to concentrate on to improve.</a:t>
            </a:r>
          </a:p>
        </p:txBody>
      </p:sp>
    </p:spTree>
    <p:extLst>
      <p:ext uri="{BB962C8B-B14F-4D97-AF65-F5344CB8AC3E}">
        <p14:creationId xmlns:p14="http://schemas.microsoft.com/office/powerpoint/2010/main" val="381185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Meaningful /measured            </a:t>
            </a:r>
            <a:endParaRPr lang="en-GB" dirty="0"/>
          </a:p>
        </p:txBody>
      </p:sp>
      <p:sp>
        <p:nvSpPr>
          <p:cNvPr id="5" name="Content Placeholder 4"/>
          <p:cNvSpPr>
            <a:spLocks noGrp="1"/>
          </p:cNvSpPr>
          <p:nvPr>
            <p:ph sz="quarter" idx="13"/>
          </p:nvPr>
        </p:nvSpPr>
        <p:spPr>
          <a:xfrm>
            <a:off x="687976" y="2328219"/>
            <a:ext cx="10394707" cy="3311189"/>
          </a:xfrm>
        </p:spPr>
        <p:txBody>
          <a:bodyPr/>
          <a:lstStyle/>
          <a:p>
            <a:r>
              <a:rPr lang="en-GB" b="1" dirty="0">
                <a:latin typeface="Ink Free" panose="03080402000500000000" pitchFamily="66" charset="0"/>
              </a:rPr>
              <a:t>You need to be sure that you will be able to achieve your short term goals and they can be measured in a meaningful way. It is often useful to plan some simple steps that will allow you to be successful in completing them. </a:t>
            </a:r>
          </a:p>
          <a:p>
            <a:r>
              <a:rPr lang="en-GB" b="1" dirty="0">
                <a:latin typeface="Ink Free" panose="03080402000500000000" pitchFamily="66" charset="0"/>
              </a:rPr>
              <a:t>In order to stay on top of your goals, you need to write them down. Writing down your goals will make you aware of what you have achieved in the past and what you want to achieve in the future</a:t>
            </a:r>
            <a:r>
              <a:rPr lang="en-GB" dirty="0">
                <a:latin typeface="Ink Free" panose="03080402000500000000" pitchFamily="66" charset="0"/>
              </a:rPr>
              <a:t>. </a:t>
            </a:r>
          </a:p>
          <a:p>
            <a:pPr marL="0" indent="0">
              <a:buNone/>
            </a:pPr>
            <a:endParaRPr lang="en-GB" dirty="0"/>
          </a:p>
        </p:txBody>
      </p:sp>
      <p:pic>
        <p:nvPicPr>
          <p:cNvPr id="6" name="Picture 5"/>
          <p:cNvPicPr>
            <a:picLocks noChangeAspect="1"/>
          </p:cNvPicPr>
          <p:nvPr/>
        </p:nvPicPr>
        <p:blipFill>
          <a:blip r:embed="rId2"/>
          <a:stretch>
            <a:fillRect/>
          </a:stretch>
        </p:blipFill>
        <p:spPr>
          <a:xfrm>
            <a:off x="8222631" y="195346"/>
            <a:ext cx="2505310" cy="1868049"/>
          </a:xfrm>
          <a:prstGeom prst="rect">
            <a:avLst/>
          </a:prstGeom>
        </p:spPr>
      </p:pic>
    </p:spTree>
    <p:extLst>
      <p:ext uri="{BB962C8B-B14F-4D97-AF65-F5344CB8AC3E}">
        <p14:creationId xmlns:p14="http://schemas.microsoft.com/office/powerpoint/2010/main" val="342058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Done – cross it off</a:t>
            </a:r>
            <a:endParaRPr lang="en-GB" dirty="0"/>
          </a:p>
        </p:txBody>
      </p:sp>
      <p:sp>
        <p:nvSpPr>
          <p:cNvPr id="3" name="Content Placeholder 2"/>
          <p:cNvSpPr>
            <a:spLocks noGrp="1"/>
          </p:cNvSpPr>
          <p:nvPr>
            <p:ph sz="quarter" idx="13"/>
          </p:nvPr>
        </p:nvSpPr>
        <p:spPr>
          <a:xfrm>
            <a:off x="685800" y="2147479"/>
            <a:ext cx="10394707" cy="3311189"/>
          </a:xfrm>
        </p:spPr>
        <p:txBody>
          <a:bodyPr/>
          <a:lstStyle/>
          <a:p>
            <a:pPr marL="0" lvl="0" indent="0" eaLnBrk="0" fontAlgn="base" hangingPunct="0">
              <a:lnSpc>
                <a:spcPct val="100000"/>
              </a:lnSpc>
              <a:spcBef>
                <a:spcPct val="0"/>
              </a:spcBef>
              <a:spcAft>
                <a:spcPct val="0"/>
              </a:spcAft>
              <a:buClrTx/>
              <a:buSzTx/>
              <a:buNone/>
            </a:pPr>
            <a:endParaRPr lang="en-GB" altLang="en-US" sz="2400" cap="none" dirty="0" smtClean="0">
              <a:latin typeface="Ink Free" panose="03080402000500000000" pitchFamily="66" charset="0"/>
              <a:ea typeface="Arial Unicode MS" charset="-128"/>
              <a:cs typeface="Arial" panose="020B0604020202020204" pitchFamily="34" charset="0"/>
            </a:endParaRPr>
          </a:p>
          <a:p>
            <a:pPr marL="0" lvl="0" indent="0" eaLnBrk="0" fontAlgn="base" hangingPunct="0">
              <a:lnSpc>
                <a:spcPct val="100000"/>
              </a:lnSpc>
              <a:spcBef>
                <a:spcPct val="0"/>
              </a:spcBef>
              <a:spcAft>
                <a:spcPct val="0"/>
              </a:spcAft>
              <a:buClrTx/>
              <a:buSzTx/>
              <a:buNone/>
            </a:pPr>
            <a:endParaRPr lang="en-GB" altLang="en-US" sz="2400" b="1" cap="none" dirty="0" smtClean="0">
              <a:latin typeface="Ink Free" panose="03080402000500000000" pitchFamily="66" charset="0"/>
              <a:ea typeface="Arial Unicode MS" charset="-128"/>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n-GB" altLang="en-US" sz="2400" b="1" cap="none" dirty="0" smtClean="0">
                <a:latin typeface="Ink Free" panose="03080402000500000000" pitchFamily="66" charset="0"/>
                <a:ea typeface="Arial Unicode MS" charset="-128"/>
                <a:cs typeface="Arial" panose="020B0604020202020204" pitchFamily="34" charset="0"/>
              </a:rPr>
              <a:t>Once </a:t>
            </a:r>
            <a:r>
              <a:rPr lang="en-GB" altLang="en-US" sz="2400" b="1" cap="none" dirty="0">
                <a:latin typeface="Ink Free" panose="03080402000500000000" pitchFamily="66" charset="0"/>
                <a:ea typeface="Arial Unicode MS" charset="-128"/>
                <a:cs typeface="Arial" panose="020B0604020202020204" pitchFamily="34" charset="0"/>
              </a:rPr>
              <a:t>a short term target has been reached you can cross it off the list, or it may lead to further targets being set.  </a:t>
            </a:r>
            <a:endParaRPr lang="en-GB" altLang="en-US" sz="2400" b="1" cap="none" dirty="0">
              <a:latin typeface="Ink Free" panose="03080402000500000000" pitchFamily="66" charset="0"/>
            </a:endParaRPr>
          </a:p>
          <a:p>
            <a:pPr marL="0" lvl="0" indent="0" eaLnBrk="0" fontAlgn="base" hangingPunct="0">
              <a:lnSpc>
                <a:spcPct val="100000"/>
              </a:lnSpc>
              <a:spcBef>
                <a:spcPct val="0"/>
              </a:spcBef>
              <a:spcAft>
                <a:spcPct val="0"/>
              </a:spcAft>
              <a:buClrTx/>
              <a:buSzTx/>
              <a:buNone/>
            </a:pPr>
            <a:r>
              <a:rPr lang="en-GB" altLang="en-US" sz="2400" b="1" cap="none" dirty="0">
                <a:latin typeface="Ink Free" panose="03080402000500000000" pitchFamily="66" charset="0"/>
                <a:ea typeface="Arial Unicode MS" charset="-128"/>
                <a:cs typeface="Arial" panose="020B0604020202020204" pitchFamily="34" charset="0"/>
              </a:rPr>
              <a:t>By setting goals and measuring your achievements, you are able to see what you have done and are capable of. </a:t>
            </a:r>
            <a:endParaRPr lang="en-GB" altLang="en-US" sz="2400" b="1" cap="none" dirty="0">
              <a:latin typeface="Ink Free" panose="03080402000500000000" pitchFamily="66" charset="0"/>
            </a:endParaRPr>
          </a:p>
          <a:p>
            <a:pPr marL="0" lvl="0" indent="0" eaLnBrk="0" fontAlgn="base" hangingPunct="0">
              <a:lnSpc>
                <a:spcPct val="100000"/>
              </a:lnSpc>
              <a:spcBef>
                <a:spcPct val="0"/>
              </a:spcBef>
              <a:spcAft>
                <a:spcPct val="0"/>
              </a:spcAft>
              <a:buClrTx/>
              <a:buSzTx/>
              <a:buNone/>
            </a:pPr>
            <a:r>
              <a:rPr lang="en-GB" altLang="en-US" sz="2400" b="1" cap="none" dirty="0">
                <a:latin typeface="Ink Free" panose="03080402000500000000" pitchFamily="66" charset="0"/>
                <a:ea typeface="Arial Unicode MS" charset="-128"/>
                <a:cs typeface="Arial" panose="020B0604020202020204" pitchFamily="34" charset="0"/>
              </a:rPr>
              <a:t>Seeing your results gives the confidence and we hope belief that you can achieve higher goals.</a:t>
            </a:r>
            <a:endParaRPr lang="en-GB" altLang="en-US" sz="2400" b="1" cap="none" dirty="0">
              <a:latin typeface="Ink Free" panose="03080402000500000000" pitchFamily="66" charset="0"/>
            </a:endParaRPr>
          </a:p>
          <a:p>
            <a:endParaRPr lang="en-GB" dirty="0"/>
          </a:p>
        </p:txBody>
      </p:sp>
      <p:sp>
        <p:nvSpPr>
          <p:cNvPr id="4" name="Rectangle 2"/>
          <p:cNvSpPr>
            <a:spLocks noChangeArrowheads="1"/>
          </p:cNvSpPr>
          <p:nvPr/>
        </p:nvSpPr>
        <p:spPr bwMode="auto">
          <a:xfrm>
            <a:off x="0" y="840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irc_mi" descr="Image result for achieving short term goals carto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98" y="850997"/>
            <a:ext cx="2714625" cy="153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40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837765"/>
            <a:ext cx="10276490" cy="397820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400" b="1" dirty="0">
                <a:latin typeface="Ink Free" panose="03080402000500000000" pitchFamily="66" charset="0"/>
                <a:ea typeface="Arial Unicode MS"/>
                <a:cs typeface="Times New Roman" panose="02020603050405020304" pitchFamily="18" charset="0"/>
              </a:rPr>
              <a:t>Always set positive targets: “To improve my spelling” is a much better goal than “Don’t spell with so many mistakes.”</a:t>
            </a:r>
            <a:endParaRPr lang="en-GB" sz="2400" b="1" dirty="0">
              <a:latin typeface="Ink Free" panose="03080402000500000000" pitchFamily="66" charset="0"/>
              <a:ea typeface="Calibri" panose="020F0502020204030204" pitchFamily="34" charset="0"/>
              <a:cs typeface="Times New Roman" panose="02020603050405020304" pitchFamily="18" charset="0"/>
            </a:endParaRPr>
          </a:p>
          <a:p>
            <a:pPr marL="457200">
              <a:lnSpc>
                <a:spcPct val="107000"/>
              </a:lnSpc>
              <a:spcAft>
                <a:spcPts val="0"/>
              </a:spcAft>
            </a:pPr>
            <a:r>
              <a:rPr lang="en-GB" sz="2400" b="1" dirty="0">
                <a:latin typeface="Ink Free" panose="03080402000500000000" pitchFamily="66" charset="0"/>
                <a:ea typeface="Arial Unicode MS"/>
                <a:cs typeface="Times New Roman" panose="02020603050405020304" pitchFamily="18" charset="0"/>
              </a:rPr>
              <a:t> </a:t>
            </a:r>
            <a:endParaRPr lang="en-GB" sz="2400" b="1" dirty="0">
              <a:latin typeface="Ink Free" panose="03080402000500000000" pitchFamily="66"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b="1" dirty="0">
                <a:latin typeface="Ink Free" panose="03080402000500000000" pitchFamily="66" charset="0"/>
                <a:ea typeface="Arial Unicode MS"/>
                <a:cs typeface="Times New Roman" panose="02020603050405020304" pitchFamily="18" charset="0"/>
              </a:rPr>
              <a:t> Be accurate, set an accurate goal, put in dates, times and amounts so that achievement can be measured and can be satisfied at achieving it.</a:t>
            </a:r>
            <a:endParaRPr lang="en-GB" sz="2400" b="1" dirty="0">
              <a:latin typeface="Ink Free" panose="03080402000500000000" pitchFamily="66" charset="0"/>
              <a:ea typeface="Calibri" panose="020F0502020204030204" pitchFamily="34" charset="0"/>
              <a:cs typeface="Times New Roman" panose="02020603050405020304" pitchFamily="18" charset="0"/>
            </a:endParaRPr>
          </a:p>
          <a:p>
            <a:pPr marL="457200">
              <a:lnSpc>
                <a:spcPct val="107000"/>
              </a:lnSpc>
              <a:spcAft>
                <a:spcPts val="0"/>
              </a:spcAft>
            </a:pPr>
            <a:r>
              <a:rPr lang="en-GB" sz="2400" b="1" dirty="0">
                <a:latin typeface="Ink Free" panose="03080402000500000000" pitchFamily="66" charset="0"/>
                <a:ea typeface="Arial Unicode MS"/>
                <a:cs typeface="Times New Roman" panose="02020603050405020304" pitchFamily="18" charset="0"/>
              </a:rPr>
              <a:t> </a:t>
            </a:r>
            <a:endParaRPr lang="en-GB" sz="2400" b="1" dirty="0">
              <a:latin typeface="Ink Free" panose="03080402000500000000" pitchFamily="66"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b="1" dirty="0">
                <a:latin typeface="Ink Free" panose="03080402000500000000" pitchFamily="66" charset="0"/>
                <a:ea typeface="Arial Unicode MS"/>
                <a:cs typeface="Times New Roman" panose="02020603050405020304" pitchFamily="18" charset="0"/>
              </a:rPr>
              <a:t>Set Priorities: Try to prioritise what are the most important short term targets, this will help you feeling overwhelmed and you can give your attention to the more important ones. </a:t>
            </a:r>
            <a:endParaRPr lang="en-GB" sz="2400" b="1" dirty="0">
              <a:latin typeface="Ink Free" panose="03080402000500000000" pitchFamily="66"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000" b="1" dirty="0">
                <a:latin typeface="Ink Free" panose="03080402000500000000" pitchFamily="66" charset="0"/>
                <a:ea typeface="Arial Unicode MS"/>
                <a:cs typeface="Times New Roman" panose="02020603050405020304" pitchFamily="18" charset="0"/>
              </a:rPr>
              <a:t> </a:t>
            </a:r>
            <a:endParaRPr lang="en-GB" sz="20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6" name="Content Placeholder 5"/>
          <p:cNvSpPr>
            <a:spLocks noGrp="1"/>
          </p:cNvSpPr>
          <p:nvPr>
            <p:ph sz="quarter" idx="13"/>
          </p:nvPr>
        </p:nvSpPr>
        <p:spPr>
          <a:xfrm>
            <a:off x="626691" y="746234"/>
            <a:ext cx="10394707" cy="702805"/>
          </a:xfrm>
        </p:spPr>
        <p:txBody>
          <a:bodyPr>
            <a:normAutofit fontScale="77500" lnSpcReduction="20000"/>
          </a:bodyPr>
          <a:lstStyle/>
          <a:p>
            <a:pPr marL="0" indent="0">
              <a:buNone/>
            </a:pPr>
            <a:r>
              <a:rPr lang="en-GB" sz="2600" b="1" dirty="0">
                <a:latin typeface="Ink Free" panose="03080402000500000000" pitchFamily="66" charset="0"/>
                <a:ea typeface="Arial Unicode MS"/>
                <a:cs typeface="Times New Roman" panose="02020603050405020304" pitchFamily="18" charset="0"/>
              </a:rPr>
              <a:t>Keep targets small and achievable. If you consistently fail to meet a measurable goal, then they can adjust and take appropriate action. </a:t>
            </a:r>
            <a:endParaRPr lang="en-GB" sz="2600" b="1" dirty="0">
              <a:latin typeface="Ink Free" panose="03080402000500000000" pitchFamily="66"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8366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Content Placeholder 3"/>
          <p:cNvPicPr>
            <a:picLocks noGrp="1" noChangeAspect="1"/>
          </p:cNvPicPr>
          <p:nvPr>
            <p:ph sz="quarter" idx="13"/>
          </p:nvPr>
        </p:nvPicPr>
        <p:blipFill>
          <a:blip r:embed="rId2"/>
          <a:stretch>
            <a:fillRect/>
          </a:stretch>
        </p:blipFill>
        <p:spPr>
          <a:xfrm>
            <a:off x="2695029" y="2063750"/>
            <a:ext cx="6376492" cy="3311525"/>
          </a:xfrm>
          <a:prstGeom prst="rect">
            <a:avLst/>
          </a:prstGeom>
        </p:spPr>
      </p:pic>
    </p:spTree>
    <p:extLst>
      <p:ext uri="{BB962C8B-B14F-4D97-AF65-F5344CB8AC3E}">
        <p14:creationId xmlns:p14="http://schemas.microsoft.com/office/powerpoint/2010/main" val="33154925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28</TotalTime>
  <Words>376</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Unicode MS</vt:lpstr>
      <vt:lpstr>Calibri</vt:lpstr>
      <vt:lpstr>Impact</vt:lpstr>
      <vt:lpstr>Ink Free</vt:lpstr>
      <vt:lpstr>Symbol</vt:lpstr>
      <vt:lpstr>Times New Roman</vt:lpstr>
      <vt:lpstr>Main Event</vt:lpstr>
      <vt:lpstr>TARGET SETTING</vt:lpstr>
      <vt:lpstr>Short term targets</vt:lpstr>
      <vt:lpstr>GOALS</vt:lpstr>
      <vt:lpstr>Small steps</vt:lpstr>
      <vt:lpstr>Meaningful /measured            </vt:lpstr>
      <vt:lpstr>Done – cross it off</vt:lpstr>
      <vt:lpstr>PowerPoint Presentation</vt:lpstr>
      <vt:lpstr>QUESTIONS</vt:lpstr>
    </vt:vector>
  </TitlesOfParts>
  <Company>NPTC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SETTING</dc:title>
  <dc:creator>Green, Fran</dc:creator>
  <cp:lastModifiedBy>Green, Fran</cp:lastModifiedBy>
  <cp:revision>4</cp:revision>
  <dcterms:created xsi:type="dcterms:W3CDTF">2019-09-03T16:03:23Z</dcterms:created>
  <dcterms:modified xsi:type="dcterms:W3CDTF">2019-09-03T16:31:53Z</dcterms:modified>
</cp:coreProperties>
</file>