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54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E365609-2E07-48C3-A626-8E9453B183A4}" type="datetimeFigureOut">
              <a:rPr lang="en-US" smtClean="0"/>
              <a:t>11/18/2020</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120F66D-83DF-453E-B4ED-AB1E925A506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65609-2E07-48C3-A626-8E9453B183A4}" type="datetimeFigureOut">
              <a:rPr lang="en-US" smtClean="0"/>
              <a:t>11/18/2020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20F66D-83DF-453E-B4ED-AB1E925A506C}" type="slidenum">
              <a:rPr lang="en-GB" smtClean="0"/>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65609-2E07-48C3-A626-8E9453B183A4}" type="datetimeFigureOut">
              <a:rPr lang="en-US" smtClean="0"/>
              <a:t>11/18/2020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20F66D-83DF-453E-B4ED-AB1E925A506C}" type="slidenum">
              <a:rPr lang="en-GB" smtClean="0"/>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365609-2E07-48C3-A626-8E9453B183A4}" type="datetimeFigureOut">
              <a:rPr lang="en-US" smtClean="0"/>
              <a:t>11/18/2020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20F66D-83DF-453E-B4ED-AB1E925A506C}" type="slidenum">
              <a:rPr lang="en-GB" smtClean="0"/>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a:t>Click to edit Master title style</a:t>
            </a:r>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365609-2E07-48C3-A626-8E9453B183A4}" type="datetimeFigureOut">
              <a:rPr lang="en-US" smtClean="0"/>
              <a:t>11/18/2020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120F66D-83DF-453E-B4ED-AB1E925A506C}"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65609-2E07-48C3-A626-8E9453B183A4}" type="datetimeFigureOut">
              <a:rPr lang="en-US" smtClean="0"/>
              <a:t>11/18/2020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20F66D-83DF-453E-B4ED-AB1E925A506C}" type="slidenum">
              <a:rPr lang="en-GB" smtClean="0"/>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365609-2E07-48C3-A626-8E9453B183A4}" type="datetimeFigureOut">
              <a:rPr lang="en-US" smtClean="0"/>
              <a:t>11/18/2020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120F66D-83DF-453E-B4ED-AB1E925A506C}" type="slidenum">
              <a:rPr lang="en-GB" smtClean="0"/>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a:t>Click to edit Master title style</a:t>
            </a:r>
          </a:p>
        </p:txBody>
      </p:sp>
      <p:sp>
        <p:nvSpPr>
          <p:cNvPr id="7" name="Date Placeholder 6"/>
          <p:cNvSpPr>
            <a:spLocks noGrp="1"/>
          </p:cNvSpPr>
          <p:nvPr>
            <p:ph type="dt" sz="half" idx="10"/>
          </p:nvPr>
        </p:nvSpPr>
        <p:spPr/>
        <p:txBody>
          <a:bodyPr/>
          <a:lstStyle/>
          <a:p>
            <a:fld id="{CE365609-2E07-48C3-A626-8E9453B183A4}" type="datetimeFigureOut">
              <a:rPr lang="en-US" smtClean="0"/>
              <a:t>11/18/2020</a:t>
            </a:fld>
            <a:endParaRPr lang="en-GB"/>
          </a:p>
        </p:txBody>
      </p:sp>
      <p:sp>
        <p:nvSpPr>
          <p:cNvPr id="8" name="Slide Number Placeholder 7"/>
          <p:cNvSpPr>
            <a:spLocks noGrp="1"/>
          </p:cNvSpPr>
          <p:nvPr>
            <p:ph type="sldNum" sz="quarter" idx="11"/>
          </p:nvPr>
        </p:nvSpPr>
        <p:spPr/>
        <p:txBody>
          <a:bodyPr/>
          <a:lstStyle/>
          <a:p>
            <a:fld id="{8120F66D-83DF-453E-B4ED-AB1E925A506C}" type="slidenum">
              <a:rPr lang="en-GB" smtClean="0"/>
              <a:t>‹#›</a:t>
            </a:fld>
            <a:endParaRPr lang="en-GB"/>
          </a:p>
        </p:txBody>
      </p:sp>
      <p:sp>
        <p:nvSpPr>
          <p:cNvPr id="9" name="Footer Placeholder 8"/>
          <p:cNvSpPr>
            <a:spLocks noGrp="1"/>
          </p:cNvSpPr>
          <p:nvPr>
            <p:ph type="ftr" sz="quarter" idx="12"/>
          </p:nvPr>
        </p:nvSpPr>
        <p:spPr/>
        <p:txBody>
          <a:bodyPr/>
          <a:lstStyle/>
          <a:p>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365609-2E07-48C3-A626-8E9453B183A4}" type="datetimeFigureOut">
              <a:rPr lang="en-US" smtClean="0"/>
              <a:t>11/18/2020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120F66D-83DF-453E-B4ED-AB1E925A506C}"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a:t>Click to edit Master title style</a:t>
            </a:r>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365609-2E07-48C3-A626-8E9453B183A4}" type="datetimeFigureOut">
              <a:rPr lang="en-US" smtClean="0"/>
              <a:t>11/18/2020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156448" y="6422064"/>
            <a:ext cx="762000" cy="365125"/>
          </a:xfrm>
        </p:spPr>
        <p:txBody>
          <a:bodyPr/>
          <a:lstStyle/>
          <a:p>
            <a:fld id="{8120F66D-83DF-453E-B4ED-AB1E925A506C}" type="slidenum">
              <a:rPr lang="en-GB" smtClean="0"/>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a:t>Click to edit Master title style</a:t>
            </a:r>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CE365609-2E07-48C3-A626-8E9453B183A4}" type="datetimeFigureOut">
              <a:rPr lang="en-US" smtClean="0"/>
              <a:t>11/18/2020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120F66D-83DF-453E-B4ED-AB1E925A506C}" type="slidenum">
              <a:rPr lang="en-GB" smtClean="0"/>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a:t>Click to edit Master title style</a:t>
            </a:r>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CE365609-2E07-48C3-A626-8E9453B183A4}" type="datetimeFigureOut">
              <a:rPr lang="en-US" smtClean="0"/>
              <a:t>11/18/2020</a:t>
            </a:fld>
            <a:endParaRPr lang="en-GB"/>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GB"/>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120F66D-83DF-453E-B4ED-AB1E925A506C}"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topuniversities.com/blog/7-time-management-tips-students" TargetMode="External"/><Relationship Id="rId2" Type="http://schemas.openxmlformats.org/officeDocument/2006/relationships/hyperlink" Target="http://www.studygs.net/timman.htm" TargetMode="External"/><Relationship Id="rId1" Type="http://schemas.openxmlformats.org/officeDocument/2006/relationships/slideLayout" Target="../slideLayouts/slideLayout2.xml"/><Relationship Id="rId5" Type="http://schemas.openxmlformats.org/officeDocument/2006/relationships/hyperlink" Target="http://www.dartmouth.edu/~acskills/success/time.html" TargetMode="External"/><Relationship Id="rId4" Type="http://schemas.openxmlformats.org/officeDocument/2006/relationships/hyperlink" Target="http://www2.open.ac.uk/students/skillsforstudy/time-management-skills.php"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evernote.com/" TargetMode="External"/><Relationship Id="rId7" Type="http://schemas.openxmlformats.org/officeDocument/2006/relationships/image" Target="../media/image4.png"/><Relationship Id="rId2" Type="http://schemas.openxmlformats.org/officeDocument/2006/relationships/hyperlink" Target="http://www.timeful.com/" TargetMode="Externa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2.jpeg"/><Relationship Id="rId4" Type="http://schemas.openxmlformats.org/officeDocument/2006/relationships/hyperlink" Target="https://play.google.com/store/apps/details?id=cc.forestapp&amp;hl=en_GB"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8794" y="642918"/>
            <a:ext cx="5337040" cy="1020134"/>
          </a:xfrm>
        </p:spPr>
        <p:txBody>
          <a:bodyPr/>
          <a:lstStyle/>
          <a:p>
            <a:r>
              <a:rPr lang="en-GB" dirty="0"/>
              <a:t>Time Management</a:t>
            </a:r>
          </a:p>
        </p:txBody>
      </p:sp>
      <p:pic>
        <p:nvPicPr>
          <p:cNvPr id="36866" name="Picture 2" descr="http://www.topuniversities.com/sites/default/files/styles/panopoly_image_original/public/To-do_list.jpg?itok=NUpQMoWJ"/>
          <p:cNvPicPr>
            <a:picLocks noChangeAspect="1" noChangeArrowheads="1"/>
          </p:cNvPicPr>
          <p:nvPr/>
        </p:nvPicPr>
        <p:blipFill>
          <a:blip r:embed="rId2" cstate="print"/>
          <a:srcRect/>
          <a:stretch>
            <a:fillRect/>
          </a:stretch>
        </p:blipFill>
        <p:spPr bwMode="auto">
          <a:xfrm>
            <a:off x="2071670" y="2071678"/>
            <a:ext cx="5143536" cy="3439740"/>
          </a:xfrm>
          <a:prstGeom prst="rect">
            <a:avLst/>
          </a:prstGeom>
          <a:noFill/>
          <a:ln>
            <a:solidFill>
              <a:schemeClr val="bg1"/>
            </a:solid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Tips</a:t>
            </a:r>
          </a:p>
        </p:txBody>
      </p:sp>
      <p:sp>
        <p:nvSpPr>
          <p:cNvPr id="3" name="Content Placeholder 2"/>
          <p:cNvSpPr>
            <a:spLocks noGrp="1"/>
          </p:cNvSpPr>
          <p:nvPr>
            <p:ph idx="1"/>
          </p:nvPr>
        </p:nvSpPr>
        <p:spPr/>
        <p:txBody>
          <a:bodyPr>
            <a:normAutofit lnSpcReduction="10000"/>
          </a:bodyPr>
          <a:lstStyle/>
          <a:p>
            <a:r>
              <a:rPr lang="en-GB" dirty="0"/>
              <a:t>Don’t let peer pressure or the quest for short-term gratification dictate what you consider important.</a:t>
            </a:r>
          </a:p>
          <a:p>
            <a:r>
              <a:rPr lang="en-GB" dirty="0"/>
              <a:t>Set aside blocks of study time (about 45 minutes each).</a:t>
            </a:r>
          </a:p>
          <a:p>
            <a:r>
              <a:rPr lang="en-GB" dirty="0"/>
              <a:t>Keep your study area just for studying and get rid of distractions</a:t>
            </a:r>
          </a:p>
          <a:p>
            <a:r>
              <a:rPr lang="en-US" sz="3200" b="1" dirty="0">
                <a:solidFill>
                  <a:srgbClr val="00B050"/>
                </a:solidFill>
              </a:rPr>
              <a:t>Ask questions when you do not know or understand something?</a:t>
            </a:r>
          </a:p>
          <a:p>
            <a:endParaRPr lang="en-GB" dirty="0"/>
          </a:p>
          <a:p>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Summary</a:t>
            </a:r>
          </a:p>
        </p:txBody>
      </p:sp>
      <p:sp>
        <p:nvSpPr>
          <p:cNvPr id="3" name="Content Placeholder 2"/>
          <p:cNvSpPr>
            <a:spLocks noGrp="1"/>
          </p:cNvSpPr>
          <p:nvPr>
            <p:ph idx="1"/>
          </p:nvPr>
        </p:nvSpPr>
        <p:spPr/>
        <p:txBody>
          <a:bodyPr>
            <a:normAutofit lnSpcReduction="10000"/>
          </a:bodyPr>
          <a:lstStyle/>
          <a:p>
            <a:r>
              <a:rPr lang="en-GB" dirty="0"/>
              <a:t>College represents a time in your life that may have a major impact on how the rest of your life turns out. </a:t>
            </a:r>
          </a:p>
          <a:p>
            <a:r>
              <a:rPr lang="en-GB" dirty="0"/>
              <a:t>Your success tomorrow depends on what actions you take today. Keep that in perspective so that the daily decisions you make are wise ones</a:t>
            </a:r>
          </a:p>
          <a:p>
            <a:r>
              <a:rPr lang="en-GB" dirty="0"/>
              <a:t>Be mindful that the actions you take today will plant the seeds for your long-term success or failure</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References and Further Reading</a:t>
            </a:r>
          </a:p>
        </p:txBody>
      </p:sp>
      <p:sp>
        <p:nvSpPr>
          <p:cNvPr id="3" name="Content Placeholder 2"/>
          <p:cNvSpPr>
            <a:spLocks noGrp="1"/>
          </p:cNvSpPr>
          <p:nvPr>
            <p:ph idx="1"/>
          </p:nvPr>
        </p:nvSpPr>
        <p:spPr/>
        <p:txBody>
          <a:bodyPr>
            <a:normAutofit/>
          </a:bodyPr>
          <a:lstStyle/>
          <a:p>
            <a:r>
              <a:rPr lang="en-GB" dirty="0">
                <a:hlinkClick r:id="rId2"/>
              </a:rPr>
              <a:t>http://www.studygs.net/timman.htm</a:t>
            </a:r>
            <a:endParaRPr lang="en-GB" dirty="0"/>
          </a:p>
          <a:p>
            <a:r>
              <a:rPr lang="en-GB" dirty="0">
                <a:hlinkClick r:id="rId3"/>
              </a:rPr>
              <a:t>http://www.topuniversities.com/blog/7-time-management-tips-students</a:t>
            </a:r>
            <a:endParaRPr lang="en-GB" dirty="0"/>
          </a:p>
          <a:p>
            <a:r>
              <a:rPr lang="en-GB" dirty="0">
                <a:hlinkClick r:id="rId4"/>
              </a:rPr>
              <a:t>http://www2.open.ac.uk/students/skillsforstudy/time-management-skills.php</a:t>
            </a:r>
            <a:endParaRPr lang="en-GB" dirty="0"/>
          </a:p>
          <a:p>
            <a:r>
              <a:rPr lang="en-GB" dirty="0">
                <a:hlinkClick r:id="rId5"/>
              </a:rPr>
              <a:t>http://www.dartmouth.edu/~acskills/success/time.html</a:t>
            </a:r>
            <a:endParaRPr lang="en-GB" dirty="0"/>
          </a:p>
          <a:p>
            <a:pPr marL="36576" indent="0">
              <a:buNone/>
            </a:pPr>
            <a:endParaRPr lang="en-GB" dirty="0"/>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Time Management</a:t>
            </a:r>
          </a:p>
        </p:txBody>
      </p:sp>
      <p:sp>
        <p:nvSpPr>
          <p:cNvPr id="3" name="Content Placeholder 2"/>
          <p:cNvSpPr>
            <a:spLocks noGrp="1"/>
          </p:cNvSpPr>
          <p:nvPr>
            <p:ph idx="1"/>
          </p:nvPr>
        </p:nvSpPr>
        <p:spPr/>
        <p:txBody>
          <a:bodyPr>
            <a:normAutofit fontScale="85000" lnSpcReduction="20000"/>
          </a:bodyPr>
          <a:lstStyle/>
          <a:p>
            <a:r>
              <a:rPr lang="en-GB" dirty="0"/>
              <a:t>Juggling your studies with work, family and friends can be a tough task, but there are ways to keep your stress levels down</a:t>
            </a:r>
          </a:p>
          <a:p>
            <a:r>
              <a:rPr lang="en-GB" dirty="0"/>
              <a:t>Organise your days so you can strike the right balance between home, work and college life.</a:t>
            </a:r>
          </a:p>
          <a:p>
            <a:r>
              <a:rPr lang="en-GB" dirty="0"/>
              <a:t>By taking the time to arrange your priorities, you can give yourself the best chance of staying on track and organised during your course </a:t>
            </a:r>
          </a:p>
          <a:p>
            <a:r>
              <a:rPr lang="en-GB" dirty="0"/>
              <a:t>Being organised can help reduce stress levels, something that can be the difference between success and failure.</a:t>
            </a:r>
          </a:p>
          <a:p>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Time Management – Make a list</a:t>
            </a:r>
          </a:p>
        </p:txBody>
      </p:sp>
      <p:sp>
        <p:nvSpPr>
          <p:cNvPr id="3" name="Content Placeholder 2"/>
          <p:cNvSpPr>
            <a:spLocks noGrp="1"/>
          </p:cNvSpPr>
          <p:nvPr>
            <p:ph idx="1"/>
          </p:nvPr>
        </p:nvSpPr>
        <p:spPr/>
        <p:txBody>
          <a:bodyPr>
            <a:normAutofit fontScale="92500" lnSpcReduction="20000"/>
          </a:bodyPr>
          <a:lstStyle/>
          <a:p>
            <a:r>
              <a:rPr lang="en-GB" dirty="0"/>
              <a:t>The first stage of improving your time management is to list absolutely everything that you </a:t>
            </a:r>
            <a:r>
              <a:rPr lang="en-GB" i="1" dirty="0"/>
              <a:t>have </a:t>
            </a:r>
            <a:r>
              <a:rPr lang="en-GB" dirty="0"/>
              <a:t>to do. </a:t>
            </a:r>
          </a:p>
          <a:p>
            <a:r>
              <a:rPr lang="en-GB" dirty="0"/>
              <a:t>This may sound obvious, but speaking from experience, most students tend to leave important tasks until the last minute, which can impact on the quality of their work and their overall grade.</a:t>
            </a:r>
          </a:p>
          <a:p>
            <a:r>
              <a:rPr lang="en-GB" dirty="0"/>
              <a:t>Include any assignment deadlines as well as any shifts you work on the list, and make a note of how much time each priority will take out of your schedule</a:t>
            </a:r>
          </a:p>
          <a:p>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Time Management – Schedule</a:t>
            </a:r>
          </a:p>
        </p:txBody>
      </p:sp>
      <p:sp>
        <p:nvSpPr>
          <p:cNvPr id="3" name="Content Placeholder 2"/>
          <p:cNvSpPr>
            <a:spLocks noGrp="1"/>
          </p:cNvSpPr>
          <p:nvPr>
            <p:ph idx="1"/>
          </p:nvPr>
        </p:nvSpPr>
        <p:spPr/>
        <p:txBody>
          <a:bodyPr>
            <a:normAutofit fontScale="92500" lnSpcReduction="10000"/>
          </a:bodyPr>
          <a:lstStyle/>
          <a:p>
            <a:r>
              <a:rPr lang="en-GB" dirty="0"/>
              <a:t>Whether it’s a pin-up planner, a timetable or a calendar on your phone, find an organising tool that works well for you and add your list of priorities to it. </a:t>
            </a:r>
          </a:p>
          <a:p>
            <a:r>
              <a:rPr lang="en-GB" dirty="0"/>
              <a:t>Also, think about when you are most alert, so that you can plan your study periods around these times.</a:t>
            </a:r>
          </a:p>
          <a:p>
            <a:r>
              <a:rPr lang="en-GB" dirty="0"/>
              <a:t>Find time for socialising, but also make sure that you get enough sleep. Most people need between 7 to 8 hours sleep every night to remain focused and alert.</a:t>
            </a:r>
          </a:p>
          <a:p>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Time Management - Schedule</a:t>
            </a:r>
          </a:p>
        </p:txBody>
      </p:sp>
      <p:sp>
        <p:nvSpPr>
          <p:cNvPr id="3" name="Content Placeholder 2"/>
          <p:cNvSpPr>
            <a:spLocks noGrp="1"/>
          </p:cNvSpPr>
          <p:nvPr>
            <p:ph idx="1"/>
          </p:nvPr>
        </p:nvSpPr>
        <p:spPr/>
        <p:txBody>
          <a:bodyPr>
            <a:normAutofit fontScale="85000" lnSpcReduction="20000"/>
          </a:bodyPr>
          <a:lstStyle/>
          <a:p>
            <a:r>
              <a:rPr lang="en-GB" dirty="0"/>
              <a:t>Typically, allow around 8-10 hours a day for working, studying, socialising and anything else practical you need to do.</a:t>
            </a:r>
          </a:p>
          <a:p>
            <a:r>
              <a:rPr lang="en-GB" dirty="0"/>
              <a:t>As a full-time student, you’re expected to dedicate 35 hours a week to studies, including the time you spend in classes. </a:t>
            </a:r>
          </a:p>
          <a:p>
            <a:r>
              <a:rPr lang="en-GB" dirty="0"/>
              <a:t>If you only spend 15 hours a week attending tutor-led learning, you should use the extra 20 hours for independent study.</a:t>
            </a:r>
          </a:p>
          <a:p>
            <a:r>
              <a:rPr lang="en-GB" dirty="0"/>
              <a:t>It’s also important to remember that things often take longer than expected. So, allow a little extra time in case you spend longer on a task than you thought you would.</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Time Management:</a:t>
            </a:r>
            <a:br>
              <a:rPr lang="en-GB" dirty="0"/>
            </a:br>
            <a:r>
              <a:rPr lang="en-GB" b="1" dirty="0"/>
              <a:t>Plan to avoid repetition</a:t>
            </a:r>
            <a:endParaRPr lang="en-GB" dirty="0"/>
          </a:p>
        </p:txBody>
      </p:sp>
      <p:sp>
        <p:nvSpPr>
          <p:cNvPr id="3" name="Content Placeholder 2"/>
          <p:cNvSpPr>
            <a:spLocks noGrp="1"/>
          </p:cNvSpPr>
          <p:nvPr>
            <p:ph idx="1"/>
          </p:nvPr>
        </p:nvSpPr>
        <p:spPr>
          <a:xfrm>
            <a:off x="457200" y="1600200"/>
            <a:ext cx="8219256" cy="4853136"/>
          </a:xfrm>
        </p:spPr>
        <p:txBody>
          <a:bodyPr>
            <a:normAutofit fontScale="85000" lnSpcReduction="20000"/>
          </a:bodyPr>
          <a:lstStyle/>
          <a:p>
            <a:r>
              <a:rPr lang="en-GB" dirty="0"/>
              <a:t>Taking the time to research, plan and think about your work is crucial for good time management. </a:t>
            </a:r>
          </a:p>
          <a:p>
            <a:r>
              <a:rPr lang="en-GB" dirty="0"/>
              <a:t>Allow yourself the time to process new information and plan how you are going to use it, as this can help you to avoid having to re-read and repeat any research.</a:t>
            </a:r>
          </a:p>
          <a:p>
            <a:r>
              <a:rPr lang="en-GB" dirty="0"/>
              <a:t>One way of effectively planning before researching is to make a list of everything you want to find out, so that you can make notes below each subheading as you go</a:t>
            </a:r>
          </a:p>
          <a:p>
            <a:r>
              <a:rPr lang="en-GB" dirty="0"/>
              <a:t>Remember the riddle, “How do you eat an elephant?” The answer: “A bite at a time.”</a:t>
            </a:r>
            <a:br>
              <a:rPr lang="en-GB" dirty="0"/>
            </a:br>
            <a:r>
              <a:rPr lang="en-GB" dirty="0"/>
              <a:t>If it’s a big assignment, break it into small steps.</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8"/>
            <a:ext cx="8472518" cy="1143000"/>
          </a:xfrm>
        </p:spPr>
        <p:txBody>
          <a:bodyPr>
            <a:normAutofit fontScale="90000"/>
          </a:bodyPr>
          <a:lstStyle/>
          <a:p>
            <a:r>
              <a:rPr lang="en-GB" dirty="0"/>
              <a:t>Time Management:</a:t>
            </a:r>
            <a:br>
              <a:rPr lang="en-GB" dirty="0"/>
            </a:br>
            <a:r>
              <a:rPr lang="en-GB" b="1" dirty="0"/>
              <a:t>Avoid procrastination and distraction</a:t>
            </a:r>
            <a:endParaRPr lang="en-GB" dirty="0"/>
          </a:p>
        </p:txBody>
      </p:sp>
      <p:sp>
        <p:nvSpPr>
          <p:cNvPr id="3" name="Content Placeholder 2"/>
          <p:cNvSpPr>
            <a:spLocks noGrp="1"/>
          </p:cNvSpPr>
          <p:nvPr>
            <p:ph idx="1"/>
          </p:nvPr>
        </p:nvSpPr>
        <p:spPr/>
        <p:txBody>
          <a:bodyPr>
            <a:normAutofit lnSpcReduction="10000"/>
          </a:bodyPr>
          <a:lstStyle/>
          <a:p>
            <a:r>
              <a:rPr lang="en-GB" dirty="0"/>
              <a:t>One way to </a:t>
            </a:r>
            <a:r>
              <a:rPr lang="en-GB" b="1" dirty="0"/>
              <a:t>avoid procrastination</a:t>
            </a:r>
            <a:r>
              <a:rPr lang="en-GB" dirty="0"/>
              <a:t> is to think about your studying experience – When were you the most focused? When were you most distracted?</a:t>
            </a:r>
          </a:p>
          <a:p>
            <a:r>
              <a:rPr lang="en-GB" dirty="0"/>
              <a:t>Remember, what works for one person might not necessarily work for you. </a:t>
            </a:r>
          </a:p>
          <a:p>
            <a:r>
              <a:rPr lang="en-GB" dirty="0"/>
              <a:t>For some, studying with friends can limit their productivity. But for others, studying in groups can help to increase motivation and avoid procrastination.</a:t>
            </a:r>
          </a:p>
          <a:p>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8"/>
            <a:ext cx="8472518" cy="1143000"/>
          </a:xfrm>
        </p:spPr>
        <p:txBody>
          <a:bodyPr>
            <a:normAutofit fontScale="90000"/>
          </a:bodyPr>
          <a:lstStyle/>
          <a:p>
            <a:r>
              <a:rPr lang="en-GB" dirty="0"/>
              <a:t>Time Management:</a:t>
            </a:r>
            <a:br>
              <a:rPr lang="en-GB" dirty="0"/>
            </a:br>
            <a:r>
              <a:rPr lang="en-GB" b="1" dirty="0"/>
              <a:t> Clearing your head</a:t>
            </a:r>
            <a:endParaRPr lang="en-GB" dirty="0"/>
          </a:p>
        </p:txBody>
      </p:sp>
      <p:sp>
        <p:nvSpPr>
          <p:cNvPr id="3" name="Content Placeholder 2"/>
          <p:cNvSpPr>
            <a:spLocks noGrp="1"/>
          </p:cNvSpPr>
          <p:nvPr>
            <p:ph idx="1"/>
          </p:nvPr>
        </p:nvSpPr>
        <p:spPr/>
        <p:txBody>
          <a:bodyPr>
            <a:normAutofit/>
          </a:bodyPr>
          <a:lstStyle/>
          <a:p>
            <a:r>
              <a:rPr lang="en-GB" dirty="0"/>
              <a:t>Believe it or not, exercise works in the same way sleep does. It can focus your state of mind, helping you to clear your head in between study sessions.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58" y="214298"/>
            <a:ext cx="8472518" cy="1143000"/>
          </a:xfrm>
        </p:spPr>
        <p:txBody>
          <a:bodyPr>
            <a:normAutofit fontScale="90000"/>
          </a:bodyPr>
          <a:lstStyle/>
          <a:p>
            <a:r>
              <a:rPr lang="en-GB" dirty="0"/>
              <a:t>Time Management:</a:t>
            </a:r>
            <a:br>
              <a:rPr lang="en-GB" dirty="0"/>
            </a:br>
            <a:r>
              <a:rPr lang="en-GB" b="1" dirty="0"/>
              <a:t> Apps for Students</a:t>
            </a:r>
            <a:endParaRPr lang="en-GB" dirty="0"/>
          </a:p>
        </p:txBody>
      </p:sp>
      <p:sp>
        <p:nvSpPr>
          <p:cNvPr id="3" name="Content Placeholder 2"/>
          <p:cNvSpPr>
            <a:spLocks noGrp="1"/>
          </p:cNvSpPr>
          <p:nvPr>
            <p:ph idx="1"/>
          </p:nvPr>
        </p:nvSpPr>
        <p:spPr>
          <a:xfrm>
            <a:off x="457200" y="1600200"/>
            <a:ext cx="6900882" cy="4525963"/>
          </a:xfrm>
        </p:spPr>
        <p:txBody>
          <a:bodyPr>
            <a:normAutofit fontScale="55000" lnSpcReduction="20000"/>
          </a:bodyPr>
          <a:lstStyle/>
          <a:p>
            <a:pPr>
              <a:buNone/>
            </a:pPr>
            <a:r>
              <a:rPr lang="en-GB" b="1" dirty="0"/>
              <a:t>1. </a:t>
            </a:r>
            <a:r>
              <a:rPr lang="en-GB" b="1" dirty="0" err="1">
                <a:hlinkClick r:id="rId2"/>
              </a:rPr>
              <a:t>Timeful</a:t>
            </a:r>
            <a:endParaRPr lang="en-GB" b="1" dirty="0"/>
          </a:p>
          <a:p>
            <a:r>
              <a:rPr lang="en-GB" dirty="0"/>
              <a:t>An app that acts as a calendar and to-do list, allowing you to keep your entire schedule in just one place</a:t>
            </a:r>
          </a:p>
          <a:p>
            <a:pPr>
              <a:buNone/>
            </a:pPr>
            <a:r>
              <a:rPr lang="en-GB" b="1" dirty="0"/>
              <a:t>2. </a:t>
            </a:r>
            <a:r>
              <a:rPr lang="en-GB" b="1" dirty="0">
                <a:hlinkClick r:id="rId3"/>
              </a:rPr>
              <a:t>Evernote</a:t>
            </a:r>
            <a:endParaRPr lang="en-GB" b="1" dirty="0"/>
          </a:p>
          <a:p>
            <a:r>
              <a:rPr lang="en-GB" dirty="0"/>
              <a:t>Evernote allows you to gather all your notes, articles, film clip, webpages, thoughts and ideas in one place across as many devices as you like. </a:t>
            </a:r>
          </a:p>
          <a:p>
            <a:pPr>
              <a:buNone/>
            </a:pPr>
            <a:r>
              <a:rPr lang="en-GB" b="1" dirty="0"/>
              <a:t>3. </a:t>
            </a:r>
            <a:r>
              <a:rPr lang="en-GB" sz="3100" b="1" dirty="0">
                <a:hlinkClick r:id="rId4"/>
              </a:rPr>
              <a:t>Forest Stay Focused</a:t>
            </a:r>
            <a:endParaRPr lang="en-GB" sz="3100" b="1" dirty="0"/>
          </a:p>
          <a:p>
            <a:r>
              <a:rPr lang="en-GB" sz="3100" dirty="0"/>
              <a:t>Forest is an app helping you stay away from your smartphone and stay focused on your work. Whenever you want to concentrate, you can plant a seed in Forest. In the next 30 minutes, this small seed will gradually grow into a big tree. However, if you cannot resist the temptation and leave this app to check Facebook or play a game, your little cute tree will wither away</a:t>
            </a:r>
          </a:p>
          <a:p>
            <a:pPr marL="36576" indent="0">
              <a:buNone/>
            </a:pPr>
            <a:endParaRPr lang="en-GB" dirty="0"/>
          </a:p>
          <a:p>
            <a:pPr marL="36576" indent="0">
              <a:buNone/>
            </a:pPr>
            <a:r>
              <a:rPr lang="en-GB" dirty="0"/>
              <a:t>Many others:  http://www.topuniversities.com/blog/top-time-management-apps-students-2015</a:t>
            </a:r>
          </a:p>
        </p:txBody>
      </p:sp>
      <p:pic>
        <p:nvPicPr>
          <p:cNvPr id="39938" name="Picture 2" descr="http://www.topuniversities.com/sites/default/files/styles/panopoly_image_original/public/Timeful.jpg?itok=DyVP3nvh"/>
          <p:cNvPicPr>
            <a:picLocks noChangeAspect="1" noChangeArrowheads="1"/>
          </p:cNvPicPr>
          <p:nvPr/>
        </p:nvPicPr>
        <p:blipFill>
          <a:blip r:embed="rId5" cstate="print"/>
          <a:srcRect/>
          <a:stretch>
            <a:fillRect/>
          </a:stretch>
        </p:blipFill>
        <p:spPr bwMode="auto">
          <a:xfrm>
            <a:off x="7485997" y="1135769"/>
            <a:ext cx="1142205" cy="1142206"/>
          </a:xfrm>
          <a:prstGeom prst="rect">
            <a:avLst/>
          </a:prstGeom>
          <a:noFill/>
        </p:spPr>
      </p:pic>
      <p:pic>
        <p:nvPicPr>
          <p:cNvPr id="39940" name="Picture 4" descr="http://www.topuniversities.com/sites/default/files/styles/panopoly_image_original/public/Evernote.jpg?itok=fYgg7_G4"/>
          <p:cNvPicPr>
            <a:picLocks noChangeAspect="1" noChangeArrowheads="1"/>
          </p:cNvPicPr>
          <p:nvPr/>
        </p:nvPicPr>
        <p:blipFill>
          <a:blip r:embed="rId6" cstate="print"/>
          <a:srcRect/>
          <a:stretch>
            <a:fillRect/>
          </a:stretch>
        </p:blipFill>
        <p:spPr bwMode="auto">
          <a:xfrm>
            <a:off x="7433525" y="2363399"/>
            <a:ext cx="1247147" cy="1080861"/>
          </a:xfrm>
          <a:prstGeom prst="rect">
            <a:avLst/>
          </a:prstGeom>
          <a:noFill/>
        </p:spPr>
      </p:pic>
      <p:pic>
        <p:nvPicPr>
          <p:cNvPr id="5" name="Picture 4"/>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358082" y="3529684"/>
            <a:ext cx="1471591" cy="1471591"/>
          </a:xfrm>
          <a:prstGeom prst="rect">
            <a:avLst/>
          </a:prstGeom>
        </p:spPr>
      </p:pic>
    </p:spTree>
  </p:cSld>
  <p:clrMapOvr>
    <a:masterClrMapping/>
  </p:clrMapOvr>
</p:sld>
</file>

<file path=ppt/theme/theme1.xml><?xml version="1.0" encoding="utf-8"?>
<a:theme xmlns:a="http://schemas.openxmlformats.org/drawingml/2006/main" name="Technic">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243</TotalTime>
  <Words>963</Words>
  <Application>Microsoft Office PowerPoint</Application>
  <PresentationFormat>On-screen Show (4:3)</PresentationFormat>
  <Paragraphs>53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Franklin Gothic Book</vt:lpstr>
      <vt:lpstr>Wingdings 2</vt:lpstr>
      <vt:lpstr>Technic</vt:lpstr>
      <vt:lpstr>Time Management</vt:lpstr>
      <vt:lpstr>Time Management</vt:lpstr>
      <vt:lpstr>Time Management – Make a list</vt:lpstr>
      <vt:lpstr>Time Management – Schedule</vt:lpstr>
      <vt:lpstr>Time Management - Schedule</vt:lpstr>
      <vt:lpstr>Time Management: Plan to avoid repetition</vt:lpstr>
      <vt:lpstr>Time Management: Avoid procrastination and distraction</vt:lpstr>
      <vt:lpstr>Time Management:  Clearing your head</vt:lpstr>
      <vt:lpstr>Time Management:  Apps for Students</vt:lpstr>
      <vt:lpstr>Tips</vt:lpstr>
      <vt:lpstr>Summary</vt:lpstr>
      <vt:lpstr>References and Further Reading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Time Management</dc:title>
  <dc:creator>adamjea</dc:creator>
  <cp:lastModifiedBy>Adams, Jeanette</cp:lastModifiedBy>
  <cp:revision>25</cp:revision>
  <dcterms:created xsi:type="dcterms:W3CDTF">2012-08-04T16:44:03Z</dcterms:created>
  <dcterms:modified xsi:type="dcterms:W3CDTF">2020-11-18T09:46:00Z</dcterms:modified>
</cp:coreProperties>
</file>