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59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9/10/2020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Creating and Formatting a Spreadsheet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Pauline Greenaway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Formatting the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same features as Microsoft Word are applied in Excel to format a spreadsheet: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61991" b="84314"/>
          <a:stretch>
            <a:fillRect/>
          </a:stretch>
        </p:blipFill>
        <p:spPr bwMode="auto">
          <a:xfrm>
            <a:off x="1071538" y="2857496"/>
            <a:ext cx="707785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spreadsheet using Microsoft Excel</a:t>
            </a:r>
          </a:p>
          <a:p>
            <a:r>
              <a:rPr lang="en-GB" dirty="0" smtClean="0"/>
              <a:t>Use the SUM formula to calculate totals.</a:t>
            </a:r>
          </a:p>
          <a:p>
            <a:r>
              <a:rPr lang="en-GB" dirty="0" smtClean="0"/>
              <a:t>Print spreadsheet and formulae used</a:t>
            </a:r>
          </a:p>
          <a:p>
            <a:r>
              <a:rPr lang="en-GB" dirty="0" smtClean="0"/>
              <a:t>Apply formatting to the spreadsheet.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a Spreadsheet?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1168" b="5927"/>
          <a:stretch>
            <a:fillRect/>
          </a:stretch>
        </p:blipFill>
        <p:spPr bwMode="auto">
          <a:xfrm>
            <a:off x="1500166" y="2714620"/>
            <a:ext cx="6084203" cy="325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2143108" y="2357430"/>
            <a:ext cx="1000132" cy="9286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4348" y="2071678"/>
            <a:ext cx="150019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Formula Bar</a:t>
            </a:r>
            <a:endParaRPr lang="en-GB" dirty="0"/>
          </a:p>
        </p:txBody>
      </p:sp>
      <p:cxnSp>
        <p:nvCxnSpPr>
          <p:cNvPr id="9" name="Straight Arrow Connector 8"/>
          <p:cNvCxnSpPr>
            <a:stCxn id="20" idx="1"/>
          </p:cNvCxnSpPr>
          <p:nvPr/>
        </p:nvCxnSpPr>
        <p:spPr>
          <a:xfrm rot="10800000" flipV="1">
            <a:off x="3428992" y="2184906"/>
            <a:ext cx="1500198" cy="7440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00958" y="1928802"/>
            <a:ext cx="150019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Ribbon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3929066"/>
            <a:ext cx="121444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Active Cell Address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1071538" y="3429000"/>
            <a:ext cx="642942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29190" y="2000240"/>
            <a:ext cx="157163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Menu Bar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429520" y="2357430"/>
            <a:ext cx="785818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3306" y="6215082"/>
            <a:ext cx="150019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Worksheet</a:t>
            </a:r>
            <a:endParaRPr lang="en-GB" dirty="0"/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rot="16200000" flipV="1">
            <a:off x="3482571" y="5304247"/>
            <a:ext cx="1714512" cy="1071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1538" y="1000108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collection of cells organised in columns rows used to carry out mathematical calculations.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2" grpId="0" animBg="1"/>
      <p:bldP spid="13" grpId="0" animBg="1"/>
      <p:bldP spid="2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Creating a Spreadsheet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Here is a spreadsheet that has been created to record </a:t>
            </a:r>
            <a:r>
              <a:rPr lang="en-GB" dirty="0" err="1" smtClean="0"/>
              <a:t>Gelliafan</a:t>
            </a:r>
            <a:r>
              <a:rPr lang="en-GB" dirty="0" smtClean="0"/>
              <a:t> Hospital Ward Admissions for the first quarter of 2012.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335756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 r="60795" b="57576"/>
          <a:stretch>
            <a:fillRect/>
          </a:stretch>
        </p:blipFill>
        <p:spPr bwMode="auto">
          <a:xfrm>
            <a:off x="2428860" y="3357562"/>
            <a:ext cx="4643470" cy="28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57158" y="4000504"/>
            <a:ext cx="1571636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Autofill</a:t>
            </a:r>
            <a:r>
              <a:rPr lang="en-GB" dirty="0" smtClean="0"/>
              <a:t> can be used to insert February and March in C3 and D3.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928794" y="5143512"/>
            <a:ext cx="164307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86644" y="4214818"/>
            <a:ext cx="1571636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Merge and Centre</a:t>
            </a:r>
            <a:r>
              <a:rPr lang="en-GB" dirty="0" smtClean="0"/>
              <a:t> can be used to centre the title from A1 to E1</a:t>
            </a:r>
          </a:p>
          <a:p>
            <a:pPr algn="ctr"/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6393669" y="4250537"/>
            <a:ext cx="928694" cy="8572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5500702"/>
            <a:ext cx="785818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Plus 21"/>
          <p:cNvSpPr/>
          <p:nvPr/>
        </p:nvSpPr>
        <p:spPr>
          <a:xfrm>
            <a:off x="1357290" y="5786454"/>
            <a:ext cx="214314" cy="21431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Using Formulae and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Formulae and functions are used in Excel to carry out calculations.  </a:t>
            </a:r>
          </a:p>
          <a:p>
            <a:r>
              <a:rPr lang="en-GB" dirty="0" smtClean="0"/>
              <a:t>All formulae must start with =</a:t>
            </a:r>
          </a:p>
          <a:p>
            <a:r>
              <a:rPr lang="en-GB" dirty="0" smtClean="0"/>
              <a:t>Formulae use mathematical operators.  Here are some examples: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/>
              <a:t>=b1+b2 </a:t>
            </a:r>
            <a:r>
              <a:rPr lang="en-GB" dirty="0" smtClean="0"/>
              <a:t>(</a:t>
            </a:r>
            <a:r>
              <a:rPr lang="en-GB" b="1" i="1" dirty="0" smtClean="0"/>
              <a:t>Addition</a:t>
            </a:r>
            <a:r>
              <a:rPr lang="en-GB" dirty="0" smtClean="0"/>
              <a:t> of 2 cells)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/>
              <a:t>=b1-b2 </a:t>
            </a:r>
            <a:r>
              <a:rPr lang="en-GB" dirty="0" smtClean="0"/>
              <a:t>(</a:t>
            </a:r>
            <a:r>
              <a:rPr lang="en-GB" b="1" i="1" dirty="0" smtClean="0"/>
              <a:t>Subtraction</a:t>
            </a:r>
            <a:r>
              <a:rPr lang="en-GB" dirty="0" smtClean="0"/>
              <a:t> of 2 cells)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/>
              <a:t>=b1*b2 </a:t>
            </a:r>
            <a:r>
              <a:rPr lang="en-GB" dirty="0" smtClean="0"/>
              <a:t>(</a:t>
            </a:r>
            <a:r>
              <a:rPr lang="en-GB" b="1" i="1" dirty="0" smtClean="0"/>
              <a:t>Multiplication</a:t>
            </a:r>
            <a:r>
              <a:rPr lang="en-GB" dirty="0" smtClean="0"/>
              <a:t> of two cells)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/>
              <a:t>=b1/b2 </a:t>
            </a:r>
            <a:r>
              <a:rPr lang="en-GB" dirty="0" smtClean="0"/>
              <a:t>(</a:t>
            </a:r>
            <a:r>
              <a:rPr lang="en-GB" b="1" i="1" dirty="0" smtClean="0"/>
              <a:t>Division</a:t>
            </a:r>
            <a:r>
              <a:rPr lang="en-GB" dirty="0" smtClean="0"/>
              <a:t> of two cells)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The </a:t>
            </a:r>
            <a:r>
              <a:rPr lang="en-GB" b="1" dirty="0" smtClean="0"/>
              <a:t>SUM</a:t>
            </a:r>
            <a:r>
              <a:rPr lang="en-GB" dirty="0" smtClean="0"/>
              <a:t> function is used to add up a </a:t>
            </a:r>
            <a:r>
              <a:rPr lang="en-GB" b="1" dirty="0" smtClean="0"/>
              <a:t>range</a:t>
            </a:r>
            <a:r>
              <a:rPr lang="en-GB" dirty="0" smtClean="0"/>
              <a:t> of cells.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488" y="3929066"/>
            <a:ext cx="3643338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sz="4000" b="1" dirty="0" smtClean="0"/>
              <a:t>=SUM(B2:B7)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929066"/>
            <a:ext cx="221454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‘Equals’ sign to start a formula/function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5429264"/>
            <a:ext cx="2214546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SUM shows that a range of cells will be totalled.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3786190"/>
            <a:ext cx="221454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B2 and B7 are the cells that start and end the range to be totalled.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5214950"/>
            <a:ext cx="221454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colon : separates the start and end cells of the range to be totalled.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2643142" y="4252232"/>
            <a:ext cx="642974" cy="34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57488" y="4500570"/>
            <a:ext cx="1000132" cy="9286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0"/>
          </p:cNvCxnSpPr>
          <p:nvPr/>
        </p:nvCxnSpPr>
        <p:spPr>
          <a:xfrm rot="5400000" flipH="1" flipV="1">
            <a:off x="4661289" y="4589860"/>
            <a:ext cx="785818" cy="4643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5929354" y="4286256"/>
            <a:ext cx="857224" cy="34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Functions are calculations which have been preset within Excel.</a:t>
            </a:r>
          </a:p>
          <a:p>
            <a:pPr marL="0" indent="457200"/>
            <a:r>
              <a:rPr lang="en-GB" b="1" dirty="0" smtClean="0"/>
              <a:t>SUM</a:t>
            </a:r>
            <a:r>
              <a:rPr lang="en-GB" dirty="0" smtClean="0"/>
              <a:t> totals a range of cells.</a:t>
            </a:r>
          </a:p>
          <a:p>
            <a:pPr marL="0" indent="457200"/>
            <a:r>
              <a:rPr lang="en-GB" b="1" dirty="0" smtClean="0"/>
              <a:t>AVERAGE</a:t>
            </a:r>
            <a:r>
              <a:rPr lang="en-GB" dirty="0" smtClean="0"/>
              <a:t> calculates the average value of a </a:t>
            </a:r>
            <a:r>
              <a:rPr lang="en-GB" b="1" i="1" dirty="0" smtClean="0"/>
              <a:t>range</a:t>
            </a:r>
            <a:r>
              <a:rPr lang="en-GB" dirty="0" smtClean="0"/>
              <a:t> of cells.</a:t>
            </a:r>
          </a:p>
          <a:p>
            <a:pPr marL="0" indent="457200"/>
            <a:r>
              <a:rPr lang="en-GB" b="1" dirty="0" smtClean="0"/>
              <a:t>MIN</a:t>
            </a:r>
            <a:r>
              <a:rPr lang="en-GB" dirty="0" smtClean="0"/>
              <a:t> finds the minimum value in a </a:t>
            </a:r>
            <a:r>
              <a:rPr lang="en-GB" b="1" i="1" dirty="0" smtClean="0"/>
              <a:t>range</a:t>
            </a:r>
            <a:r>
              <a:rPr lang="en-GB" dirty="0" smtClean="0"/>
              <a:t> of cells.</a:t>
            </a:r>
          </a:p>
          <a:p>
            <a:pPr marL="0" indent="457200"/>
            <a:r>
              <a:rPr lang="en-GB" b="1" dirty="0" smtClean="0"/>
              <a:t>MAX</a:t>
            </a:r>
            <a:r>
              <a:rPr lang="en-GB" dirty="0" smtClean="0"/>
              <a:t> finds the maximum value in a </a:t>
            </a:r>
            <a:r>
              <a:rPr lang="en-GB" b="1" i="1" dirty="0" smtClean="0"/>
              <a:t>range</a:t>
            </a:r>
            <a:r>
              <a:rPr lang="en-GB" dirty="0" smtClean="0"/>
              <a:t> of cells.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Using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Autosum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err="1" smtClean="0"/>
              <a:t>Autosum</a:t>
            </a:r>
            <a:r>
              <a:rPr lang="en-GB" dirty="0" smtClean="0"/>
              <a:t> can be used to calculate the totals of the columns and rows (instead of using </a:t>
            </a:r>
            <a:r>
              <a:rPr lang="en-GB" b="1" dirty="0" smtClean="0"/>
              <a:t>SUM</a:t>
            </a:r>
            <a:r>
              <a:rPr lang="en-GB" dirty="0" smtClean="0"/>
              <a:t>).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58537"/>
          <a:stretch>
            <a:fillRect/>
          </a:stretch>
        </p:blipFill>
        <p:spPr bwMode="auto">
          <a:xfrm>
            <a:off x="500034" y="3214686"/>
            <a:ext cx="796370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388" y="2786058"/>
            <a:ext cx="157163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Autosum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7429520" y="3143248"/>
            <a:ext cx="500066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48" y="5143512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formula can be copied across the row and down the column by using </a:t>
            </a:r>
            <a:r>
              <a:rPr lang="en-GB" sz="3200" b="1" dirty="0" err="1" smtClean="0"/>
              <a:t>Autofill</a:t>
            </a:r>
            <a:r>
              <a:rPr lang="en-GB" sz="3200" b="1" dirty="0" smtClean="0"/>
              <a:t>/Replicate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6215082"/>
            <a:ext cx="785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Plus 11"/>
          <p:cNvSpPr/>
          <p:nvPr/>
        </p:nvSpPr>
        <p:spPr>
          <a:xfrm>
            <a:off x="4929190" y="6500834"/>
            <a:ext cx="214314" cy="214314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Using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Autosum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err="1" smtClean="0"/>
              <a:t>Autosum</a:t>
            </a:r>
            <a:r>
              <a:rPr lang="en-GB" dirty="0" smtClean="0"/>
              <a:t> can also be used for calculating other functions such as </a:t>
            </a:r>
            <a:r>
              <a:rPr lang="en-GB" b="1" i="1" dirty="0" smtClean="0"/>
              <a:t>Average</a:t>
            </a:r>
            <a:r>
              <a:rPr lang="en-GB" dirty="0" smtClean="0"/>
              <a:t>, </a:t>
            </a:r>
            <a:r>
              <a:rPr lang="en-GB" b="1" i="1" dirty="0" smtClean="0"/>
              <a:t>Min</a:t>
            </a:r>
            <a:r>
              <a:rPr lang="en-GB" dirty="0" smtClean="0"/>
              <a:t> and </a:t>
            </a:r>
            <a:r>
              <a:rPr lang="en-GB" b="1" i="1" dirty="0" smtClean="0"/>
              <a:t>Max</a:t>
            </a:r>
            <a:r>
              <a:rPr lang="en-GB" b="1" i="1" dirty="0"/>
              <a:t> </a:t>
            </a:r>
            <a:r>
              <a:rPr lang="en-GB" dirty="0" smtClean="0"/>
              <a:t>in the same way as </a:t>
            </a:r>
            <a:r>
              <a:rPr lang="en-GB" b="1" i="1" dirty="0" smtClean="0"/>
              <a:t>Sum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r="8305" b="75194"/>
          <a:stretch>
            <a:fillRect/>
          </a:stretch>
        </p:blipFill>
        <p:spPr bwMode="auto">
          <a:xfrm>
            <a:off x="500034" y="3429000"/>
            <a:ext cx="821540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>
            <a:off x="4286248" y="2571744"/>
            <a:ext cx="3429024" cy="20002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347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Creating and Formatting a Spreadsheet</vt:lpstr>
      <vt:lpstr>Learning Objectives</vt:lpstr>
      <vt:lpstr>What is a Spreadsheet?</vt:lpstr>
      <vt:lpstr>Creating a Spreadsheet</vt:lpstr>
      <vt:lpstr>Using Formulae and Functions</vt:lpstr>
      <vt:lpstr>Functions</vt:lpstr>
      <vt:lpstr>Functions</vt:lpstr>
      <vt:lpstr>Using Autosum</vt:lpstr>
      <vt:lpstr>Using Autosum</vt:lpstr>
      <vt:lpstr>Formatting the Spreadsheet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and Formatting a Spreadsheet</dc:title>
  <dc:creator>pg_panteg</dc:creator>
  <cp:lastModifiedBy>laptop</cp:lastModifiedBy>
  <cp:revision>18</cp:revision>
  <dcterms:created xsi:type="dcterms:W3CDTF">2012-11-25T15:24:13Z</dcterms:created>
  <dcterms:modified xsi:type="dcterms:W3CDTF">2020-09-10T09:58:48Z</dcterms:modified>
</cp:coreProperties>
</file>