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87" r:id="rId2"/>
    <p:sldId id="265" r:id="rId3"/>
    <p:sldId id="267" r:id="rId4"/>
    <p:sldId id="266" r:id="rId5"/>
    <p:sldId id="276" r:id="rId6"/>
    <p:sldId id="289" r:id="rId7"/>
    <p:sldId id="297" r:id="rId8"/>
    <p:sldId id="292" r:id="rId9"/>
    <p:sldId id="302" r:id="rId10"/>
    <p:sldId id="293" r:id="rId11"/>
    <p:sldId id="270" r:id="rId12"/>
    <p:sldId id="296" r:id="rId13"/>
    <p:sldId id="288" r:id="rId14"/>
    <p:sldId id="294" r:id="rId15"/>
    <p:sldId id="290" r:id="rId16"/>
    <p:sldId id="291" r:id="rId17"/>
    <p:sldId id="295" r:id="rId18"/>
    <p:sldId id="301" r:id="rId19"/>
    <p:sldId id="299" r:id="rId20"/>
    <p:sldId id="300" r:id="rId21"/>
    <p:sldId id="29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F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6" autoAdjust="0"/>
    <p:restoredTop sz="65121" autoAdjust="0"/>
  </p:normalViewPr>
  <p:slideViewPr>
    <p:cSldViewPr>
      <p:cViewPr varScale="1">
        <p:scale>
          <a:sx n="43" d="100"/>
          <a:sy n="43" d="100"/>
        </p:scale>
        <p:origin x="157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4FC46-A908-4BD3-AA7E-443464B67C7A}" type="datetimeFigureOut">
              <a:rPr lang="en-GB" smtClean="0"/>
              <a:pPr/>
              <a:t>10/11/2021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0A2339-854D-4810-9E26-ADF03CA437F7}" type="slidenum">
              <a:rPr lang="en-GB" smtClean="0"/>
              <a:pPr/>
              <a:t>‹#›</a:t>
            </a:fld>
            <a:endParaRPr lang="en-GB" dirty="0"/>
          </a:p>
        </p:txBody>
      </p:sp>
    </p:spTree>
    <p:extLst>
      <p:ext uri="{BB962C8B-B14F-4D97-AF65-F5344CB8AC3E}">
        <p14:creationId xmlns:p14="http://schemas.microsoft.com/office/powerpoint/2010/main" val="2599595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73E1E3E-9BF6-4C75-B476-EC8ED19374FE}" type="slidenum">
              <a:rPr lang="en-GB" smtClean="0"/>
              <a:pPr>
                <a:defRPr/>
              </a:pPr>
              <a:t>2</a:t>
            </a:fld>
            <a:endParaRPr lang="en-GB" dirty="0"/>
          </a:p>
        </p:txBody>
      </p:sp>
    </p:spTree>
    <p:extLst>
      <p:ext uri="{BB962C8B-B14F-4D97-AF65-F5344CB8AC3E}">
        <p14:creationId xmlns:p14="http://schemas.microsoft.com/office/powerpoint/2010/main" val="3292740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73E1E3E-9BF6-4C75-B476-EC8ED19374FE}" type="slidenum">
              <a:rPr lang="en-GB" smtClean="0"/>
              <a:pPr>
                <a:defRPr/>
              </a:pPr>
              <a:t>3</a:t>
            </a:fld>
            <a:endParaRPr lang="en-GB" dirty="0"/>
          </a:p>
        </p:txBody>
      </p:sp>
    </p:spTree>
    <p:extLst>
      <p:ext uri="{BB962C8B-B14F-4D97-AF65-F5344CB8AC3E}">
        <p14:creationId xmlns:p14="http://schemas.microsoft.com/office/powerpoint/2010/main" val="230166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Speaking Up - The Importance of Planning</a:t>
            </a:r>
          </a:p>
          <a:p>
            <a:endParaRPr lang="en-GB" dirty="0"/>
          </a:p>
          <a:p>
            <a:r>
              <a:rPr lang="en-GB" dirty="0"/>
              <a:t>https://vimeo.com/42290759</a:t>
            </a:r>
          </a:p>
        </p:txBody>
      </p:sp>
      <p:sp>
        <p:nvSpPr>
          <p:cNvPr id="4" name="Slide Number Placeholder 3"/>
          <p:cNvSpPr>
            <a:spLocks noGrp="1"/>
          </p:cNvSpPr>
          <p:nvPr>
            <p:ph type="sldNum" sz="quarter" idx="10"/>
          </p:nvPr>
        </p:nvSpPr>
        <p:spPr/>
        <p:txBody>
          <a:bodyPr/>
          <a:lstStyle/>
          <a:p>
            <a:fld id="{4A0A2339-854D-4810-9E26-ADF03CA437F7}" type="slidenum">
              <a:rPr lang="en-GB" smtClean="0"/>
              <a:pPr/>
              <a:t>8</a:t>
            </a:fld>
            <a:endParaRPr lang="en-GB" dirty="0"/>
          </a:p>
        </p:txBody>
      </p:sp>
    </p:spTree>
    <p:extLst>
      <p:ext uri="{BB962C8B-B14F-4D97-AF65-F5344CB8AC3E}">
        <p14:creationId xmlns:p14="http://schemas.microsoft.com/office/powerpoint/2010/main" val="2787411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73E1E3E-9BF6-4C75-B476-EC8ED19374FE}" type="slidenum">
              <a:rPr lang="en-GB" smtClean="0"/>
              <a:pPr>
                <a:defRPr/>
              </a:pPr>
              <a:t>11</a:t>
            </a:fld>
            <a:endParaRPr lang="en-GB" dirty="0"/>
          </a:p>
        </p:txBody>
      </p:sp>
    </p:spTree>
    <p:extLst>
      <p:ext uri="{BB962C8B-B14F-4D97-AF65-F5344CB8AC3E}">
        <p14:creationId xmlns:p14="http://schemas.microsoft.com/office/powerpoint/2010/main" val="49669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73E1E3E-9BF6-4C75-B476-EC8ED19374FE}" type="slidenum">
              <a:rPr lang="en-GB" smtClean="0"/>
              <a:pPr>
                <a:defRPr/>
              </a:pPr>
              <a:t>12</a:t>
            </a:fld>
            <a:endParaRPr lang="en-GB" dirty="0"/>
          </a:p>
        </p:txBody>
      </p:sp>
    </p:spTree>
    <p:extLst>
      <p:ext uri="{BB962C8B-B14F-4D97-AF65-F5344CB8AC3E}">
        <p14:creationId xmlns:p14="http://schemas.microsoft.com/office/powerpoint/2010/main" val="829574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73E1E3E-9BF6-4C75-B476-EC8ED19374FE}" type="slidenum">
              <a:rPr lang="en-GB" smtClean="0"/>
              <a:pPr>
                <a:defRPr/>
              </a:pPr>
              <a:t>13</a:t>
            </a:fld>
            <a:endParaRPr lang="en-GB" dirty="0"/>
          </a:p>
        </p:txBody>
      </p:sp>
    </p:spTree>
    <p:extLst>
      <p:ext uri="{BB962C8B-B14F-4D97-AF65-F5344CB8AC3E}">
        <p14:creationId xmlns:p14="http://schemas.microsoft.com/office/powerpoint/2010/main" val="7636180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0D6B34-A169-4C14-88DD-8F0439786FE0}" type="datetimeFigureOut">
              <a:rPr lang="en-GB" smtClean="0"/>
              <a:pPr/>
              <a:t>10/11/2021</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267287-1E51-425F-941D-3CFF4E22B629}" type="slidenum">
              <a:rPr lang="en-GB" smtClean="0"/>
              <a:pPr/>
              <a:t>‹#›</a:t>
            </a:fld>
            <a:endParaRPr lang="en-GB" dirty="0"/>
          </a:p>
        </p:txBody>
      </p:sp>
      <p:pic>
        <p:nvPicPr>
          <p:cNvPr id="13" name="Picture 2" descr="logoSMU"/>
          <p:cNvPicPr>
            <a:picLocks noChangeAspect="1" noChangeArrowheads="1"/>
          </p:cNvPicPr>
          <p:nvPr userDrawn="1"/>
        </p:nvPicPr>
        <p:blipFill>
          <a:blip r:embed="rId3" cstate="print"/>
          <a:srcRect/>
          <a:stretch>
            <a:fillRect/>
          </a:stretch>
        </p:blipFill>
        <p:spPr bwMode="auto">
          <a:xfrm>
            <a:off x="1487272" y="5329308"/>
            <a:ext cx="6169457" cy="134005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7287-1E51-425F-941D-3CFF4E22B62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7287-1E51-425F-941D-3CFF4E22B62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7287-1E51-425F-941D-3CFF4E22B629}" type="slidenum">
              <a:rPr lang="en-GB" smtClean="0"/>
              <a:pPr/>
              <a:t>‹#›</a:t>
            </a:fld>
            <a:endParaRPr lang="en-GB"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267287-1E51-425F-941D-3CFF4E22B629}"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267287-1E51-425F-941D-3CFF4E22B629}" type="slidenum">
              <a:rPr lang="en-GB" smtClean="0"/>
              <a:pPr/>
              <a:t>‹#›</a:t>
            </a:fld>
            <a:endParaRPr lang="en-GB"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E267287-1E51-425F-941D-3CFF4E22B629}"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E267287-1E51-425F-941D-3CFF4E22B629}" type="slidenum">
              <a:rPr lang="en-GB" smtClean="0"/>
              <a:pPr/>
              <a:t>‹#›</a:t>
            </a:fld>
            <a:endParaRPr lang="en-GB"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D6B34-A169-4C14-88DD-8F0439786FE0}" type="datetimeFigureOut">
              <a:rPr lang="en-GB" smtClean="0"/>
              <a:pPr/>
              <a:t>10/11/2021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E267287-1E51-425F-941D-3CFF4E22B62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60D6B34-A169-4C14-88DD-8F0439786FE0}" type="datetimeFigureOut">
              <a:rPr lang="en-GB" smtClean="0"/>
              <a:pPr/>
              <a:t>10/11/2021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267287-1E51-425F-941D-3CFF4E22B629}"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0D6B34-A169-4C14-88DD-8F0439786FE0}" type="datetimeFigureOut">
              <a:rPr lang="en-GB" smtClean="0"/>
              <a:pPr/>
              <a:t>10/11/2021</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267287-1E51-425F-941D-3CFF4E22B629}"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0D6B34-A169-4C14-88DD-8F0439786FE0}" type="datetimeFigureOut">
              <a:rPr lang="en-GB" smtClean="0"/>
              <a:pPr/>
              <a:t>10/11/2021</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267287-1E51-425F-941D-3CFF4E22B62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d-XvAwkp8d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tfaQmPLCZb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L_6EHgr098w"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1ObyrnDlRI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NZg4ZtAN8HQ"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V8eLdbKXGz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S5c1susCPAE"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xerte.cardiff.ac.uk/play_10962#page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49M3aymvNo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player.vimeo.com/video/42290759?h=f1d8bc77ca&amp;app_id=122963"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CWuTMZq9zL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700808"/>
            <a:ext cx="8229600" cy="1143000"/>
          </a:xfrm>
        </p:spPr>
        <p:txBody>
          <a:bodyPr>
            <a:normAutofit fontScale="90000"/>
          </a:bodyPr>
          <a:lstStyle/>
          <a:p>
            <a:r>
              <a:rPr lang="en-US" sz="6000" dirty="0"/>
              <a:t>Presenting </a:t>
            </a:r>
            <a:br>
              <a:rPr lang="en-US" sz="6000" dirty="0"/>
            </a:br>
            <a:r>
              <a:rPr lang="en-US" sz="6000" dirty="0"/>
              <a:t>Tips</a:t>
            </a:r>
            <a:br>
              <a:rPr lang="en-US" sz="6000" dirty="0"/>
            </a:br>
            <a:br>
              <a:rPr lang="en-US" sz="6000" dirty="0"/>
            </a:br>
            <a:r>
              <a:rPr lang="en-US" sz="3100" dirty="0"/>
              <a:t>Jeanette Adams</a:t>
            </a:r>
            <a:endParaRPr lang="en-GB" sz="6000" dirty="0"/>
          </a:p>
        </p:txBody>
      </p:sp>
      <p:pic>
        <p:nvPicPr>
          <p:cNvPr id="4" name="Picture 2"/>
          <p:cNvPicPr>
            <a:picLocks noChangeAspect="1" noChangeArrowheads="1"/>
          </p:cNvPicPr>
          <p:nvPr/>
        </p:nvPicPr>
        <p:blipFill>
          <a:blip r:embed="rId2" cstate="print"/>
          <a:srcRect/>
          <a:stretch>
            <a:fillRect/>
          </a:stretch>
        </p:blipFill>
        <p:spPr bwMode="auto">
          <a:xfrm>
            <a:off x="3923928" y="1124744"/>
            <a:ext cx="4260751" cy="424847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434FA3-2523-4388-8887-B94BA4387244}"/>
              </a:ext>
            </a:extLst>
          </p:cNvPr>
          <p:cNvSpPr>
            <a:spLocks noGrp="1"/>
          </p:cNvSpPr>
          <p:nvPr>
            <p:ph type="title"/>
          </p:nvPr>
        </p:nvSpPr>
        <p:spPr/>
        <p:txBody>
          <a:bodyPr/>
          <a:lstStyle/>
          <a:p>
            <a:r>
              <a:rPr lang="en-GB" dirty="0"/>
              <a:t>A good introduction!</a:t>
            </a:r>
          </a:p>
        </p:txBody>
      </p:sp>
      <p:pic>
        <p:nvPicPr>
          <p:cNvPr id="6" name="d-XvAwkp8dE"/>
          <p:cNvPicPr>
            <a:picLocks noRot="1" noChangeAspect="1"/>
          </p:cNvPicPr>
          <p:nvPr>
            <a:videoFile r:link="rId1"/>
          </p:nvPr>
        </p:nvPicPr>
        <p:blipFill>
          <a:blip r:embed="rId3"/>
          <a:stretch>
            <a:fillRect/>
          </a:stretch>
        </p:blipFill>
        <p:spPr>
          <a:xfrm>
            <a:off x="827584" y="1405516"/>
            <a:ext cx="7032138" cy="3955578"/>
          </a:xfrm>
          <a:prstGeom prst="rect">
            <a:avLst/>
          </a:prstGeom>
        </p:spPr>
      </p:pic>
    </p:spTree>
    <p:extLst>
      <p:ext uri="{BB962C8B-B14F-4D97-AF65-F5344CB8AC3E}">
        <p14:creationId xmlns:p14="http://schemas.microsoft.com/office/powerpoint/2010/main" val="78704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79512" y="980728"/>
            <a:ext cx="8964488" cy="5184576"/>
          </a:xfrm>
        </p:spPr>
        <p:txBody>
          <a:bodyPr>
            <a:normAutofit lnSpcReduction="10000"/>
          </a:bodyPr>
          <a:lstStyle/>
          <a:p>
            <a:r>
              <a:rPr lang="en-GB" altLang="zh-CN" dirty="0"/>
              <a:t>Wait until the audience is settled before beginning to speak.</a:t>
            </a:r>
          </a:p>
          <a:p>
            <a:r>
              <a:rPr lang="en-GB" altLang="zh-CN" dirty="0"/>
              <a:t>Smile </a:t>
            </a:r>
            <a:r>
              <a:rPr lang="en-GB" altLang="zh-CN" dirty="0">
                <a:sym typeface="Wingdings" panose="05000000000000000000" pitchFamily="2" charset="2"/>
              </a:rPr>
              <a:t></a:t>
            </a:r>
            <a:endParaRPr lang="en-GB" altLang="zh-CN" dirty="0"/>
          </a:p>
          <a:p>
            <a:r>
              <a:rPr lang="en-GB" altLang="zh-CN" dirty="0"/>
              <a:t>Speak clearly</a:t>
            </a:r>
          </a:p>
          <a:p>
            <a:pPr lvl="1"/>
            <a:r>
              <a:rPr lang="en-GB" dirty="0"/>
              <a:t>Vary the tone of your voice and the pace you speak at, though better slower than too fast.</a:t>
            </a:r>
          </a:p>
          <a:p>
            <a:pPr lvl="1"/>
            <a:r>
              <a:rPr lang="en-GB" dirty="0"/>
              <a:t>Use pauses. It gives you thinking time and the audience time to reflect.</a:t>
            </a:r>
          </a:p>
          <a:p>
            <a:pPr lvl="1"/>
            <a:r>
              <a:rPr lang="en-GB" dirty="0"/>
              <a:t>Be careful of the ‘ums’, ‘you knows’ etc.</a:t>
            </a:r>
          </a:p>
          <a:p>
            <a:r>
              <a:rPr lang="en-GB" dirty="0"/>
              <a:t>Be natural up there. Use gestures, but don’t over do it!</a:t>
            </a:r>
          </a:p>
          <a:p>
            <a:r>
              <a:rPr lang="en-GB" altLang="zh-CN" dirty="0"/>
              <a:t>Tell the audience if you would prefer questions at the end or during the presentation.</a:t>
            </a:r>
          </a:p>
          <a:p>
            <a:pPr marL="109728" indent="0">
              <a:buNone/>
            </a:pPr>
            <a:endParaRPr lang="en-GB" altLang="zh-CN" dirty="0"/>
          </a:p>
          <a:p>
            <a:endParaRPr lang="en-GB" altLang="zh-CN" dirty="0"/>
          </a:p>
          <a:p>
            <a:endParaRPr lang="en-GB" altLang="zh-CN" dirty="0"/>
          </a:p>
          <a:p>
            <a:endParaRPr lang="en-GB" altLang="zh-CN" dirty="0"/>
          </a:p>
        </p:txBody>
      </p:sp>
      <p:sp>
        <p:nvSpPr>
          <p:cNvPr id="7170" name="Rectangle 2"/>
          <p:cNvSpPr>
            <a:spLocks noGrp="1" noChangeArrowheads="1"/>
          </p:cNvSpPr>
          <p:nvPr>
            <p:ph type="title"/>
          </p:nvPr>
        </p:nvSpPr>
        <p:spPr>
          <a:xfrm>
            <a:off x="457200" y="44624"/>
            <a:ext cx="8229600" cy="1143000"/>
          </a:xfrm>
        </p:spPr>
        <p:txBody>
          <a:bodyPr/>
          <a:lstStyle/>
          <a:p>
            <a:r>
              <a:rPr lang="en-GB" altLang="zh-CN" dirty="0"/>
              <a:t>Presenting Tips - 1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79512" y="980728"/>
            <a:ext cx="8964488" cy="5184576"/>
          </a:xfrm>
        </p:spPr>
        <p:txBody>
          <a:bodyPr>
            <a:normAutofit lnSpcReduction="10000"/>
          </a:bodyPr>
          <a:lstStyle/>
          <a:p>
            <a:r>
              <a:rPr lang="en-GB" altLang="zh-CN" dirty="0"/>
              <a:t>Introduce the topic of the presentation </a:t>
            </a:r>
          </a:p>
          <a:p>
            <a:r>
              <a:rPr lang="en-GB" dirty="0"/>
              <a:t>Looking around the room at the audience rather than having your head down buried in your notes, or having your back to the audience talking to your PowerPoint slides</a:t>
            </a:r>
          </a:p>
          <a:p>
            <a:r>
              <a:rPr lang="en-GB" dirty="0"/>
              <a:t>Go through your points logically and in sequence</a:t>
            </a:r>
          </a:p>
          <a:p>
            <a:r>
              <a:rPr lang="en-GB" dirty="0"/>
              <a:t>Interact with the Visual Aids, e.g. PowerPoint slides (don’t expect them to read it for themselves)</a:t>
            </a:r>
          </a:p>
          <a:p>
            <a:r>
              <a:rPr lang="en-GB" altLang="zh-CN" dirty="0"/>
              <a:t>Keep to within the set time frame (as marks could be deducted!)</a:t>
            </a:r>
          </a:p>
          <a:p>
            <a:r>
              <a:rPr lang="en-GB" altLang="zh-CN" dirty="0"/>
              <a:t>Summarise the key points at the end of the presentation</a:t>
            </a:r>
          </a:p>
          <a:p>
            <a:pPr marL="109728" indent="0">
              <a:buNone/>
            </a:pPr>
            <a:endParaRPr lang="en-GB" altLang="zh-CN" dirty="0"/>
          </a:p>
          <a:p>
            <a:endParaRPr lang="en-GB" altLang="zh-CN" dirty="0"/>
          </a:p>
          <a:p>
            <a:endParaRPr lang="en-GB" altLang="zh-CN" dirty="0"/>
          </a:p>
          <a:p>
            <a:endParaRPr lang="en-GB" altLang="zh-CN" dirty="0"/>
          </a:p>
        </p:txBody>
      </p:sp>
      <p:sp>
        <p:nvSpPr>
          <p:cNvPr id="7170" name="Rectangle 2"/>
          <p:cNvSpPr>
            <a:spLocks noGrp="1" noChangeArrowheads="1"/>
          </p:cNvSpPr>
          <p:nvPr>
            <p:ph type="title"/>
          </p:nvPr>
        </p:nvSpPr>
        <p:spPr>
          <a:xfrm>
            <a:off x="457200" y="44624"/>
            <a:ext cx="8229600" cy="1143000"/>
          </a:xfrm>
        </p:spPr>
        <p:txBody>
          <a:bodyPr/>
          <a:lstStyle/>
          <a:p>
            <a:r>
              <a:rPr lang="en-GB" altLang="zh-CN" dirty="0"/>
              <a:t>Presenting Tips - 2 </a:t>
            </a:r>
          </a:p>
        </p:txBody>
      </p:sp>
    </p:spTree>
    <p:extLst>
      <p:ext uri="{BB962C8B-B14F-4D97-AF65-F5344CB8AC3E}">
        <p14:creationId xmlns:p14="http://schemas.microsoft.com/office/powerpoint/2010/main" val="325953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79512" y="1340768"/>
            <a:ext cx="8686800" cy="4525963"/>
          </a:xfrm>
        </p:spPr>
        <p:txBody>
          <a:bodyPr>
            <a:normAutofit fontScale="92500" lnSpcReduction="20000"/>
          </a:bodyPr>
          <a:lstStyle/>
          <a:p>
            <a:r>
              <a:rPr lang="en-GB" dirty="0"/>
              <a:t>One of the most important things to remember when presenting to an audience is that nobody expects a perfect performance. If you lose your train of thought, or stumble over your words just stop, take a breath and carry on, nobody will judge you, if they notice at all. If you are presenting to an academic, or professional audience then the chances are everyone has been, or will be standing where you are and will be sympathetic and supportive.</a:t>
            </a:r>
            <a:endParaRPr lang="en-GB" altLang="zh-CN" dirty="0"/>
          </a:p>
          <a:p>
            <a:r>
              <a:rPr lang="en-GB" altLang="zh-CN" dirty="0"/>
              <a:t>There’s no one perfect way or set of rules you have to follow to deliver a presentation. Relax and Be Yourself.</a:t>
            </a:r>
          </a:p>
          <a:p>
            <a:endParaRPr lang="en-GB" altLang="zh-CN" dirty="0"/>
          </a:p>
          <a:p>
            <a:endParaRPr lang="en-GB" altLang="zh-CN" dirty="0"/>
          </a:p>
          <a:p>
            <a:endParaRPr lang="en-GB" altLang="zh-CN" dirty="0"/>
          </a:p>
        </p:txBody>
      </p:sp>
      <p:sp>
        <p:nvSpPr>
          <p:cNvPr id="7170" name="Rectangle 2"/>
          <p:cNvSpPr>
            <a:spLocks noGrp="1" noChangeArrowheads="1"/>
          </p:cNvSpPr>
          <p:nvPr>
            <p:ph type="title"/>
          </p:nvPr>
        </p:nvSpPr>
        <p:spPr/>
        <p:txBody>
          <a:bodyPr/>
          <a:lstStyle/>
          <a:p>
            <a:r>
              <a:rPr lang="en-GB" altLang="zh-CN" dirty="0"/>
              <a:t>Presenting Tips - 3 </a:t>
            </a:r>
          </a:p>
        </p:txBody>
      </p:sp>
    </p:spTree>
    <p:extLst>
      <p:ext uri="{BB962C8B-B14F-4D97-AF65-F5344CB8AC3E}">
        <p14:creationId xmlns:p14="http://schemas.microsoft.com/office/powerpoint/2010/main" val="302337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369523-00F4-4971-896A-991C66EF91C6}"/>
              </a:ext>
            </a:extLst>
          </p:cNvPr>
          <p:cNvSpPr>
            <a:spLocks noGrp="1"/>
          </p:cNvSpPr>
          <p:nvPr>
            <p:ph type="title"/>
          </p:nvPr>
        </p:nvSpPr>
        <p:spPr/>
        <p:txBody>
          <a:bodyPr>
            <a:normAutofit fontScale="90000"/>
          </a:bodyPr>
          <a:lstStyle/>
          <a:p>
            <a:r>
              <a:rPr lang="en-GB" dirty="0"/>
              <a:t>Interacting with your Visual Aids</a:t>
            </a:r>
          </a:p>
        </p:txBody>
      </p:sp>
      <p:pic>
        <p:nvPicPr>
          <p:cNvPr id="2" name="tfaQmPLCZbg"/>
          <p:cNvPicPr>
            <a:picLocks noRot="1" noChangeAspect="1"/>
          </p:cNvPicPr>
          <p:nvPr>
            <a:videoFile r:link="rId1"/>
          </p:nvPr>
        </p:nvPicPr>
        <p:blipFill>
          <a:blip r:embed="rId3"/>
          <a:stretch>
            <a:fillRect/>
          </a:stretch>
        </p:blipFill>
        <p:spPr>
          <a:xfrm>
            <a:off x="987602" y="1441084"/>
            <a:ext cx="7168796" cy="4032448"/>
          </a:xfrm>
          <a:prstGeom prst="rect">
            <a:avLst/>
          </a:prstGeom>
        </p:spPr>
      </p:pic>
    </p:spTree>
    <p:extLst>
      <p:ext uri="{BB962C8B-B14F-4D97-AF65-F5344CB8AC3E}">
        <p14:creationId xmlns:p14="http://schemas.microsoft.com/office/powerpoint/2010/main" val="11723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C0783B-4008-4C14-9B6B-AE6AD6C7ADF1}"/>
              </a:ext>
            </a:extLst>
          </p:cNvPr>
          <p:cNvSpPr>
            <a:spLocks noGrp="1"/>
          </p:cNvSpPr>
          <p:nvPr>
            <p:ph type="title"/>
          </p:nvPr>
        </p:nvSpPr>
        <p:spPr/>
        <p:txBody>
          <a:bodyPr>
            <a:normAutofit fontScale="90000"/>
          </a:bodyPr>
          <a:lstStyle/>
          <a:p>
            <a:r>
              <a:rPr lang="en-GB" dirty="0"/>
              <a:t>What not to do when presenting!</a:t>
            </a:r>
          </a:p>
        </p:txBody>
      </p:sp>
      <p:pic>
        <p:nvPicPr>
          <p:cNvPr id="2" name="L_6EHgr098w"/>
          <p:cNvPicPr>
            <a:picLocks noRot="1" noChangeAspect="1"/>
          </p:cNvPicPr>
          <p:nvPr>
            <a:videoFile r:link="rId1"/>
          </p:nvPr>
        </p:nvPicPr>
        <p:blipFill>
          <a:blip r:embed="rId3"/>
          <a:stretch>
            <a:fillRect/>
          </a:stretch>
        </p:blipFill>
        <p:spPr>
          <a:xfrm>
            <a:off x="827584" y="1417638"/>
            <a:ext cx="6984776" cy="3928936"/>
          </a:xfrm>
          <a:prstGeom prst="rect">
            <a:avLst/>
          </a:prstGeom>
        </p:spPr>
      </p:pic>
    </p:spTree>
    <p:extLst>
      <p:ext uri="{BB962C8B-B14F-4D97-AF65-F5344CB8AC3E}">
        <p14:creationId xmlns:p14="http://schemas.microsoft.com/office/powerpoint/2010/main" val="278863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569DAE-72F0-4CD3-B52C-31BFC413D541}"/>
              </a:ext>
            </a:extLst>
          </p:cNvPr>
          <p:cNvSpPr>
            <a:spLocks noGrp="1"/>
          </p:cNvSpPr>
          <p:nvPr>
            <p:ph type="title"/>
          </p:nvPr>
        </p:nvSpPr>
        <p:spPr/>
        <p:txBody>
          <a:bodyPr>
            <a:normAutofit fontScale="90000"/>
          </a:bodyPr>
          <a:lstStyle/>
          <a:p>
            <a:r>
              <a:rPr lang="en-GB" dirty="0"/>
              <a:t>What about presenting in groups?</a:t>
            </a:r>
          </a:p>
        </p:txBody>
      </p:sp>
      <p:pic>
        <p:nvPicPr>
          <p:cNvPr id="2" name="1ObyrnDlRIE"/>
          <p:cNvPicPr>
            <a:picLocks noRot="1" noChangeAspect="1"/>
          </p:cNvPicPr>
          <p:nvPr>
            <a:videoFile r:link="rId1"/>
          </p:nvPr>
        </p:nvPicPr>
        <p:blipFill>
          <a:blip r:embed="rId3"/>
          <a:stretch>
            <a:fillRect/>
          </a:stretch>
        </p:blipFill>
        <p:spPr>
          <a:xfrm>
            <a:off x="899592" y="1427637"/>
            <a:ext cx="7526419" cy="4233611"/>
          </a:xfrm>
          <a:prstGeom prst="rect">
            <a:avLst/>
          </a:prstGeom>
        </p:spPr>
      </p:pic>
    </p:spTree>
    <p:extLst>
      <p:ext uri="{BB962C8B-B14F-4D97-AF65-F5344CB8AC3E}">
        <p14:creationId xmlns:p14="http://schemas.microsoft.com/office/powerpoint/2010/main" val="45824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759C6F-665B-4B59-B335-71B531A5E2C0}"/>
              </a:ext>
            </a:extLst>
          </p:cNvPr>
          <p:cNvSpPr>
            <a:spLocks noGrp="1"/>
          </p:cNvSpPr>
          <p:nvPr>
            <p:ph idx="1"/>
          </p:nvPr>
        </p:nvSpPr>
        <p:spPr/>
        <p:txBody>
          <a:bodyPr>
            <a:normAutofit/>
          </a:bodyPr>
          <a:lstStyle/>
          <a:p>
            <a:endParaRPr lang="en-GB" sz="2000" dirty="0">
              <a:effectLst/>
              <a:latin typeface="Times New Roman" panose="02020603050405020304" pitchFamily="18" charset="0"/>
              <a:ea typeface="Times New Roman" panose="02020603050405020304" pitchFamily="18" charset="0"/>
            </a:endParaRPr>
          </a:p>
          <a:p>
            <a:pPr lvl="0">
              <a:lnSpc>
                <a:spcPct val="80000"/>
              </a:lnSpc>
              <a:tabLst>
                <a:tab pos="457200" algn="l"/>
              </a:tabLst>
            </a:pPr>
            <a:r>
              <a:rPr lang="en-GB" sz="2800" dirty="0"/>
              <a:t>Plan for questions, don’t be taken by surprise</a:t>
            </a:r>
          </a:p>
          <a:p>
            <a:pPr lvl="0">
              <a:lnSpc>
                <a:spcPct val="80000"/>
              </a:lnSpc>
              <a:tabLst>
                <a:tab pos="457200" algn="l"/>
              </a:tabLst>
            </a:pPr>
            <a:r>
              <a:rPr lang="en-GB" sz="2800" dirty="0"/>
              <a:t>Ask for them if none are forthcoming</a:t>
            </a:r>
          </a:p>
          <a:p>
            <a:pPr lvl="0">
              <a:lnSpc>
                <a:spcPct val="80000"/>
              </a:lnSpc>
              <a:tabLst>
                <a:tab pos="457200" algn="l"/>
              </a:tabLst>
            </a:pPr>
            <a:r>
              <a:rPr lang="en-GB" sz="2800" dirty="0"/>
              <a:t>If you don’t understand a question, ask for clarification</a:t>
            </a:r>
          </a:p>
          <a:p>
            <a:pPr lvl="0">
              <a:lnSpc>
                <a:spcPct val="80000"/>
              </a:lnSpc>
              <a:tabLst>
                <a:tab pos="457200" algn="l"/>
              </a:tabLst>
            </a:pPr>
            <a:r>
              <a:rPr lang="en-GB" sz="2800" dirty="0"/>
              <a:t>Don’t be afraid to admit you don’t know</a:t>
            </a:r>
          </a:p>
          <a:p>
            <a:pPr lvl="0">
              <a:lnSpc>
                <a:spcPct val="80000"/>
              </a:lnSpc>
              <a:tabLst>
                <a:tab pos="457200" algn="l"/>
              </a:tabLst>
            </a:pPr>
            <a:r>
              <a:rPr lang="en-GB" sz="2800" dirty="0"/>
              <a:t>Tell them you’ll find out and get back to them</a:t>
            </a:r>
          </a:p>
          <a:p>
            <a:pPr lvl="0">
              <a:lnSpc>
                <a:spcPct val="80000"/>
              </a:lnSpc>
              <a:tabLst>
                <a:tab pos="457200" algn="l"/>
              </a:tabLst>
            </a:pPr>
            <a:r>
              <a:rPr lang="en-GB" sz="2800" dirty="0"/>
              <a:t>Get back to them!</a:t>
            </a:r>
          </a:p>
          <a:p>
            <a:endParaRPr lang="en-GB" sz="2800" dirty="0"/>
          </a:p>
        </p:txBody>
      </p:sp>
      <p:sp>
        <p:nvSpPr>
          <p:cNvPr id="3" name="Title 2">
            <a:extLst>
              <a:ext uri="{FF2B5EF4-FFF2-40B4-BE49-F238E27FC236}">
                <a16:creationId xmlns:a16="http://schemas.microsoft.com/office/drawing/2014/main" id="{BF5C205F-75DC-40B9-957F-1754B62FB3BD}"/>
              </a:ext>
            </a:extLst>
          </p:cNvPr>
          <p:cNvSpPr>
            <a:spLocks noGrp="1"/>
          </p:cNvSpPr>
          <p:nvPr>
            <p:ph type="title"/>
          </p:nvPr>
        </p:nvSpPr>
        <p:spPr/>
        <p:txBody>
          <a:bodyPr/>
          <a:lstStyle/>
          <a:p>
            <a:r>
              <a:rPr lang="en-GB" sz="4400" b="1" dirty="0">
                <a:solidFill>
                  <a:srgbClr val="333333"/>
                </a:solidFill>
                <a:effectLst/>
                <a:latin typeface="Open Sans" panose="020B0606030504020204" pitchFamily="34" charset="0"/>
                <a:ea typeface="Times New Roman" panose="02020603050405020304" pitchFamily="18" charset="0"/>
              </a:rPr>
              <a:t>Questions</a:t>
            </a:r>
            <a:endParaRPr lang="en-GB" dirty="0"/>
          </a:p>
        </p:txBody>
      </p:sp>
    </p:spTree>
    <p:extLst>
      <p:ext uri="{BB962C8B-B14F-4D97-AF65-F5344CB8AC3E}">
        <p14:creationId xmlns:p14="http://schemas.microsoft.com/office/powerpoint/2010/main" val="404101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Answering Questions</a:t>
            </a:r>
          </a:p>
        </p:txBody>
      </p:sp>
      <p:pic>
        <p:nvPicPr>
          <p:cNvPr id="4" name="NZg4ZtAN8HQ"/>
          <p:cNvPicPr>
            <a:picLocks noRot="1" noChangeAspect="1"/>
          </p:cNvPicPr>
          <p:nvPr>
            <a:videoFile r:link="rId1"/>
          </p:nvPr>
        </p:nvPicPr>
        <p:blipFill>
          <a:blip r:embed="rId3"/>
          <a:stretch>
            <a:fillRect/>
          </a:stretch>
        </p:blipFill>
        <p:spPr>
          <a:xfrm>
            <a:off x="1259632" y="1628800"/>
            <a:ext cx="6528725" cy="3672408"/>
          </a:xfrm>
          <a:prstGeom prst="rect">
            <a:avLst/>
          </a:prstGeom>
        </p:spPr>
      </p:pic>
    </p:spTree>
    <p:extLst>
      <p:ext uri="{BB962C8B-B14F-4D97-AF65-F5344CB8AC3E}">
        <p14:creationId xmlns:p14="http://schemas.microsoft.com/office/powerpoint/2010/main" val="891761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Good and Bad Presentations</a:t>
            </a:r>
          </a:p>
        </p:txBody>
      </p:sp>
      <p:pic>
        <p:nvPicPr>
          <p:cNvPr id="4" name="V8eLdbKXGzk"/>
          <p:cNvPicPr>
            <a:picLocks noRot="1" noChangeAspect="1"/>
          </p:cNvPicPr>
          <p:nvPr>
            <a:videoFile r:link="rId1"/>
          </p:nvPr>
        </p:nvPicPr>
        <p:blipFill>
          <a:blip r:embed="rId3"/>
          <a:stretch>
            <a:fillRect/>
          </a:stretch>
        </p:blipFill>
        <p:spPr>
          <a:xfrm>
            <a:off x="971600" y="1628800"/>
            <a:ext cx="6912768" cy="3888432"/>
          </a:xfrm>
          <a:prstGeom prst="rect">
            <a:avLst/>
          </a:prstGeom>
        </p:spPr>
      </p:pic>
    </p:spTree>
    <p:extLst>
      <p:ext uri="{BB962C8B-B14F-4D97-AF65-F5344CB8AC3E}">
        <p14:creationId xmlns:p14="http://schemas.microsoft.com/office/powerpoint/2010/main" val="45242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71600" cy="3356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loud Callout 9"/>
          <p:cNvSpPr/>
          <p:nvPr/>
        </p:nvSpPr>
        <p:spPr>
          <a:xfrm>
            <a:off x="6779558" y="0"/>
            <a:ext cx="2364442" cy="1584176"/>
          </a:xfrm>
          <a:prstGeom prst="cloudCallout">
            <a:avLst>
              <a:gd name="adj1" fmla="val -52474"/>
              <a:gd name="adj2" fmla="val 133864"/>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chemeClr val="tx1"/>
                </a:solidFill>
              </a:rPr>
              <a:t>Instruct or</a:t>
            </a:r>
          </a:p>
          <a:p>
            <a:pPr algn="ctr"/>
            <a:r>
              <a:rPr lang="en-GB" sz="2200" dirty="0">
                <a:solidFill>
                  <a:schemeClr val="tx1"/>
                </a:solidFill>
              </a:rPr>
              <a:t>Explain</a:t>
            </a:r>
          </a:p>
        </p:txBody>
      </p:sp>
      <p:sp>
        <p:nvSpPr>
          <p:cNvPr id="11" name="Cloud Callout 10"/>
          <p:cNvSpPr/>
          <p:nvPr/>
        </p:nvSpPr>
        <p:spPr>
          <a:xfrm>
            <a:off x="0" y="0"/>
            <a:ext cx="2364442" cy="1584176"/>
          </a:xfrm>
          <a:prstGeom prst="cloudCallout">
            <a:avLst>
              <a:gd name="adj1" fmla="val 51591"/>
              <a:gd name="adj2" fmla="val 133864"/>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chemeClr val="tx1"/>
                </a:solidFill>
              </a:rPr>
              <a:t>Inform</a:t>
            </a:r>
          </a:p>
        </p:txBody>
      </p:sp>
      <p:sp>
        <p:nvSpPr>
          <p:cNvPr id="12" name="Cloud Callout 11"/>
          <p:cNvSpPr/>
          <p:nvPr/>
        </p:nvSpPr>
        <p:spPr>
          <a:xfrm>
            <a:off x="6779558" y="5273824"/>
            <a:ext cx="2364442" cy="1584176"/>
          </a:xfrm>
          <a:prstGeom prst="cloudCallout">
            <a:avLst>
              <a:gd name="adj1" fmla="val -52474"/>
              <a:gd name="adj2" fmla="val -129553"/>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chemeClr val="tx1"/>
                </a:solidFill>
              </a:rPr>
              <a:t>Amuse or Entertain</a:t>
            </a:r>
          </a:p>
        </p:txBody>
      </p:sp>
      <p:sp>
        <p:nvSpPr>
          <p:cNvPr id="14" name="Cloud Callout 13"/>
          <p:cNvSpPr/>
          <p:nvPr/>
        </p:nvSpPr>
        <p:spPr>
          <a:xfrm>
            <a:off x="3376311" y="0"/>
            <a:ext cx="2364442" cy="1584176"/>
          </a:xfrm>
          <a:prstGeom prst="cloudCallout">
            <a:avLst>
              <a:gd name="adj1" fmla="val 262"/>
              <a:gd name="adj2" fmla="val 131765"/>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chemeClr val="tx1"/>
                </a:solidFill>
              </a:rPr>
              <a:t>Inspire or</a:t>
            </a:r>
          </a:p>
          <a:p>
            <a:pPr algn="ctr"/>
            <a:r>
              <a:rPr lang="en-GB" sz="2200" dirty="0">
                <a:solidFill>
                  <a:schemeClr val="tx1"/>
                </a:solidFill>
              </a:rPr>
              <a:t>Stimulate</a:t>
            </a:r>
          </a:p>
        </p:txBody>
      </p:sp>
      <p:sp>
        <p:nvSpPr>
          <p:cNvPr id="15" name="TextBox 14"/>
          <p:cNvSpPr txBox="1"/>
          <p:nvPr/>
        </p:nvSpPr>
        <p:spPr>
          <a:xfrm>
            <a:off x="827584" y="3060249"/>
            <a:ext cx="7488832" cy="784830"/>
          </a:xfrm>
          <a:prstGeom prst="rect">
            <a:avLst/>
          </a:prstGeom>
          <a:noFill/>
          <a:ln>
            <a:noFill/>
          </a:ln>
        </p:spPr>
        <p:txBody>
          <a:bodyPr wrap="square" rtlCol="0">
            <a:spAutoFit/>
          </a:bodyPr>
          <a:lstStyle/>
          <a:p>
            <a:pPr algn="ctr">
              <a:spcBef>
                <a:spcPct val="0"/>
              </a:spcBef>
            </a:pPr>
            <a:r>
              <a:rPr lang="en-GB" sz="4500" b="1" dirty="0">
                <a:solidFill>
                  <a:schemeClr val="accent1">
                    <a:satMod val="150000"/>
                  </a:schemeClr>
                </a:solidFill>
                <a:latin typeface="+mj-lt"/>
                <a:ea typeface="+mj-ea"/>
                <a:cs typeface="+mj-cs"/>
              </a:rPr>
              <a:t>What are you trying to do?</a:t>
            </a:r>
          </a:p>
        </p:txBody>
      </p:sp>
      <p:sp>
        <p:nvSpPr>
          <p:cNvPr id="24" name="Cloud 23"/>
          <p:cNvSpPr/>
          <p:nvPr/>
        </p:nvSpPr>
        <p:spPr>
          <a:xfrm>
            <a:off x="1907704" y="3933056"/>
            <a:ext cx="3456384" cy="252028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Some or all of these?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Bad Presentations</a:t>
            </a:r>
          </a:p>
        </p:txBody>
      </p:sp>
      <p:pic>
        <p:nvPicPr>
          <p:cNvPr id="2" name="S5c1susCPAE"/>
          <p:cNvPicPr>
            <a:picLocks noRot="1" noChangeAspect="1"/>
          </p:cNvPicPr>
          <p:nvPr>
            <a:videoFile r:link="rId1"/>
          </p:nvPr>
        </p:nvPicPr>
        <p:blipFill>
          <a:blip r:embed="rId3"/>
          <a:stretch>
            <a:fillRect/>
          </a:stretch>
        </p:blipFill>
        <p:spPr>
          <a:xfrm>
            <a:off x="1043608" y="1417638"/>
            <a:ext cx="7160153" cy="4027586"/>
          </a:xfrm>
          <a:prstGeom prst="rect">
            <a:avLst/>
          </a:prstGeom>
        </p:spPr>
      </p:pic>
    </p:spTree>
    <p:extLst>
      <p:ext uri="{BB962C8B-B14F-4D97-AF65-F5344CB8AC3E}">
        <p14:creationId xmlns:p14="http://schemas.microsoft.com/office/powerpoint/2010/main" val="3864962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a:t>Delivering your presentation</a:t>
            </a:r>
          </a:p>
          <a:p>
            <a:pPr lvl="1"/>
            <a:r>
              <a:rPr lang="en-GB" sz="2800" u="sng" dirty="0">
                <a:hlinkClick r:id="rId2"/>
              </a:rPr>
              <a:t>https://xerte.cardiff.ac.uk/play_10962#page1</a:t>
            </a:r>
            <a:endParaRPr lang="en-GB" sz="2800" dirty="0"/>
          </a:p>
          <a:p>
            <a:pPr marL="109728" indent="0">
              <a:buNone/>
            </a:pPr>
            <a:endParaRPr lang="en-GB" sz="3200" dirty="0"/>
          </a:p>
          <a:p>
            <a:endParaRPr lang="en-GB" sz="3200" dirty="0"/>
          </a:p>
        </p:txBody>
      </p:sp>
      <p:sp>
        <p:nvSpPr>
          <p:cNvPr id="3" name="Title 2"/>
          <p:cNvSpPr>
            <a:spLocks noGrp="1"/>
          </p:cNvSpPr>
          <p:nvPr>
            <p:ph type="title"/>
          </p:nvPr>
        </p:nvSpPr>
        <p:spPr/>
        <p:txBody>
          <a:bodyPr/>
          <a:lstStyle/>
          <a:p>
            <a:r>
              <a:rPr lang="en-GB" dirty="0"/>
              <a:t>Tutorial</a:t>
            </a:r>
          </a:p>
        </p:txBody>
      </p:sp>
    </p:spTree>
    <p:extLst>
      <p:ext uri="{BB962C8B-B14F-4D97-AF65-F5344CB8AC3E}">
        <p14:creationId xmlns:p14="http://schemas.microsoft.com/office/powerpoint/2010/main" val="273932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lnSpcReduction="10000"/>
          </a:bodyPr>
          <a:lstStyle/>
          <a:p>
            <a:r>
              <a:rPr lang="en-GB" altLang="zh-CN" dirty="0"/>
              <a:t>At College, you are often required to deliver small presentations</a:t>
            </a:r>
          </a:p>
          <a:p>
            <a:r>
              <a:rPr lang="en-GB" altLang="zh-CN" dirty="0"/>
              <a:t>The ability to give presentations is a skill that can be learned and developed and is often very useful in many occupations.</a:t>
            </a:r>
          </a:p>
          <a:p>
            <a:r>
              <a:rPr lang="en-GB" dirty="0"/>
              <a:t>It is natural to be nervous if you have not presented anything before.</a:t>
            </a:r>
          </a:p>
          <a:p>
            <a:r>
              <a:rPr lang="en-GB" dirty="0"/>
              <a:t>The more you do it the easier it gets and the more confident you will become, to the point that you will enjoy and look forward to giving presentations.</a:t>
            </a:r>
          </a:p>
          <a:p>
            <a:endParaRPr lang="en-GB" altLang="zh-CN" dirty="0"/>
          </a:p>
        </p:txBody>
      </p:sp>
      <p:sp>
        <p:nvSpPr>
          <p:cNvPr id="5122" name="Rectangle 2"/>
          <p:cNvSpPr>
            <a:spLocks noGrp="1" noChangeArrowheads="1"/>
          </p:cNvSpPr>
          <p:nvPr>
            <p:ph type="title"/>
          </p:nvPr>
        </p:nvSpPr>
        <p:spPr/>
        <p:txBody>
          <a:bodyPr/>
          <a:lstStyle/>
          <a:p>
            <a:r>
              <a:rPr lang="en-GB" altLang="zh-CN" dirty="0"/>
              <a:t>Presenting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r>
              <a:rPr lang="en-GB" altLang="zh-CN" dirty="0"/>
              <a:t>Reflect on the presentations that you have attended in the past.</a:t>
            </a:r>
          </a:p>
          <a:p>
            <a:endParaRPr lang="en-GB" altLang="zh-CN" dirty="0"/>
          </a:p>
          <a:p>
            <a:r>
              <a:rPr lang="en-GB" altLang="zh-CN" dirty="0"/>
              <a:t>What were the good points about the presenting?</a:t>
            </a:r>
          </a:p>
          <a:p>
            <a:endParaRPr lang="en-GB" altLang="zh-CN" dirty="0"/>
          </a:p>
          <a:p>
            <a:r>
              <a:rPr lang="en-GB" altLang="zh-CN" dirty="0"/>
              <a:t>What were the bad points about these presenting?</a:t>
            </a:r>
          </a:p>
        </p:txBody>
      </p:sp>
      <p:sp>
        <p:nvSpPr>
          <p:cNvPr id="4098" name="Rectangle 2"/>
          <p:cNvSpPr>
            <a:spLocks noGrp="1" noChangeArrowheads="1"/>
          </p:cNvSpPr>
          <p:nvPr>
            <p:ph type="title"/>
          </p:nvPr>
        </p:nvSpPr>
        <p:spPr/>
        <p:txBody>
          <a:bodyPr/>
          <a:lstStyle/>
          <a:p>
            <a:r>
              <a:rPr lang="en-GB" altLang="zh-CN" dirty="0"/>
              <a:t>Activity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p:txBody>
          <a:bodyPr>
            <a:normAutofit lnSpcReduction="10000"/>
          </a:bodyPr>
          <a:lstStyle/>
          <a:p>
            <a:r>
              <a:rPr lang="en-GB" altLang="zh-CN" dirty="0"/>
              <a:t>Practice, Practice and then Practice some more! - </a:t>
            </a:r>
            <a:r>
              <a:rPr lang="en-GB" dirty="0"/>
              <a:t>Rehearse in front of the mirror, or with friends. Feeling prepared goes a long way to alleviating your nerves. </a:t>
            </a:r>
            <a:endParaRPr lang="en-GB" altLang="zh-CN" dirty="0"/>
          </a:p>
          <a:p>
            <a:r>
              <a:rPr lang="en-GB" altLang="zh-CN" dirty="0"/>
              <a:t>Dress appropriately</a:t>
            </a:r>
          </a:p>
          <a:p>
            <a:r>
              <a:rPr lang="en-GB" altLang="zh-CN" dirty="0"/>
              <a:t>Be Organised and Arrive early</a:t>
            </a:r>
          </a:p>
          <a:p>
            <a:r>
              <a:rPr lang="en-GB" altLang="zh-CN" dirty="0"/>
              <a:t>Check the room has the resources you need. </a:t>
            </a:r>
            <a:r>
              <a:rPr lang="en-GB" dirty="0"/>
              <a:t>Wherever possible try and visit and even practice your presentation in the actual room. </a:t>
            </a:r>
            <a:endParaRPr lang="en-GB" altLang="zh-CN" dirty="0"/>
          </a:p>
          <a:p>
            <a:r>
              <a:rPr lang="en-GB" altLang="zh-CN" dirty="0"/>
              <a:t>Bring a drink</a:t>
            </a:r>
          </a:p>
        </p:txBody>
      </p:sp>
      <p:sp>
        <p:nvSpPr>
          <p:cNvPr id="12290" name="Rectangle 2"/>
          <p:cNvSpPr>
            <a:spLocks noGrp="1" noChangeArrowheads="1"/>
          </p:cNvSpPr>
          <p:nvPr>
            <p:ph type="title"/>
          </p:nvPr>
        </p:nvSpPr>
        <p:spPr/>
        <p:txBody>
          <a:bodyPr/>
          <a:lstStyle/>
          <a:p>
            <a:r>
              <a:rPr lang="en-GB" altLang="zh-CN" dirty="0"/>
              <a:t>Prepare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6FDF5FEB-8485-431A-87DD-1F5ABA8FAB0A}"/>
              </a:ext>
            </a:extLst>
          </p:cNvPr>
          <p:cNvSpPr>
            <a:spLocks noGrp="1" noChangeArrowheads="1"/>
          </p:cNvSpPr>
          <p:nvPr>
            <p:ph type="title"/>
          </p:nvPr>
        </p:nvSpPr>
        <p:spPr>
          <a:xfrm>
            <a:off x="323528" y="116632"/>
            <a:ext cx="8229600" cy="1143000"/>
          </a:xfrm>
        </p:spPr>
        <p:txBody>
          <a:bodyPr/>
          <a:lstStyle/>
          <a:p>
            <a:r>
              <a:rPr lang="en-GB" altLang="zh-CN" dirty="0"/>
              <a:t>Tackling Nerves</a:t>
            </a:r>
          </a:p>
        </p:txBody>
      </p:sp>
      <p:pic>
        <p:nvPicPr>
          <p:cNvPr id="2" name="49M3aymvNog"/>
          <p:cNvPicPr>
            <a:picLocks noRot="1" noChangeAspect="1"/>
          </p:cNvPicPr>
          <p:nvPr>
            <a:videoFile r:link="rId1"/>
          </p:nvPr>
        </p:nvPicPr>
        <p:blipFill>
          <a:blip r:embed="rId3"/>
          <a:stretch>
            <a:fillRect/>
          </a:stretch>
        </p:blipFill>
        <p:spPr>
          <a:xfrm>
            <a:off x="971600" y="1412776"/>
            <a:ext cx="7168796" cy="4032448"/>
          </a:xfrm>
          <a:prstGeom prst="rect">
            <a:avLst/>
          </a:prstGeom>
        </p:spPr>
      </p:pic>
    </p:spTree>
    <p:extLst>
      <p:ext uri="{BB962C8B-B14F-4D97-AF65-F5344CB8AC3E}">
        <p14:creationId xmlns:p14="http://schemas.microsoft.com/office/powerpoint/2010/main" val="182488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6D3EED-31FD-4C56-BCF1-E92D000B4DD1}"/>
              </a:ext>
            </a:extLst>
          </p:cNvPr>
          <p:cNvSpPr>
            <a:spLocks noGrp="1"/>
          </p:cNvSpPr>
          <p:nvPr>
            <p:ph idx="1"/>
          </p:nvPr>
        </p:nvSpPr>
        <p:spPr/>
        <p:txBody>
          <a:bodyPr/>
          <a:lstStyle/>
          <a:p>
            <a:r>
              <a:rPr lang="en-GB" dirty="0"/>
              <a:t>You may feel happier using notes and the prompts given by your slides.</a:t>
            </a:r>
          </a:p>
          <a:p>
            <a:pPr lvl="0">
              <a:tabLst>
                <a:tab pos="457200" algn="l"/>
              </a:tabLst>
            </a:pPr>
            <a:r>
              <a:rPr lang="en-GB" dirty="0"/>
              <a:t>Make them easy to read</a:t>
            </a:r>
          </a:p>
          <a:p>
            <a:pPr lvl="0">
              <a:tabLst>
                <a:tab pos="457200" algn="l"/>
              </a:tabLst>
            </a:pPr>
            <a:r>
              <a:rPr lang="en-GB" dirty="0"/>
              <a:t>Number the pages and clip them together. A hole punched in the corner, with a treasury tag keeping them together works well.</a:t>
            </a:r>
          </a:p>
          <a:p>
            <a:pPr marL="109728" indent="0">
              <a:buNone/>
            </a:pPr>
            <a:endParaRPr lang="en-GB" dirty="0"/>
          </a:p>
        </p:txBody>
      </p:sp>
      <p:sp>
        <p:nvSpPr>
          <p:cNvPr id="3" name="Title 2">
            <a:extLst>
              <a:ext uri="{FF2B5EF4-FFF2-40B4-BE49-F238E27FC236}">
                <a16:creationId xmlns:a16="http://schemas.microsoft.com/office/drawing/2014/main" id="{BD963363-BBCB-48EE-A57F-7FBC8FD5CA6F}"/>
              </a:ext>
            </a:extLst>
          </p:cNvPr>
          <p:cNvSpPr>
            <a:spLocks noGrp="1"/>
          </p:cNvSpPr>
          <p:nvPr>
            <p:ph type="title"/>
          </p:nvPr>
        </p:nvSpPr>
        <p:spPr/>
        <p:txBody>
          <a:bodyPr/>
          <a:lstStyle/>
          <a:p>
            <a:r>
              <a:rPr lang="en-GB" dirty="0"/>
              <a:t>Prepare – Using Notes</a:t>
            </a:r>
          </a:p>
        </p:txBody>
      </p:sp>
    </p:spTree>
    <p:extLst>
      <p:ext uri="{BB962C8B-B14F-4D97-AF65-F5344CB8AC3E}">
        <p14:creationId xmlns:p14="http://schemas.microsoft.com/office/powerpoint/2010/main" val="2297275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0F817A-A565-43FF-B5E8-382386EA8359}"/>
              </a:ext>
            </a:extLst>
          </p:cNvPr>
          <p:cNvSpPr>
            <a:spLocks noGrp="1"/>
          </p:cNvSpPr>
          <p:nvPr>
            <p:ph type="title"/>
          </p:nvPr>
        </p:nvSpPr>
        <p:spPr/>
        <p:txBody>
          <a:bodyPr/>
          <a:lstStyle/>
          <a:p>
            <a:r>
              <a:rPr lang="en-GB" dirty="0"/>
              <a:t>Planning</a:t>
            </a:r>
          </a:p>
        </p:txBody>
      </p:sp>
      <p:pic>
        <p:nvPicPr>
          <p:cNvPr id="4" name="Online Media 3" title="Speaking Up - The Importance of Planning">
            <a:hlinkClick r:id="" action="ppaction://media"/>
            <a:extLst>
              <a:ext uri="{FF2B5EF4-FFF2-40B4-BE49-F238E27FC236}">
                <a16:creationId xmlns:a16="http://schemas.microsoft.com/office/drawing/2014/main" id="{29ED24F0-782A-451B-8BC5-29630D6E57B2}"/>
              </a:ext>
            </a:extLst>
          </p:cNvPr>
          <p:cNvPicPr>
            <a:picLocks noRot="1" noChangeAspect="1"/>
          </p:cNvPicPr>
          <p:nvPr>
            <a:videoFile r:link="rId1"/>
          </p:nvPr>
        </p:nvPicPr>
        <p:blipFill>
          <a:blip r:embed="rId4"/>
          <a:stretch>
            <a:fillRect/>
          </a:stretch>
        </p:blipFill>
        <p:spPr>
          <a:xfrm>
            <a:off x="508000" y="1161256"/>
            <a:ext cx="8128000" cy="4572000"/>
          </a:xfrm>
          <a:prstGeom prst="rect">
            <a:avLst/>
          </a:prstGeom>
        </p:spPr>
      </p:pic>
    </p:spTree>
    <p:extLst>
      <p:ext uri="{BB962C8B-B14F-4D97-AF65-F5344CB8AC3E}">
        <p14:creationId xmlns:p14="http://schemas.microsoft.com/office/powerpoint/2010/main" val="164035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video>
              <p:cMediaNode vol="80000">
                <p:cTn id="2" fill="hold" display="0">
                  <p:stCondLst>
                    <p:cond delay="indefinite"/>
                  </p:st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Body Language</a:t>
            </a:r>
          </a:p>
        </p:txBody>
      </p:sp>
      <p:pic>
        <p:nvPicPr>
          <p:cNvPr id="4" name="CWuTMZq9zLk"/>
          <p:cNvPicPr>
            <a:picLocks noRot="1" noChangeAspect="1"/>
          </p:cNvPicPr>
          <p:nvPr>
            <a:videoFile r:link="rId1"/>
          </p:nvPr>
        </p:nvPicPr>
        <p:blipFill>
          <a:blip r:embed="rId3"/>
          <a:stretch>
            <a:fillRect/>
          </a:stretch>
        </p:blipFill>
        <p:spPr>
          <a:xfrm>
            <a:off x="1043608" y="1445857"/>
            <a:ext cx="6904124" cy="3883570"/>
          </a:xfrm>
          <a:prstGeom prst="rect">
            <a:avLst/>
          </a:prstGeom>
        </p:spPr>
      </p:pic>
    </p:spTree>
    <p:extLst>
      <p:ext uri="{BB962C8B-B14F-4D97-AF65-F5344CB8AC3E}">
        <p14:creationId xmlns:p14="http://schemas.microsoft.com/office/powerpoint/2010/main" val="1515785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280</TotalTime>
  <Words>687</Words>
  <Application>Microsoft Office PowerPoint</Application>
  <PresentationFormat>On-screen Show (4:3)</PresentationFormat>
  <Paragraphs>84</Paragraphs>
  <Slides>21</Slides>
  <Notes>6</Notes>
  <HiddenSlides>0</HiddenSlides>
  <MMClips>10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Lucida Sans Unicode</vt:lpstr>
      <vt:lpstr>Open Sans</vt:lpstr>
      <vt:lpstr>Times New Roman</vt:lpstr>
      <vt:lpstr>Verdana</vt:lpstr>
      <vt:lpstr>Wingdings 2</vt:lpstr>
      <vt:lpstr>Wingdings 3</vt:lpstr>
      <vt:lpstr>Concourse</vt:lpstr>
      <vt:lpstr>Presenting  Tips  Jeanette Adams</vt:lpstr>
      <vt:lpstr>PowerPoint Presentation</vt:lpstr>
      <vt:lpstr>Presenting</vt:lpstr>
      <vt:lpstr>Activity </vt:lpstr>
      <vt:lpstr>Prepare</vt:lpstr>
      <vt:lpstr>Tackling Nerves</vt:lpstr>
      <vt:lpstr>Prepare – Using Notes</vt:lpstr>
      <vt:lpstr>Planning</vt:lpstr>
      <vt:lpstr>Body Language</vt:lpstr>
      <vt:lpstr>A good introduction!</vt:lpstr>
      <vt:lpstr>Presenting Tips - 1 </vt:lpstr>
      <vt:lpstr>Presenting Tips - 2 </vt:lpstr>
      <vt:lpstr>Presenting Tips - 3 </vt:lpstr>
      <vt:lpstr>Interacting with your Visual Aids</vt:lpstr>
      <vt:lpstr>What not to do when presenting!</vt:lpstr>
      <vt:lpstr>What about presenting in groups?</vt:lpstr>
      <vt:lpstr>Questions</vt:lpstr>
      <vt:lpstr>Answering Questions</vt:lpstr>
      <vt:lpstr>Good and Bad Presentations</vt:lpstr>
      <vt:lpstr>Bad Presentations</vt:lpstr>
      <vt:lpstr>Tutorial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dc:title>
  <dc:creator>Graham Rees-Evans</dc:creator>
  <cp:lastModifiedBy>Jeanette Adams</cp:lastModifiedBy>
  <cp:revision>36</cp:revision>
  <dcterms:created xsi:type="dcterms:W3CDTF">2011-11-16T00:03:21Z</dcterms:created>
  <dcterms:modified xsi:type="dcterms:W3CDTF">2021-11-10T15:13:45Z</dcterms:modified>
</cp:coreProperties>
</file>