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customXml/itemProps4.xml" ContentType="application/vnd.openxmlformats-officedocument.customXml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5"/>
  </p:sldMasterIdLst>
  <p:handoutMasterIdLst>
    <p:handoutMasterId r:id="rId28"/>
  </p:handoutMasterIdLst>
  <p:sldIdLst>
    <p:sldId id="256" r:id="rId6"/>
    <p:sldId id="273" r:id="rId7"/>
    <p:sldId id="274" r:id="rId8"/>
    <p:sldId id="275" r:id="rId9"/>
    <p:sldId id="276" r:id="rId10"/>
    <p:sldId id="278" r:id="rId11"/>
    <p:sldId id="277" r:id="rId12"/>
    <p:sldId id="279" r:id="rId13"/>
    <p:sldId id="280" r:id="rId14"/>
    <p:sldId id="281" r:id="rId15"/>
    <p:sldId id="282" r:id="rId16"/>
    <p:sldId id="284" r:id="rId17"/>
    <p:sldId id="287" r:id="rId18"/>
    <p:sldId id="288" r:id="rId19"/>
    <p:sldId id="289" r:id="rId20"/>
    <p:sldId id="291" r:id="rId21"/>
    <p:sldId id="294" r:id="rId22"/>
    <p:sldId id="293" r:id="rId23"/>
    <p:sldId id="295" r:id="rId24"/>
    <p:sldId id="296" r:id="rId25"/>
    <p:sldId id="297" r:id="rId26"/>
    <p:sldId id="298" r:id="rId27"/>
  </p:sldIdLst>
  <p:sldSz cx="9144000" cy="6858000" type="screen4x3"/>
  <p:notesSz cx="6797675" cy="9926638"/>
  <p:defaultTextStyle>
    <a:defPPr>
      <a:defRPr lang="en-US"/>
    </a:defPPr>
    <a:lvl1pPr algn="l" rtl="0" fontAlgn="base">
      <a:spcBef>
        <a:spcPct val="0"/>
      </a:spcBef>
      <a:spcAft>
        <a:spcPct val="0"/>
      </a:spcAft>
      <a:defRPr sz="2400" kern="1200">
        <a:solidFill>
          <a:schemeClr val="tx1"/>
        </a:solidFill>
        <a:latin typeface="Arial"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2C20"/>
    <a:srgbClr val="5F2056"/>
    <a:srgbClr val="EDEDED"/>
    <a:srgbClr val="99FF66"/>
    <a:srgbClr val="66FF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AF606853-7671-496A-8E4F-DF71F8EC918B}" styleName="Arddull Dywyll 1 - Pwysla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Dim Arddull, Grid Tabl">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787"/>
    <p:restoredTop sz="90929"/>
  </p:normalViewPr>
  <p:slideViewPr>
    <p:cSldViewPr snapToGrid="0">
      <p:cViewPr varScale="1">
        <p:scale>
          <a:sx n="67" d="100"/>
          <a:sy n="67" d="100"/>
        </p:scale>
        <p:origin x="-124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eaLnBrk="0" hangingPunct="0">
              <a:defRPr sz="1200">
                <a:ea typeface="ＭＳ Ｐゴシック" pitchFamily="84" charset="-128"/>
                <a:cs typeface="+mn-cs"/>
              </a:defRPr>
            </a:lvl1pPr>
          </a:lstStyle>
          <a:p>
            <a:pPr>
              <a:defRPr/>
            </a:pPr>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eaLnBrk="0" hangingPunct="0">
              <a:defRPr sz="1200" smtClean="0">
                <a:ea typeface="ＭＳ Ｐゴシック" pitchFamily="84" charset="-128"/>
                <a:cs typeface="+mn-cs"/>
              </a:defRPr>
            </a:lvl1pPr>
          </a:lstStyle>
          <a:p>
            <a:pPr>
              <a:defRPr/>
            </a:pPr>
            <a:fld id="{8379B71A-C508-4E60-9318-E66644DC9DF8}" type="datetimeFigureOut">
              <a:rPr lang="en-US"/>
              <a:pPr>
                <a:defRPr/>
              </a:pPr>
              <a:t>7/24/2014</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eaLnBrk="0" hangingPunct="0">
              <a:defRPr sz="1200">
                <a:ea typeface="ＭＳ Ｐゴシック" pitchFamily="84" charset="-128"/>
                <a:cs typeface="+mn-cs"/>
              </a:defRPr>
            </a:lvl1pPr>
          </a:lstStyle>
          <a:p>
            <a:pPr>
              <a:defRPr/>
            </a:pPr>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eaLnBrk="0" hangingPunct="0">
              <a:defRPr sz="1200" smtClean="0">
                <a:ea typeface="ＭＳ Ｐゴシック" pitchFamily="84" charset="-128"/>
                <a:cs typeface="+mn-cs"/>
              </a:defRPr>
            </a:lvl1pPr>
          </a:lstStyle>
          <a:p>
            <a:pPr>
              <a:defRPr/>
            </a:pPr>
            <a:fld id="{582C2251-F738-499E-AC50-EB4687432310}" type="slidenum">
              <a:rPr lang="en-GB"/>
              <a:pPr>
                <a:defRPr/>
              </a:pPr>
              <a:t>‹#›</a:t>
            </a:fld>
            <a:endParaRPr lang="en-GB"/>
          </a:p>
        </p:txBody>
      </p:sp>
    </p:spTree>
    <p:extLst>
      <p:ext uri="{BB962C8B-B14F-4D97-AF65-F5344CB8AC3E}">
        <p14:creationId xmlns:p14="http://schemas.microsoft.com/office/powerpoint/2010/main" xmlns="" val="409405377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eitl y Sleid">
    <p:spTree>
      <p:nvGrpSpPr>
        <p:cNvPr id="1" name=""/>
        <p:cNvGrpSpPr/>
        <p:nvPr/>
      </p:nvGrpSpPr>
      <p:grpSpPr>
        <a:xfrm>
          <a:off x="0" y="0"/>
          <a:ext cx="0" cy="0"/>
          <a:chOff x="0" y="0"/>
          <a:chExt cx="0" cy="0"/>
        </a:xfrm>
      </p:grpSpPr>
      <p:sp>
        <p:nvSpPr>
          <p:cNvPr id="2" name="Teitl 1"/>
          <p:cNvSpPr>
            <a:spLocks noGrp="1"/>
          </p:cNvSpPr>
          <p:nvPr>
            <p:ph type="ctrTitle"/>
          </p:nvPr>
        </p:nvSpPr>
        <p:spPr>
          <a:xfrm>
            <a:off x="685800" y="2130425"/>
            <a:ext cx="7772400" cy="1470025"/>
          </a:xfrm>
          <a:prstGeom prst="rect">
            <a:avLst/>
          </a:prstGeom>
        </p:spPr>
        <p:txBody>
          <a:bodyPr/>
          <a:lstStyle/>
          <a:p>
            <a:r>
              <a:rPr lang="cy-GB" smtClean="0"/>
              <a:t>Cliciwch i olygu arddull y Meistr teitl</a:t>
            </a:r>
            <a:endParaRPr lang="cy-GB"/>
          </a:p>
        </p:txBody>
      </p:sp>
      <p:sp>
        <p:nvSpPr>
          <p:cNvPr id="3" name="Isdeit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y-GB" smtClean="0"/>
              <a:t>Cliciwch i olygu arddull is-deitl y Meistr</a:t>
            </a:r>
            <a:endParaRPr lang="cy-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9C24FA-3172-427D-ADDE-7818D639457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itl a Thestun Fertigol">
    <p:spTree>
      <p:nvGrpSpPr>
        <p:cNvPr id="1" name=""/>
        <p:cNvGrpSpPr/>
        <p:nvPr/>
      </p:nvGrpSpPr>
      <p:grpSpPr>
        <a:xfrm>
          <a:off x="0" y="0"/>
          <a:ext cx="0" cy="0"/>
          <a:chOff x="0" y="0"/>
          <a:chExt cx="0" cy="0"/>
        </a:xfrm>
      </p:grpSpPr>
      <p:sp>
        <p:nvSpPr>
          <p:cNvPr id="2" name="Teitl 1"/>
          <p:cNvSpPr>
            <a:spLocks noGrp="1"/>
          </p:cNvSpPr>
          <p:nvPr>
            <p:ph type="title"/>
          </p:nvPr>
        </p:nvSpPr>
        <p:spPr>
          <a:xfrm>
            <a:off x="685800" y="609600"/>
            <a:ext cx="7772400" cy="1143000"/>
          </a:xfrm>
          <a:prstGeom prst="rect">
            <a:avLst/>
          </a:prstGeom>
        </p:spPr>
        <p:txBody>
          <a:bodyPr/>
          <a:lstStyle/>
          <a:p>
            <a:r>
              <a:rPr lang="cy-GB" smtClean="0"/>
              <a:t>Cliciwch i olygu arddull y Meistr teitl</a:t>
            </a:r>
            <a:endParaRPr lang="cy-GB"/>
          </a:p>
        </p:txBody>
      </p:sp>
      <p:sp>
        <p:nvSpPr>
          <p:cNvPr id="3" name="Dalfan Testun ar i fyny 2"/>
          <p:cNvSpPr>
            <a:spLocks noGrp="1"/>
          </p:cNvSpPr>
          <p:nvPr>
            <p:ph type="body" orient="vert" idx="1"/>
          </p:nvPr>
        </p:nvSpPr>
        <p:spPr/>
        <p:txBody>
          <a:bodyPr vert="eaVert"/>
          <a:lstStyle/>
          <a:p>
            <a:pPr lvl="0"/>
            <a:r>
              <a:rPr lang="cy-GB" smtClean="0"/>
              <a:t>Cliciwch i olygu arddulliau'r Meistr testun</a:t>
            </a:r>
          </a:p>
          <a:p>
            <a:pPr lvl="1"/>
            <a:r>
              <a:rPr lang="cy-GB" smtClean="0"/>
              <a:t>Ail lefel</a:t>
            </a:r>
          </a:p>
          <a:p>
            <a:pPr lvl="2"/>
            <a:r>
              <a:rPr lang="cy-GB" smtClean="0"/>
              <a:t>Trydydd lefel</a:t>
            </a:r>
          </a:p>
          <a:p>
            <a:pPr lvl="3"/>
            <a:r>
              <a:rPr lang="cy-GB" smtClean="0"/>
              <a:t>Pedwerydd lefel</a:t>
            </a:r>
          </a:p>
          <a:p>
            <a:pPr lvl="4"/>
            <a:r>
              <a:rPr lang="cy-GB" smtClean="0"/>
              <a:t>Pumed lefel</a:t>
            </a:r>
            <a:endParaRPr lang="cy-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740C19-18C2-4852-80A9-01863F5CAEC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itl Fertigol a Thestun">
    <p:spTree>
      <p:nvGrpSpPr>
        <p:cNvPr id="1" name=""/>
        <p:cNvGrpSpPr/>
        <p:nvPr/>
      </p:nvGrpSpPr>
      <p:grpSpPr>
        <a:xfrm>
          <a:off x="0" y="0"/>
          <a:ext cx="0" cy="0"/>
          <a:chOff x="0" y="0"/>
          <a:chExt cx="0" cy="0"/>
        </a:xfrm>
      </p:grpSpPr>
      <p:sp>
        <p:nvSpPr>
          <p:cNvPr id="2" name="Teitl Fertigol 1"/>
          <p:cNvSpPr>
            <a:spLocks noGrp="1"/>
          </p:cNvSpPr>
          <p:nvPr>
            <p:ph type="title" orient="vert"/>
          </p:nvPr>
        </p:nvSpPr>
        <p:spPr>
          <a:xfrm>
            <a:off x="6515100" y="609600"/>
            <a:ext cx="1943100" cy="5486400"/>
          </a:xfrm>
          <a:prstGeom prst="rect">
            <a:avLst/>
          </a:prstGeom>
        </p:spPr>
        <p:txBody>
          <a:bodyPr vert="eaVert"/>
          <a:lstStyle/>
          <a:p>
            <a:r>
              <a:rPr lang="cy-GB" smtClean="0"/>
              <a:t>Cliciwch i olygu arddull y Meistr teitl</a:t>
            </a:r>
            <a:endParaRPr lang="cy-GB"/>
          </a:p>
        </p:txBody>
      </p:sp>
      <p:sp>
        <p:nvSpPr>
          <p:cNvPr id="3" name="Dalfan Testun ar i fyny 2"/>
          <p:cNvSpPr>
            <a:spLocks noGrp="1"/>
          </p:cNvSpPr>
          <p:nvPr>
            <p:ph type="body" orient="vert" idx="1"/>
          </p:nvPr>
        </p:nvSpPr>
        <p:spPr>
          <a:xfrm>
            <a:off x="685800" y="609600"/>
            <a:ext cx="5676900" cy="5486400"/>
          </a:xfrm>
        </p:spPr>
        <p:txBody>
          <a:bodyPr vert="eaVert"/>
          <a:lstStyle/>
          <a:p>
            <a:pPr lvl="0"/>
            <a:r>
              <a:rPr lang="cy-GB" smtClean="0"/>
              <a:t>Cliciwch i olygu arddulliau'r Meistr testun</a:t>
            </a:r>
          </a:p>
          <a:p>
            <a:pPr lvl="1"/>
            <a:r>
              <a:rPr lang="cy-GB" smtClean="0"/>
              <a:t>Ail lefel</a:t>
            </a:r>
          </a:p>
          <a:p>
            <a:pPr lvl="2"/>
            <a:r>
              <a:rPr lang="cy-GB" smtClean="0"/>
              <a:t>Trydydd lefel</a:t>
            </a:r>
          </a:p>
          <a:p>
            <a:pPr lvl="3"/>
            <a:r>
              <a:rPr lang="cy-GB" smtClean="0"/>
              <a:t>Pedwerydd lefel</a:t>
            </a:r>
          </a:p>
          <a:p>
            <a:pPr lvl="4"/>
            <a:r>
              <a:rPr lang="cy-GB" smtClean="0"/>
              <a:t>Pumed lefel</a:t>
            </a:r>
            <a:endParaRPr lang="cy-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370306-967C-4864-88F7-5D5D1C3DFDF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eitl a Chynnwys">
    <p:spTree>
      <p:nvGrpSpPr>
        <p:cNvPr id="1" name=""/>
        <p:cNvGrpSpPr/>
        <p:nvPr/>
      </p:nvGrpSpPr>
      <p:grpSpPr>
        <a:xfrm>
          <a:off x="0" y="0"/>
          <a:ext cx="0" cy="0"/>
          <a:chOff x="0" y="0"/>
          <a:chExt cx="0" cy="0"/>
        </a:xfrm>
      </p:grpSpPr>
      <p:sp>
        <p:nvSpPr>
          <p:cNvPr id="2" name="Teitl 1"/>
          <p:cNvSpPr>
            <a:spLocks noGrp="1"/>
          </p:cNvSpPr>
          <p:nvPr>
            <p:ph type="title"/>
          </p:nvPr>
        </p:nvSpPr>
        <p:spPr>
          <a:xfrm>
            <a:off x="685800" y="609600"/>
            <a:ext cx="7772400" cy="1143000"/>
          </a:xfrm>
          <a:prstGeom prst="rect">
            <a:avLst/>
          </a:prstGeom>
        </p:spPr>
        <p:txBody>
          <a:bodyPr/>
          <a:lstStyle/>
          <a:p>
            <a:r>
              <a:rPr lang="cy-GB" smtClean="0"/>
              <a:t>Cliciwch i olygu arddull y Meistr teitl</a:t>
            </a:r>
            <a:endParaRPr lang="cy-GB"/>
          </a:p>
        </p:txBody>
      </p:sp>
      <p:sp>
        <p:nvSpPr>
          <p:cNvPr id="3" name="Dalfan Cynnwys 2"/>
          <p:cNvSpPr>
            <a:spLocks noGrp="1"/>
          </p:cNvSpPr>
          <p:nvPr>
            <p:ph idx="1"/>
          </p:nvPr>
        </p:nvSpPr>
        <p:spPr/>
        <p:txBody>
          <a:bodyPr/>
          <a:lstStyle/>
          <a:p>
            <a:pPr lvl="0"/>
            <a:r>
              <a:rPr lang="cy-GB" smtClean="0"/>
              <a:t>Cliciwch i olygu arddulliau'r Meistr testun</a:t>
            </a:r>
          </a:p>
          <a:p>
            <a:pPr lvl="1"/>
            <a:r>
              <a:rPr lang="cy-GB" smtClean="0"/>
              <a:t>Ail lefel</a:t>
            </a:r>
          </a:p>
          <a:p>
            <a:pPr lvl="2"/>
            <a:r>
              <a:rPr lang="cy-GB" smtClean="0"/>
              <a:t>Trydydd lefel</a:t>
            </a:r>
          </a:p>
          <a:p>
            <a:pPr lvl="3"/>
            <a:r>
              <a:rPr lang="cy-GB" smtClean="0"/>
              <a:t>Pedwerydd lefel</a:t>
            </a:r>
          </a:p>
          <a:p>
            <a:pPr lvl="4"/>
            <a:r>
              <a:rPr lang="cy-GB" smtClean="0"/>
              <a:t>Pumed lefel</a:t>
            </a:r>
            <a:endParaRPr lang="cy-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31B379-B00A-45DD-ABDA-197C2A5E1FF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Pennyn Adran">
    <p:spTree>
      <p:nvGrpSpPr>
        <p:cNvPr id="1" name=""/>
        <p:cNvGrpSpPr/>
        <p:nvPr/>
      </p:nvGrpSpPr>
      <p:grpSpPr>
        <a:xfrm>
          <a:off x="0" y="0"/>
          <a:ext cx="0" cy="0"/>
          <a:chOff x="0" y="0"/>
          <a:chExt cx="0" cy="0"/>
        </a:xfrm>
      </p:grpSpPr>
      <p:sp>
        <p:nvSpPr>
          <p:cNvPr id="2" name="Teit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cy-GB" smtClean="0"/>
              <a:t>Cliciwch i olygu arddull y Meistr teitl</a:t>
            </a:r>
            <a:endParaRPr lang="cy-GB"/>
          </a:p>
        </p:txBody>
      </p:sp>
      <p:sp>
        <p:nvSpPr>
          <p:cNvPr id="3" name="Dalfan Testun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y-GB" smtClean="0"/>
              <a:t>Cliciwch i olygu arddulliau'r Meistr testun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BB5EE3-A7E4-40F0-8B1F-AD5106DADD5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au Gynnwys">
    <p:spTree>
      <p:nvGrpSpPr>
        <p:cNvPr id="1" name=""/>
        <p:cNvGrpSpPr/>
        <p:nvPr/>
      </p:nvGrpSpPr>
      <p:grpSpPr>
        <a:xfrm>
          <a:off x="0" y="0"/>
          <a:ext cx="0" cy="0"/>
          <a:chOff x="0" y="0"/>
          <a:chExt cx="0" cy="0"/>
        </a:xfrm>
      </p:grpSpPr>
      <p:sp>
        <p:nvSpPr>
          <p:cNvPr id="2" name="Teitl 1"/>
          <p:cNvSpPr>
            <a:spLocks noGrp="1"/>
          </p:cNvSpPr>
          <p:nvPr>
            <p:ph type="title"/>
          </p:nvPr>
        </p:nvSpPr>
        <p:spPr>
          <a:xfrm>
            <a:off x="685800" y="609600"/>
            <a:ext cx="7772400" cy="1143000"/>
          </a:xfrm>
          <a:prstGeom prst="rect">
            <a:avLst/>
          </a:prstGeom>
        </p:spPr>
        <p:txBody>
          <a:bodyPr/>
          <a:lstStyle/>
          <a:p>
            <a:r>
              <a:rPr lang="cy-GB" smtClean="0"/>
              <a:t>Cliciwch i olygu arddull y Meistr teitl</a:t>
            </a:r>
            <a:endParaRPr lang="cy-GB"/>
          </a:p>
        </p:txBody>
      </p:sp>
      <p:sp>
        <p:nvSpPr>
          <p:cNvPr id="3" name="Dalfan Cynnwys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y-GB" smtClean="0"/>
              <a:t>Cliciwch i olygu arddulliau'r Meistr testun</a:t>
            </a:r>
          </a:p>
          <a:p>
            <a:pPr lvl="1"/>
            <a:r>
              <a:rPr lang="cy-GB" smtClean="0"/>
              <a:t>Ail lefel</a:t>
            </a:r>
          </a:p>
          <a:p>
            <a:pPr lvl="2"/>
            <a:r>
              <a:rPr lang="cy-GB" smtClean="0"/>
              <a:t>Trydydd lefel</a:t>
            </a:r>
          </a:p>
          <a:p>
            <a:pPr lvl="3"/>
            <a:r>
              <a:rPr lang="cy-GB" smtClean="0"/>
              <a:t>Pedwerydd lefel</a:t>
            </a:r>
          </a:p>
          <a:p>
            <a:pPr lvl="4"/>
            <a:r>
              <a:rPr lang="cy-GB" smtClean="0"/>
              <a:t>Pumed lefel</a:t>
            </a:r>
            <a:endParaRPr lang="cy-GB"/>
          </a:p>
        </p:txBody>
      </p:sp>
      <p:sp>
        <p:nvSpPr>
          <p:cNvPr id="4" name="Dalfan Cynnwys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y-GB" smtClean="0"/>
              <a:t>Cliciwch i olygu arddulliau'r Meistr testun</a:t>
            </a:r>
          </a:p>
          <a:p>
            <a:pPr lvl="1"/>
            <a:r>
              <a:rPr lang="cy-GB" smtClean="0"/>
              <a:t>Ail lefel</a:t>
            </a:r>
          </a:p>
          <a:p>
            <a:pPr lvl="2"/>
            <a:r>
              <a:rPr lang="cy-GB" smtClean="0"/>
              <a:t>Trydydd lefel</a:t>
            </a:r>
          </a:p>
          <a:p>
            <a:pPr lvl="3"/>
            <a:r>
              <a:rPr lang="cy-GB" smtClean="0"/>
              <a:t>Pedwerydd lefel</a:t>
            </a:r>
          </a:p>
          <a:p>
            <a:pPr lvl="4"/>
            <a:r>
              <a:rPr lang="cy-GB" smtClean="0"/>
              <a:t>Pumed lefel</a:t>
            </a:r>
            <a:endParaRPr lang="cy-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7DFB26-1EA3-4AC7-975A-E329AAC8D3F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ymhariaeth">
    <p:spTree>
      <p:nvGrpSpPr>
        <p:cNvPr id="1" name=""/>
        <p:cNvGrpSpPr/>
        <p:nvPr/>
      </p:nvGrpSpPr>
      <p:grpSpPr>
        <a:xfrm>
          <a:off x="0" y="0"/>
          <a:ext cx="0" cy="0"/>
          <a:chOff x="0" y="0"/>
          <a:chExt cx="0" cy="0"/>
        </a:xfrm>
      </p:grpSpPr>
      <p:sp>
        <p:nvSpPr>
          <p:cNvPr id="2" name="Teitl 1"/>
          <p:cNvSpPr>
            <a:spLocks noGrp="1"/>
          </p:cNvSpPr>
          <p:nvPr>
            <p:ph type="title"/>
          </p:nvPr>
        </p:nvSpPr>
        <p:spPr>
          <a:xfrm>
            <a:off x="457200" y="274638"/>
            <a:ext cx="8229600" cy="1143000"/>
          </a:xfrm>
          <a:prstGeom prst="rect">
            <a:avLst/>
          </a:prstGeom>
        </p:spPr>
        <p:txBody>
          <a:bodyPr/>
          <a:lstStyle>
            <a:lvl1pPr>
              <a:defRPr/>
            </a:lvl1pPr>
          </a:lstStyle>
          <a:p>
            <a:r>
              <a:rPr lang="cy-GB" smtClean="0"/>
              <a:t>Cliciwch i olygu arddull y Meistr teitl</a:t>
            </a:r>
            <a:endParaRPr lang="cy-GB"/>
          </a:p>
        </p:txBody>
      </p:sp>
      <p:sp>
        <p:nvSpPr>
          <p:cNvPr id="3" name="Dalfan Testun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y-GB" smtClean="0"/>
              <a:t>Cliciwch i olygu arddulliau'r Meistr testun</a:t>
            </a:r>
          </a:p>
        </p:txBody>
      </p:sp>
      <p:sp>
        <p:nvSpPr>
          <p:cNvPr id="4" name="Dalfan Cynnwys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y-GB" smtClean="0"/>
              <a:t>Cliciwch i olygu arddulliau'r Meistr testun</a:t>
            </a:r>
          </a:p>
          <a:p>
            <a:pPr lvl="1"/>
            <a:r>
              <a:rPr lang="cy-GB" smtClean="0"/>
              <a:t>Ail lefel</a:t>
            </a:r>
          </a:p>
          <a:p>
            <a:pPr lvl="2"/>
            <a:r>
              <a:rPr lang="cy-GB" smtClean="0"/>
              <a:t>Trydydd lefel</a:t>
            </a:r>
          </a:p>
          <a:p>
            <a:pPr lvl="3"/>
            <a:r>
              <a:rPr lang="cy-GB" smtClean="0"/>
              <a:t>Pedwerydd lefel</a:t>
            </a:r>
          </a:p>
          <a:p>
            <a:pPr lvl="4"/>
            <a:r>
              <a:rPr lang="cy-GB" smtClean="0"/>
              <a:t>Pumed lefel</a:t>
            </a:r>
            <a:endParaRPr lang="cy-GB"/>
          </a:p>
        </p:txBody>
      </p:sp>
      <p:sp>
        <p:nvSpPr>
          <p:cNvPr id="5" name="Dalfan Testun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y-GB" smtClean="0"/>
              <a:t>Cliciwch i olygu arddulliau'r Meistr testun</a:t>
            </a:r>
          </a:p>
        </p:txBody>
      </p:sp>
      <p:sp>
        <p:nvSpPr>
          <p:cNvPr id="6" name="Dalfan Cynnwys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y-GB" smtClean="0"/>
              <a:t>Cliciwch i olygu arddulliau'r Meistr testun</a:t>
            </a:r>
          </a:p>
          <a:p>
            <a:pPr lvl="1"/>
            <a:r>
              <a:rPr lang="cy-GB" smtClean="0"/>
              <a:t>Ail lefel</a:t>
            </a:r>
          </a:p>
          <a:p>
            <a:pPr lvl="2"/>
            <a:r>
              <a:rPr lang="cy-GB" smtClean="0"/>
              <a:t>Trydydd lefel</a:t>
            </a:r>
          </a:p>
          <a:p>
            <a:pPr lvl="3"/>
            <a:r>
              <a:rPr lang="cy-GB" smtClean="0"/>
              <a:t>Pedwerydd lefel</a:t>
            </a:r>
          </a:p>
          <a:p>
            <a:pPr lvl="4"/>
            <a:r>
              <a:rPr lang="cy-GB" smtClean="0"/>
              <a:t>Pumed lefel</a:t>
            </a:r>
            <a:endParaRPr lang="cy-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C143BB8-C88F-49B5-BD57-5FF895D11C1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eitl yn Unig">
    <p:spTree>
      <p:nvGrpSpPr>
        <p:cNvPr id="1" name=""/>
        <p:cNvGrpSpPr/>
        <p:nvPr/>
      </p:nvGrpSpPr>
      <p:grpSpPr>
        <a:xfrm>
          <a:off x="0" y="0"/>
          <a:ext cx="0" cy="0"/>
          <a:chOff x="0" y="0"/>
          <a:chExt cx="0" cy="0"/>
        </a:xfrm>
      </p:grpSpPr>
      <p:sp>
        <p:nvSpPr>
          <p:cNvPr id="2" name="Teitl 1"/>
          <p:cNvSpPr>
            <a:spLocks noGrp="1"/>
          </p:cNvSpPr>
          <p:nvPr>
            <p:ph type="title"/>
          </p:nvPr>
        </p:nvSpPr>
        <p:spPr>
          <a:xfrm>
            <a:off x="685800" y="609600"/>
            <a:ext cx="7772400" cy="1143000"/>
          </a:xfrm>
          <a:prstGeom prst="rect">
            <a:avLst/>
          </a:prstGeom>
        </p:spPr>
        <p:txBody>
          <a:bodyPr/>
          <a:lstStyle/>
          <a:p>
            <a:r>
              <a:rPr lang="cy-GB" smtClean="0"/>
              <a:t>Cliciwch i olygu arddull y Meistr teitl</a:t>
            </a:r>
            <a:endParaRPr lang="cy-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570A89F-B621-43BA-A5AD-8F38CA8E3A4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Gwa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892FF7A-B921-40AD-A9D1-C53685C189B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ynnwys gyda Phennawd">
    <p:spTree>
      <p:nvGrpSpPr>
        <p:cNvPr id="1" name=""/>
        <p:cNvGrpSpPr/>
        <p:nvPr/>
      </p:nvGrpSpPr>
      <p:grpSpPr>
        <a:xfrm>
          <a:off x="0" y="0"/>
          <a:ext cx="0" cy="0"/>
          <a:chOff x="0" y="0"/>
          <a:chExt cx="0" cy="0"/>
        </a:xfrm>
      </p:grpSpPr>
      <p:sp>
        <p:nvSpPr>
          <p:cNvPr id="2" name="Teitl 1"/>
          <p:cNvSpPr>
            <a:spLocks noGrp="1"/>
          </p:cNvSpPr>
          <p:nvPr>
            <p:ph type="title"/>
          </p:nvPr>
        </p:nvSpPr>
        <p:spPr>
          <a:xfrm>
            <a:off x="457200" y="273050"/>
            <a:ext cx="3008313" cy="1162050"/>
          </a:xfrm>
          <a:prstGeom prst="rect">
            <a:avLst/>
          </a:prstGeom>
        </p:spPr>
        <p:txBody>
          <a:bodyPr anchor="b"/>
          <a:lstStyle>
            <a:lvl1pPr algn="l">
              <a:defRPr sz="2000" b="1"/>
            </a:lvl1pPr>
          </a:lstStyle>
          <a:p>
            <a:r>
              <a:rPr lang="cy-GB" smtClean="0"/>
              <a:t>Cliciwch i olygu arddull y Meistr teitl</a:t>
            </a:r>
            <a:endParaRPr lang="cy-GB"/>
          </a:p>
        </p:txBody>
      </p:sp>
      <p:sp>
        <p:nvSpPr>
          <p:cNvPr id="3" name="Dalfan Cynnwys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y-GB" smtClean="0"/>
              <a:t>Cliciwch i olygu arddulliau'r Meistr testun</a:t>
            </a:r>
          </a:p>
          <a:p>
            <a:pPr lvl="1"/>
            <a:r>
              <a:rPr lang="cy-GB" smtClean="0"/>
              <a:t>Ail lefel</a:t>
            </a:r>
          </a:p>
          <a:p>
            <a:pPr lvl="2"/>
            <a:r>
              <a:rPr lang="cy-GB" smtClean="0"/>
              <a:t>Trydydd lefel</a:t>
            </a:r>
          </a:p>
          <a:p>
            <a:pPr lvl="3"/>
            <a:r>
              <a:rPr lang="cy-GB" smtClean="0"/>
              <a:t>Pedwerydd lefel</a:t>
            </a:r>
          </a:p>
          <a:p>
            <a:pPr lvl="4"/>
            <a:r>
              <a:rPr lang="cy-GB" smtClean="0"/>
              <a:t>Pumed lefel</a:t>
            </a:r>
            <a:endParaRPr lang="cy-GB"/>
          </a:p>
        </p:txBody>
      </p:sp>
      <p:sp>
        <p:nvSpPr>
          <p:cNvPr id="4" name="Dalfan Testun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y-GB" smtClean="0"/>
              <a:t>Cliciwch i olygu arddulliau'r Meistr testun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A78BCE-FF3D-4B3B-844F-352648D5A67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Llun gyda Phennawd">
    <p:spTree>
      <p:nvGrpSpPr>
        <p:cNvPr id="1" name=""/>
        <p:cNvGrpSpPr/>
        <p:nvPr/>
      </p:nvGrpSpPr>
      <p:grpSpPr>
        <a:xfrm>
          <a:off x="0" y="0"/>
          <a:ext cx="0" cy="0"/>
          <a:chOff x="0" y="0"/>
          <a:chExt cx="0" cy="0"/>
        </a:xfrm>
      </p:grpSpPr>
      <p:sp>
        <p:nvSpPr>
          <p:cNvPr id="2" name="Teit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cy-GB" smtClean="0"/>
              <a:t>Cliciwch i olygu arddull y Meistr teitl</a:t>
            </a:r>
            <a:endParaRPr lang="cy-GB"/>
          </a:p>
        </p:txBody>
      </p:sp>
      <p:sp>
        <p:nvSpPr>
          <p:cNvPr id="3" name="Dalfan Llu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y-GB" noProof="0" smtClean="0"/>
          </a:p>
        </p:txBody>
      </p:sp>
      <p:sp>
        <p:nvSpPr>
          <p:cNvPr id="4" name="Dalfan Testun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y-GB" smtClean="0"/>
              <a:t>Cliciwch i olygu arddulliau'r Meistr testun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E8670C-B139-4112-9905-938D6C38B98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stretch>
            <a:fillRect/>
          </a:stretch>
        </a:blip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ea typeface="ＭＳ Ｐゴシック" pitchFamily="84"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ea typeface="ＭＳ Ｐゴシック" pitchFamily="84"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ea typeface="ＭＳ Ｐゴシック" pitchFamily="84" charset="-128"/>
                <a:cs typeface="+mn-cs"/>
              </a:defRPr>
            </a:lvl1pPr>
          </a:lstStyle>
          <a:p>
            <a:pPr>
              <a:defRPr/>
            </a:pPr>
            <a:fld id="{78F3EAC6-E08B-478F-8CBE-9BBEC868C3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a:defRPr>
      </a:lvl1pPr>
      <a:lvl2pPr algn="ctr" rtl="0" eaLnBrk="0" fontAlgn="base" hangingPunct="0">
        <a:spcBef>
          <a:spcPct val="0"/>
        </a:spcBef>
        <a:spcAft>
          <a:spcPct val="0"/>
        </a:spcAft>
        <a:defRPr sz="4400">
          <a:solidFill>
            <a:schemeClr val="tx2"/>
          </a:solidFill>
          <a:latin typeface="Arial" charset="0"/>
          <a:ea typeface="ＭＳ Ｐゴシック" pitchFamily="84" charset="-128"/>
          <a:cs typeface="ＭＳ Ｐゴシック"/>
        </a:defRPr>
      </a:lvl2pPr>
      <a:lvl3pPr algn="ctr" rtl="0" eaLnBrk="0" fontAlgn="base" hangingPunct="0">
        <a:spcBef>
          <a:spcPct val="0"/>
        </a:spcBef>
        <a:spcAft>
          <a:spcPct val="0"/>
        </a:spcAft>
        <a:defRPr sz="4400">
          <a:solidFill>
            <a:schemeClr val="tx2"/>
          </a:solidFill>
          <a:latin typeface="Arial" charset="0"/>
          <a:ea typeface="ＭＳ Ｐゴシック" pitchFamily="84" charset="-128"/>
          <a:cs typeface="ＭＳ Ｐゴシック"/>
        </a:defRPr>
      </a:lvl3pPr>
      <a:lvl4pPr algn="ctr" rtl="0" eaLnBrk="0" fontAlgn="base" hangingPunct="0">
        <a:spcBef>
          <a:spcPct val="0"/>
        </a:spcBef>
        <a:spcAft>
          <a:spcPct val="0"/>
        </a:spcAft>
        <a:defRPr sz="4400">
          <a:solidFill>
            <a:schemeClr val="tx2"/>
          </a:solidFill>
          <a:latin typeface="Arial" charset="0"/>
          <a:ea typeface="ＭＳ Ｐゴシック" pitchFamily="84" charset="-128"/>
          <a:cs typeface="ＭＳ Ｐゴシック"/>
        </a:defRPr>
      </a:lvl4pPr>
      <a:lvl5pPr algn="ctr" rtl="0" eaLnBrk="0" fontAlgn="base" hangingPunct="0">
        <a:spcBef>
          <a:spcPct val="0"/>
        </a:spcBef>
        <a:spcAft>
          <a:spcPct val="0"/>
        </a:spcAft>
        <a:defRPr sz="4400">
          <a:solidFill>
            <a:schemeClr val="tx2"/>
          </a:solidFill>
          <a:latin typeface="Arial" charset="0"/>
          <a:ea typeface="ＭＳ Ｐゴシック" pitchFamily="84" charset="-128"/>
          <a:cs typeface="ＭＳ Ｐゴシック"/>
        </a:defRPr>
      </a:lvl5pPr>
      <a:lvl6pPr marL="457200" algn="ctr" rtl="0" fontAlgn="base">
        <a:spcBef>
          <a:spcPct val="0"/>
        </a:spcBef>
        <a:spcAft>
          <a:spcPct val="0"/>
        </a:spcAft>
        <a:defRPr sz="4400">
          <a:solidFill>
            <a:schemeClr val="tx2"/>
          </a:solidFill>
          <a:latin typeface="Arial" charset="0"/>
          <a:ea typeface="ＭＳ Ｐゴシック" pitchFamily="84" charset="-128"/>
        </a:defRPr>
      </a:lvl6pPr>
      <a:lvl7pPr marL="914400" algn="ctr" rtl="0" fontAlgn="base">
        <a:spcBef>
          <a:spcPct val="0"/>
        </a:spcBef>
        <a:spcAft>
          <a:spcPct val="0"/>
        </a:spcAft>
        <a:defRPr sz="4400">
          <a:solidFill>
            <a:schemeClr val="tx2"/>
          </a:solidFill>
          <a:latin typeface="Arial" charset="0"/>
          <a:ea typeface="ＭＳ Ｐゴシック" pitchFamily="84" charset="-128"/>
        </a:defRPr>
      </a:lvl7pPr>
      <a:lvl8pPr marL="1371600" algn="ctr" rtl="0" fontAlgn="base">
        <a:spcBef>
          <a:spcPct val="0"/>
        </a:spcBef>
        <a:spcAft>
          <a:spcPct val="0"/>
        </a:spcAft>
        <a:defRPr sz="4400">
          <a:solidFill>
            <a:schemeClr val="tx2"/>
          </a:solidFill>
          <a:latin typeface="Arial" charset="0"/>
          <a:ea typeface="ＭＳ Ｐゴシック" pitchFamily="84" charset="-128"/>
        </a:defRPr>
      </a:lvl8pPr>
      <a:lvl9pPr marL="1828800" algn="ctr" rtl="0" fontAlgn="base">
        <a:spcBef>
          <a:spcPct val="0"/>
        </a:spcBef>
        <a:spcAft>
          <a:spcPct val="0"/>
        </a:spcAft>
        <a:defRPr sz="4400">
          <a:solidFill>
            <a:schemeClr val="tx2"/>
          </a:solidFill>
          <a:latin typeface="Arial" charset="0"/>
          <a:ea typeface="ＭＳ Ｐゴシック"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a:defRPr>
      </a:lvl1pPr>
      <a:lvl2pPr marL="742950" indent="-285750" algn="l" rtl="0" eaLnBrk="0" fontAlgn="base" hangingPunct="0">
        <a:spcBef>
          <a:spcPct val="20000"/>
        </a:spcBef>
        <a:spcAft>
          <a:spcPct val="0"/>
        </a:spcAft>
        <a:buChar char="–"/>
        <a:defRPr sz="2800">
          <a:solidFill>
            <a:schemeClr val="tx1"/>
          </a:solidFill>
          <a:latin typeface="+mn-lt"/>
          <a:ea typeface="+mn-ea"/>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mn-ea"/>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mn-ea"/>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mn-ea"/>
          <a:cs typeface="ＭＳ Ｐゴシック"/>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cy-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owerPoint-2011-Artwork-8.jpg"/>
          <p:cNvPicPr>
            <a:picLocks noChangeAspect="1"/>
          </p:cNvPicPr>
          <p:nvPr/>
        </p:nvPicPr>
        <p:blipFill>
          <a:blip r:embed="rId2" cstate="print"/>
          <a:stretch>
            <a:fillRect/>
          </a:stretch>
        </p:blipFill>
        <p:spPr>
          <a:xfrm>
            <a:off x="0" y="0"/>
            <a:ext cx="9144000" cy="6858000"/>
          </a:xfrm>
          <a:prstGeom prst="rect">
            <a:avLst/>
          </a:prstGeom>
        </p:spPr>
      </p:pic>
      <p:sp>
        <p:nvSpPr>
          <p:cNvPr id="7" name="Rectangle 2"/>
          <p:cNvSpPr txBox="1">
            <a:spLocks noChangeArrowheads="1"/>
          </p:cNvSpPr>
          <p:nvPr/>
        </p:nvSpPr>
        <p:spPr bwMode="auto">
          <a:xfrm>
            <a:off x="0" y="1676400"/>
            <a:ext cx="9144000" cy="1219200"/>
          </a:xfrm>
          <a:prstGeom prst="rect">
            <a:avLst/>
          </a:prstGeom>
          <a:noFill/>
          <a:ln w="9525">
            <a:noFill/>
            <a:miter lim="800000"/>
            <a:headEnd/>
            <a:tailEnd/>
          </a:ln>
        </p:spPr>
        <p:txBody>
          <a:bodyPr anchor="ctr"/>
          <a:lstStyle/>
          <a:p>
            <a:pPr algn="ctr"/>
            <a:r>
              <a:rPr lang="en-GB" sz="4000" b="1" dirty="0" smtClean="0">
                <a:solidFill>
                  <a:schemeClr val="bg1"/>
                </a:solidFill>
                <a:latin typeface="Helvetica"/>
                <a:cs typeface="Helvetica"/>
              </a:rPr>
              <a:t>Welsh Heritage</a:t>
            </a:r>
          </a:p>
          <a:p>
            <a:pPr algn="ctr"/>
            <a:endParaRPr lang="en-US" sz="4000" b="1" dirty="0">
              <a:solidFill>
                <a:schemeClr val="bg1"/>
              </a:solidFill>
              <a:latin typeface="Helvetica"/>
              <a:cs typeface="Helvetica"/>
            </a:endParaRPr>
          </a:p>
        </p:txBody>
      </p:sp>
      <p:sp>
        <p:nvSpPr>
          <p:cNvPr id="8" name="Subtitle 2"/>
          <p:cNvSpPr txBox="1">
            <a:spLocks/>
          </p:cNvSpPr>
          <p:nvPr/>
        </p:nvSpPr>
        <p:spPr bwMode="auto">
          <a:xfrm>
            <a:off x="0" y="2971800"/>
            <a:ext cx="91440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endParaRPr kumimoji="0" lang="en-GB" i="0" strike="noStrike" kern="1200" cap="none" spc="0" normalizeH="0" baseline="0" noProof="0" dirty="0">
              <a:ln>
                <a:noFill/>
              </a:ln>
              <a:solidFill>
                <a:schemeClr val="bg1"/>
              </a:solidFill>
              <a:effectLst/>
              <a:uLnTx/>
              <a:uFillTx/>
              <a:latin typeface="Helvetica"/>
              <a:ea typeface="+mn-ea"/>
              <a:cs typeface="Helvetica"/>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owerPoint-2011-Artwork-23.jpg"/>
          <p:cNvPicPr>
            <a:picLocks noChangeAspect="1"/>
          </p:cNvPicPr>
          <p:nvPr/>
        </p:nvPicPr>
        <p:blipFill>
          <a:blip r:embed="rId2" cstate="print"/>
          <a:stretch>
            <a:fillRect/>
          </a:stretch>
        </p:blipFill>
        <p:spPr>
          <a:xfrm>
            <a:off x="8562" y="0"/>
            <a:ext cx="9070848" cy="6858000"/>
          </a:xfrm>
          <a:prstGeom prst="rect">
            <a:avLst/>
          </a:prstGeom>
        </p:spPr>
      </p:pic>
      <p:sp>
        <p:nvSpPr>
          <p:cNvPr id="16389" name="Rectangle 2"/>
          <p:cNvSpPr txBox="1">
            <a:spLocks noChangeArrowheads="1"/>
          </p:cNvSpPr>
          <p:nvPr/>
        </p:nvSpPr>
        <p:spPr bwMode="auto">
          <a:xfrm>
            <a:off x="588279" y="543483"/>
            <a:ext cx="8127096" cy="571500"/>
          </a:xfrm>
          <a:prstGeom prst="rect">
            <a:avLst/>
          </a:prstGeom>
          <a:noFill/>
          <a:ln w="9525">
            <a:noFill/>
            <a:miter lim="800000"/>
            <a:headEnd/>
            <a:tailEnd/>
          </a:ln>
        </p:spPr>
        <p:txBody>
          <a:bodyPr anchor="ctr"/>
          <a:lstStyle/>
          <a:p>
            <a:r>
              <a:rPr lang="en-GB" sz="3000" b="1" dirty="0" smtClean="0">
                <a:solidFill>
                  <a:srgbClr val="D22C20"/>
                </a:solidFill>
                <a:latin typeface="Helevetica"/>
                <a:cs typeface="Helevetica"/>
              </a:rPr>
              <a:t>Paradoxes of Welsh History</a:t>
            </a:r>
          </a:p>
        </p:txBody>
      </p:sp>
      <p:sp>
        <p:nvSpPr>
          <p:cNvPr id="9" name="Rectangle 8"/>
          <p:cNvSpPr/>
          <p:nvPr/>
        </p:nvSpPr>
        <p:spPr>
          <a:xfrm>
            <a:off x="4864972" y="1288720"/>
            <a:ext cx="3576362" cy="1815882"/>
          </a:xfrm>
          <a:prstGeom prst="rect">
            <a:avLst/>
          </a:prstGeom>
        </p:spPr>
        <p:txBody>
          <a:bodyPr wrap="square">
            <a:spAutoFit/>
          </a:bodyPr>
          <a:lstStyle/>
          <a:p>
            <a:r>
              <a:rPr lang="en-US" sz="1600" dirty="0" err="1" smtClean="0">
                <a:latin typeface="Helvetica"/>
                <a:cs typeface="Helvetica"/>
              </a:rPr>
              <a:t>Llywelyn</a:t>
            </a:r>
            <a:r>
              <a:rPr lang="en-US" sz="1600" dirty="0" smtClean="0">
                <a:latin typeface="Helvetica"/>
                <a:cs typeface="Helvetica"/>
              </a:rPr>
              <a:t> the last, Prince of Wales, </a:t>
            </a:r>
            <a:br>
              <a:rPr lang="en-US" sz="1600" dirty="0" smtClean="0">
                <a:latin typeface="Helvetica"/>
                <a:cs typeface="Helvetica"/>
              </a:rPr>
            </a:br>
            <a:r>
              <a:rPr lang="en-US" sz="1600" dirty="0" smtClean="0">
                <a:latin typeface="Helvetica"/>
                <a:cs typeface="Helvetica"/>
              </a:rPr>
              <a:t>was killed at </a:t>
            </a:r>
            <a:r>
              <a:rPr lang="en-US" sz="1600" dirty="0" err="1" smtClean="0">
                <a:latin typeface="Helvetica"/>
                <a:cs typeface="Helvetica"/>
              </a:rPr>
              <a:t>Cilmeri</a:t>
            </a:r>
            <a:r>
              <a:rPr lang="en-US" sz="1600" dirty="0" smtClean="0">
                <a:latin typeface="Helvetica"/>
                <a:cs typeface="Helvetica"/>
              </a:rPr>
              <a:t> in 1282 </a:t>
            </a:r>
            <a:br>
              <a:rPr lang="en-US" sz="1600" dirty="0" smtClean="0">
                <a:latin typeface="Helvetica"/>
                <a:cs typeface="Helvetica"/>
              </a:rPr>
            </a:br>
            <a:r>
              <a:rPr lang="en-US" sz="1600" i="1" dirty="0" smtClean="0">
                <a:latin typeface="Helvetica"/>
                <a:cs typeface="Helvetica"/>
              </a:rPr>
              <a:t>(memorial opposite)</a:t>
            </a:r>
            <a:r>
              <a:rPr lang="en-US" sz="1600" dirty="0" smtClean="0">
                <a:latin typeface="Helvetica"/>
                <a:cs typeface="Helvetica"/>
              </a:rPr>
              <a:t>…</a:t>
            </a:r>
          </a:p>
          <a:p>
            <a:r>
              <a:rPr sz="1600" dirty="0" smtClean="0"/>
              <a:t>…but, until the establishment of the National Assembly for Wales in 1999, his title was the only Welsh contribution to the British constitution. </a:t>
            </a:r>
            <a:endParaRPr lang="en-US" sz="1600" dirty="0" smtClean="0">
              <a:latin typeface="Helvetica"/>
              <a:cs typeface="Helvetica"/>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owerPoint-2011-Artwork-24.jpg"/>
          <p:cNvPicPr>
            <a:picLocks noChangeAspect="1"/>
          </p:cNvPicPr>
          <p:nvPr/>
        </p:nvPicPr>
        <p:blipFill>
          <a:blip r:embed="rId2" cstate="print"/>
          <a:stretch>
            <a:fillRect/>
          </a:stretch>
        </p:blipFill>
        <p:spPr>
          <a:xfrm>
            <a:off x="8562" y="0"/>
            <a:ext cx="9070848" cy="6858000"/>
          </a:xfrm>
          <a:prstGeom prst="rect">
            <a:avLst/>
          </a:prstGeom>
        </p:spPr>
      </p:pic>
      <p:sp>
        <p:nvSpPr>
          <p:cNvPr id="16389" name="Rectangle 2"/>
          <p:cNvSpPr txBox="1">
            <a:spLocks noChangeArrowheads="1"/>
          </p:cNvSpPr>
          <p:nvPr/>
        </p:nvSpPr>
        <p:spPr bwMode="auto">
          <a:xfrm>
            <a:off x="588279" y="543483"/>
            <a:ext cx="8127096" cy="571500"/>
          </a:xfrm>
          <a:prstGeom prst="rect">
            <a:avLst/>
          </a:prstGeom>
          <a:noFill/>
          <a:ln w="9525">
            <a:noFill/>
            <a:miter lim="800000"/>
            <a:headEnd/>
            <a:tailEnd/>
          </a:ln>
        </p:spPr>
        <p:txBody>
          <a:bodyPr anchor="ctr"/>
          <a:lstStyle/>
          <a:p>
            <a:r>
              <a:rPr lang="en-GB" sz="3000" b="1" dirty="0" smtClean="0">
                <a:solidFill>
                  <a:srgbClr val="D22C20"/>
                </a:solidFill>
                <a:latin typeface="Helevetica"/>
                <a:cs typeface="Helevetica"/>
              </a:rPr>
              <a:t>Paradoxes of Welsh History</a:t>
            </a:r>
          </a:p>
        </p:txBody>
      </p:sp>
      <p:sp>
        <p:nvSpPr>
          <p:cNvPr id="9" name="Rectangle 8"/>
          <p:cNvSpPr/>
          <p:nvPr/>
        </p:nvSpPr>
        <p:spPr>
          <a:xfrm>
            <a:off x="606951" y="5210910"/>
            <a:ext cx="5266497" cy="1077218"/>
          </a:xfrm>
          <a:prstGeom prst="rect">
            <a:avLst/>
          </a:prstGeom>
        </p:spPr>
        <p:txBody>
          <a:bodyPr wrap="square">
            <a:spAutoFit/>
          </a:bodyPr>
          <a:lstStyle/>
          <a:p>
            <a:r>
              <a:rPr lang="en-US" sz="1600" b="1" dirty="0" err="1" smtClean="0">
                <a:latin typeface="Helvetica"/>
                <a:cs typeface="Helvetica"/>
              </a:rPr>
              <a:t>Caernarfon</a:t>
            </a:r>
            <a:r>
              <a:rPr lang="en-US" sz="1600" b="1" dirty="0" smtClean="0">
                <a:latin typeface="Helvetica"/>
                <a:cs typeface="Helvetica"/>
              </a:rPr>
              <a:t> </a:t>
            </a:r>
            <a:r>
              <a:rPr lang="en-US" sz="1600" dirty="0" smtClean="0">
                <a:latin typeface="Helvetica"/>
                <a:cs typeface="Helvetica"/>
              </a:rPr>
              <a:t>– where Welsh people were forbidden to live – is now the ‘</a:t>
            </a:r>
            <a:r>
              <a:rPr lang="en-US" sz="1600" dirty="0" err="1" smtClean="0">
                <a:latin typeface="Helvetica"/>
                <a:cs typeface="Helvetica"/>
              </a:rPr>
              <a:t>Welshest</a:t>
            </a:r>
            <a:r>
              <a:rPr lang="en-US" sz="1600" dirty="0" smtClean="0">
                <a:latin typeface="Helvetica"/>
                <a:cs typeface="Helvetica"/>
              </a:rPr>
              <a:t>’ town in Wales.</a:t>
            </a:r>
          </a:p>
          <a:p>
            <a:r>
              <a:rPr lang="en-US" sz="1600" dirty="0" smtClean="0">
                <a:latin typeface="Helvetica"/>
                <a:cs typeface="Helvetica"/>
              </a:rPr>
              <a:t> </a:t>
            </a:r>
            <a:br>
              <a:rPr lang="en-US" sz="1600" dirty="0" smtClean="0">
                <a:latin typeface="Helvetica"/>
                <a:cs typeface="Helvetica"/>
              </a:rPr>
            </a:br>
            <a:r>
              <a:rPr lang="en-US" sz="1600" dirty="0" smtClean="0">
                <a:latin typeface="Helvetica"/>
                <a:cs typeface="Helvetica"/>
              </a:rPr>
              <a:t>Did the Welsh lose the wars and win the peace?</a:t>
            </a:r>
            <a:endParaRPr lang="en-US" sz="1600" dirty="0" err="1" smtClean="0">
              <a:latin typeface="Helvetica"/>
              <a:cs typeface="Helvetica"/>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owerPoint-2011-Artwork-26.jpg"/>
          <p:cNvPicPr>
            <a:picLocks noChangeAspect="1"/>
          </p:cNvPicPr>
          <p:nvPr/>
        </p:nvPicPr>
        <p:blipFill>
          <a:blip r:embed="rId2" cstate="print"/>
          <a:stretch>
            <a:fillRect/>
          </a:stretch>
        </p:blipFill>
        <p:spPr>
          <a:xfrm>
            <a:off x="8562" y="0"/>
            <a:ext cx="9070848" cy="6858000"/>
          </a:xfrm>
          <a:prstGeom prst="rect">
            <a:avLst/>
          </a:prstGeom>
        </p:spPr>
      </p:pic>
      <p:sp>
        <p:nvSpPr>
          <p:cNvPr id="16389" name="Rectangle 2"/>
          <p:cNvSpPr txBox="1">
            <a:spLocks noChangeArrowheads="1"/>
          </p:cNvSpPr>
          <p:nvPr/>
        </p:nvSpPr>
        <p:spPr bwMode="auto">
          <a:xfrm>
            <a:off x="588279" y="543483"/>
            <a:ext cx="8127096" cy="571500"/>
          </a:xfrm>
          <a:prstGeom prst="rect">
            <a:avLst/>
          </a:prstGeom>
          <a:noFill/>
          <a:ln w="9525">
            <a:noFill/>
            <a:miter lim="800000"/>
            <a:headEnd/>
            <a:tailEnd/>
          </a:ln>
        </p:spPr>
        <p:txBody>
          <a:bodyPr anchor="ctr"/>
          <a:lstStyle/>
          <a:p>
            <a:r>
              <a:rPr lang="en-GB" sz="3000" b="1" dirty="0" smtClean="0">
                <a:solidFill>
                  <a:srgbClr val="D22C20"/>
                </a:solidFill>
                <a:latin typeface="Helevetica"/>
                <a:cs typeface="Helevetica"/>
              </a:rPr>
              <a:t>New Life for a Language</a:t>
            </a:r>
          </a:p>
        </p:txBody>
      </p:sp>
      <p:sp>
        <p:nvSpPr>
          <p:cNvPr id="11" name="Rectangle 10"/>
          <p:cNvSpPr/>
          <p:nvPr/>
        </p:nvSpPr>
        <p:spPr>
          <a:xfrm>
            <a:off x="606952" y="4743985"/>
            <a:ext cx="4500802" cy="1477328"/>
          </a:xfrm>
          <a:prstGeom prst="rect">
            <a:avLst/>
          </a:prstGeom>
        </p:spPr>
        <p:txBody>
          <a:bodyPr wrap="square">
            <a:spAutoFit/>
          </a:bodyPr>
          <a:lstStyle/>
          <a:p>
            <a:r>
              <a:rPr lang="en-US" sz="1800" dirty="0" smtClean="0">
                <a:latin typeface="Helvetica"/>
                <a:cs typeface="Helvetica"/>
              </a:rPr>
              <a:t>An Act of Parliament in 1563 commanded the translation of the Book of Common Prayer and the Bible into Welsh of the highest quality. Note the royal Tudor coat of arms with Red Dragon</a:t>
            </a:r>
          </a:p>
        </p:txBody>
      </p:sp>
      <p:sp>
        <p:nvSpPr>
          <p:cNvPr id="12" name="Rectangle 11"/>
          <p:cNvSpPr/>
          <p:nvPr/>
        </p:nvSpPr>
        <p:spPr>
          <a:xfrm>
            <a:off x="577188" y="3930785"/>
            <a:ext cx="4572000" cy="523220"/>
          </a:xfrm>
          <a:prstGeom prst="rect">
            <a:avLst/>
          </a:prstGeom>
        </p:spPr>
        <p:txBody>
          <a:bodyPr>
            <a:spAutoFit/>
          </a:bodyPr>
          <a:lstStyle/>
          <a:p>
            <a:r>
              <a:rPr lang="en-US" sz="1400" b="1" dirty="0" smtClean="0">
                <a:latin typeface="Helvetica"/>
                <a:cs typeface="Helvetica"/>
              </a:rPr>
              <a:t>Ty </a:t>
            </a:r>
            <a:r>
              <a:rPr lang="en-US" sz="1400" b="1" dirty="0" err="1" smtClean="0">
                <a:latin typeface="Helvetica"/>
                <a:cs typeface="Helvetica"/>
              </a:rPr>
              <a:t>Mawr</a:t>
            </a:r>
            <a:r>
              <a:rPr lang="en-US" sz="1400" b="1" dirty="0" smtClean="0">
                <a:latin typeface="Helvetica"/>
                <a:cs typeface="Helvetica"/>
              </a:rPr>
              <a:t> </a:t>
            </a:r>
            <a:r>
              <a:rPr lang="en-US" sz="1400" b="1" dirty="0" err="1" smtClean="0">
                <a:latin typeface="Helvetica"/>
                <a:cs typeface="Helvetica"/>
              </a:rPr>
              <a:t>Wybrnant</a:t>
            </a:r>
            <a:r>
              <a:rPr lang="en-US" sz="1400" b="1" dirty="0" smtClean="0">
                <a:latin typeface="Helvetica"/>
                <a:cs typeface="Helvetica"/>
              </a:rPr>
              <a:t>, </a:t>
            </a:r>
            <a:r>
              <a:rPr lang="en-US" sz="1400" dirty="0" smtClean="0">
                <a:latin typeface="Helvetica"/>
                <a:cs typeface="Helvetica"/>
              </a:rPr>
              <a:t>birthplace of William Morgan, translator of the Bible into Welsh.</a:t>
            </a:r>
            <a:endParaRPr lang="en-US" sz="1400" dirty="0">
              <a:latin typeface="Helvetica"/>
              <a:cs typeface="Helvetica"/>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owerPoint-2011-Artwork-29.jpg"/>
          <p:cNvPicPr>
            <a:picLocks noChangeAspect="1"/>
          </p:cNvPicPr>
          <p:nvPr/>
        </p:nvPicPr>
        <p:blipFill>
          <a:blip r:embed="rId2" cstate="print"/>
          <a:stretch>
            <a:fillRect/>
          </a:stretch>
        </p:blipFill>
        <p:spPr>
          <a:xfrm>
            <a:off x="8562" y="0"/>
            <a:ext cx="9070848" cy="6858000"/>
          </a:xfrm>
          <a:prstGeom prst="rect">
            <a:avLst/>
          </a:prstGeom>
        </p:spPr>
      </p:pic>
      <p:sp>
        <p:nvSpPr>
          <p:cNvPr id="16389" name="Rectangle 2"/>
          <p:cNvSpPr txBox="1">
            <a:spLocks noChangeArrowheads="1"/>
          </p:cNvSpPr>
          <p:nvPr/>
        </p:nvSpPr>
        <p:spPr bwMode="auto">
          <a:xfrm>
            <a:off x="588279" y="543483"/>
            <a:ext cx="8127096" cy="571500"/>
          </a:xfrm>
          <a:prstGeom prst="rect">
            <a:avLst/>
          </a:prstGeom>
          <a:noFill/>
          <a:ln w="9525">
            <a:noFill/>
            <a:miter lim="800000"/>
            <a:headEnd/>
            <a:tailEnd/>
          </a:ln>
        </p:spPr>
        <p:txBody>
          <a:bodyPr anchor="ctr"/>
          <a:lstStyle/>
          <a:p>
            <a:r>
              <a:rPr lang="en-GB" sz="2800" b="1" dirty="0" smtClean="0">
                <a:solidFill>
                  <a:srgbClr val="D22C20"/>
                </a:solidFill>
                <a:latin typeface="Helevetica"/>
                <a:cs typeface="Helevetica"/>
              </a:rPr>
              <a:t>New Icons in the Welsh Landscape - Chapels</a:t>
            </a:r>
          </a:p>
        </p:txBody>
      </p:sp>
      <p:sp>
        <p:nvSpPr>
          <p:cNvPr id="9" name="Rectangle 8"/>
          <p:cNvSpPr/>
          <p:nvPr/>
        </p:nvSpPr>
        <p:spPr>
          <a:xfrm>
            <a:off x="5882784" y="4930762"/>
            <a:ext cx="2467425" cy="1200329"/>
          </a:xfrm>
          <a:prstGeom prst="rect">
            <a:avLst/>
          </a:prstGeom>
        </p:spPr>
        <p:txBody>
          <a:bodyPr wrap="square">
            <a:spAutoFit/>
          </a:bodyPr>
          <a:lstStyle/>
          <a:p>
            <a:r>
              <a:rPr lang="en-US" sz="1800" dirty="0" smtClean="0">
                <a:latin typeface="Helvetica"/>
                <a:cs typeface="Helvetica"/>
              </a:rPr>
              <a:t>People develop a new culture, based on the democracy of the congregation.</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owerPoint-2011-Artwork-31.jpg"/>
          <p:cNvPicPr>
            <a:picLocks noChangeAspect="1"/>
          </p:cNvPicPr>
          <p:nvPr/>
        </p:nvPicPr>
        <p:blipFill>
          <a:blip r:embed="rId2" cstate="print"/>
          <a:stretch>
            <a:fillRect/>
          </a:stretch>
        </p:blipFill>
        <p:spPr>
          <a:xfrm>
            <a:off x="8562" y="0"/>
            <a:ext cx="9070848" cy="6858000"/>
          </a:xfrm>
          <a:prstGeom prst="rect">
            <a:avLst/>
          </a:prstGeom>
        </p:spPr>
      </p:pic>
      <p:sp>
        <p:nvSpPr>
          <p:cNvPr id="16389" name="Rectangle 2"/>
          <p:cNvSpPr txBox="1">
            <a:spLocks noChangeArrowheads="1"/>
          </p:cNvSpPr>
          <p:nvPr/>
        </p:nvSpPr>
        <p:spPr bwMode="auto">
          <a:xfrm>
            <a:off x="588279" y="543483"/>
            <a:ext cx="8127096" cy="571500"/>
          </a:xfrm>
          <a:prstGeom prst="rect">
            <a:avLst/>
          </a:prstGeom>
          <a:noFill/>
          <a:ln w="9525">
            <a:noFill/>
            <a:miter lim="800000"/>
            <a:headEnd/>
            <a:tailEnd/>
          </a:ln>
        </p:spPr>
        <p:txBody>
          <a:bodyPr anchor="ctr"/>
          <a:lstStyle/>
          <a:p>
            <a:r>
              <a:rPr lang="en-GB" sz="2800" b="1" dirty="0" smtClean="0">
                <a:solidFill>
                  <a:srgbClr val="D22C20"/>
                </a:solidFill>
                <a:latin typeface="Helevetica"/>
                <a:cs typeface="Helevetica"/>
              </a:rPr>
              <a:t>Transforming Wales 1</a:t>
            </a:r>
          </a:p>
        </p:txBody>
      </p:sp>
      <p:sp>
        <p:nvSpPr>
          <p:cNvPr id="8" name="TextBox 7"/>
          <p:cNvSpPr txBox="1">
            <a:spLocks noChangeArrowheads="1"/>
          </p:cNvSpPr>
          <p:nvPr/>
        </p:nvSpPr>
        <p:spPr bwMode="auto">
          <a:xfrm>
            <a:off x="3204236" y="4299863"/>
            <a:ext cx="2160588" cy="307777"/>
          </a:xfrm>
          <a:prstGeom prst="rect">
            <a:avLst/>
          </a:prstGeom>
          <a:noFill/>
          <a:ln w="9525">
            <a:noFill/>
            <a:miter lim="800000"/>
            <a:headEnd/>
            <a:tailEnd/>
          </a:ln>
        </p:spPr>
        <p:txBody>
          <a:bodyPr>
            <a:prstTxWarp prst="textNoShape">
              <a:avLst/>
            </a:prstTxWarp>
            <a:spAutoFit/>
          </a:bodyPr>
          <a:lstStyle/>
          <a:p>
            <a:r>
              <a:rPr lang="en-GB" sz="1400" dirty="0" smtClean="0">
                <a:latin typeface="Helvetica"/>
                <a:cs typeface="Helvetica"/>
              </a:rPr>
              <a:t>Britannia Rail Bridge</a:t>
            </a:r>
          </a:p>
          <a:p>
            <a:endParaRPr lang="en-GB" sz="1400" dirty="0">
              <a:solidFill>
                <a:srgbClr val="000000"/>
              </a:solidFill>
              <a:latin typeface="Helvetica"/>
              <a:cs typeface="Helvetica"/>
            </a:endParaRPr>
          </a:p>
        </p:txBody>
      </p:sp>
      <p:sp>
        <p:nvSpPr>
          <p:cNvPr id="11" name="TextBox 10"/>
          <p:cNvSpPr txBox="1">
            <a:spLocks noChangeArrowheads="1"/>
          </p:cNvSpPr>
          <p:nvPr/>
        </p:nvSpPr>
        <p:spPr bwMode="auto">
          <a:xfrm>
            <a:off x="5858643" y="4299863"/>
            <a:ext cx="1932358" cy="307777"/>
          </a:xfrm>
          <a:prstGeom prst="rect">
            <a:avLst/>
          </a:prstGeom>
          <a:noFill/>
          <a:ln w="9525">
            <a:noFill/>
            <a:miter lim="800000"/>
            <a:headEnd/>
            <a:tailEnd/>
          </a:ln>
        </p:spPr>
        <p:txBody>
          <a:bodyPr wrap="square">
            <a:prstTxWarp prst="textNoShape">
              <a:avLst/>
            </a:prstTxWarp>
            <a:spAutoFit/>
          </a:bodyPr>
          <a:lstStyle/>
          <a:p>
            <a:r>
              <a:rPr lang="en-GB" sz="1400" dirty="0" err="1">
                <a:solidFill>
                  <a:schemeClr val="bg1"/>
                </a:solidFill>
                <a:latin typeface="Helvetica"/>
                <a:cs typeface="Helvetica"/>
              </a:rPr>
              <a:t>Cyfarthfa</a:t>
            </a:r>
            <a:r>
              <a:rPr lang="en-GB" sz="1400" dirty="0">
                <a:solidFill>
                  <a:schemeClr val="bg1"/>
                </a:solidFill>
                <a:latin typeface="Helvetica"/>
                <a:cs typeface="Helvetica"/>
              </a:rPr>
              <a:t> Ironworks</a:t>
            </a:r>
          </a:p>
        </p:txBody>
      </p:sp>
      <p:sp>
        <p:nvSpPr>
          <p:cNvPr id="12" name="TextBox 11"/>
          <p:cNvSpPr txBox="1">
            <a:spLocks noChangeArrowheads="1"/>
          </p:cNvSpPr>
          <p:nvPr/>
        </p:nvSpPr>
        <p:spPr bwMode="auto">
          <a:xfrm>
            <a:off x="623633" y="4299863"/>
            <a:ext cx="2449513" cy="307777"/>
          </a:xfrm>
          <a:prstGeom prst="rect">
            <a:avLst/>
          </a:prstGeom>
          <a:noFill/>
          <a:ln w="9525">
            <a:noFill/>
            <a:miter lim="800000"/>
            <a:headEnd/>
            <a:tailEnd/>
          </a:ln>
        </p:spPr>
        <p:txBody>
          <a:bodyPr>
            <a:prstTxWarp prst="textNoShape">
              <a:avLst/>
            </a:prstTxWarp>
            <a:spAutoFit/>
          </a:bodyPr>
          <a:lstStyle/>
          <a:p>
            <a:r>
              <a:rPr lang="en-GB" sz="1400" dirty="0" err="1">
                <a:solidFill>
                  <a:schemeClr val="bg1"/>
                </a:solidFill>
                <a:latin typeface="Helvetica"/>
                <a:cs typeface="Helvetica"/>
              </a:rPr>
              <a:t>Menai</a:t>
            </a:r>
            <a:r>
              <a:rPr lang="en-GB" sz="1400" dirty="0">
                <a:solidFill>
                  <a:schemeClr val="bg1"/>
                </a:solidFill>
                <a:latin typeface="Helvetica"/>
                <a:cs typeface="Helvetica"/>
              </a:rPr>
              <a:t> </a:t>
            </a:r>
            <a:r>
              <a:rPr lang="en-GB" sz="1400" dirty="0" smtClean="0">
                <a:solidFill>
                  <a:schemeClr val="bg1"/>
                </a:solidFill>
                <a:latin typeface="Helvetica"/>
                <a:cs typeface="Helvetica"/>
              </a:rPr>
              <a:t>Suspension Bridge</a:t>
            </a:r>
            <a:endParaRPr lang="en-GB" sz="1400" dirty="0">
              <a:solidFill>
                <a:schemeClr val="bg1"/>
              </a:solidFill>
              <a:latin typeface="Helvetica"/>
              <a:cs typeface="Helvetica"/>
            </a:endParaRPr>
          </a:p>
        </p:txBody>
      </p:sp>
      <p:sp>
        <p:nvSpPr>
          <p:cNvPr id="9" name="Rectangle 8"/>
          <p:cNvSpPr/>
          <p:nvPr/>
        </p:nvSpPr>
        <p:spPr>
          <a:xfrm>
            <a:off x="586480" y="1227733"/>
            <a:ext cx="1249060" cy="307777"/>
          </a:xfrm>
          <a:prstGeom prst="rect">
            <a:avLst/>
          </a:prstGeom>
        </p:spPr>
        <p:txBody>
          <a:bodyPr wrap="none">
            <a:spAutoFit/>
          </a:bodyPr>
          <a:lstStyle/>
          <a:p>
            <a:r>
              <a:rPr lang="en-GB" sz="1400" b="1" dirty="0" err="1" smtClean="0">
                <a:solidFill>
                  <a:srgbClr val="000000"/>
                </a:solidFill>
                <a:latin typeface="Helvetica"/>
                <a:cs typeface="Helvetica"/>
              </a:rPr>
              <a:t>Pontcysyllte</a:t>
            </a:r>
            <a:endParaRPr lang="en-GB" sz="1400" b="1" dirty="0" smtClean="0">
              <a:solidFill>
                <a:srgbClr val="000000"/>
              </a:solidFill>
              <a:latin typeface="Helvetica"/>
              <a:cs typeface="Helvetica"/>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owerPoint-2011-Artwork-32.jpg"/>
          <p:cNvPicPr>
            <a:picLocks noChangeAspect="1"/>
          </p:cNvPicPr>
          <p:nvPr/>
        </p:nvPicPr>
        <p:blipFill>
          <a:blip r:embed="rId2" cstate="print"/>
          <a:stretch>
            <a:fillRect/>
          </a:stretch>
        </p:blipFill>
        <p:spPr>
          <a:xfrm>
            <a:off x="8562" y="0"/>
            <a:ext cx="9070848" cy="6858000"/>
          </a:xfrm>
          <a:prstGeom prst="rect">
            <a:avLst/>
          </a:prstGeom>
        </p:spPr>
      </p:pic>
      <p:sp>
        <p:nvSpPr>
          <p:cNvPr id="16389" name="Rectangle 2"/>
          <p:cNvSpPr txBox="1">
            <a:spLocks noChangeArrowheads="1"/>
          </p:cNvSpPr>
          <p:nvPr/>
        </p:nvSpPr>
        <p:spPr bwMode="auto">
          <a:xfrm>
            <a:off x="588279" y="543483"/>
            <a:ext cx="8127096" cy="571500"/>
          </a:xfrm>
          <a:prstGeom prst="rect">
            <a:avLst/>
          </a:prstGeom>
          <a:noFill/>
          <a:ln w="9525">
            <a:noFill/>
            <a:miter lim="800000"/>
            <a:headEnd/>
            <a:tailEnd/>
          </a:ln>
        </p:spPr>
        <p:txBody>
          <a:bodyPr anchor="ctr"/>
          <a:lstStyle/>
          <a:p>
            <a:r>
              <a:rPr lang="en-GB" sz="2800" b="1" dirty="0" smtClean="0">
                <a:solidFill>
                  <a:srgbClr val="D22C20"/>
                </a:solidFill>
                <a:latin typeface="Helevetica"/>
                <a:cs typeface="Helevetica"/>
              </a:rPr>
              <a:t>Transforming Wales 2</a:t>
            </a:r>
          </a:p>
        </p:txBody>
      </p:sp>
      <p:sp>
        <p:nvSpPr>
          <p:cNvPr id="9" name="Rectangle 8"/>
          <p:cNvSpPr/>
          <p:nvPr/>
        </p:nvSpPr>
        <p:spPr>
          <a:xfrm>
            <a:off x="5882784" y="5005464"/>
            <a:ext cx="2493185" cy="923330"/>
          </a:xfrm>
          <a:prstGeom prst="rect">
            <a:avLst/>
          </a:prstGeom>
        </p:spPr>
        <p:txBody>
          <a:bodyPr wrap="square" anchor="ctr">
            <a:spAutoFit/>
          </a:bodyPr>
          <a:lstStyle/>
          <a:p>
            <a:r>
              <a:rPr lang="en-US" sz="1800" dirty="0" smtClean="0">
                <a:latin typeface="Helvetica"/>
                <a:cs typeface="Helvetica"/>
              </a:rPr>
              <a:t>Industry and population changed everything…</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owerPoint-2011-Artwork-34.jpg"/>
          <p:cNvPicPr>
            <a:picLocks noChangeAspect="1"/>
          </p:cNvPicPr>
          <p:nvPr/>
        </p:nvPicPr>
        <p:blipFill>
          <a:blip r:embed="rId2" cstate="print"/>
          <a:stretch>
            <a:fillRect/>
          </a:stretch>
        </p:blipFill>
        <p:spPr>
          <a:xfrm>
            <a:off x="8562" y="0"/>
            <a:ext cx="9070848" cy="6858000"/>
          </a:xfrm>
          <a:prstGeom prst="rect">
            <a:avLst/>
          </a:prstGeom>
        </p:spPr>
      </p:pic>
      <p:sp>
        <p:nvSpPr>
          <p:cNvPr id="16389" name="Rectangle 2"/>
          <p:cNvSpPr txBox="1">
            <a:spLocks noChangeArrowheads="1"/>
          </p:cNvSpPr>
          <p:nvPr/>
        </p:nvSpPr>
        <p:spPr bwMode="auto">
          <a:xfrm>
            <a:off x="588279" y="543483"/>
            <a:ext cx="8127096" cy="571500"/>
          </a:xfrm>
          <a:prstGeom prst="rect">
            <a:avLst/>
          </a:prstGeom>
          <a:noFill/>
          <a:ln w="9525">
            <a:noFill/>
            <a:miter lim="800000"/>
            <a:headEnd/>
            <a:tailEnd/>
          </a:ln>
        </p:spPr>
        <p:txBody>
          <a:bodyPr anchor="ctr"/>
          <a:lstStyle/>
          <a:p>
            <a:r>
              <a:rPr lang="en-GB" sz="2800" b="1" dirty="0" smtClean="0">
                <a:solidFill>
                  <a:srgbClr val="D22C20"/>
                </a:solidFill>
                <a:latin typeface="Helevetica"/>
                <a:cs typeface="Helevetica"/>
              </a:rPr>
              <a:t>Wales in Revolt</a:t>
            </a:r>
          </a:p>
        </p:txBody>
      </p:sp>
      <p:sp>
        <p:nvSpPr>
          <p:cNvPr id="9" name="Rectangle 8"/>
          <p:cNvSpPr/>
          <p:nvPr/>
        </p:nvSpPr>
        <p:spPr>
          <a:xfrm>
            <a:off x="662981" y="3399234"/>
            <a:ext cx="5602655" cy="2800766"/>
          </a:xfrm>
          <a:prstGeom prst="rect">
            <a:avLst/>
          </a:prstGeom>
        </p:spPr>
        <p:txBody>
          <a:bodyPr wrap="square" anchor="ctr">
            <a:spAutoFit/>
          </a:bodyPr>
          <a:lstStyle/>
          <a:p>
            <a:r>
              <a:rPr lang="en-US" sz="1600" b="1" dirty="0" smtClean="0">
                <a:latin typeface="Helvetica"/>
                <a:cs typeface="Helvetica"/>
              </a:rPr>
              <a:t>1795 </a:t>
            </a:r>
            <a:r>
              <a:rPr lang="en-US" sz="1600" dirty="0" smtClean="0">
                <a:latin typeface="Helvetica"/>
                <a:cs typeface="Helvetica"/>
              </a:rPr>
              <a:t>	Food riots</a:t>
            </a:r>
          </a:p>
          <a:p>
            <a:r>
              <a:rPr lang="en-US" sz="1600" b="1" dirty="0" smtClean="0">
                <a:latin typeface="Helvetica"/>
                <a:cs typeface="Helvetica"/>
              </a:rPr>
              <a:t>1816</a:t>
            </a:r>
            <a:r>
              <a:rPr lang="en-US" sz="1600" dirty="0" smtClean="0">
                <a:latin typeface="Helvetica"/>
                <a:cs typeface="Helvetica"/>
              </a:rPr>
              <a:t> 	</a:t>
            </a:r>
            <a:r>
              <a:rPr lang="en-US" sz="1600" dirty="0" err="1" smtClean="0">
                <a:latin typeface="Helvetica"/>
                <a:cs typeface="Helvetica"/>
              </a:rPr>
              <a:t>Merthyr</a:t>
            </a:r>
            <a:r>
              <a:rPr lang="en-US" sz="1600" dirty="0" smtClean="0">
                <a:latin typeface="Helvetica"/>
                <a:cs typeface="Helvetica"/>
              </a:rPr>
              <a:t> </a:t>
            </a:r>
            <a:r>
              <a:rPr lang="en-US" sz="1600" dirty="0" err="1" smtClean="0">
                <a:latin typeface="Helvetica"/>
                <a:cs typeface="Helvetica"/>
              </a:rPr>
              <a:t>Tudful</a:t>
            </a:r>
            <a:endParaRPr lang="en-US" sz="1600" dirty="0" smtClean="0">
              <a:latin typeface="Helvetica"/>
              <a:cs typeface="Helvetica"/>
            </a:endParaRPr>
          </a:p>
          <a:p>
            <a:r>
              <a:rPr lang="en-US" sz="1600" b="1" dirty="0" smtClean="0">
                <a:latin typeface="Helvetica"/>
                <a:cs typeface="Helvetica"/>
              </a:rPr>
              <a:t>1822-35 </a:t>
            </a:r>
            <a:r>
              <a:rPr lang="en-US" sz="1600" dirty="0" smtClean="0">
                <a:latin typeface="Helvetica"/>
                <a:cs typeface="Helvetica"/>
              </a:rPr>
              <a:t>	The Scotch Cattle</a:t>
            </a:r>
          </a:p>
          <a:p>
            <a:r>
              <a:rPr lang="en-US" sz="1600" b="1" dirty="0" smtClean="0">
                <a:latin typeface="Helvetica"/>
                <a:cs typeface="Helvetica"/>
              </a:rPr>
              <a:t>1831 </a:t>
            </a:r>
            <a:r>
              <a:rPr lang="en-US" sz="1600" dirty="0" smtClean="0">
                <a:latin typeface="Helvetica"/>
                <a:cs typeface="Helvetica"/>
              </a:rPr>
              <a:t>	</a:t>
            </a:r>
            <a:r>
              <a:rPr lang="en-US" sz="1600" dirty="0" err="1" smtClean="0">
                <a:latin typeface="Helvetica"/>
                <a:cs typeface="Helvetica"/>
              </a:rPr>
              <a:t>Merthyr</a:t>
            </a:r>
            <a:r>
              <a:rPr lang="en-US" sz="1600" dirty="0" smtClean="0">
                <a:latin typeface="Helvetica"/>
                <a:cs typeface="Helvetica"/>
              </a:rPr>
              <a:t> </a:t>
            </a:r>
            <a:r>
              <a:rPr lang="en-US" sz="1600" dirty="0" err="1" smtClean="0">
                <a:latin typeface="Helvetica"/>
                <a:cs typeface="Helvetica"/>
              </a:rPr>
              <a:t>Tudful</a:t>
            </a:r>
            <a:endParaRPr lang="en-US" sz="1600" dirty="0" smtClean="0">
              <a:latin typeface="Helvetica"/>
              <a:cs typeface="Helvetica"/>
            </a:endParaRPr>
          </a:p>
          <a:p>
            <a:r>
              <a:rPr lang="en-US" sz="1600" b="1" dirty="0" smtClean="0">
                <a:latin typeface="Helvetica"/>
                <a:cs typeface="Helvetica"/>
              </a:rPr>
              <a:t>1839</a:t>
            </a:r>
            <a:r>
              <a:rPr lang="en-US" sz="1600" dirty="0" smtClean="0">
                <a:latin typeface="Helvetica"/>
                <a:cs typeface="Helvetica"/>
              </a:rPr>
              <a:t> 	Newport Rising</a:t>
            </a:r>
          </a:p>
          <a:p>
            <a:r>
              <a:rPr lang="en-US" sz="1600" b="1" dirty="0" smtClean="0">
                <a:latin typeface="Helvetica"/>
                <a:cs typeface="Helvetica"/>
              </a:rPr>
              <a:t>1839-43 </a:t>
            </a:r>
            <a:r>
              <a:rPr lang="en-US" sz="1600" dirty="0" smtClean="0">
                <a:latin typeface="Helvetica"/>
                <a:cs typeface="Helvetica"/>
              </a:rPr>
              <a:t>	Rebecca Riots</a:t>
            </a:r>
          </a:p>
          <a:p>
            <a:r>
              <a:rPr lang="en-US" sz="1600" b="1" dirty="0" smtClean="0">
                <a:latin typeface="Helvetica"/>
                <a:cs typeface="Helvetica"/>
              </a:rPr>
              <a:t>1869</a:t>
            </a:r>
            <a:r>
              <a:rPr lang="en-US" sz="1600" dirty="0" smtClean="0">
                <a:latin typeface="Helvetica"/>
                <a:cs typeface="Helvetica"/>
              </a:rPr>
              <a:t> 	Mold Riots</a:t>
            </a:r>
          </a:p>
          <a:p>
            <a:r>
              <a:rPr lang="en-US" sz="1600" b="1" dirty="0" smtClean="0">
                <a:latin typeface="Helvetica"/>
                <a:cs typeface="Helvetica"/>
              </a:rPr>
              <a:t>1887-95 </a:t>
            </a:r>
            <a:r>
              <a:rPr lang="en-US" sz="1600" dirty="0" smtClean="0">
                <a:latin typeface="Helvetica"/>
                <a:cs typeface="Helvetica"/>
              </a:rPr>
              <a:t>	The Tithe War</a:t>
            </a:r>
          </a:p>
          <a:p>
            <a:r>
              <a:rPr lang="en-US" sz="1600" b="1" dirty="0" smtClean="0">
                <a:latin typeface="Helvetica"/>
                <a:cs typeface="Helvetica"/>
              </a:rPr>
              <a:t>1900-03 </a:t>
            </a:r>
            <a:r>
              <a:rPr lang="en-US" sz="1600" dirty="0" smtClean="0">
                <a:latin typeface="Helvetica"/>
                <a:cs typeface="Helvetica"/>
              </a:rPr>
              <a:t>	Slate Industry</a:t>
            </a:r>
          </a:p>
          <a:p>
            <a:r>
              <a:rPr lang="en-US" sz="1600" b="1" dirty="0" smtClean="0">
                <a:latin typeface="Helvetica"/>
                <a:cs typeface="Helvetica"/>
              </a:rPr>
              <a:t>1910</a:t>
            </a:r>
            <a:r>
              <a:rPr lang="en-US" sz="1600" dirty="0" smtClean="0">
                <a:latin typeface="Helvetica"/>
                <a:cs typeface="Helvetica"/>
              </a:rPr>
              <a:t> 	</a:t>
            </a:r>
            <a:r>
              <a:rPr lang="en-US" sz="1600" dirty="0" err="1" smtClean="0">
                <a:latin typeface="Helvetica"/>
                <a:cs typeface="Helvetica"/>
              </a:rPr>
              <a:t>Tonypandy</a:t>
            </a:r>
            <a:r>
              <a:rPr lang="en-US" sz="1600" dirty="0" smtClean="0">
                <a:latin typeface="Helvetica"/>
                <a:cs typeface="Helvetica"/>
              </a:rPr>
              <a:t> riots</a:t>
            </a:r>
          </a:p>
          <a:p>
            <a:r>
              <a:rPr lang="en-US" sz="1600" b="1" dirty="0" smtClean="0">
                <a:latin typeface="Helvetica"/>
                <a:cs typeface="Helvetica"/>
              </a:rPr>
              <a:t>1911</a:t>
            </a:r>
            <a:r>
              <a:rPr lang="en-US" sz="1600" dirty="0" smtClean="0">
                <a:latin typeface="Helvetica"/>
                <a:cs typeface="Helvetica"/>
              </a:rPr>
              <a:t> 	</a:t>
            </a:r>
            <a:r>
              <a:rPr lang="en-US" sz="1600" dirty="0" err="1" smtClean="0">
                <a:latin typeface="Helvetica"/>
                <a:cs typeface="Helvetica"/>
              </a:rPr>
              <a:t>Llanelli</a:t>
            </a:r>
            <a:r>
              <a:rPr lang="en-US" sz="1600" dirty="0" smtClean="0">
                <a:latin typeface="Helvetica"/>
                <a:cs typeface="Helvetica"/>
              </a:rPr>
              <a:t> riots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owerPoint-2011-Artwork-36.jpg"/>
          <p:cNvPicPr>
            <a:picLocks noChangeAspect="1"/>
          </p:cNvPicPr>
          <p:nvPr/>
        </p:nvPicPr>
        <p:blipFill>
          <a:blip r:embed="rId2" cstate="print"/>
          <a:stretch>
            <a:fillRect/>
          </a:stretch>
        </p:blipFill>
        <p:spPr>
          <a:xfrm>
            <a:off x="8562" y="0"/>
            <a:ext cx="9070848" cy="6858000"/>
          </a:xfrm>
          <a:prstGeom prst="rect">
            <a:avLst/>
          </a:prstGeom>
        </p:spPr>
      </p:pic>
      <p:sp>
        <p:nvSpPr>
          <p:cNvPr id="16389" name="Rectangle 2"/>
          <p:cNvSpPr txBox="1">
            <a:spLocks noChangeArrowheads="1"/>
          </p:cNvSpPr>
          <p:nvPr/>
        </p:nvSpPr>
        <p:spPr bwMode="auto">
          <a:xfrm>
            <a:off x="588279" y="543483"/>
            <a:ext cx="8127096" cy="571500"/>
          </a:xfrm>
          <a:prstGeom prst="rect">
            <a:avLst/>
          </a:prstGeom>
          <a:noFill/>
          <a:ln w="9525">
            <a:noFill/>
            <a:miter lim="800000"/>
            <a:headEnd/>
            <a:tailEnd/>
          </a:ln>
        </p:spPr>
        <p:txBody>
          <a:bodyPr anchor="ctr"/>
          <a:lstStyle/>
          <a:p>
            <a:r>
              <a:rPr lang="en-GB" sz="2800" b="1" dirty="0" smtClean="0">
                <a:solidFill>
                  <a:srgbClr val="D22C20"/>
                </a:solidFill>
                <a:latin typeface="Helevetica"/>
                <a:cs typeface="Helevetica"/>
              </a:rPr>
              <a:t>Awakening Wales</a:t>
            </a:r>
          </a:p>
        </p:txBody>
      </p:sp>
      <p:sp>
        <p:nvSpPr>
          <p:cNvPr id="9" name="Rectangle 8"/>
          <p:cNvSpPr/>
          <p:nvPr/>
        </p:nvSpPr>
        <p:spPr>
          <a:xfrm>
            <a:off x="4472785" y="5659162"/>
            <a:ext cx="4052589" cy="523220"/>
          </a:xfrm>
          <a:prstGeom prst="rect">
            <a:avLst/>
          </a:prstGeom>
        </p:spPr>
        <p:txBody>
          <a:bodyPr wrap="square" anchor="ctr">
            <a:spAutoFit/>
          </a:bodyPr>
          <a:lstStyle/>
          <a:p>
            <a:r>
              <a:rPr lang="en-US" sz="1400" dirty="0" smtClean="0">
                <a:latin typeface="Helvetica"/>
                <a:cs typeface="Helvetica"/>
              </a:rPr>
              <a:t>Evan a James James memorial </a:t>
            </a:r>
            <a:r>
              <a:rPr lang="en-US" sz="1400" dirty="0" err="1" smtClean="0">
                <a:latin typeface="Helvetica"/>
                <a:cs typeface="Helvetica"/>
              </a:rPr>
              <a:t>Pontypridd</a:t>
            </a:r>
            <a:r>
              <a:rPr lang="en-US" sz="1400" dirty="0" smtClean="0">
                <a:latin typeface="Helvetica"/>
                <a:cs typeface="Helvetica"/>
              </a:rPr>
              <a:t> – author and composer</a:t>
            </a:r>
          </a:p>
          <a:p>
            <a:endParaRPr lang="en-US" sz="1400" dirty="0" smtClean="0">
              <a:latin typeface="Helvetica"/>
              <a:cs typeface="Helvetica"/>
            </a:endParaRPr>
          </a:p>
        </p:txBody>
      </p:sp>
      <p:sp>
        <p:nvSpPr>
          <p:cNvPr id="7" name="Rectangle 6"/>
          <p:cNvSpPr/>
          <p:nvPr/>
        </p:nvSpPr>
        <p:spPr>
          <a:xfrm>
            <a:off x="600612" y="5874605"/>
            <a:ext cx="3750782" cy="307777"/>
          </a:xfrm>
          <a:prstGeom prst="rect">
            <a:avLst/>
          </a:prstGeom>
        </p:spPr>
        <p:txBody>
          <a:bodyPr wrap="square" anchor="ctr">
            <a:spAutoFit/>
          </a:bodyPr>
          <a:lstStyle/>
          <a:p>
            <a:r>
              <a:rPr lang="en-US" sz="1400" b="1" dirty="0" smtClean="0">
                <a:latin typeface="Helvetica"/>
                <a:cs typeface="Helvetica"/>
              </a:rPr>
              <a:t>The National Anthem, 1858</a:t>
            </a:r>
            <a:endParaRPr lang="en-US" sz="1400" dirty="0" smtClean="0">
              <a:latin typeface="Helvetica"/>
              <a:cs typeface="Helvetica"/>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owerPoint-2011-Artwork-37.jpg"/>
          <p:cNvPicPr>
            <a:picLocks noChangeAspect="1"/>
          </p:cNvPicPr>
          <p:nvPr/>
        </p:nvPicPr>
        <p:blipFill>
          <a:blip r:embed="rId2" cstate="print"/>
          <a:stretch>
            <a:fillRect/>
          </a:stretch>
        </p:blipFill>
        <p:spPr>
          <a:xfrm>
            <a:off x="8562" y="0"/>
            <a:ext cx="9070848" cy="6858000"/>
          </a:xfrm>
          <a:prstGeom prst="rect">
            <a:avLst/>
          </a:prstGeom>
        </p:spPr>
      </p:pic>
      <p:sp>
        <p:nvSpPr>
          <p:cNvPr id="16389" name="Rectangle 2"/>
          <p:cNvSpPr txBox="1">
            <a:spLocks noChangeArrowheads="1"/>
          </p:cNvSpPr>
          <p:nvPr/>
        </p:nvSpPr>
        <p:spPr bwMode="auto">
          <a:xfrm>
            <a:off x="588279" y="543483"/>
            <a:ext cx="8127096" cy="571500"/>
          </a:xfrm>
          <a:prstGeom prst="rect">
            <a:avLst/>
          </a:prstGeom>
          <a:noFill/>
          <a:ln w="9525">
            <a:noFill/>
            <a:miter lim="800000"/>
            <a:headEnd/>
            <a:tailEnd/>
          </a:ln>
        </p:spPr>
        <p:txBody>
          <a:bodyPr anchor="ctr"/>
          <a:lstStyle/>
          <a:p>
            <a:r>
              <a:rPr lang="en-GB" sz="2800" b="1" dirty="0" smtClean="0">
                <a:solidFill>
                  <a:srgbClr val="D22C20"/>
                </a:solidFill>
                <a:latin typeface="Helevetica"/>
                <a:cs typeface="Helevetica"/>
              </a:rPr>
              <a:t>Awakening Wales</a:t>
            </a:r>
          </a:p>
        </p:txBody>
      </p:sp>
      <p:sp>
        <p:nvSpPr>
          <p:cNvPr id="9" name="Rectangle 8"/>
          <p:cNvSpPr/>
          <p:nvPr/>
        </p:nvSpPr>
        <p:spPr>
          <a:xfrm>
            <a:off x="578937" y="1204672"/>
            <a:ext cx="5341199" cy="369332"/>
          </a:xfrm>
          <a:prstGeom prst="rect">
            <a:avLst/>
          </a:prstGeom>
        </p:spPr>
        <p:txBody>
          <a:bodyPr wrap="square" anchor="ctr">
            <a:spAutoFit/>
          </a:bodyPr>
          <a:lstStyle/>
          <a:p>
            <a:r>
              <a:rPr lang="en-US" sz="1800" dirty="0" smtClean="0">
                <a:latin typeface="Helvetica"/>
                <a:cs typeface="Helvetica"/>
              </a:rPr>
              <a:t>The first National Institutions1872 &gt;</a:t>
            </a:r>
          </a:p>
        </p:txBody>
      </p:sp>
      <p:sp>
        <p:nvSpPr>
          <p:cNvPr id="11" name="Rectangle 10"/>
          <p:cNvSpPr/>
          <p:nvPr/>
        </p:nvSpPr>
        <p:spPr>
          <a:xfrm>
            <a:off x="599424" y="5862640"/>
            <a:ext cx="2000718" cy="307777"/>
          </a:xfrm>
          <a:prstGeom prst="rect">
            <a:avLst/>
          </a:prstGeom>
        </p:spPr>
        <p:txBody>
          <a:bodyPr wrap="none">
            <a:spAutoFit/>
          </a:bodyPr>
          <a:lstStyle/>
          <a:p>
            <a:r>
              <a:rPr lang="en-GB" sz="1400" b="1" dirty="0" smtClean="0">
                <a:solidFill>
                  <a:srgbClr val="000000"/>
                </a:solidFill>
                <a:latin typeface="Helvetica"/>
                <a:cs typeface="Helvetica"/>
              </a:rPr>
              <a:t>National Library 1907</a:t>
            </a:r>
          </a:p>
        </p:txBody>
      </p:sp>
      <p:sp>
        <p:nvSpPr>
          <p:cNvPr id="12" name="Rectangle 11"/>
          <p:cNvSpPr/>
          <p:nvPr/>
        </p:nvSpPr>
        <p:spPr>
          <a:xfrm>
            <a:off x="6382493" y="4340458"/>
            <a:ext cx="2031325" cy="307777"/>
          </a:xfrm>
          <a:prstGeom prst="rect">
            <a:avLst/>
          </a:prstGeom>
        </p:spPr>
        <p:txBody>
          <a:bodyPr wrap="none">
            <a:spAutoFit/>
          </a:bodyPr>
          <a:lstStyle/>
          <a:p>
            <a:pPr algn="ctr"/>
            <a:r>
              <a:rPr lang="en-GB" sz="1400" dirty="0" smtClean="0">
                <a:solidFill>
                  <a:schemeClr val="bg1"/>
                </a:solidFill>
                <a:latin typeface="Helvetica"/>
                <a:cs typeface="Helvetica"/>
              </a:rPr>
              <a:t>National </a:t>
            </a:r>
            <a:r>
              <a:rPr lang="en-GB" sz="1400" smtClean="0">
                <a:solidFill>
                  <a:schemeClr val="bg1"/>
                </a:solidFill>
                <a:latin typeface="Helvetica"/>
                <a:cs typeface="Helvetica"/>
              </a:rPr>
              <a:t>Museum 1907</a:t>
            </a:r>
            <a:endParaRPr lang="en-GB" sz="1400" dirty="0" smtClean="0">
              <a:solidFill>
                <a:schemeClr val="bg1"/>
              </a:solidFill>
              <a:latin typeface="Helvetica"/>
              <a:cs typeface="Helvetica"/>
            </a:endParaRPr>
          </a:p>
        </p:txBody>
      </p:sp>
      <p:sp>
        <p:nvSpPr>
          <p:cNvPr id="13" name="Rectangle 12"/>
          <p:cNvSpPr/>
          <p:nvPr/>
        </p:nvSpPr>
        <p:spPr>
          <a:xfrm>
            <a:off x="3637192" y="4340458"/>
            <a:ext cx="2130636" cy="307777"/>
          </a:xfrm>
          <a:prstGeom prst="rect">
            <a:avLst/>
          </a:prstGeom>
        </p:spPr>
        <p:txBody>
          <a:bodyPr wrap="none">
            <a:spAutoFit/>
          </a:bodyPr>
          <a:lstStyle/>
          <a:p>
            <a:pPr algn="r"/>
            <a:r>
              <a:rPr lang="en-GB" sz="1400" dirty="0" smtClean="0">
                <a:solidFill>
                  <a:schemeClr val="bg1"/>
                </a:solidFill>
                <a:latin typeface="Helvetica"/>
                <a:cs typeface="Helvetica"/>
              </a:rPr>
              <a:t>National University 1872</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owerPoint-2011-Artwork.pdf"/>
          <p:cNvPicPr>
            <a:picLocks noChangeAspect="1"/>
          </p:cNvPicPr>
          <p:nvPr/>
        </p:nvPicPr>
        <p:blipFill>
          <a:blip r:embed="rId2" cstate="print"/>
          <a:stretch>
            <a:fillRect/>
          </a:stretch>
        </p:blipFill>
        <p:spPr>
          <a:xfrm>
            <a:off x="-65366" y="0"/>
            <a:ext cx="9144000" cy="6858000"/>
          </a:xfrm>
          <a:prstGeom prst="rect">
            <a:avLst/>
          </a:prstGeom>
        </p:spPr>
      </p:pic>
      <p:sp>
        <p:nvSpPr>
          <p:cNvPr id="16389" name="Rectangle 2"/>
          <p:cNvSpPr txBox="1">
            <a:spLocks noChangeArrowheads="1"/>
          </p:cNvSpPr>
          <p:nvPr/>
        </p:nvSpPr>
        <p:spPr bwMode="auto">
          <a:xfrm>
            <a:off x="588279" y="543483"/>
            <a:ext cx="8127096" cy="571500"/>
          </a:xfrm>
          <a:prstGeom prst="rect">
            <a:avLst/>
          </a:prstGeom>
          <a:noFill/>
          <a:ln w="9525">
            <a:noFill/>
            <a:miter lim="800000"/>
            <a:headEnd/>
            <a:tailEnd/>
          </a:ln>
        </p:spPr>
        <p:txBody>
          <a:bodyPr anchor="ctr"/>
          <a:lstStyle/>
          <a:p>
            <a:r>
              <a:rPr lang="en-GB" sz="2800" b="1" dirty="0" smtClean="0">
                <a:solidFill>
                  <a:srgbClr val="D22C20"/>
                </a:solidFill>
                <a:latin typeface="Helevetica"/>
                <a:cs typeface="Helevetica"/>
              </a:rPr>
              <a:t>Depressed Wales 1914-39</a:t>
            </a:r>
          </a:p>
        </p:txBody>
      </p:sp>
      <p:sp>
        <p:nvSpPr>
          <p:cNvPr id="9" name="Rectangle 8"/>
          <p:cNvSpPr/>
          <p:nvPr/>
        </p:nvSpPr>
        <p:spPr>
          <a:xfrm>
            <a:off x="578937" y="1204672"/>
            <a:ext cx="5341199" cy="830997"/>
          </a:xfrm>
          <a:prstGeom prst="rect">
            <a:avLst/>
          </a:prstGeom>
        </p:spPr>
        <p:txBody>
          <a:bodyPr wrap="square" anchor="ctr">
            <a:spAutoFit/>
          </a:bodyPr>
          <a:lstStyle/>
          <a:p>
            <a:r>
              <a:rPr lang="en-US" dirty="0" smtClean="0">
                <a:latin typeface="Helvetica"/>
                <a:cs typeface="Helvetica"/>
              </a:rPr>
              <a:t>35,000 dead in WWI</a:t>
            </a:r>
          </a:p>
          <a:p>
            <a:r>
              <a:rPr lang="en-US" dirty="0" smtClean="0">
                <a:latin typeface="Helvetica"/>
                <a:cs typeface="Helvetica"/>
              </a:rPr>
              <a:t>300,000 emigrate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owerPoint-2011-Artwork-15.jpg"/>
          <p:cNvPicPr>
            <a:picLocks noChangeAspect="1"/>
          </p:cNvPicPr>
          <p:nvPr/>
        </p:nvPicPr>
        <p:blipFill>
          <a:blip r:embed="rId2" cstate="print"/>
          <a:stretch>
            <a:fillRect/>
          </a:stretch>
        </p:blipFill>
        <p:spPr>
          <a:xfrm>
            <a:off x="8142" y="0"/>
            <a:ext cx="9070848" cy="6858000"/>
          </a:xfrm>
          <a:prstGeom prst="rect">
            <a:avLst/>
          </a:prstGeom>
        </p:spPr>
      </p:pic>
      <p:sp>
        <p:nvSpPr>
          <p:cNvPr id="16389" name="Rectangle 2"/>
          <p:cNvSpPr txBox="1">
            <a:spLocks noChangeArrowheads="1"/>
          </p:cNvSpPr>
          <p:nvPr/>
        </p:nvSpPr>
        <p:spPr bwMode="auto">
          <a:xfrm>
            <a:off x="588279" y="543483"/>
            <a:ext cx="8127096" cy="571500"/>
          </a:xfrm>
          <a:prstGeom prst="rect">
            <a:avLst/>
          </a:prstGeom>
          <a:noFill/>
          <a:ln w="9525">
            <a:noFill/>
            <a:miter lim="800000"/>
            <a:headEnd/>
            <a:tailEnd/>
          </a:ln>
        </p:spPr>
        <p:txBody>
          <a:bodyPr anchor="ctr"/>
          <a:lstStyle/>
          <a:p>
            <a:r>
              <a:rPr lang="en-GB" sz="3000" b="1" dirty="0" smtClean="0">
                <a:solidFill>
                  <a:srgbClr val="D22C20"/>
                </a:solidFill>
                <a:latin typeface="Helevetica"/>
                <a:cs typeface="Helevetica"/>
              </a:rPr>
              <a:t>Landscapes of Welsh Legend</a:t>
            </a:r>
          </a:p>
        </p:txBody>
      </p:sp>
      <p:sp>
        <p:nvSpPr>
          <p:cNvPr id="6" name="Rectangle 5"/>
          <p:cNvSpPr/>
          <p:nvPr/>
        </p:nvSpPr>
        <p:spPr>
          <a:xfrm>
            <a:off x="4473665" y="1436057"/>
            <a:ext cx="3933412" cy="1815882"/>
          </a:xfrm>
          <a:prstGeom prst="rect">
            <a:avLst/>
          </a:prstGeom>
        </p:spPr>
        <p:txBody>
          <a:bodyPr wrap="square">
            <a:spAutoFit/>
          </a:bodyPr>
          <a:lstStyle/>
          <a:p>
            <a:r>
              <a:rPr lang="en-GB" sz="1400" b="1" dirty="0" smtClean="0">
                <a:latin typeface="Helvetica"/>
                <a:cs typeface="Helvetica"/>
              </a:rPr>
              <a:t>Pen-</a:t>
            </a:r>
            <a:r>
              <a:rPr lang="en-GB" sz="1400" b="1" dirty="0" err="1" smtClean="0">
                <a:latin typeface="Helvetica"/>
                <a:cs typeface="Helvetica"/>
              </a:rPr>
              <a:t>y</a:t>
            </a:r>
            <a:r>
              <a:rPr lang="en-GB" sz="1400" b="1" dirty="0" smtClean="0">
                <a:latin typeface="Helvetica"/>
                <a:cs typeface="Helvetica"/>
              </a:rPr>
              <a:t>-fan in the Brecon Beacons, </a:t>
            </a:r>
            <a:r>
              <a:rPr lang="en-GB" sz="1400" dirty="0" smtClean="0">
                <a:latin typeface="Helvetica"/>
                <a:cs typeface="Helvetica"/>
              </a:rPr>
              <a:t/>
            </a:r>
            <a:br>
              <a:rPr lang="en-GB" sz="1400" dirty="0" smtClean="0">
                <a:latin typeface="Helvetica"/>
                <a:cs typeface="Helvetica"/>
              </a:rPr>
            </a:br>
            <a:r>
              <a:rPr lang="en-GB" sz="1400" dirty="0" smtClean="0">
                <a:latin typeface="Helvetica"/>
                <a:cs typeface="Helvetica"/>
              </a:rPr>
              <a:t>once known as </a:t>
            </a:r>
            <a:r>
              <a:rPr lang="en-GB" sz="1400" dirty="0" err="1" smtClean="0">
                <a:latin typeface="Helvetica"/>
                <a:cs typeface="Helvetica"/>
              </a:rPr>
              <a:t>Cadair</a:t>
            </a:r>
            <a:r>
              <a:rPr lang="en-GB" sz="1400" dirty="0" smtClean="0">
                <a:latin typeface="Helvetica"/>
                <a:cs typeface="Helvetica"/>
              </a:rPr>
              <a:t> Arthur  - Arthur’s seat</a:t>
            </a:r>
          </a:p>
          <a:p>
            <a:endParaRPr lang="en-GB" sz="1400" dirty="0" smtClean="0">
              <a:latin typeface="Helvetica"/>
              <a:cs typeface="Helvetica"/>
            </a:endParaRPr>
          </a:p>
          <a:p>
            <a:endParaRPr lang="en-GB" sz="1400" dirty="0" smtClean="0">
              <a:latin typeface="Helvetica"/>
              <a:cs typeface="Helvetica"/>
            </a:endParaRPr>
          </a:p>
          <a:p>
            <a:endParaRPr lang="en-GB" sz="1400" dirty="0" smtClean="0">
              <a:latin typeface="Helvetica"/>
              <a:cs typeface="Helvetica"/>
            </a:endParaRPr>
          </a:p>
          <a:p>
            <a:endParaRPr lang="en-GB" sz="1400" dirty="0" smtClean="0">
              <a:latin typeface="Helvetica"/>
              <a:cs typeface="Helvetica"/>
            </a:endParaRPr>
          </a:p>
          <a:p>
            <a:r>
              <a:rPr lang="en-GB" sz="1400" dirty="0" smtClean="0">
                <a:latin typeface="Helvetica"/>
                <a:cs typeface="Helvetica"/>
              </a:rPr>
              <a:t>A Neolithic Cromlech, called </a:t>
            </a:r>
            <a:r>
              <a:rPr lang="en-GB" sz="1400" b="1" dirty="0" err="1" smtClean="0">
                <a:latin typeface="Helvetica"/>
                <a:cs typeface="Helvetica"/>
              </a:rPr>
              <a:t>Coetan</a:t>
            </a:r>
            <a:r>
              <a:rPr lang="en-GB" sz="1400" b="1" dirty="0" smtClean="0">
                <a:latin typeface="Helvetica"/>
                <a:cs typeface="Helvetica"/>
              </a:rPr>
              <a:t> Arthur – Arthur’s </a:t>
            </a:r>
            <a:r>
              <a:rPr lang="en-GB" sz="1400" b="1" dirty="0" err="1" smtClean="0">
                <a:latin typeface="Helvetica"/>
                <a:cs typeface="Helvetica"/>
              </a:rPr>
              <a:t>Quoit</a:t>
            </a:r>
            <a:r>
              <a:rPr lang="en-GB" sz="1400" dirty="0" smtClean="0">
                <a:latin typeface="Helvetica"/>
                <a:cs typeface="Helvetica"/>
              </a:rPr>
              <a:t> (Pembrokeshire)</a:t>
            </a:r>
          </a:p>
          <a:p>
            <a:endParaRPr lang="en-GB" sz="1400" dirty="0" smtClean="0">
              <a:latin typeface="Helvetica"/>
              <a:cs typeface="Helvetica"/>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owerPoint-2011-Artwork.pdf"/>
          <p:cNvPicPr>
            <a:picLocks noChangeAspect="1"/>
          </p:cNvPicPr>
          <p:nvPr/>
        </p:nvPicPr>
        <p:blipFill>
          <a:blip r:embed="rId2" cstate="print"/>
          <a:stretch>
            <a:fillRect/>
          </a:stretch>
        </p:blipFill>
        <p:spPr>
          <a:xfrm>
            <a:off x="-56028" y="0"/>
            <a:ext cx="9144000" cy="6858000"/>
          </a:xfrm>
          <a:prstGeom prst="rect">
            <a:avLst/>
          </a:prstGeom>
        </p:spPr>
      </p:pic>
      <p:sp>
        <p:nvSpPr>
          <p:cNvPr id="16389" name="Rectangle 2"/>
          <p:cNvSpPr txBox="1">
            <a:spLocks noChangeArrowheads="1"/>
          </p:cNvSpPr>
          <p:nvPr/>
        </p:nvSpPr>
        <p:spPr bwMode="auto">
          <a:xfrm>
            <a:off x="588279" y="543483"/>
            <a:ext cx="8127096" cy="571500"/>
          </a:xfrm>
          <a:prstGeom prst="rect">
            <a:avLst/>
          </a:prstGeom>
          <a:noFill/>
          <a:ln w="9525">
            <a:noFill/>
            <a:miter lim="800000"/>
            <a:headEnd/>
            <a:tailEnd/>
          </a:ln>
        </p:spPr>
        <p:txBody>
          <a:bodyPr anchor="ctr"/>
          <a:lstStyle/>
          <a:p>
            <a:r>
              <a:rPr lang="en-GB" sz="2800" b="1" dirty="0" smtClean="0">
                <a:solidFill>
                  <a:srgbClr val="D22C20"/>
                </a:solidFill>
                <a:latin typeface="Helevetica"/>
                <a:cs typeface="Helevetica"/>
              </a:rPr>
              <a:t>Rekindling Wales</a:t>
            </a:r>
          </a:p>
        </p:txBody>
      </p:sp>
      <p:sp>
        <p:nvSpPr>
          <p:cNvPr id="9" name="Rectangle 8"/>
          <p:cNvSpPr/>
          <p:nvPr/>
        </p:nvSpPr>
        <p:spPr>
          <a:xfrm>
            <a:off x="578937" y="1204672"/>
            <a:ext cx="5341199" cy="3616374"/>
          </a:xfrm>
          <a:prstGeom prst="rect">
            <a:avLst/>
          </a:prstGeom>
        </p:spPr>
        <p:txBody>
          <a:bodyPr wrap="square" anchor="t">
            <a:spAutoFit/>
          </a:bodyPr>
          <a:lstStyle/>
          <a:p>
            <a:pPr>
              <a:spcAft>
                <a:spcPts val="600"/>
              </a:spcAft>
            </a:pPr>
            <a:r>
              <a:rPr lang="en-US" sz="2100" b="1" dirty="0" smtClean="0">
                <a:latin typeface="Helvetica"/>
                <a:cs typeface="Helvetica"/>
              </a:rPr>
              <a:t>1922 </a:t>
            </a:r>
            <a:r>
              <a:rPr lang="en-US" sz="2100" dirty="0" smtClean="0">
                <a:latin typeface="Helvetica"/>
                <a:cs typeface="Helvetica"/>
              </a:rPr>
              <a:t>	</a:t>
            </a:r>
            <a:r>
              <a:rPr lang="en-US" sz="2100" dirty="0" err="1" smtClean="0">
                <a:latin typeface="Helvetica"/>
                <a:cs typeface="Helvetica"/>
              </a:rPr>
              <a:t>Urdd</a:t>
            </a:r>
            <a:r>
              <a:rPr lang="en-US" sz="2100" dirty="0" smtClean="0">
                <a:latin typeface="Helvetica"/>
                <a:cs typeface="Helvetica"/>
              </a:rPr>
              <a:t> </a:t>
            </a:r>
            <a:r>
              <a:rPr lang="en-US" sz="2100" dirty="0" err="1" smtClean="0">
                <a:latin typeface="Helvetica"/>
                <a:cs typeface="Helvetica"/>
              </a:rPr>
              <a:t>Gobaith</a:t>
            </a:r>
            <a:r>
              <a:rPr lang="en-US" sz="2100" dirty="0" smtClean="0">
                <a:latin typeface="Helvetica"/>
                <a:cs typeface="Helvetica"/>
              </a:rPr>
              <a:t> </a:t>
            </a:r>
            <a:r>
              <a:rPr lang="en-US" sz="2100" dirty="0" err="1" smtClean="0">
                <a:latin typeface="Helvetica"/>
                <a:cs typeface="Helvetica"/>
              </a:rPr>
              <a:t>Cymru</a:t>
            </a:r>
            <a:endParaRPr lang="en-US" sz="2100" dirty="0" smtClean="0">
              <a:latin typeface="Helvetica"/>
              <a:cs typeface="Helvetica"/>
            </a:endParaRPr>
          </a:p>
          <a:p>
            <a:pPr>
              <a:spcAft>
                <a:spcPts val="600"/>
              </a:spcAft>
            </a:pPr>
            <a:r>
              <a:rPr lang="en-US" sz="2100" b="1" dirty="0" smtClean="0">
                <a:latin typeface="Helvetica"/>
                <a:cs typeface="Helvetica"/>
              </a:rPr>
              <a:t>1946 </a:t>
            </a:r>
            <a:r>
              <a:rPr lang="en-US" sz="2100" dirty="0" smtClean="0">
                <a:latin typeface="Helvetica"/>
                <a:cs typeface="Helvetica"/>
              </a:rPr>
              <a:t>	Welsh National Opera</a:t>
            </a:r>
          </a:p>
          <a:p>
            <a:pPr>
              <a:spcAft>
                <a:spcPts val="600"/>
              </a:spcAft>
            </a:pPr>
            <a:r>
              <a:rPr lang="en-US" sz="2100" b="1" dirty="0" smtClean="0">
                <a:latin typeface="Helvetica"/>
                <a:cs typeface="Helvetica"/>
              </a:rPr>
              <a:t>1948 </a:t>
            </a:r>
            <a:r>
              <a:rPr lang="en-US" sz="2100" dirty="0" smtClean="0">
                <a:latin typeface="Helvetica"/>
                <a:cs typeface="Helvetica"/>
              </a:rPr>
              <a:t>	Council of Wales</a:t>
            </a:r>
          </a:p>
          <a:p>
            <a:pPr>
              <a:spcAft>
                <a:spcPts val="600"/>
              </a:spcAft>
            </a:pPr>
            <a:r>
              <a:rPr lang="en-US" sz="2100" b="1" dirty="0" smtClean="0">
                <a:latin typeface="Helvetica"/>
                <a:cs typeface="Helvetica"/>
              </a:rPr>
              <a:t>1948 </a:t>
            </a:r>
            <a:r>
              <a:rPr lang="en-US" sz="2100" dirty="0" smtClean="0">
                <a:latin typeface="Helvetica"/>
                <a:cs typeface="Helvetica"/>
              </a:rPr>
              <a:t>	Welsh Folk Museum</a:t>
            </a:r>
          </a:p>
          <a:p>
            <a:pPr>
              <a:spcAft>
                <a:spcPts val="600"/>
              </a:spcAft>
            </a:pPr>
            <a:r>
              <a:rPr lang="en-US" sz="2100" b="1" dirty="0" smtClean="0">
                <a:latin typeface="Helvetica"/>
                <a:cs typeface="Helvetica"/>
              </a:rPr>
              <a:t>1951 </a:t>
            </a:r>
            <a:r>
              <a:rPr lang="en-US" sz="2100" dirty="0" smtClean="0">
                <a:latin typeface="Helvetica"/>
                <a:cs typeface="Helvetica"/>
              </a:rPr>
              <a:t>	Minister of State for Wales</a:t>
            </a:r>
          </a:p>
          <a:p>
            <a:pPr>
              <a:spcAft>
                <a:spcPts val="600"/>
              </a:spcAft>
            </a:pPr>
            <a:r>
              <a:rPr lang="en-US" sz="2100" b="1" dirty="0" smtClean="0">
                <a:latin typeface="Helvetica"/>
                <a:cs typeface="Helvetica"/>
              </a:rPr>
              <a:t>1953 </a:t>
            </a:r>
            <a:r>
              <a:rPr lang="en-US" sz="2100" dirty="0" smtClean="0">
                <a:latin typeface="Helvetica"/>
                <a:cs typeface="Helvetica"/>
              </a:rPr>
              <a:t>	Welsh Broadcasting Council</a:t>
            </a:r>
          </a:p>
          <a:p>
            <a:pPr>
              <a:spcAft>
                <a:spcPts val="600"/>
              </a:spcAft>
            </a:pPr>
            <a:r>
              <a:rPr lang="en-US" sz="2100" b="1" dirty="0" smtClean="0">
                <a:latin typeface="Helvetica"/>
                <a:cs typeface="Helvetica"/>
              </a:rPr>
              <a:t>1955 </a:t>
            </a:r>
            <a:r>
              <a:rPr lang="en-US" sz="2100" dirty="0" smtClean="0">
                <a:latin typeface="Helvetica"/>
                <a:cs typeface="Helvetica"/>
              </a:rPr>
              <a:t>	Cardiff Capital of Wales</a:t>
            </a:r>
          </a:p>
          <a:p>
            <a:pPr>
              <a:spcAft>
                <a:spcPts val="600"/>
              </a:spcAft>
            </a:pPr>
            <a:r>
              <a:rPr lang="en-US" sz="2100" b="1" dirty="0" smtClean="0">
                <a:latin typeface="Helvetica"/>
                <a:cs typeface="Helvetica"/>
              </a:rPr>
              <a:t>1964 </a:t>
            </a:r>
            <a:r>
              <a:rPr lang="en-US" sz="2100" dirty="0" smtClean="0">
                <a:latin typeface="Helvetica"/>
                <a:cs typeface="Helvetica"/>
              </a:rPr>
              <a:t>	Secretary of State for Wales</a:t>
            </a:r>
          </a:p>
          <a:p>
            <a:pPr>
              <a:spcAft>
                <a:spcPts val="600"/>
              </a:spcAft>
            </a:pPr>
            <a:r>
              <a:rPr lang="en-US" sz="2100" b="1" dirty="0" smtClean="0">
                <a:latin typeface="Helvetica"/>
                <a:cs typeface="Helvetica"/>
              </a:rPr>
              <a:t>1964 </a:t>
            </a:r>
            <a:r>
              <a:rPr lang="en-US" sz="2100" dirty="0" smtClean="0">
                <a:latin typeface="Helvetica"/>
                <a:cs typeface="Helvetica"/>
              </a:rPr>
              <a:t>	The Welsh Office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owerPoint-2011-Artwork.pdf"/>
          <p:cNvPicPr>
            <a:picLocks noChangeAspect="1"/>
          </p:cNvPicPr>
          <p:nvPr/>
        </p:nvPicPr>
        <p:blipFill>
          <a:blip r:embed="rId2" cstate="print"/>
          <a:stretch>
            <a:fillRect/>
          </a:stretch>
        </p:blipFill>
        <p:spPr>
          <a:xfrm>
            <a:off x="-74704" y="0"/>
            <a:ext cx="9144000" cy="6858000"/>
          </a:xfrm>
          <a:prstGeom prst="rect">
            <a:avLst/>
          </a:prstGeom>
        </p:spPr>
      </p:pic>
      <p:sp>
        <p:nvSpPr>
          <p:cNvPr id="16389" name="Rectangle 2"/>
          <p:cNvSpPr txBox="1">
            <a:spLocks noChangeArrowheads="1"/>
          </p:cNvSpPr>
          <p:nvPr/>
        </p:nvSpPr>
        <p:spPr bwMode="auto">
          <a:xfrm>
            <a:off x="588279" y="543483"/>
            <a:ext cx="8127096" cy="571500"/>
          </a:xfrm>
          <a:prstGeom prst="rect">
            <a:avLst/>
          </a:prstGeom>
          <a:noFill/>
          <a:ln w="9525">
            <a:noFill/>
            <a:miter lim="800000"/>
            <a:headEnd/>
            <a:tailEnd/>
          </a:ln>
        </p:spPr>
        <p:txBody>
          <a:bodyPr anchor="ctr"/>
          <a:lstStyle/>
          <a:p>
            <a:r>
              <a:rPr lang="en-GB" sz="2800" b="1" dirty="0" smtClean="0">
                <a:solidFill>
                  <a:srgbClr val="D22C20"/>
                </a:solidFill>
                <a:latin typeface="Helevetica"/>
                <a:cs typeface="Helevetica"/>
              </a:rPr>
              <a:t>The Arts in Wales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werPoint-2011-Artwork.pdf"/>
          <p:cNvPicPr>
            <a:picLocks noChangeAspect="1"/>
          </p:cNvPicPr>
          <p:nvPr/>
        </p:nvPicPr>
        <p:blipFill>
          <a:blip r:embed="rId2" cstate="print"/>
          <a:stretch>
            <a:fillRect/>
          </a:stretch>
        </p:blipFill>
        <p:spPr>
          <a:xfrm>
            <a:off x="-74704" y="0"/>
            <a:ext cx="9144000" cy="6858000"/>
          </a:xfrm>
          <a:prstGeom prst="rect">
            <a:avLst/>
          </a:prstGeom>
        </p:spPr>
      </p:pic>
      <p:sp>
        <p:nvSpPr>
          <p:cNvPr id="16389" name="Rectangle 2"/>
          <p:cNvSpPr txBox="1">
            <a:spLocks noChangeArrowheads="1"/>
          </p:cNvSpPr>
          <p:nvPr/>
        </p:nvSpPr>
        <p:spPr bwMode="auto">
          <a:xfrm>
            <a:off x="588279" y="543483"/>
            <a:ext cx="8127096" cy="571500"/>
          </a:xfrm>
          <a:prstGeom prst="rect">
            <a:avLst/>
          </a:prstGeom>
          <a:noFill/>
          <a:ln w="9525">
            <a:noFill/>
            <a:miter lim="800000"/>
            <a:headEnd/>
            <a:tailEnd/>
          </a:ln>
        </p:spPr>
        <p:txBody>
          <a:bodyPr anchor="ctr"/>
          <a:lstStyle/>
          <a:p>
            <a:r>
              <a:rPr lang="en-GB" sz="2800" b="1" dirty="0" smtClean="0">
                <a:solidFill>
                  <a:srgbClr val="D22C20"/>
                </a:solidFill>
                <a:latin typeface="Helevetica"/>
                <a:cs typeface="Helevetica"/>
              </a:rPr>
              <a:t>Hesitant Wales</a:t>
            </a:r>
          </a:p>
        </p:txBody>
      </p:sp>
      <p:sp>
        <p:nvSpPr>
          <p:cNvPr id="7" name="Rectangle 6"/>
          <p:cNvSpPr/>
          <p:nvPr/>
        </p:nvSpPr>
        <p:spPr>
          <a:xfrm>
            <a:off x="578937" y="1204672"/>
            <a:ext cx="6536435" cy="1215718"/>
          </a:xfrm>
          <a:prstGeom prst="rect">
            <a:avLst/>
          </a:prstGeom>
        </p:spPr>
        <p:txBody>
          <a:bodyPr wrap="square" anchor="t">
            <a:spAutoFit/>
          </a:bodyPr>
          <a:lstStyle/>
          <a:p>
            <a:pPr>
              <a:spcAft>
                <a:spcPts val="600"/>
              </a:spcAft>
            </a:pPr>
            <a:r>
              <a:rPr lang="en-US" sz="2100" b="1" dirty="0" smtClean="0">
                <a:solidFill>
                  <a:schemeClr val="bg1"/>
                </a:solidFill>
                <a:latin typeface="Helvetica"/>
                <a:cs typeface="Helvetica"/>
              </a:rPr>
              <a:t>1979 </a:t>
            </a:r>
            <a:r>
              <a:rPr lang="en-US" sz="2100" dirty="0" smtClean="0">
                <a:solidFill>
                  <a:schemeClr val="bg1"/>
                </a:solidFill>
                <a:latin typeface="Helvetica"/>
                <a:cs typeface="Helvetica"/>
              </a:rPr>
              <a:t>Wales rejects devolution government</a:t>
            </a:r>
          </a:p>
          <a:p>
            <a:pPr>
              <a:spcAft>
                <a:spcPts val="600"/>
              </a:spcAft>
            </a:pPr>
            <a:r>
              <a:rPr lang="en-US" sz="2100" b="1" dirty="0" smtClean="0">
                <a:solidFill>
                  <a:schemeClr val="bg1"/>
                </a:solidFill>
                <a:latin typeface="Helvetica"/>
                <a:cs typeface="Helvetica"/>
              </a:rPr>
              <a:t>1997 </a:t>
            </a:r>
            <a:r>
              <a:rPr lang="en-US" sz="2100" dirty="0" smtClean="0">
                <a:solidFill>
                  <a:schemeClr val="bg1"/>
                </a:solidFill>
                <a:latin typeface="Helvetica"/>
                <a:cs typeface="Helvetica"/>
              </a:rPr>
              <a:t>Wales </a:t>
            </a:r>
            <a:r>
              <a:rPr lang="en-US" sz="2100" dirty="0" err="1" smtClean="0">
                <a:solidFill>
                  <a:schemeClr val="bg1"/>
                </a:solidFill>
                <a:latin typeface="Helvetica"/>
                <a:cs typeface="Helvetica"/>
              </a:rPr>
              <a:t>favours</a:t>
            </a:r>
            <a:r>
              <a:rPr lang="en-US" sz="2100" dirty="0" smtClean="0">
                <a:solidFill>
                  <a:schemeClr val="bg1"/>
                </a:solidFill>
                <a:latin typeface="Helvetica"/>
                <a:cs typeface="Helvetica"/>
              </a:rPr>
              <a:t> devolution government</a:t>
            </a:r>
          </a:p>
          <a:p>
            <a:pPr>
              <a:spcAft>
                <a:spcPts val="600"/>
              </a:spcAft>
            </a:pPr>
            <a:r>
              <a:rPr lang="en-US" sz="2100" b="1" dirty="0" smtClean="0">
                <a:solidFill>
                  <a:schemeClr val="bg1"/>
                </a:solidFill>
                <a:latin typeface="Helvetica"/>
                <a:cs typeface="Helvetica"/>
              </a:rPr>
              <a:t>1999 </a:t>
            </a:r>
            <a:r>
              <a:rPr lang="en-US" sz="2100" dirty="0" smtClean="0">
                <a:solidFill>
                  <a:schemeClr val="bg1"/>
                </a:solidFill>
                <a:latin typeface="Helvetica"/>
                <a:cs typeface="Helvetica"/>
              </a:rPr>
              <a:t>National Assembly of Wales begins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werPoint-2011-Artwork.pdf"/>
          <p:cNvPicPr>
            <a:picLocks noChangeAspect="1"/>
          </p:cNvPicPr>
          <p:nvPr/>
        </p:nvPicPr>
        <p:blipFill>
          <a:blip r:embed="rId2" cstate="print"/>
          <a:stretch>
            <a:fillRect/>
          </a:stretch>
        </p:blipFill>
        <p:spPr>
          <a:xfrm>
            <a:off x="-65366" y="0"/>
            <a:ext cx="9144000" cy="6858000"/>
          </a:xfrm>
          <a:prstGeom prst="rect">
            <a:avLst/>
          </a:prstGeom>
        </p:spPr>
      </p:pic>
      <p:sp>
        <p:nvSpPr>
          <p:cNvPr id="16389" name="Rectangle 2"/>
          <p:cNvSpPr txBox="1">
            <a:spLocks noChangeArrowheads="1"/>
          </p:cNvSpPr>
          <p:nvPr/>
        </p:nvSpPr>
        <p:spPr bwMode="auto">
          <a:xfrm>
            <a:off x="588279" y="543483"/>
            <a:ext cx="8127096" cy="571500"/>
          </a:xfrm>
          <a:prstGeom prst="rect">
            <a:avLst/>
          </a:prstGeom>
          <a:noFill/>
          <a:ln w="9525">
            <a:noFill/>
            <a:miter lim="800000"/>
            <a:headEnd/>
            <a:tailEnd/>
          </a:ln>
        </p:spPr>
        <p:txBody>
          <a:bodyPr anchor="ctr"/>
          <a:lstStyle/>
          <a:p>
            <a:r>
              <a:rPr lang="en-GB" sz="3000" b="1" dirty="0" smtClean="0">
                <a:solidFill>
                  <a:srgbClr val="D22C20"/>
                </a:solidFill>
                <a:latin typeface="Helevetica"/>
                <a:cs typeface="Helevetica"/>
              </a:rPr>
              <a:t>Symbols of Wales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werPoint-2011-Artwork-17.jpg"/>
          <p:cNvPicPr>
            <a:picLocks noChangeAspect="1"/>
          </p:cNvPicPr>
          <p:nvPr/>
        </p:nvPicPr>
        <p:blipFill>
          <a:blip r:embed="rId2" cstate="print"/>
          <a:stretch>
            <a:fillRect/>
          </a:stretch>
        </p:blipFill>
        <p:spPr>
          <a:xfrm>
            <a:off x="8562" y="0"/>
            <a:ext cx="9070848" cy="6858000"/>
          </a:xfrm>
          <a:prstGeom prst="rect">
            <a:avLst/>
          </a:prstGeom>
        </p:spPr>
      </p:pic>
      <p:sp>
        <p:nvSpPr>
          <p:cNvPr id="16389" name="Rectangle 2"/>
          <p:cNvSpPr txBox="1">
            <a:spLocks noChangeArrowheads="1"/>
          </p:cNvSpPr>
          <p:nvPr/>
        </p:nvSpPr>
        <p:spPr bwMode="auto">
          <a:xfrm>
            <a:off x="588279" y="543483"/>
            <a:ext cx="8127096" cy="571500"/>
          </a:xfrm>
          <a:prstGeom prst="rect">
            <a:avLst/>
          </a:prstGeom>
          <a:noFill/>
          <a:ln w="9525">
            <a:noFill/>
            <a:miter lim="800000"/>
            <a:headEnd/>
            <a:tailEnd/>
          </a:ln>
        </p:spPr>
        <p:txBody>
          <a:bodyPr anchor="ctr"/>
          <a:lstStyle/>
          <a:p>
            <a:r>
              <a:rPr lang="en-GB" sz="3000" b="1" dirty="0" smtClean="0">
                <a:solidFill>
                  <a:srgbClr val="D22C20"/>
                </a:solidFill>
                <a:latin typeface="Helevetica"/>
                <a:cs typeface="Helevetica"/>
              </a:rPr>
              <a:t>Naming Wales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owerPoint-2011-Artwork.pdf"/>
          <p:cNvPicPr>
            <a:picLocks noChangeAspect="1"/>
          </p:cNvPicPr>
          <p:nvPr/>
        </p:nvPicPr>
        <p:blipFill>
          <a:blip r:embed="rId2" cstate="print"/>
          <a:stretch>
            <a:fillRect/>
          </a:stretch>
        </p:blipFill>
        <p:spPr>
          <a:xfrm>
            <a:off x="-65366" y="0"/>
            <a:ext cx="9144000" cy="6858000"/>
          </a:xfrm>
          <a:prstGeom prst="rect">
            <a:avLst/>
          </a:prstGeom>
        </p:spPr>
      </p:pic>
      <p:sp>
        <p:nvSpPr>
          <p:cNvPr id="16389" name="Rectangle 2"/>
          <p:cNvSpPr txBox="1">
            <a:spLocks noChangeArrowheads="1"/>
          </p:cNvSpPr>
          <p:nvPr/>
        </p:nvSpPr>
        <p:spPr bwMode="auto">
          <a:xfrm>
            <a:off x="588279" y="543483"/>
            <a:ext cx="8127096" cy="571500"/>
          </a:xfrm>
          <a:prstGeom prst="rect">
            <a:avLst/>
          </a:prstGeom>
          <a:noFill/>
          <a:ln w="9525">
            <a:noFill/>
            <a:miter lim="800000"/>
            <a:headEnd/>
            <a:tailEnd/>
          </a:ln>
        </p:spPr>
        <p:txBody>
          <a:bodyPr anchor="ctr"/>
          <a:lstStyle/>
          <a:p>
            <a:r>
              <a:rPr lang="en-GB" sz="3000" b="1" dirty="0" smtClean="0">
                <a:solidFill>
                  <a:srgbClr val="D22C20"/>
                </a:solidFill>
                <a:latin typeface="Helevetica"/>
                <a:cs typeface="Helevetica"/>
              </a:rPr>
              <a:t>Ancient Roots of Wales</a:t>
            </a:r>
          </a:p>
        </p:txBody>
      </p:sp>
      <p:sp>
        <p:nvSpPr>
          <p:cNvPr id="6" name="Rectangle 5"/>
          <p:cNvSpPr/>
          <p:nvPr/>
        </p:nvSpPr>
        <p:spPr>
          <a:xfrm>
            <a:off x="719886" y="2500652"/>
            <a:ext cx="3933412" cy="307777"/>
          </a:xfrm>
          <a:prstGeom prst="rect">
            <a:avLst/>
          </a:prstGeom>
        </p:spPr>
        <p:txBody>
          <a:bodyPr wrap="square">
            <a:spAutoFit/>
          </a:bodyPr>
          <a:lstStyle/>
          <a:p>
            <a:r>
              <a:rPr lang="en-GB" sz="1400" b="1" dirty="0" err="1" smtClean="0">
                <a:latin typeface="Helvetica"/>
                <a:cs typeface="Helvetica"/>
              </a:rPr>
              <a:t>Caerleon</a:t>
            </a:r>
            <a:endParaRPr lang="en-GB" sz="1400" b="1" dirty="0" smtClean="0">
              <a:latin typeface="Helvetica"/>
              <a:cs typeface="Helvetica"/>
            </a:endParaRPr>
          </a:p>
        </p:txBody>
      </p:sp>
      <p:sp>
        <p:nvSpPr>
          <p:cNvPr id="7" name="Rectangle 6"/>
          <p:cNvSpPr/>
          <p:nvPr/>
        </p:nvSpPr>
        <p:spPr>
          <a:xfrm>
            <a:off x="7227425" y="2681067"/>
            <a:ext cx="1204571" cy="307777"/>
          </a:xfrm>
          <a:prstGeom prst="rect">
            <a:avLst/>
          </a:prstGeom>
        </p:spPr>
        <p:txBody>
          <a:bodyPr wrap="square">
            <a:spAutoFit/>
          </a:bodyPr>
          <a:lstStyle/>
          <a:p>
            <a:pPr algn="r"/>
            <a:r>
              <a:rPr lang="en-GB" sz="1400" dirty="0" err="1" smtClean="0">
                <a:solidFill>
                  <a:schemeClr val="bg1"/>
                </a:solidFill>
                <a:latin typeface="Helvetica"/>
                <a:cs typeface="Helvetica"/>
              </a:rPr>
              <a:t>Pentre</a:t>
            </a:r>
            <a:r>
              <a:rPr lang="en-GB" sz="1400" dirty="0" smtClean="0">
                <a:solidFill>
                  <a:schemeClr val="bg1"/>
                </a:solidFill>
                <a:latin typeface="Helvetica"/>
                <a:cs typeface="Helvetica"/>
              </a:rPr>
              <a:t> </a:t>
            </a:r>
            <a:r>
              <a:rPr lang="en-GB" sz="1400" dirty="0" err="1" smtClean="0">
                <a:solidFill>
                  <a:schemeClr val="bg1"/>
                </a:solidFill>
                <a:latin typeface="Helvetica"/>
                <a:cs typeface="Helvetica"/>
              </a:rPr>
              <a:t>Ifan</a:t>
            </a:r>
            <a:endParaRPr lang="en-GB" sz="1400" dirty="0" smtClean="0">
              <a:solidFill>
                <a:schemeClr val="bg1"/>
              </a:solidFill>
              <a:latin typeface="Helvetica"/>
              <a:cs typeface="Helvetica"/>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owerPoint-2011-Artwork-19.jpg"/>
          <p:cNvPicPr>
            <a:picLocks noChangeAspect="1"/>
          </p:cNvPicPr>
          <p:nvPr/>
        </p:nvPicPr>
        <p:blipFill>
          <a:blip r:embed="rId2" cstate="print"/>
          <a:stretch>
            <a:fillRect/>
          </a:stretch>
        </p:blipFill>
        <p:spPr>
          <a:xfrm>
            <a:off x="8562" y="0"/>
            <a:ext cx="9070848" cy="6858000"/>
          </a:xfrm>
          <a:prstGeom prst="rect">
            <a:avLst/>
          </a:prstGeom>
        </p:spPr>
      </p:pic>
      <p:sp>
        <p:nvSpPr>
          <p:cNvPr id="16389" name="Rectangle 2"/>
          <p:cNvSpPr txBox="1">
            <a:spLocks noChangeArrowheads="1"/>
          </p:cNvSpPr>
          <p:nvPr/>
        </p:nvSpPr>
        <p:spPr bwMode="auto">
          <a:xfrm>
            <a:off x="588279" y="543483"/>
            <a:ext cx="8127096" cy="571500"/>
          </a:xfrm>
          <a:prstGeom prst="rect">
            <a:avLst/>
          </a:prstGeom>
          <a:noFill/>
          <a:ln w="9525">
            <a:noFill/>
            <a:miter lim="800000"/>
            <a:headEnd/>
            <a:tailEnd/>
          </a:ln>
        </p:spPr>
        <p:txBody>
          <a:bodyPr anchor="ctr"/>
          <a:lstStyle/>
          <a:p>
            <a:r>
              <a:rPr lang="en-GB" sz="3000" b="1" dirty="0" smtClean="0">
                <a:solidFill>
                  <a:srgbClr val="D22C20"/>
                </a:solidFill>
                <a:latin typeface="Helevetica"/>
                <a:cs typeface="Helevetica"/>
              </a:rPr>
              <a:t>Christian Roots of Wales</a:t>
            </a:r>
          </a:p>
        </p:txBody>
      </p:sp>
      <p:sp>
        <p:nvSpPr>
          <p:cNvPr id="6" name="Rectangle 5"/>
          <p:cNvSpPr/>
          <p:nvPr/>
        </p:nvSpPr>
        <p:spPr>
          <a:xfrm>
            <a:off x="635844" y="1286640"/>
            <a:ext cx="3933412" cy="307777"/>
          </a:xfrm>
          <a:prstGeom prst="rect">
            <a:avLst/>
          </a:prstGeom>
        </p:spPr>
        <p:txBody>
          <a:bodyPr wrap="square">
            <a:spAutoFit/>
          </a:bodyPr>
          <a:lstStyle/>
          <a:p>
            <a:r>
              <a:rPr lang="en-GB" sz="1400" b="1" dirty="0" smtClean="0">
                <a:latin typeface="Helvetica"/>
                <a:cs typeface="Helvetica"/>
              </a:rPr>
              <a:t>Carew Cross</a:t>
            </a:r>
          </a:p>
          <a:p>
            <a:endParaRPr lang="en-GB" sz="1400" b="1" dirty="0" smtClean="0">
              <a:latin typeface="Helvetica"/>
              <a:cs typeface="Helvetica"/>
            </a:endParaRPr>
          </a:p>
        </p:txBody>
      </p:sp>
      <p:sp>
        <p:nvSpPr>
          <p:cNvPr id="7" name="Rectangle 6"/>
          <p:cNvSpPr/>
          <p:nvPr/>
        </p:nvSpPr>
        <p:spPr>
          <a:xfrm>
            <a:off x="5873451" y="2456929"/>
            <a:ext cx="2474504" cy="307777"/>
          </a:xfrm>
          <a:prstGeom prst="rect">
            <a:avLst/>
          </a:prstGeom>
        </p:spPr>
        <p:txBody>
          <a:bodyPr wrap="square">
            <a:spAutoFit/>
          </a:bodyPr>
          <a:lstStyle/>
          <a:p>
            <a:pPr algn="r"/>
            <a:r>
              <a:rPr lang="en-GB" sz="1400" dirty="0" err="1" smtClean="0">
                <a:solidFill>
                  <a:schemeClr val="bg1"/>
                </a:solidFill>
                <a:latin typeface="Helvetica"/>
                <a:cs typeface="Helvetica"/>
              </a:rPr>
              <a:t>Llanrhychwyn</a:t>
            </a:r>
            <a:r>
              <a:rPr lang="en-GB" sz="1400" dirty="0" smtClean="0">
                <a:solidFill>
                  <a:schemeClr val="bg1"/>
                </a:solidFill>
                <a:latin typeface="Helvetica"/>
                <a:cs typeface="Helvetica"/>
              </a:rPr>
              <a:t> Church</a:t>
            </a:r>
          </a:p>
        </p:txBody>
      </p:sp>
      <p:sp>
        <p:nvSpPr>
          <p:cNvPr id="9" name="Rectangle 8"/>
          <p:cNvSpPr/>
          <p:nvPr/>
        </p:nvSpPr>
        <p:spPr>
          <a:xfrm>
            <a:off x="5885785" y="4140854"/>
            <a:ext cx="2474504" cy="307777"/>
          </a:xfrm>
          <a:prstGeom prst="rect">
            <a:avLst/>
          </a:prstGeom>
        </p:spPr>
        <p:txBody>
          <a:bodyPr wrap="square">
            <a:spAutoFit/>
          </a:bodyPr>
          <a:lstStyle/>
          <a:p>
            <a:pPr algn="r"/>
            <a:r>
              <a:rPr lang="en-GB" sz="1400" dirty="0" err="1" smtClean="0">
                <a:solidFill>
                  <a:schemeClr val="bg1"/>
                </a:solidFill>
                <a:latin typeface="Helvetica"/>
                <a:cs typeface="Helvetica"/>
              </a:rPr>
              <a:t>Patricio</a:t>
            </a:r>
            <a:r>
              <a:rPr lang="en-GB" sz="1400" dirty="0" smtClean="0">
                <a:solidFill>
                  <a:schemeClr val="bg1"/>
                </a:solidFill>
                <a:latin typeface="Helvetica"/>
                <a:cs typeface="Helvetica"/>
              </a:rPr>
              <a:t> Screen</a:t>
            </a:r>
          </a:p>
        </p:txBody>
      </p:sp>
      <p:sp>
        <p:nvSpPr>
          <p:cNvPr id="10" name="Rectangle 9"/>
          <p:cNvSpPr/>
          <p:nvPr/>
        </p:nvSpPr>
        <p:spPr>
          <a:xfrm>
            <a:off x="5879443" y="4638780"/>
            <a:ext cx="2474504" cy="307777"/>
          </a:xfrm>
          <a:prstGeom prst="rect">
            <a:avLst/>
          </a:prstGeom>
        </p:spPr>
        <p:txBody>
          <a:bodyPr wrap="square">
            <a:spAutoFit/>
          </a:bodyPr>
          <a:lstStyle/>
          <a:p>
            <a:pPr algn="r"/>
            <a:r>
              <a:rPr lang="en-GB" sz="1400" dirty="0" smtClean="0">
                <a:solidFill>
                  <a:schemeClr val="bg1"/>
                </a:solidFill>
                <a:latin typeface="Helvetica"/>
                <a:cs typeface="Helvetica"/>
              </a:rPr>
              <a:t>Soar </a:t>
            </a:r>
            <a:r>
              <a:rPr lang="en-GB" sz="1400" dirty="0" err="1" smtClean="0">
                <a:solidFill>
                  <a:schemeClr val="bg1"/>
                </a:solidFill>
                <a:latin typeface="Helvetica"/>
                <a:cs typeface="Helvetica"/>
              </a:rPr>
              <a:t>y</a:t>
            </a:r>
            <a:r>
              <a:rPr lang="en-GB" sz="1400" dirty="0" smtClean="0">
                <a:solidFill>
                  <a:schemeClr val="bg1"/>
                </a:solidFill>
                <a:latin typeface="Helvetica"/>
                <a:cs typeface="Helvetica"/>
              </a:rPr>
              <a:t> </a:t>
            </a:r>
            <a:r>
              <a:rPr lang="en-GB" sz="1400" dirty="0" err="1" smtClean="0">
                <a:solidFill>
                  <a:schemeClr val="bg1"/>
                </a:solidFill>
                <a:latin typeface="Helvetica"/>
                <a:cs typeface="Helvetica"/>
              </a:rPr>
              <a:t>Mynydd</a:t>
            </a:r>
            <a:endParaRPr lang="en-GB" sz="1400" dirty="0" smtClean="0">
              <a:solidFill>
                <a:schemeClr val="bg1"/>
              </a:solidFill>
              <a:latin typeface="Helvetica"/>
              <a:cs typeface="Helvetica"/>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owerPoint-2011-Artwork-20.jpg"/>
          <p:cNvPicPr>
            <a:picLocks noChangeAspect="1"/>
          </p:cNvPicPr>
          <p:nvPr/>
        </p:nvPicPr>
        <p:blipFill>
          <a:blip r:embed="rId2" cstate="print"/>
          <a:stretch>
            <a:fillRect/>
          </a:stretch>
        </p:blipFill>
        <p:spPr>
          <a:xfrm>
            <a:off x="8562" y="0"/>
            <a:ext cx="9070848" cy="6858000"/>
          </a:xfrm>
          <a:prstGeom prst="rect">
            <a:avLst/>
          </a:prstGeom>
        </p:spPr>
      </p:pic>
      <p:sp>
        <p:nvSpPr>
          <p:cNvPr id="11" name="Rectangle 10"/>
          <p:cNvSpPr/>
          <p:nvPr/>
        </p:nvSpPr>
        <p:spPr>
          <a:xfrm>
            <a:off x="717256" y="1362683"/>
            <a:ext cx="3185927" cy="923330"/>
          </a:xfrm>
          <a:prstGeom prst="rect">
            <a:avLst/>
          </a:prstGeom>
        </p:spPr>
        <p:txBody>
          <a:bodyPr wrap="square">
            <a:spAutoFit/>
          </a:bodyPr>
          <a:lstStyle/>
          <a:p>
            <a:r>
              <a:rPr lang="en-US" sz="1800" dirty="0" smtClean="0">
                <a:latin typeface="Helvetica"/>
                <a:cs typeface="Helvetica"/>
              </a:rPr>
              <a:t>Today’s footpath follows the line of the Saxon dykes that bounded </a:t>
            </a:r>
            <a:r>
              <a:rPr lang="en-US" sz="1800" dirty="0" err="1" smtClean="0">
                <a:latin typeface="Helvetica"/>
                <a:cs typeface="Helvetica"/>
              </a:rPr>
              <a:t>Cymru</a:t>
            </a:r>
            <a:endParaRPr lang="en-US" sz="1800" dirty="0" smtClean="0">
              <a:latin typeface="Helvetica"/>
              <a:cs typeface="Helvetica"/>
            </a:endParaRPr>
          </a:p>
        </p:txBody>
      </p:sp>
      <p:sp>
        <p:nvSpPr>
          <p:cNvPr id="16389" name="Rectangle 2"/>
          <p:cNvSpPr txBox="1">
            <a:spLocks noChangeArrowheads="1"/>
          </p:cNvSpPr>
          <p:nvPr/>
        </p:nvSpPr>
        <p:spPr bwMode="auto">
          <a:xfrm>
            <a:off x="588279" y="543483"/>
            <a:ext cx="8127096" cy="571500"/>
          </a:xfrm>
          <a:prstGeom prst="rect">
            <a:avLst/>
          </a:prstGeom>
          <a:noFill/>
          <a:ln w="9525">
            <a:noFill/>
            <a:miter lim="800000"/>
            <a:headEnd/>
            <a:tailEnd/>
          </a:ln>
        </p:spPr>
        <p:txBody>
          <a:bodyPr anchor="ctr"/>
          <a:lstStyle/>
          <a:p>
            <a:r>
              <a:rPr lang="en-GB" sz="3000" b="1" dirty="0" smtClean="0">
                <a:solidFill>
                  <a:srgbClr val="D22C20"/>
                </a:solidFill>
                <a:latin typeface="Helevetica"/>
                <a:cs typeface="Helevetica"/>
              </a:rPr>
              <a:t>Not just a Ditch - Offa’s Dyke / </a:t>
            </a:r>
            <a:r>
              <a:rPr lang="en-GB" sz="3000" b="1" dirty="0" err="1" smtClean="0">
                <a:solidFill>
                  <a:srgbClr val="D22C20"/>
                </a:solidFill>
                <a:latin typeface="Helevetica"/>
                <a:cs typeface="Helevetica"/>
              </a:rPr>
              <a:t>Clawdd</a:t>
            </a:r>
            <a:r>
              <a:rPr lang="en-GB" sz="3000" b="1" smtClean="0">
                <a:solidFill>
                  <a:srgbClr val="D22C20"/>
                </a:solidFill>
                <a:latin typeface="Helevetica"/>
                <a:cs typeface="Helevetica"/>
              </a:rPr>
              <a:t> Offa</a:t>
            </a:r>
            <a:endParaRPr lang="en-GB" sz="3000" b="1" dirty="0" smtClean="0">
              <a:solidFill>
                <a:srgbClr val="D22C20"/>
              </a:solidFill>
              <a:latin typeface="Helevetica"/>
              <a:cs typeface="Helevetica"/>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owerPoint-2011-Artwork-21.jpg"/>
          <p:cNvPicPr>
            <a:picLocks noChangeAspect="1"/>
          </p:cNvPicPr>
          <p:nvPr/>
        </p:nvPicPr>
        <p:blipFill>
          <a:blip r:embed="rId2" cstate="print"/>
          <a:stretch>
            <a:fillRect/>
          </a:stretch>
        </p:blipFill>
        <p:spPr>
          <a:xfrm>
            <a:off x="8562" y="0"/>
            <a:ext cx="9070848" cy="6858000"/>
          </a:xfrm>
          <a:prstGeom prst="rect">
            <a:avLst/>
          </a:prstGeom>
        </p:spPr>
      </p:pic>
      <p:sp>
        <p:nvSpPr>
          <p:cNvPr id="16389" name="Rectangle 2"/>
          <p:cNvSpPr txBox="1">
            <a:spLocks noChangeArrowheads="1"/>
          </p:cNvSpPr>
          <p:nvPr/>
        </p:nvSpPr>
        <p:spPr bwMode="auto">
          <a:xfrm>
            <a:off x="588279" y="543483"/>
            <a:ext cx="8127096" cy="571500"/>
          </a:xfrm>
          <a:prstGeom prst="rect">
            <a:avLst/>
          </a:prstGeom>
          <a:noFill/>
          <a:ln w="9525">
            <a:noFill/>
            <a:miter lim="800000"/>
            <a:headEnd/>
            <a:tailEnd/>
          </a:ln>
        </p:spPr>
        <p:txBody>
          <a:bodyPr anchor="ctr"/>
          <a:lstStyle/>
          <a:p>
            <a:r>
              <a:rPr lang="en-GB" sz="3000" b="1" dirty="0" smtClean="0">
                <a:solidFill>
                  <a:srgbClr val="D22C20"/>
                </a:solidFill>
                <a:latin typeface="Helevetica"/>
                <a:cs typeface="Helevetica"/>
              </a:rPr>
              <a:t>Conquerors’ Castles in Wales</a:t>
            </a:r>
          </a:p>
        </p:txBody>
      </p:sp>
      <p:sp>
        <p:nvSpPr>
          <p:cNvPr id="6" name="Rectangle 5"/>
          <p:cNvSpPr/>
          <p:nvPr/>
        </p:nvSpPr>
        <p:spPr>
          <a:xfrm>
            <a:off x="635844" y="1286640"/>
            <a:ext cx="3933412" cy="307777"/>
          </a:xfrm>
          <a:prstGeom prst="rect">
            <a:avLst/>
          </a:prstGeom>
        </p:spPr>
        <p:txBody>
          <a:bodyPr wrap="square">
            <a:spAutoFit/>
          </a:bodyPr>
          <a:lstStyle/>
          <a:p>
            <a:r>
              <a:rPr lang="en-GB" sz="1400" b="1" dirty="0" smtClean="0"/>
              <a:t>Caernarfon</a:t>
            </a:r>
            <a:endParaRPr lang="en-GB" sz="1400" b="1" dirty="0" smtClean="0">
              <a:latin typeface="Helvetica"/>
              <a:cs typeface="Helvetica"/>
            </a:endParaRPr>
          </a:p>
        </p:txBody>
      </p:sp>
      <p:sp>
        <p:nvSpPr>
          <p:cNvPr id="7" name="Rectangle 6"/>
          <p:cNvSpPr/>
          <p:nvPr/>
        </p:nvSpPr>
        <p:spPr>
          <a:xfrm>
            <a:off x="5873451" y="2456929"/>
            <a:ext cx="2474504" cy="307777"/>
          </a:xfrm>
          <a:prstGeom prst="rect">
            <a:avLst/>
          </a:prstGeom>
        </p:spPr>
        <p:txBody>
          <a:bodyPr wrap="square">
            <a:spAutoFit/>
          </a:bodyPr>
          <a:lstStyle/>
          <a:p>
            <a:pPr algn="r"/>
            <a:r>
              <a:rPr lang="en-GB" sz="1400" dirty="0" err="1" smtClean="0">
                <a:solidFill>
                  <a:schemeClr val="bg1"/>
                </a:solidFill>
                <a:latin typeface="Helvetica"/>
                <a:cs typeface="Helvetica"/>
              </a:rPr>
              <a:t>Llansteffan</a:t>
            </a:r>
            <a:endParaRPr lang="en-GB" sz="1400" dirty="0" smtClean="0">
              <a:solidFill>
                <a:schemeClr val="bg1"/>
              </a:solidFill>
              <a:latin typeface="Helvetica"/>
              <a:cs typeface="Helvetica"/>
            </a:endParaRPr>
          </a:p>
        </p:txBody>
      </p:sp>
      <p:sp>
        <p:nvSpPr>
          <p:cNvPr id="8" name="Rectangle 7"/>
          <p:cNvSpPr/>
          <p:nvPr/>
        </p:nvSpPr>
        <p:spPr>
          <a:xfrm>
            <a:off x="5885785" y="4140854"/>
            <a:ext cx="2474504" cy="307777"/>
          </a:xfrm>
          <a:prstGeom prst="rect">
            <a:avLst/>
          </a:prstGeom>
        </p:spPr>
        <p:txBody>
          <a:bodyPr wrap="square">
            <a:spAutoFit/>
          </a:bodyPr>
          <a:lstStyle/>
          <a:p>
            <a:pPr algn="r"/>
            <a:r>
              <a:rPr lang="en-GB" sz="1400" dirty="0" smtClean="0">
                <a:solidFill>
                  <a:schemeClr val="bg1"/>
                </a:solidFill>
                <a:latin typeface="Helvetica"/>
                <a:cs typeface="Helvetica"/>
              </a:rPr>
              <a:t>Carmarthen</a:t>
            </a:r>
          </a:p>
        </p:txBody>
      </p:sp>
      <p:sp>
        <p:nvSpPr>
          <p:cNvPr id="9" name="Rectangle 8"/>
          <p:cNvSpPr/>
          <p:nvPr/>
        </p:nvSpPr>
        <p:spPr>
          <a:xfrm>
            <a:off x="5879443" y="5843453"/>
            <a:ext cx="2474504" cy="307777"/>
          </a:xfrm>
          <a:prstGeom prst="rect">
            <a:avLst/>
          </a:prstGeom>
        </p:spPr>
        <p:txBody>
          <a:bodyPr wrap="square">
            <a:spAutoFit/>
          </a:bodyPr>
          <a:lstStyle/>
          <a:p>
            <a:pPr algn="r"/>
            <a:r>
              <a:rPr lang="en-GB" sz="1400" dirty="0" smtClean="0">
                <a:solidFill>
                  <a:schemeClr val="bg1"/>
                </a:solidFill>
                <a:latin typeface="Helvetica"/>
                <a:cs typeface="Helvetica"/>
              </a:rPr>
              <a:t>Conwy</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owerPoint-2011-Artwork-22.jpg"/>
          <p:cNvPicPr>
            <a:picLocks noChangeAspect="1"/>
          </p:cNvPicPr>
          <p:nvPr/>
        </p:nvPicPr>
        <p:blipFill>
          <a:blip r:embed="rId2" cstate="print"/>
          <a:stretch>
            <a:fillRect/>
          </a:stretch>
        </p:blipFill>
        <p:spPr>
          <a:xfrm>
            <a:off x="8562" y="0"/>
            <a:ext cx="9070848" cy="6858000"/>
          </a:xfrm>
          <a:prstGeom prst="rect">
            <a:avLst/>
          </a:prstGeom>
        </p:spPr>
      </p:pic>
      <p:sp>
        <p:nvSpPr>
          <p:cNvPr id="16389" name="Rectangle 2"/>
          <p:cNvSpPr txBox="1">
            <a:spLocks noChangeArrowheads="1"/>
          </p:cNvSpPr>
          <p:nvPr/>
        </p:nvSpPr>
        <p:spPr bwMode="auto">
          <a:xfrm>
            <a:off x="588279" y="543483"/>
            <a:ext cx="8127096" cy="571500"/>
          </a:xfrm>
          <a:prstGeom prst="rect">
            <a:avLst/>
          </a:prstGeom>
          <a:noFill/>
          <a:ln w="9525">
            <a:noFill/>
            <a:miter lim="800000"/>
            <a:headEnd/>
            <a:tailEnd/>
          </a:ln>
        </p:spPr>
        <p:txBody>
          <a:bodyPr anchor="ctr"/>
          <a:lstStyle/>
          <a:p>
            <a:r>
              <a:rPr lang="en-GB" sz="3000" b="1" dirty="0" smtClean="0">
                <a:solidFill>
                  <a:srgbClr val="D22C20"/>
                </a:solidFill>
                <a:latin typeface="Helevetica"/>
                <a:cs typeface="Helevetica"/>
              </a:rPr>
              <a:t>Castles of the Princes</a:t>
            </a:r>
          </a:p>
        </p:txBody>
      </p:sp>
      <p:sp>
        <p:nvSpPr>
          <p:cNvPr id="11" name="TextBox 10"/>
          <p:cNvSpPr txBox="1">
            <a:spLocks noChangeArrowheads="1"/>
          </p:cNvSpPr>
          <p:nvPr/>
        </p:nvSpPr>
        <p:spPr bwMode="auto">
          <a:xfrm>
            <a:off x="6115703" y="2442390"/>
            <a:ext cx="2232025" cy="307777"/>
          </a:xfrm>
          <a:prstGeom prst="rect">
            <a:avLst/>
          </a:prstGeom>
          <a:noFill/>
          <a:ln w="9525">
            <a:noFill/>
            <a:miter lim="800000"/>
            <a:headEnd/>
            <a:tailEnd/>
          </a:ln>
        </p:spPr>
        <p:txBody>
          <a:bodyPr>
            <a:prstTxWarp prst="textNoShape">
              <a:avLst/>
            </a:prstTxWarp>
            <a:spAutoFit/>
          </a:bodyPr>
          <a:lstStyle/>
          <a:p>
            <a:pPr algn="r"/>
            <a:r>
              <a:rPr lang="en-GB" sz="1400" dirty="0" err="1" smtClean="0">
                <a:solidFill>
                  <a:schemeClr val="bg1"/>
                </a:solidFill>
                <a:latin typeface="Helvetica"/>
                <a:cs typeface="Helvetica"/>
              </a:rPr>
              <a:t>Dinas</a:t>
            </a:r>
            <a:r>
              <a:rPr lang="en-GB" sz="1400" dirty="0" smtClean="0">
                <a:solidFill>
                  <a:schemeClr val="bg1"/>
                </a:solidFill>
                <a:latin typeface="Helvetica"/>
                <a:cs typeface="Helvetica"/>
              </a:rPr>
              <a:t> Bran</a:t>
            </a:r>
            <a:endParaRPr lang="en-GB" sz="1400" dirty="0">
              <a:solidFill>
                <a:schemeClr val="bg1"/>
              </a:solidFill>
              <a:latin typeface="Helvetica"/>
              <a:cs typeface="Helvetica"/>
            </a:endParaRPr>
          </a:p>
        </p:txBody>
      </p:sp>
      <p:sp>
        <p:nvSpPr>
          <p:cNvPr id="12" name="TextBox 11"/>
          <p:cNvSpPr txBox="1">
            <a:spLocks noChangeArrowheads="1"/>
          </p:cNvSpPr>
          <p:nvPr/>
        </p:nvSpPr>
        <p:spPr bwMode="auto">
          <a:xfrm>
            <a:off x="614660" y="1243871"/>
            <a:ext cx="2484682" cy="307777"/>
          </a:xfrm>
          <a:prstGeom prst="rect">
            <a:avLst/>
          </a:prstGeom>
          <a:noFill/>
          <a:ln w="9525">
            <a:noFill/>
            <a:miter lim="800000"/>
            <a:headEnd/>
            <a:tailEnd/>
          </a:ln>
        </p:spPr>
        <p:txBody>
          <a:bodyPr wrap="square">
            <a:prstTxWarp prst="textNoShape">
              <a:avLst/>
            </a:prstTxWarp>
            <a:spAutoFit/>
          </a:bodyPr>
          <a:lstStyle/>
          <a:p>
            <a:r>
              <a:rPr lang="en-GB" sz="1400" b="1" dirty="0" err="1">
                <a:latin typeface="Helvetica"/>
                <a:cs typeface="Helvetica"/>
              </a:rPr>
              <a:t>Castell</a:t>
            </a:r>
            <a:r>
              <a:rPr lang="en-GB" sz="1400" b="1" dirty="0">
                <a:latin typeface="Helvetica"/>
                <a:cs typeface="Helvetica"/>
              </a:rPr>
              <a:t> </a:t>
            </a:r>
            <a:r>
              <a:rPr lang="en-GB" sz="1400" b="1" dirty="0" err="1">
                <a:latin typeface="Helvetica"/>
                <a:cs typeface="Helvetica"/>
              </a:rPr>
              <a:t>Carreg</a:t>
            </a:r>
            <a:r>
              <a:rPr lang="en-GB" sz="1400" b="1" dirty="0">
                <a:latin typeface="Helvetica"/>
                <a:cs typeface="Helvetica"/>
              </a:rPr>
              <a:t> </a:t>
            </a:r>
            <a:r>
              <a:rPr lang="en-GB" sz="1400" b="1" dirty="0" err="1">
                <a:latin typeface="Helvetica"/>
                <a:cs typeface="Helvetica"/>
              </a:rPr>
              <a:t>Cennen</a:t>
            </a:r>
            <a:endParaRPr lang="en-GB" sz="1400" b="1" dirty="0">
              <a:latin typeface="Helvetica"/>
              <a:cs typeface="Helvetica"/>
            </a:endParaRPr>
          </a:p>
        </p:txBody>
      </p:sp>
      <p:sp>
        <p:nvSpPr>
          <p:cNvPr id="13" name="TextBox 12"/>
          <p:cNvSpPr txBox="1">
            <a:spLocks noChangeArrowheads="1"/>
          </p:cNvSpPr>
          <p:nvPr/>
        </p:nvSpPr>
        <p:spPr bwMode="auto">
          <a:xfrm>
            <a:off x="6115703" y="4154557"/>
            <a:ext cx="2232025" cy="307777"/>
          </a:xfrm>
          <a:prstGeom prst="rect">
            <a:avLst/>
          </a:prstGeom>
          <a:noFill/>
          <a:ln w="9525">
            <a:noFill/>
            <a:miter lim="800000"/>
            <a:headEnd/>
            <a:tailEnd/>
          </a:ln>
        </p:spPr>
        <p:txBody>
          <a:bodyPr>
            <a:prstTxWarp prst="textNoShape">
              <a:avLst/>
            </a:prstTxWarp>
            <a:spAutoFit/>
          </a:bodyPr>
          <a:lstStyle/>
          <a:p>
            <a:pPr algn="r"/>
            <a:r>
              <a:rPr lang="en-GB" sz="1400" dirty="0" err="1">
                <a:solidFill>
                  <a:schemeClr val="bg1"/>
                </a:solidFill>
                <a:latin typeface="Helvetica"/>
                <a:cs typeface="Helvetica"/>
              </a:rPr>
              <a:t>Dolwyddelan</a:t>
            </a:r>
            <a:endParaRPr lang="en-GB" sz="1400" dirty="0">
              <a:solidFill>
                <a:schemeClr val="bg1"/>
              </a:solidFill>
              <a:latin typeface="Helvetica"/>
              <a:cs typeface="Helvetica"/>
            </a:endParaRPr>
          </a:p>
        </p:txBody>
      </p:sp>
      <p:sp>
        <p:nvSpPr>
          <p:cNvPr id="14" name="TextBox 13"/>
          <p:cNvSpPr txBox="1">
            <a:spLocks noChangeArrowheads="1"/>
          </p:cNvSpPr>
          <p:nvPr/>
        </p:nvSpPr>
        <p:spPr bwMode="auto">
          <a:xfrm>
            <a:off x="6112856" y="5827656"/>
            <a:ext cx="2233612" cy="307777"/>
          </a:xfrm>
          <a:prstGeom prst="rect">
            <a:avLst/>
          </a:prstGeom>
          <a:noFill/>
          <a:ln w="9525">
            <a:noFill/>
            <a:miter lim="800000"/>
            <a:headEnd/>
            <a:tailEnd/>
          </a:ln>
        </p:spPr>
        <p:txBody>
          <a:bodyPr>
            <a:prstTxWarp prst="textNoShape">
              <a:avLst/>
            </a:prstTxWarp>
            <a:spAutoFit/>
          </a:bodyPr>
          <a:lstStyle/>
          <a:p>
            <a:pPr algn="r"/>
            <a:r>
              <a:rPr lang="en-GB" sz="1400" dirty="0">
                <a:solidFill>
                  <a:schemeClr val="bg1"/>
                </a:solidFill>
                <a:latin typeface="Helvetica"/>
                <a:cs typeface="Helvetica"/>
              </a:rPr>
              <a:t>Dinefwr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ema Office">
  <a:themeElements>
    <a:clrScheme name="Thema Offi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ema Offic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lnDef>
  </a:objectDefaults>
  <a:extraClrSchemeLst>
    <a:extraClrScheme>
      <a:clrScheme name="Thema Offi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ema Offic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ema Offic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ema Offic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ema Offic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ema Offic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ema Offic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ema Offic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ema Offic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ema Offic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ema Offic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ema Offic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d1620ac3-234c-4e8f-a915-ca2b95c13e5c">P4X22FVKSFRF-126-33</_dlc_DocId>
    <_dlc_DocIdUrl xmlns="d1620ac3-234c-4e8f-a915-ca2b95c13e5c">
      <Url>http://ntn-mis-shp1/cross/welsh/_layouts/DocIdRedir.aspx?ID=P4X22FVKSFRF-126-33</Url>
      <Description>P4X22FVKSFRF-126-33</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B492394A8140447BDC723162D6D9CD3" ma:contentTypeVersion="0" ma:contentTypeDescription="Create a new document." ma:contentTypeScope="" ma:versionID="7a4dedfa805e3b12fcbe4dfc4e8ebf96">
  <xsd:schema xmlns:xsd="http://www.w3.org/2001/XMLSchema" xmlns:xs="http://www.w3.org/2001/XMLSchema" xmlns:p="http://schemas.microsoft.com/office/2006/metadata/properties" xmlns:ns2="d1620ac3-234c-4e8f-a915-ca2b95c13e5c" targetNamespace="http://schemas.microsoft.com/office/2006/metadata/properties" ma:root="true" ma:fieldsID="cc542bbfaee2aa6036aa602d87310019" ns2:_="">
    <xsd:import namespace="d1620ac3-234c-4e8f-a915-ca2b95c13e5c"/>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620ac3-234c-4e8f-a915-ca2b95c13e5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6506FE-BB46-4F4C-A0EB-E7AEF1D88EF2}">
  <ds:schemaRefs>
    <ds:schemaRef ds:uri="http://schemas.microsoft.com/office/2006/documentManagement/types"/>
    <ds:schemaRef ds:uri="d1620ac3-234c-4e8f-a915-ca2b95c13e5c"/>
    <ds:schemaRef ds:uri="http://purl.org/dc/dcmitype/"/>
    <ds:schemaRef ds:uri="http://purl.org/dc/elements/1.1/"/>
    <ds:schemaRef ds:uri="http://schemas.openxmlformats.org/package/2006/metadata/core-properties"/>
    <ds:schemaRef ds:uri="http://purl.org/dc/terms/"/>
    <ds:schemaRef ds:uri="http://schemas.microsoft.com/office/2006/metadata/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BBF34408-0C1B-44BC-891D-C92AA396EE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620ac3-234c-4e8f-a915-ca2b95c13e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51E7EB1-0ECF-4752-8B87-8AB9A393A50F}">
  <ds:schemaRefs>
    <ds:schemaRef ds:uri="http://schemas.microsoft.com/sharepoint/events"/>
  </ds:schemaRefs>
</ds:datastoreItem>
</file>

<file path=customXml/itemProps4.xml><?xml version="1.0" encoding="utf-8"?>
<ds:datastoreItem xmlns:ds="http://schemas.openxmlformats.org/officeDocument/2006/customXml" ds:itemID="{142D1C43-D7CE-440E-AECD-BB6E0016FBA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20081</TotalTime>
  <Words>286</Words>
  <Application>Microsoft Office PowerPoint</Application>
  <PresentationFormat>On-screen Show (4:3)</PresentationFormat>
  <Paragraphs>86</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Thema Office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Company>University of Wales Aberystwyth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Anwen User</dc:creator>
  <cp:lastModifiedBy>reesang</cp:lastModifiedBy>
  <cp:revision>109</cp:revision>
  <dcterms:created xsi:type="dcterms:W3CDTF">2011-07-28T09:31:46Z</dcterms:created>
  <dcterms:modified xsi:type="dcterms:W3CDTF">2014-07-24T11:39:30Z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0x0101000B492394A8140447BDC723162D6D9CD3</vt:lpwstr>
  </property>
  <property fmtid="{D5CDD505-2E9C-101B-9397-08002B2CF9AE}" pid="3" name="_dlc_DocIdItemGuid">
    <vt:lpwstr>3822d1a0-4523-428d-99d0-2a1cd10047db</vt:lpwstr>
  </property>
</Properties>
</file>