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9"/>
  </p:notesMasterIdLst>
  <p:sldIdLst>
    <p:sldId id="256" r:id="rId2"/>
    <p:sldId id="335" r:id="rId3"/>
    <p:sldId id="336" r:id="rId4"/>
    <p:sldId id="257" r:id="rId5"/>
    <p:sldId id="260" r:id="rId6"/>
    <p:sldId id="25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337" r:id="rId15"/>
    <p:sldId id="339" r:id="rId16"/>
    <p:sldId id="340" r:id="rId17"/>
    <p:sldId id="34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AD00"/>
    <a:srgbClr val="EBA039"/>
    <a:srgbClr val="525252"/>
    <a:srgbClr val="87A2D3"/>
    <a:srgbClr val="E78000"/>
    <a:srgbClr val="8474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2" autoAdjust="0"/>
    <p:restoredTop sz="96206" autoAdjust="0"/>
  </p:normalViewPr>
  <p:slideViewPr>
    <p:cSldViewPr>
      <p:cViewPr varScale="1">
        <p:scale>
          <a:sx n="74" d="100"/>
          <a:sy n="74" d="100"/>
        </p:scale>
        <p:origin x="117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48FD93-DBCC-454F-8B41-8334835EDD7F}" type="datetimeFigureOut">
              <a:rPr lang="en-GB" smtClean="0"/>
              <a:t>18/09/2023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13D83F-DC1D-4206-A168-2287E477B1D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5033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D7C3A134-F1C3-464B-BF47-54DC2DE08F52}" type="datetimeFigureOut">
              <a:rPr lang="en-US" smtClean="0"/>
              <a:pPr/>
              <a:t>9/18/2023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9/18/2023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9/18/2023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9/18/2023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4000" cy="6857999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9/18/2023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9/18/2023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9/18/2023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9/18/2023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9/18/2023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9/18/2023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7C3A134-F1C3-464B-BF47-54DC2DE08F52}" type="datetimeFigureOut">
              <a:rPr lang="en-US" smtClean="0"/>
              <a:pPr/>
              <a:t>9/18/2023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7C3A134-F1C3-464B-BF47-54DC2DE08F52}" type="datetimeFigureOut">
              <a:rPr lang="en-US" smtClean="0"/>
              <a:pPr/>
              <a:t>9/18/2023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Calibri" pitchFamily="34" charset="0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Calibri" pitchFamily="34" charset="0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Calibri" pitchFamily="34" charset="0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Calibri" pitchFamily="34" charset="0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F0580698-23A9-42E6-849C-55D0309FBAF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2233392"/>
          </a:xfrm>
        </p:spPr>
        <p:txBody>
          <a:bodyPr>
            <a:normAutofit/>
          </a:bodyPr>
          <a:lstStyle/>
          <a:p>
            <a:r>
              <a:rPr lang="en-GB" sz="4400" dirty="0"/>
              <a:t>Programming Skills</a:t>
            </a:r>
            <a:r>
              <a:rPr lang="en-GB" sz="6600" dirty="0"/>
              <a:t/>
            </a:r>
            <a:br>
              <a:rPr lang="en-GB" sz="6600" dirty="0"/>
            </a:br>
            <a:r>
              <a:rPr lang="en-GB" sz="4000" dirty="0">
                <a:solidFill>
                  <a:schemeClr val="tx1"/>
                </a:solidFill>
              </a:rPr>
              <a:t>Introduction</a:t>
            </a:r>
            <a:endParaRPr lang="en-GB" sz="2400" b="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000" b="1" dirty="0"/>
              <a:t>HND Computing (Year 2)</a:t>
            </a:r>
            <a:endParaRPr lang="en-GB" sz="24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pPr algn="r"/>
            <a:r>
              <a:rPr lang="en-GB" b="1" dirty="0"/>
              <a:t>What Can Java Technology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44135"/>
            <a:ext cx="7467600" cy="53285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000" b="1" dirty="0">
                <a:cs typeface="Calibri" panose="020F0502020204030204" pitchFamily="34" charset="0"/>
              </a:rPr>
              <a:t>Development Tools</a:t>
            </a:r>
            <a:r>
              <a:rPr lang="en-GB" sz="2000" dirty="0">
                <a:cs typeface="Calibri" panose="020F0502020204030204" pitchFamily="34" charset="0"/>
              </a:rPr>
              <a:t>: </a:t>
            </a:r>
          </a:p>
          <a:p>
            <a:r>
              <a:rPr lang="en-GB" sz="2000" dirty="0">
                <a:cs typeface="Calibri" panose="020F0502020204030204" pitchFamily="34" charset="0"/>
              </a:rPr>
              <a:t>The development tools provide everything you'll need for compiling, running, monitoring, debugging, and documenting your applications. </a:t>
            </a:r>
          </a:p>
          <a:p>
            <a:r>
              <a:rPr lang="en-GB" sz="2000" dirty="0">
                <a:cs typeface="Calibri" panose="020F0502020204030204" pitchFamily="34" charset="0"/>
              </a:rPr>
              <a:t>As a new developer, the main tools you'll be using are the </a:t>
            </a:r>
            <a:r>
              <a:rPr lang="en-GB" sz="2000" dirty="0" err="1">
                <a:cs typeface="Calibri" panose="020F0502020204030204" pitchFamily="34" charset="0"/>
              </a:rPr>
              <a:t>javac</a:t>
            </a:r>
            <a:r>
              <a:rPr lang="en-GB" sz="2000" dirty="0">
                <a:cs typeface="Calibri" panose="020F0502020204030204" pitchFamily="34" charset="0"/>
              </a:rPr>
              <a:t> compiler, the java launcher, and the </a:t>
            </a:r>
            <a:r>
              <a:rPr lang="en-GB" sz="2000" dirty="0" err="1" smtClean="0">
                <a:cs typeface="Calibri" panose="020F0502020204030204" pitchFamily="34" charset="0"/>
              </a:rPr>
              <a:t>javadoc</a:t>
            </a:r>
            <a:r>
              <a:rPr lang="en-GB" sz="2000" dirty="0" smtClean="0">
                <a:cs typeface="Calibri" panose="020F0502020204030204" pitchFamily="34" charset="0"/>
              </a:rPr>
              <a:t> </a:t>
            </a:r>
            <a:r>
              <a:rPr lang="en-GB" sz="2000" dirty="0">
                <a:cs typeface="Calibri" panose="020F0502020204030204" pitchFamily="34" charset="0"/>
              </a:rPr>
              <a:t>documentation tool.</a:t>
            </a:r>
          </a:p>
          <a:p>
            <a:endParaRPr lang="en-GB" sz="2000" dirty="0">
              <a:cs typeface="Calibri" panose="020F0502020204030204" pitchFamily="34" charset="0"/>
            </a:endParaRPr>
          </a:p>
          <a:p>
            <a:pPr>
              <a:buNone/>
            </a:pPr>
            <a:r>
              <a:rPr lang="en-GB" sz="2000" b="1" dirty="0">
                <a:cs typeface="Calibri" panose="020F0502020204030204" pitchFamily="34" charset="0"/>
              </a:rPr>
              <a:t>Application Programming Interface (API)</a:t>
            </a:r>
            <a:r>
              <a:rPr lang="en-GB" sz="2000" dirty="0">
                <a:cs typeface="Calibri" panose="020F0502020204030204" pitchFamily="34" charset="0"/>
              </a:rPr>
              <a:t>: </a:t>
            </a:r>
          </a:p>
          <a:p>
            <a:r>
              <a:rPr lang="en-GB" sz="2000" dirty="0">
                <a:cs typeface="Calibri" panose="020F0502020204030204" pitchFamily="34" charset="0"/>
              </a:rPr>
              <a:t>The API provides the core functionality of the Java programming language. </a:t>
            </a:r>
          </a:p>
          <a:p>
            <a:r>
              <a:rPr lang="en-GB" sz="2000" dirty="0">
                <a:cs typeface="Calibri" panose="020F0502020204030204" pitchFamily="34" charset="0"/>
              </a:rPr>
              <a:t>It offers a wide array of useful classes ready for use in your own applications. </a:t>
            </a:r>
            <a:endParaRPr lang="en-GB" sz="2000" dirty="0" smtClean="0">
              <a:cs typeface="Calibri" panose="020F0502020204030204" pitchFamily="34" charset="0"/>
            </a:endParaRPr>
          </a:p>
          <a:p>
            <a:r>
              <a:rPr lang="en-GB" sz="2000" dirty="0" smtClean="0">
                <a:cs typeface="Calibri" panose="020F0502020204030204" pitchFamily="34" charset="0"/>
              </a:rPr>
              <a:t>It </a:t>
            </a:r>
            <a:r>
              <a:rPr lang="en-GB" sz="2000" dirty="0">
                <a:cs typeface="Calibri" panose="020F0502020204030204" pitchFamily="34" charset="0"/>
              </a:rPr>
              <a:t>spans everything from basic objects, to networking and security, to XML generation and database access, and more.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pPr algn="r"/>
            <a:r>
              <a:rPr lang="en-GB" b="1" dirty="0"/>
              <a:t>What Can Java Technology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3"/>
            <a:ext cx="8147248" cy="53285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000" b="1" dirty="0">
                <a:cs typeface="Calibri" panose="020F0502020204030204" pitchFamily="34" charset="0"/>
              </a:rPr>
              <a:t>Deployment Technologies</a:t>
            </a:r>
            <a:r>
              <a:rPr lang="en-GB" sz="2000" dirty="0">
                <a:cs typeface="Calibri" panose="020F0502020204030204" pitchFamily="34" charset="0"/>
              </a:rPr>
              <a:t>: </a:t>
            </a:r>
          </a:p>
          <a:p>
            <a:r>
              <a:rPr lang="en-GB" sz="2000" dirty="0">
                <a:cs typeface="Calibri" panose="020F0502020204030204" pitchFamily="34" charset="0"/>
              </a:rPr>
              <a:t>The JDK software provides standard mechanisms such as the Java Web Start software and Java Plug-In software for deploying your applications to end users.</a:t>
            </a:r>
          </a:p>
          <a:p>
            <a:pPr>
              <a:buNone/>
            </a:pPr>
            <a:endParaRPr lang="en-GB" sz="2000" b="1" dirty="0">
              <a:cs typeface="Calibri" panose="020F0502020204030204" pitchFamily="34" charset="0"/>
            </a:endParaRPr>
          </a:p>
          <a:p>
            <a:pPr>
              <a:buNone/>
            </a:pPr>
            <a:r>
              <a:rPr lang="en-GB" sz="2000" b="1" dirty="0">
                <a:cs typeface="Calibri" panose="020F0502020204030204" pitchFamily="34" charset="0"/>
              </a:rPr>
              <a:t>User Interface Toolkits</a:t>
            </a:r>
            <a:r>
              <a:rPr lang="en-GB" sz="2000" dirty="0">
                <a:cs typeface="Calibri" panose="020F0502020204030204" pitchFamily="34" charset="0"/>
              </a:rPr>
              <a:t>: </a:t>
            </a:r>
          </a:p>
          <a:p>
            <a:r>
              <a:rPr lang="en-GB" sz="2000" dirty="0">
                <a:cs typeface="Calibri" panose="020F0502020204030204" pitchFamily="34" charset="0"/>
              </a:rPr>
              <a:t>The Swing and Java 2D toolkits make it possible to create sophisticated Graphical User Interfaces (GUIs).</a:t>
            </a:r>
          </a:p>
          <a:p>
            <a:pPr>
              <a:buNone/>
            </a:pPr>
            <a:endParaRPr lang="en-GB" sz="2000" b="1" dirty="0">
              <a:cs typeface="Calibri" panose="020F0502020204030204" pitchFamily="34" charset="0"/>
            </a:endParaRPr>
          </a:p>
          <a:p>
            <a:pPr>
              <a:buNone/>
            </a:pPr>
            <a:r>
              <a:rPr lang="en-GB" sz="2000" b="1" dirty="0">
                <a:cs typeface="Calibri" panose="020F0502020204030204" pitchFamily="34" charset="0"/>
              </a:rPr>
              <a:t>Integration Libraries</a:t>
            </a:r>
            <a:r>
              <a:rPr lang="en-GB" sz="2000" dirty="0">
                <a:cs typeface="Calibri" panose="020F0502020204030204" pitchFamily="34" charset="0"/>
              </a:rPr>
              <a:t>: </a:t>
            </a:r>
          </a:p>
          <a:p>
            <a:r>
              <a:rPr lang="en-GB" sz="2000" dirty="0">
                <a:cs typeface="Calibri" panose="020F0502020204030204" pitchFamily="34" charset="0"/>
              </a:rPr>
              <a:t>Integration libraries such as the Java IDL API, JDBC™ API, Java Naming and Directory Interface™ (JNDI) API, Java RMI, and Java Remote Method Invocation over Internet Inter-ORB Protocol Technology (Java RMI-IIOP Technology) enable database access and manipulation of remote objects.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r>
              <a:rPr lang="en-GB" b="1" dirty="0"/>
              <a:t>Java Technology Benefits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1"/>
            <a:ext cx="8147248" cy="3456384"/>
          </a:xfrm>
        </p:spPr>
        <p:txBody>
          <a:bodyPr>
            <a:normAutofit/>
          </a:bodyPr>
          <a:lstStyle/>
          <a:p>
            <a:r>
              <a:rPr lang="en-GB" sz="2400" dirty="0">
                <a:cs typeface="Calibri" panose="020F0502020204030204" pitchFamily="34" charset="0"/>
              </a:rPr>
              <a:t>Get started quickly</a:t>
            </a:r>
          </a:p>
          <a:p>
            <a:r>
              <a:rPr lang="en-GB" sz="2400" dirty="0">
                <a:cs typeface="Calibri" panose="020F0502020204030204" pitchFamily="34" charset="0"/>
              </a:rPr>
              <a:t>Write less code</a:t>
            </a:r>
          </a:p>
          <a:p>
            <a:r>
              <a:rPr lang="en-GB" sz="2400" dirty="0">
                <a:cs typeface="Calibri" panose="020F0502020204030204" pitchFamily="34" charset="0"/>
              </a:rPr>
              <a:t>Write better code</a:t>
            </a:r>
          </a:p>
          <a:p>
            <a:r>
              <a:rPr lang="en-GB" sz="2400" dirty="0">
                <a:cs typeface="Calibri" panose="020F0502020204030204" pitchFamily="34" charset="0"/>
              </a:rPr>
              <a:t>Develop programs more quickly</a:t>
            </a:r>
          </a:p>
          <a:p>
            <a:r>
              <a:rPr lang="en-GB" sz="2400" dirty="0">
                <a:cs typeface="Calibri" panose="020F0502020204030204" pitchFamily="34" charset="0"/>
              </a:rPr>
              <a:t>Avoid platform dependencies</a:t>
            </a:r>
          </a:p>
          <a:p>
            <a:r>
              <a:rPr lang="en-GB" sz="2400" dirty="0">
                <a:cs typeface="Calibri" panose="020F0502020204030204" pitchFamily="34" charset="0"/>
              </a:rPr>
              <a:t>Write once, run anywhere</a:t>
            </a:r>
          </a:p>
          <a:p>
            <a:r>
              <a:rPr lang="en-GB" sz="2400" dirty="0">
                <a:cs typeface="Calibri" panose="020F0502020204030204" pitchFamily="34" charset="0"/>
              </a:rPr>
              <a:t>Distribute software more easily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r>
              <a:rPr lang="en-GB" sz="4800" dirty="0"/>
              <a:t>Apache NetBeans IDE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147248" cy="4248471"/>
          </a:xfrm>
        </p:spPr>
        <p:txBody>
          <a:bodyPr>
            <a:normAutofit/>
          </a:bodyPr>
          <a:lstStyle/>
          <a:p>
            <a:pPr marL="118872" indent="0">
              <a:buNone/>
            </a:pPr>
            <a:endParaRPr lang="en-GB" sz="2200" dirty="0">
              <a:cs typeface="Calibri" panose="020F0502020204030204" pitchFamily="34" charset="0"/>
            </a:endParaRPr>
          </a:p>
          <a:p>
            <a:r>
              <a:rPr lang="en-GB" sz="2200" b="0" i="0" dirty="0">
                <a:effectLst/>
                <a:cs typeface="Calibri" panose="020F0502020204030204" pitchFamily="34" charset="0"/>
              </a:rPr>
              <a:t>NetBeans IDE is a free, open source, integrated development environment (IDE) </a:t>
            </a:r>
          </a:p>
          <a:p>
            <a:r>
              <a:rPr lang="en-GB" sz="2200" dirty="0">
                <a:cs typeface="Calibri" panose="020F0502020204030204" pitchFamily="34" charset="0"/>
              </a:rPr>
              <a:t>E</a:t>
            </a:r>
            <a:r>
              <a:rPr lang="en-GB" sz="2200" b="0" i="0" dirty="0">
                <a:effectLst/>
                <a:cs typeface="Calibri" panose="020F0502020204030204" pitchFamily="34" charset="0"/>
              </a:rPr>
              <a:t>nables you to develop desktop, mobile and web applications. </a:t>
            </a:r>
          </a:p>
          <a:p>
            <a:r>
              <a:rPr lang="en-GB" sz="2200" b="0" i="0" dirty="0">
                <a:effectLst/>
                <a:cs typeface="Calibri" panose="020F0502020204030204" pitchFamily="34" charset="0"/>
              </a:rPr>
              <a:t>The IDE supports application development in various languages, including Java, HTML5, PHP and C++.</a:t>
            </a:r>
            <a:endParaRPr lang="en-GB" sz="2200" dirty="0">
              <a:cs typeface="Calibri" panose="020F0502020204030204" pitchFamily="34" charset="0"/>
            </a:endParaRPr>
          </a:p>
          <a:p>
            <a:r>
              <a:rPr lang="en-GB" sz="2200" dirty="0">
                <a:cs typeface="Calibri" panose="020F0502020204030204" pitchFamily="34" charset="0"/>
              </a:rPr>
              <a:t>The NetBeans IDE runs on the Java platform, which means that you can use it with any operating system for which there is a JDK 7 available. </a:t>
            </a:r>
          </a:p>
          <a:p>
            <a:r>
              <a:rPr lang="en-GB" sz="2200" dirty="0">
                <a:cs typeface="Calibri" panose="020F0502020204030204" pitchFamily="34" charset="0"/>
              </a:rPr>
              <a:t>These operating systems include Microsoft Windows, Solaris OS, Linux, and Mac OS X. </a:t>
            </a:r>
          </a:p>
        </p:txBody>
      </p:sp>
      <p:pic>
        <p:nvPicPr>
          <p:cNvPr id="1026" name="Picture 2" descr="NetBeans - Wikipedia">
            <a:extLst>
              <a:ext uri="{FF2B5EF4-FFF2-40B4-BE49-F238E27FC236}">
                <a16:creationId xmlns:a16="http://schemas.microsoft.com/office/drawing/2014/main" id="{AC32B9F0-F9F8-AB51-3C82-F447D4BA88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16632"/>
            <a:ext cx="1048544" cy="1209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r>
              <a:rPr lang="en-GB" sz="4800" dirty="0"/>
              <a:t>Apache NetBeans IDE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147248" cy="4248471"/>
          </a:xfrm>
        </p:spPr>
        <p:txBody>
          <a:bodyPr vert="horz" lIns="54864" tIns="91440" rtlCol="0">
            <a:noAutofit/>
          </a:bodyPr>
          <a:lstStyle/>
          <a:p>
            <a:pPr marL="118872" indent="0">
              <a:buNone/>
            </a:pPr>
            <a:endParaRPr lang="en-GB" sz="2800" dirty="0">
              <a:cs typeface="Calibri" panose="020F0502020204030204" pitchFamily="34" charset="0"/>
            </a:endParaRPr>
          </a:p>
          <a:p>
            <a:r>
              <a:rPr lang="en-GB" sz="2800" dirty="0">
                <a:solidFill>
                  <a:srgbClr val="4D5156"/>
                </a:solidFill>
                <a:cs typeface="Calibri" panose="020F0502020204030204" pitchFamily="34" charset="0"/>
              </a:rPr>
              <a:t>It consists of many features for application development as follows:</a:t>
            </a:r>
          </a:p>
          <a:p>
            <a:r>
              <a:rPr lang="en-GB" sz="2800" dirty="0">
                <a:solidFill>
                  <a:srgbClr val="4D5156"/>
                </a:solidFill>
                <a:cs typeface="Calibri" panose="020F0502020204030204" pitchFamily="34" charset="0"/>
              </a:rPr>
              <a:t>Drag &amp; Drop Graphical User Interface (GUI) Creation.</a:t>
            </a:r>
          </a:p>
          <a:p>
            <a:r>
              <a:rPr lang="en-GB" sz="2800" dirty="0">
                <a:solidFill>
                  <a:srgbClr val="4D5156"/>
                </a:solidFill>
                <a:cs typeface="Calibri" panose="020F0502020204030204" pitchFamily="34" charset="0"/>
              </a:rPr>
              <a:t>Excellent editing (advanced source code editor)</a:t>
            </a:r>
          </a:p>
          <a:p>
            <a:r>
              <a:rPr lang="en-GB" sz="2800" dirty="0">
                <a:solidFill>
                  <a:srgbClr val="4D5156"/>
                </a:solidFill>
                <a:cs typeface="Calibri" panose="020F0502020204030204" pitchFamily="34" charset="0"/>
              </a:rPr>
              <a:t>Web-service</a:t>
            </a:r>
          </a:p>
          <a:p>
            <a:r>
              <a:rPr lang="en-GB" sz="2800" dirty="0">
                <a:solidFill>
                  <a:srgbClr val="4D5156"/>
                </a:solidFill>
                <a:cs typeface="Calibri" panose="020F0502020204030204" pitchFamily="34" charset="0"/>
              </a:rPr>
              <a:t>Excellent debugging</a:t>
            </a:r>
          </a:p>
          <a:p>
            <a:r>
              <a:rPr lang="en-GB" sz="2800" dirty="0">
                <a:solidFill>
                  <a:srgbClr val="4D5156"/>
                </a:solidFill>
                <a:cs typeface="Calibri" panose="020F0502020204030204" pitchFamily="34" charset="0"/>
              </a:rPr>
              <a:t>Wizards, code generation and management tools, and many more.</a:t>
            </a:r>
          </a:p>
          <a:p>
            <a:pPr marL="118872" indent="0">
              <a:buNone/>
            </a:pPr>
            <a:r>
              <a:rPr lang="en-GB" sz="2800" dirty="0">
                <a:solidFill>
                  <a:srgbClr val="4D5156"/>
                </a:solidFill>
                <a:cs typeface="Calibri" panose="020F0502020204030204" pitchFamily="34" charset="0"/>
              </a:rPr>
              <a:t/>
            </a:r>
            <a:br>
              <a:rPr lang="en-GB" sz="2800" dirty="0">
                <a:solidFill>
                  <a:srgbClr val="4D5156"/>
                </a:solidFill>
                <a:cs typeface="Calibri" panose="020F0502020204030204" pitchFamily="34" charset="0"/>
              </a:rPr>
            </a:br>
            <a:endParaRPr lang="en-GB" sz="2800" dirty="0">
              <a:solidFill>
                <a:srgbClr val="4D5156"/>
              </a:solidFill>
              <a:cs typeface="Calibri" panose="020F0502020204030204" pitchFamily="34" charset="0"/>
            </a:endParaRPr>
          </a:p>
        </p:txBody>
      </p:sp>
      <p:pic>
        <p:nvPicPr>
          <p:cNvPr id="1026" name="Picture 2" descr="NetBeans - Wikipedia">
            <a:extLst>
              <a:ext uri="{FF2B5EF4-FFF2-40B4-BE49-F238E27FC236}">
                <a16:creationId xmlns:a16="http://schemas.microsoft.com/office/drawing/2014/main" id="{AC32B9F0-F9F8-AB51-3C82-F447D4BA88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16632"/>
            <a:ext cx="1048544" cy="1209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383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r>
              <a:rPr lang="en-GB" sz="4800" dirty="0" smtClean="0"/>
              <a:t>Visual Studio Code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147248" cy="4248471"/>
          </a:xfrm>
        </p:spPr>
        <p:txBody>
          <a:bodyPr vert="horz" lIns="54864" tIns="91440" rtlCol="0">
            <a:normAutofit lnSpcReduction="10000"/>
          </a:bodyPr>
          <a:lstStyle/>
          <a:p>
            <a:pPr marL="118872" indent="0">
              <a:buNone/>
            </a:pPr>
            <a:endParaRPr lang="en-GB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GB" dirty="0"/>
              <a:t>Support for Java in Visual Studio Code is provided through a wide range of extensions. Combined with the power of core VS </a:t>
            </a:r>
            <a:r>
              <a:rPr lang="en-GB" dirty="0" smtClean="0"/>
              <a:t>Code</a:t>
            </a:r>
          </a:p>
          <a:p>
            <a:r>
              <a:rPr lang="en-GB" dirty="0" smtClean="0"/>
              <a:t>These </a:t>
            </a:r>
            <a:r>
              <a:rPr lang="en-GB" dirty="0"/>
              <a:t>extensions give you a lightweight and performant code editor that also supports many of the most common Java development techniques.</a:t>
            </a:r>
            <a:r>
              <a:rPr lang="en-GB" sz="2400" dirty="0">
                <a:solidFill>
                  <a:srgbClr val="4D5156"/>
                </a:solidFill>
                <a:latin typeface="Google Sans"/>
              </a:rPr>
              <a:t/>
            </a:r>
            <a:br>
              <a:rPr lang="en-GB" sz="2400" dirty="0">
                <a:solidFill>
                  <a:srgbClr val="4D5156"/>
                </a:solidFill>
                <a:latin typeface="Google Sans"/>
              </a:rPr>
            </a:br>
            <a:endParaRPr lang="en-GB" sz="2400" dirty="0">
              <a:solidFill>
                <a:srgbClr val="4D5156"/>
              </a:solidFill>
              <a:latin typeface="Google Sans"/>
            </a:endParaRPr>
          </a:p>
        </p:txBody>
      </p:sp>
    </p:spTree>
    <p:extLst>
      <p:ext uri="{BB962C8B-B14F-4D97-AF65-F5344CB8AC3E}">
        <p14:creationId xmlns:p14="http://schemas.microsoft.com/office/powerpoint/2010/main" val="199901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r>
              <a:rPr lang="en-GB" sz="4800" dirty="0" smtClean="0"/>
              <a:t>Visual Studio Code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435280" cy="4824536"/>
          </a:xfrm>
        </p:spPr>
        <p:txBody>
          <a:bodyPr vert="horz" lIns="54864" tIns="91440" rtlCol="0">
            <a:normAutofit fontScale="55000" lnSpcReduction="20000"/>
          </a:bodyPr>
          <a:lstStyle/>
          <a:p>
            <a:pPr marL="118872" indent="0">
              <a:buNone/>
            </a:pPr>
            <a:endParaRPr lang="en-GB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4600" dirty="0"/>
              <a:t>VS Code provides essential language features such as code completion, refactoring</a:t>
            </a:r>
            <a:r>
              <a:rPr lang="en-GB" sz="4600" dirty="0" smtClean="0"/>
              <a:t>, </a:t>
            </a:r>
            <a:r>
              <a:rPr lang="en-GB" sz="4600" dirty="0"/>
              <a:t>formatting, and code snippets along with convenient debugging and unit test support. </a:t>
            </a:r>
            <a:endParaRPr lang="en-GB" sz="4600" dirty="0" smtClean="0"/>
          </a:p>
          <a:p>
            <a:r>
              <a:rPr lang="en-GB" sz="4600" dirty="0" smtClean="0"/>
              <a:t>VS </a:t>
            </a:r>
            <a:r>
              <a:rPr lang="en-GB" sz="4600" dirty="0"/>
              <a:t>Code also integrates with tooling and frameworks such as Maven, Tomcat, Jetty, and Spring Boot. </a:t>
            </a:r>
            <a:endParaRPr lang="en-GB" sz="4600" dirty="0" smtClean="0"/>
          </a:p>
          <a:p>
            <a:r>
              <a:rPr lang="en-GB" sz="4600" dirty="0" smtClean="0"/>
              <a:t>Leveraging </a:t>
            </a:r>
            <a:r>
              <a:rPr lang="en-GB" sz="4600" dirty="0"/>
              <a:t>the power of Visual Studio Code, Java developers get an excellent tool for both quick code editing and also the full debugging and testing cycle. </a:t>
            </a:r>
            <a:endParaRPr lang="en-GB" sz="4600" dirty="0" smtClean="0"/>
          </a:p>
          <a:p>
            <a:r>
              <a:rPr lang="en-GB" sz="4600" dirty="0" smtClean="0"/>
              <a:t>It's </a:t>
            </a:r>
            <a:r>
              <a:rPr lang="en-GB" sz="4600" dirty="0"/>
              <a:t>a great choice for your Java work if you're looking for a tool which:</a:t>
            </a:r>
          </a:p>
          <a:p>
            <a:pPr lvl="1"/>
            <a:r>
              <a:rPr lang="en-GB" sz="4200" dirty="0"/>
              <a:t>Is fast, lightweight, free, and open source.</a:t>
            </a:r>
          </a:p>
          <a:p>
            <a:pPr lvl="1"/>
            <a:r>
              <a:rPr lang="en-GB" sz="4200" dirty="0"/>
              <a:t>Supports many other languages, not just Java.</a:t>
            </a:r>
          </a:p>
          <a:p>
            <a:pPr lvl="1"/>
            <a:r>
              <a:rPr lang="en-GB" sz="4200" dirty="0"/>
              <a:t>Helps start your Java journey without installing and learning a complex IDE.</a:t>
            </a:r>
          </a:p>
          <a:p>
            <a:pPr marL="118872" indent="0">
              <a:buNone/>
            </a:pPr>
            <a:endParaRPr lang="en-GB" sz="2400" dirty="0">
              <a:solidFill>
                <a:srgbClr val="4D5156"/>
              </a:solidFill>
              <a:latin typeface="Google Sans"/>
            </a:endParaRPr>
          </a:p>
        </p:txBody>
      </p:sp>
    </p:spTree>
    <p:extLst>
      <p:ext uri="{BB962C8B-B14F-4D97-AF65-F5344CB8AC3E}">
        <p14:creationId xmlns:p14="http://schemas.microsoft.com/office/powerpoint/2010/main" val="262376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r>
              <a:rPr lang="en-GB" sz="4800" dirty="0" smtClean="0"/>
              <a:t>Visual Studio Code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8435280" cy="4824536"/>
          </a:xfrm>
        </p:spPr>
        <p:txBody>
          <a:bodyPr vert="horz" lIns="54864" tIns="91440" rtlCol="0">
            <a:noAutofit/>
          </a:bodyPr>
          <a:lstStyle/>
          <a:p>
            <a:pPr marL="118872" indent="0">
              <a:buNone/>
            </a:pPr>
            <a:endParaRPr lang="en-GB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000" dirty="0"/>
              <a:t>VS Code provides essential language features such as code completion, refactoring</a:t>
            </a:r>
            <a:r>
              <a:rPr lang="en-GB" sz="2000" dirty="0" smtClean="0"/>
              <a:t>, </a:t>
            </a:r>
            <a:r>
              <a:rPr lang="en-GB" sz="2000" dirty="0"/>
              <a:t>formatting, and code snippets along with convenient debugging and unit test support. </a:t>
            </a:r>
            <a:endParaRPr lang="en-GB" sz="2000" dirty="0" smtClean="0"/>
          </a:p>
          <a:p>
            <a:r>
              <a:rPr lang="en-GB" sz="2000" dirty="0" smtClean="0"/>
              <a:t>VS </a:t>
            </a:r>
            <a:r>
              <a:rPr lang="en-GB" sz="2000" dirty="0"/>
              <a:t>Code also integrates with tooling and frameworks such as Maven, Tomcat, Jetty, and Spring Boot. </a:t>
            </a:r>
            <a:endParaRPr lang="en-GB" sz="2000" dirty="0" smtClean="0"/>
          </a:p>
          <a:p>
            <a:r>
              <a:rPr lang="en-GB" sz="2000" dirty="0" smtClean="0"/>
              <a:t>Leveraging </a:t>
            </a:r>
            <a:r>
              <a:rPr lang="en-GB" sz="2000" dirty="0"/>
              <a:t>the power of Visual Studio Code, Java developers get an excellent tool for both quick code editing and also the full debugging and testing cycle. </a:t>
            </a:r>
            <a:endParaRPr lang="en-GB" sz="2000" dirty="0" smtClean="0"/>
          </a:p>
          <a:p>
            <a:r>
              <a:rPr lang="en-GB" sz="2000" dirty="0" smtClean="0"/>
              <a:t>It's </a:t>
            </a:r>
            <a:r>
              <a:rPr lang="en-GB" sz="2000" dirty="0"/>
              <a:t>a great choice for your Java work if you're looking for a tool which:</a:t>
            </a:r>
          </a:p>
          <a:p>
            <a:pPr lvl="1"/>
            <a:r>
              <a:rPr lang="en-GB" sz="1800" dirty="0"/>
              <a:t>Is fast, lightweight, free, and open source.</a:t>
            </a:r>
          </a:p>
          <a:p>
            <a:pPr lvl="1"/>
            <a:r>
              <a:rPr lang="en-GB" sz="1800" dirty="0"/>
              <a:t>Supports many other languages, not just Java.</a:t>
            </a:r>
          </a:p>
          <a:p>
            <a:pPr lvl="1"/>
            <a:r>
              <a:rPr lang="en-GB" sz="1800" dirty="0"/>
              <a:t>Helps start your Java journey without installing and learning a complex IDE</a:t>
            </a:r>
            <a:r>
              <a:rPr lang="en-GB" sz="1800" dirty="0" smtClean="0"/>
              <a:t>.</a:t>
            </a:r>
          </a:p>
          <a:p>
            <a:pPr lvl="1"/>
            <a:r>
              <a:rPr lang="en-GB" sz="1800" dirty="0"/>
              <a:t>supports </a:t>
            </a:r>
            <a:r>
              <a:rPr lang="en-GB" sz="1800" dirty="0"/>
              <a:t>various programming languages, making it suitable for different development requirements. Whether you are working on web development, mobile apps, data analysis, or </a:t>
            </a:r>
            <a:r>
              <a:rPr lang="en-GB" sz="1800" dirty="0" err="1"/>
              <a:t>IoT</a:t>
            </a:r>
            <a:r>
              <a:rPr lang="en-GB" sz="1800" dirty="0"/>
              <a:t> systems, VS Code provides language support, extensions, and tools to feed </a:t>
            </a:r>
            <a:r>
              <a:rPr lang="en-GB" sz="1800" dirty="0" smtClean="0"/>
              <a:t>colourful </a:t>
            </a:r>
            <a:r>
              <a:rPr lang="en-GB" sz="1800" dirty="0"/>
              <a:t>programming disciplines.</a:t>
            </a:r>
          </a:p>
          <a:p>
            <a:pPr marL="118872" indent="0">
              <a:buNone/>
            </a:pPr>
            <a:endParaRPr lang="en-GB" sz="1100" dirty="0">
              <a:solidFill>
                <a:srgbClr val="4D5156"/>
              </a:solidFill>
              <a:latin typeface="Google Sans"/>
            </a:endParaRPr>
          </a:p>
        </p:txBody>
      </p:sp>
    </p:spTree>
    <p:extLst>
      <p:ext uri="{BB962C8B-B14F-4D97-AF65-F5344CB8AC3E}">
        <p14:creationId xmlns:p14="http://schemas.microsoft.com/office/powerpoint/2010/main" val="51655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580D6-3606-4CC1-9D58-9734F74A6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1E7148-B95F-43E2-9C0C-8AC9F24B85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18872" indent="0">
              <a:spcAft>
                <a:spcPts val="1200"/>
              </a:spcAft>
              <a:buNone/>
            </a:pPr>
            <a:r>
              <a:rPr lang="en-GB" sz="2400" dirty="0" smtClean="0"/>
              <a:t>Objectives </a:t>
            </a:r>
            <a:r>
              <a:rPr lang="en-GB" sz="2400" dirty="0"/>
              <a:t>of this Course</a:t>
            </a:r>
          </a:p>
          <a:p>
            <a:pPr>
              <a:spcAft>
                <a:spcPts val="1200"/>
              </a:spcAft>
            </a:pPr>
            <a:r>
              <a:rPr lang="en-GB" sz="2400" dirty="0"/>
              <a:t>Improve understanding of programming concepts.</a:t>
            </a:r>
          </a:p>
          <a:p>
            <a:pPr>
              <a:spcAft>
                <a:spcPts val="1200"/>
              </a:spcAft>
            </a:pPr>
            <a:r>
              <a:rPr lang="en-GB" sz="2400" dirty="0"/>
              <a:t>Improve programming skill and confidence.</a:t>
            </a:r>
          </a:p>
          <a:p>
            <a:pPr>
              <a:spcAft>
                <a:spcPts val="1200"/>
              </a:spcAft>
            </a:pPr>
            <a:r>
              <a:rPr lang="en-GB" sz="2400" dirty="0"/>
              <a:t>Learn how to code in </a:t>
            </a:r>
            <a:r>
              <a:rPr lang="en-GB" sz="2400" dirty="0" smtClean="0"/>
              <a:t>Java</a:t>
            </a:r>
            <a:endParaRPr lang="en-GB" sz="2400" dirty="0"/>
          </a:p>
          <a:p>
            <a:pPr>
              <a:spcAft>
                <a:spcPts val="1200"/>
              </a:spcAft>
            </a:pPr>
            <a:endParaRPr lang="en-GB" sz="2400" dirty="0"/>
          </a:p>
          <a:p>
            <a:pPr>
              <a:spcAft>
                <a:spcPts val="1200"/>
              </a:spcAft>
            </a:pPr>
            <a:endParaRPr lang="en-GB" sz="2400" dirty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52A35AFA-8553-291F-D80C-12809D69B9B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b="16823"/>
          <a:stretch/>
        </p:blipFill>
        <p:spPr>
          <a:xfrm>
            <a:off x="5148064" y="3861048"/>
            <a:ext cx="3405525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659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dirty="0"/>
              <a:t>Assessment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GB" dirty="0"/>
              <a:t>There is no assessment!</a:t>
            </a:r>
          </a:p>
          <a:p>
            <a:pPr>
              <a:spcAft>
                <a:spcPts val="600"/>
              </a:spcAft>
            </a:pPr>
            <a:r>
              <a:rPr lang="en-GB" dirty="0"/>
              <a:t>Please keep up with the sessions.</a:t>
            </a:r>
          </a:p>
          <a:p>
            <a:pPr>
              <a:spcAft>
                <a:spcPts val="600"/>
              </a:spcAft>
            </a:pPr>
            <a:r>
              <a:rPr lang="en-GB" dirty="0"/>
              <a:t>These sessions will prepare you to develop complex and feature rich projects both this year and next.</a:t>
            </a:r>
          </a:p>
          <a:p>
            <a:pPr>
              <a:spcAft>
                <a:spcPts val="600"/>
              </a:spcAft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3036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 to Java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Talk about Java technology seems to be everywhere, but what exactly is it? </a:t>
            </a:r>
          </a:p>
          <a:p>
            <a:r>
              <a:rPr lang="en-GB" dirty="0"/>
              <a:t>Java technology is both a programming language and a platform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The Java Programming Language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7543" y="3106564"/>
            <a:ext cx="3657600" cy="2736303"/>
          </a:xfrm>
        </p:spPr>
        <p:txBody>
          <a:bodyPr/>
          <a:lstStyle/>
          <a:p>
            <a:r>
              <a:rPr lang="en-GB" dirty="0"/>
              <a:t>Simple</a:t>
            </a:r>
          </a:p>
          <a:p>
            <a:r>
              <a:rPr lang="en-GB" dirty="0"/>
              <a:t>Object oriented</a:t>
            </a:r>
          </a:p>
          <a:p>
            <a:r>
              <a:rPr lang="en-GB" dirty="0"/>
              <a:t>Distributed</a:t>
            </a:r>
          </a:p>
          <a:p>
            <a:r>
              <a:rPr lang="en-GB" dirty="0"/>
              <a:t>Multithreaded</a:t>
            </a:r>
          </a:p>
          <a:p>
            <a:r>
              <a:rPr lang="en-GB" dirty="0"/>
              <a:t>Dynamic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5976" y="3078229"/>
            <a:ext cx="3657600" cy="2664295"/>
          </a:xfrm>
        </p:spPr>
        <p:txBody>
          <a:bodyPr/>
          <a:lstStyle/>
          <a:p>
            <a:r>
              <a:rPr lang="en-GB" dirty="0"/>
              <a:t>Architecture neutral</a:t>
            </a:r>
          </a:p>
          <a:p>
            <a:r>
              <a:rPr lang="en-GB" dirty="0"/>
              <a:t>Portable</a:t>
            </a:r>
          </a:p>
          <a:p>
            <a:r>
              <a:rPr lang="en-GB" dirty="0"/>
              <a:t>High performance</a:t>
            </a:r>
          </a:p>
          <a:p>
            <a:r>
              <a:rPr lang="en-GB" dirty="0"/>
              <a:t>Robust</a:t>
            </a:r>
          </a:p>
          <a:p>
            <a:r>
              <a:rPr lang="en-GB" dirty="0"/>
              <a:t>Secure</a:t>
            </a:r>
          </a:p>
        </p:txBody>
      </p:sp>
      <p:sp>
        <p:nvSpPr>
          <p:cNvPr id="5" name="Rectangle 4"/>
          <p:cNvSpPr/>
          <p:nvPr/>
        </p:nvSpPr>
        <p:spPr>
          <a:xfrm>
            <a:off x="539552" y="1548348"/>
            <a:ext cx="763284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The Java programming language is a high-level language that can be characterised by the following </a:t>
            </a:r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buzzwords</a:t>
            </a: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The Java Programming Language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772" y="1772816"/>
            <a:ext cx="7889651" cy="4525963"/>
          </a:xfrm>
        </p:spPr>
        <p:txBody>
          <a:bodyPr>
            <a:normAutofit/>
          </a:bodyPr>
          <a:lstStyle/>
          <a:p>
            <a:r>
              <a:rPr lang="en-GB" sz="2200" dirty="0">
                <a:cs typeface="Calibri" panose="020F0502020204030204" pitchFamily="34" charset="0"/>
              </a:rPr>
              <a:t>In the Java programming language, all source code is first written in plain text files ending with the .java extension. </a:t>
            </a:r>
          </a:p>
          <a:p>
            <a:r>
              <a:rPr lang="en-GB" sz="2200" dirty="0">
                <a:cs typeface="Calibri" panose="020F0502020204030204" pitchFamily="34" charset="0"/>
              </a:rPr>
              <a:t>Those source files are then compiled into .class files by the </a:t>
            </a:r>
            <a:r>
              <a:rPr lang="en-GB" sz="2200" dirty="0" err="1">
                <a:cs typeface="Calibri" panose="020F0502020204030204" pitchFamily="34" charset="0"/>
              </a:rPr>
              <a:t>javac</a:t>
            </a:r>
            <a:r>
              <a:rPr lang="en-GB" sz="2200" dirty="0">
                <a:cs typeface="Calibri" panose="020F0502020204030204" pitchFamily="34" charset="0"/>
              </a:rPr>
              <a:t> compiler. </a:t>
            </a:r>
          </a:p>
          <a:p>
            <a:r>
              <a:rPr lang="en-GB" sz="2200" dirty="0">
                <a:cs typeface="Calibri" panose="020F0502020204030204" pitchFamily="34" charset="0"/>
              </a:rPr>
              <a:t>A .class file does not contain code that is native to your processor; it instead contains </a:t>
            </a:r>
            <a:r>
              <a:rPr lang="en-GB" sz="2200" i="1" dirty="0">
                <a:cs typeface="Calibri" panose="020F0502020204030204" pitchFamily="34" charset="0"/>
              </a:rPr>
              <a:t>bytecodes</a:t>
            </a:r>
            <a:r>
              <a:rPr lang="en-GB" sz="2200" dirty="0">
                <a:cs typeface="Calibri" panose="020F0502020204030204" pitchFamily="34" charset="0"/>
              </a:rPr>
              <a:t>  the machine language of the Java Virtual </a:t>
            </a:r>
            <a:r>
              <a:rPr lang="en-GB" sz="2200" dirty="0" smtClean="0">
                <a:cs typeface="Calibri" panose="020F0502020204030204" pitchFamily="34" charset="0"/>
              </a:rPr>
              <a:t>Machine </a:t>
            </a:r>
            <a:r>
              <a:rPr lang="en-GB" sz="2200" dirty="0">
                <a:cs typeface="Calibri" panose="020F0502020204030204" pitchFamily="34" charset="0"/>
              </a:rPr>
              <a:t>(Java VM). </a:t>
            </a:r>
          </a:p>
          <a:p>
            <a:r>
              <a:rPr lang="en-GB" sz="2200" dirty="0">
                <a:cs typeface="Calibri" panose="020F0502020204030204" pitchFamily="34" charset="0"/>
              </a:rPr>
              <a:t>The java launcher tool then runs your application with an instance of the Java Virtual Machine.</a:t>
            </a:r>
          </a:p>
          <a:p>
            <a:endParaRPr lang="en-GB" sz="2200" dirty="0">
              <a:cs typeface="Calibri" panose="020F050202020403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62075" y="4955754"/>
            <a:ext cx="5657850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7467600" cy="778098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The Java Programming Language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20788"/>
            <a:ext cx="8280920" cy="1656184"/>
          </a:xfrm>
        </p:spPr>
        <p:txBody>
          <a:bodyPr>
            <a:normAutofit/>
          </a:bodyPr>
          <a:lstStyle/>
          <a:p>
            <a:r>
              <a:rPr lang="en-GB" sz="2400" dirty="0">
                <a:cs typeface="Calibri" panose="020F0502020204030204" pitchFamily="34" charset="0"/>
              </a:rPr>
              <a:t>Because the Java VM is available on many different operating systems, the same .class files can run on Microsoft Windows, the Solaris™ Operating System (Solaris OS), Linux, or Mac OS. </a:t>
            </a:r>
          </a:p>
          <a:p>
            <a:endParaRPr lang="en-GB" sz="2400" dirty="0">
              <a:cs typeface="Calibri" panose="020F050202020403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2723605"/>
            <a:ext cx="3960440" cy="373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r>
              <a:rPr lang="en-GB" b="1" dirty="0"/>
              <a:t>The Java Platform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770" y="1725959"/>
            <a:ext cx="7467600" cy="4857403"/>
          </a:xfrm>
        </p:spPr>
        <p:txBody>
          <a:bodyPr>
            <a:normAutofit/>
          </a:bodyPr>
          <a:lstStyle/>
          <a:p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GB" sz="2400" i="1" dirty="0">
                <a:latin typeface="Times New Roman" pitchFamily="18" charset="0"/>
                <a:cs typeface="Times New Roman" pitchFamily="18" charset="0"/>
              </a:rPr>
              <a:t>platform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is the hardware or software environment in which a program runs. </a:t>
            </a:r>
          </a:p>
          <a:p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We've already mentioned some of the most popular platforms like Microsoft Windows, Linux, Solaris OS, and Mac OS. </a:t>
            </a:r>
          </a:p>
          <a:p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Most platforms can be described as a combination of the operating system and underlying hardware. </a:t>
            </a:r>
          </a:p>
          <a:p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The Java platform differs from most other platforms in that it's a </a:t>
            </a: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>software-only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platform that runs on top of other hardware-based platforms.</a:t>
            </a:r>
          </a:p>
          <a:p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r>
              <a:rPr lang="en-GB" b="1" dirty="0"/>
              <a:t>The Java Platform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556792"/>
            <a:ext cx="7313240" cy="50405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The Java platform has two components:</a:t>
            </a:r>
          </a:p>
          <a:p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GB" sz="2000" i="1" dirty="0">
                <a:latin typeface="Times New Roman" pitchFamily="18" charset="0"/>
                <a:cs typeface="Times New Roman" pitchFamily="18" charset="0"/>
              </a:rPr>
              <a:t>Java Virtual Machine</a:t>
            </a:r>
          </a:p>
          <a:p>
            <a:pPr lvl="1"/>
            <a:r>
              <a:rPr lang="en-GB" sz="1600" dirty="0">
                <a:latin typeface="Times New Roman" pitchFamily="18" charset="0"/>
                <a:cs typeface="Times New Roman" pitchFamily="18" charset="0"/>
              </a:rPr>
              <a:t>You've already been introduced to the Java Virtual Machine; it's the base for the Java platform and is ported onto various hardware-based platforms</a:t>
            </a:r>
            <a:endParaRPr lang="en-GB" sz="16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GB" sz="2000" i="1" dirty="0">
                <a:latin typeface="Times New Roman" pitchFamily="18" charset="0"/>
                <a:cs typeface="Times New Roman" pitchFamily="18" charset="0"/>
              </a:rPr>
              <a:t>Java Application Programming Interface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(API)</a:t>
            </a:r>
          </a:p>
          <a:p>
            <a:pPr lvl="1"/>
            <a:r>
              <a:rPr lang="en-GB" sz="1600" dirty="0">
                <a:latin typeface="Times New Roman" pitchFamily="18" charset="0"/>
                <a:cs typeface="Times New Roman" pitchFamily="18" charset="0"/>
              </a:rPr>
              <a:t>The API is a large collection of ready-made software components that provide many useful capabilities. </a:t>
            </a:r>
          </a:p>
          <a:p>
            <a:pPr lvl="1"/>
            <a:r>
              <a:rPr lang="en-GB" sz="1600" dirty="0">
                <a:latin typeface="Times New Roman" pitchFamily="18" charset="0"/>
                <a:cs typeface="Times New Roman" pitchFamily="18" charset="0"/>
              </a:rPr>
              <a:t>It is grouped into libraries of related classes and interfaces; these libraries are known as </a:t>
            </a:r>
            <a:r>
              <a:rPr lang="en-GB" sz="1600" i="1" dirty="0">
                <a:latin typeface="Times New Roman" pitchFamily="18" charset="0"/>
                <a:cs typeface="Times New Roman" pitchFamily="18" charset="0"/>
              </a:rPr>
              <a:t>packages</a:t>
            </a:r>
          </a:p>
          <a:p>
            <a:pPr lvl="1"/>
            <a:endParaRPr lang="en-GB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As a platform-independent environment, the Java platform can be a bit slower than native code. </a:t>
            </a:r>
          </a:p>
          <a:p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However, advances in compiler and virtual machine technologies are bringing performance close to that of native code without threatening portability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PT design-AG-2016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design-AG-2016</Template>
  <TotalTime>495</TotalTime>
  <Words>1128</Words>
  <Application>Microsoft Office PowerPoint</Application>
  <PresentationFormat>On-screen Show (4:3)</PresentationFormat>
  <Paragraphs>113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Calibri</vt:lpstr>
      <vt:lpstr>Corbel</vt:lpstr>
      <vt:lpstr>Google Sans</vt:lpstr>
      <vt:lpstr>Times New Roman</vt:lpstr>
      <vt:lpstr>Wingdings</vt:lpstr>
      <vt:lpstr>Wingdings 2</vt:lpstr>
      <vt:lpstr>Wingdings 3</vt:lpstr>
      <vt:lpstr>PPT design-AG-2016</vt:lpstr>
      <vt:lpstr>Programming Skills Introduction</vt:lpstr>
      <vt:lpstr>Objectives</vt:lpstr>
      <vt:lpstr>Assessment</vt:lpstr>
      <vt:lpstr>Introduction to Java</vt:lpstr>
      <vt:lpstr>The Java Programming Language</vt:lpstr>
      <vt:lpstr>The Java Programming Language</vt:lpstr>
      <vt:lpstr>The Java Programming Language</vt:lpstr>
      <vt:lpstr>The Java Platform</vt:lpstr>
      <vt:lpstr>The Java Platform</vt:lpstr>
      <vt:lpstr>What Can Java Technology Do?</vt:lpstr>
      <vt:lpstr>What Can Java Technology Do?</vt:lpstr>
      <vt:lpstr>Java Technology Benefits</vt:lpstr>
      <vt:lpstr>Apache NetBeans IDE</vt:lpstr>
      <vt:lpstr>Apache NetBeans IDE</vt:lpstr>
      <vt:lpstr>Visual Studio Code</vt:lpstr>
      <vt:lpstr>Visual Studio Code</vt:lpstr>
      <vt:lpstr>Visual Studio Code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17: Web Development Introduction</dc:title>
  <dc:creator>Gwyn&amp;Xiao</dc:creator>
  <cp:lastModifiedBy>NPTC Powys ACL</cp:lastModifiedBy>
  <cp:revision>184</cp:revision>
  <dcterms:created xsi:type="dcterms:W3CDTF">2010-09-12T20:40:41Z</dcterms:created>
  <dcterms:modified xsi:type="dcterms:W3CDTF">2023-09-18T13:24:38Z</dcterms:modified>
</cp:coreProperties>
</file>