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3FE1E46-5D16-47C1-B711-C235F2BC9D55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B0E034-BFA9-4D49-91AB-699F6C62F68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concepts/inheritanc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concepts/inheritanc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ocs.oracle.com/javase/tutorial/java/concepts/inheritanc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concepts/interfac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concepts/packag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concepts/objec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concepts/objec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concepts/objec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concepts/clas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concepts/clas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Java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4" name="Picture 3" descr="JA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373216"/>
            <a:ext cx="1902597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 smtClean="0">
                <a:hlinkClick r:id="rId2" action="ppaction://hlinkfile"/>
              </a:rPr>
              <a:t>What Is Inheritance?</a:t>
            </a:r>
            <a:endParaRPr lang="en-GB" sz="2000" b="1" dirty="0" smtClean="0"/>
          </a:p>
          <a:p>
            <a:pPr marL="0" indent="36513">
              <a:buNone/>
            </a:pPr>
            <a:endParaRPr lang="en-GB" sz="2000" dirty="0" smtClean="0"/>
          </a:p>
          <a:p>
            <a:pPr marL="530225" indent="-493713"/>
            <a:r>
              <a:rPr lang="en-GB" sz="2000" dirty="0" smtClean="0"/>
              <a:t>Inheritance provides a powerful and natural mechanism for organizing and structuring your software. </a:t>
            </a:r>
            <a:endParaRPr lang="en-GB" sz="2000" dirty="0" smtClean="0"/>
          </a:p>
          <a:p>
            <a:pPr marL="530225" indent="-493713"/>
            <a:r>
              <a:rPr lang="en-GB" sz="2000" dirty="0" smtClean="0"/>
              <a:t>This </a:t>
            </a:r>
            <a:r>
              <a:rPr lang="en-GB" sz="2000" dirty="0" smtClean="0"/>
              <a:t>section explains how classes inherit state and </a:t>
            </a:r>
            <a:r>
              <a:rPr lang="en-GB" sz="2000" dirty="0" smtClean="0"/>
              <a:t>behaviour </a:t>
            </a:r>
            <a:r>
              <a:rPr lang="en-GB" sz="2000" dirty="0" smtClean="0"/>
              <a:t>from their </a:t>
            </a:r>
            <a:r>
              <a:rPr lang="en-GB" sz="2000" dirty="0" err="1" smtClean="0"/>
              <a:t>superclasses</a:t>
            </a:r>
            <a:r>
              <a:rPr lang="en-GB" sz="2000" dirty="0" smtClean="0"/>
              <a:t>, and explains how to derive one class from another using the simple syntax provided by the Java programming language.</a:t>
            </a:r>
          </a:p>
          <a:p>
            <a:pPr marL="0" indent="36513">
              <a:buNone/>
            </a:pPr>
            <a:endParaRPr lang="en-GB" sz="2000" dirty="0" smtClean="0"/>
          </a:p>
          <a:p>
            <a:pPr marL="0" indent="36513"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 smtClean="0">
                <a:hlinkClick r:id="rId2" action="ppaction://hlinkfile"/>
              </a:rPr>
              <a:t>What Is Inheritance?</a:t>
            </a:r>
            <a:endParaRPr lang="en-GB" sz="2000" b="1" dirty="0" smtClean="0"/>
          </a:p>
          <a:p>
            <a:pPr marL="530225" indent="-493713"/>
            <a:r>
              <a:rPr lang="en-GB" sz="2000" dirty="0" smtClean="0"/>
              <a:t>Different </a:t>
            </a:r>
            <a:r>
              <a:rPr lang="en-GB" sz="2000" dirty="0" smtClean="0"/>
              <a:t>kinds of objects often have a certain amount in common with each other. Mountain bikes, road bikes, and tandem bikes, for example, all share the characteristics of bicycles (current speed, current pedal cadence, current gear). </a:t>
            </a:r>
            <a:endParaRPr lang="en-GB" sz="2000" dirty="0" smtClean="0"/>
          </a:p>
          <a:p>
            <a:pPr marL="530225" indent="-493713"/>
            <a:r>
              <a:rPr lang="en-GB" sz="2000" dirty="0" smtClean="0"/>
              <a:t>Yet </a:t>
            </a:r>
            <a:r>
              <a:rPr lang="en-GB" sz="2000" dirty="0" smtClean="0"/>
              <a:t>each also defines additional features that make them different: tandem bicycles have two seats and two sets of handlebars; road bikes have drop handlebars; some mountain bikes have an additional chain ring, giving them a lower gear ratio.</a:t>
            </a:r>
          </a:p>
          <a:p>
            <a:pPr marL="530225" indent="-493713"/>
            <a:r>
              <a:rPr lang="en-GB" sz="2000" dirty="0" smtClean="0"/>
              <a:t>Object-oriented </a:t>
            </a:r>
            <a:r>
              <a:rPr lang="en-GB" sz="2000" dirty="0" smtClean="0"/>
              <a:t>programming allows classes to inherit commonly used state and </a:t>
            </a:r>
            <a:r>
              <a:rPr lang="en-GB" sz="2000" dirty="0" err="1" smtClean="0"/>
              <a:t>behavior</a:t>
            </a:r>
            <a:r>
              <a:rPr lang="en-GB" sz="2000" dirty="0" smtClean="0"/>
              <a:t> from other classes. </a:t>
            </a:r>
            <a:endParaRPr lang="en-GB" sz="2000" dirty="0" smtClean="0"/>
          </a:p>
          <a:p>
            <a:pPr marL="530225" indent="-493713"/>
            <a:r>
              <a:rPr lang="en-GB" sz="2000" dirty="0" smtClean="0"/>
              <a:t>In </a:t>
            </a:r>
            <a:r>
              <a:rPr lang="en-GB" sz="2000" dirty="0" smtClean="0"/>
              <a:t>this example, Bicycle now becomes the </a:t>
            </a:r>
            <a:r>
              <a:rPr lang="en-GB" sz="2000" dirty="0" err="1" smtClean="0"/>
              <a:t>superclass</a:t>
            </a:r>
            <a:r>
              <a:rPr lang="en-GB" sz="2000" dirty="0" smtClean="0"/>
              <a:t> of </a:t>
            </a:r>
            <a:r>
              <a:rPr lang="en-GB" sz="2000" dirty="0" err="1" smtClean="0"/>
              <a:t>MountainBike</a:t>
            </a:r>
            <a:r>
              <a:rPr lang="en-GB" sz="2000" dirty="0" smtClean="0"/>
              <a:t>, </a:t>
            </a:r>
            <a:r>
              <a:rPr lang="en-GB" sz="2000" dirty="0" err="1" smtClean="0"/>
              <a:t>RoadBike</a:t>
            </a:r>
            <a:r>
              <a:rPr lang="en-GB" sz="2000" dirty="0" smtClean="0"/>
              <a:t>, and </a:t>
            </a:r>
            <a:r>
              <a:rPr lang="en-GB" sz="2000" dirty="0" err="1" smtClean="0"/>
              <a:t>TandemBike</a:t>
            </a:r>
            <a:r>
              <a:rPr lang="en-GB" sz="2000" dirty="0" smtClean="0"/>
              <a:t>. In the Java programming language, each class is allowed to have one direct </a:t>
            </a:r>
            <a:r>
              <a:rPr lang="en-GB" sz="2000" dirty="0" err="1" smtClean="0"/>
              <a:t>superclass</a:t>
            </a:r>
            <a:r>
              <a:rPr lang="en-GB" sz="2000" dirty="0" smtClean="0"/>
              <a:t>, and each </a:t>
            </a:r>
            <a:r>
              <a:rPr lang="en-GB" sz="2000" dirty="0" err="1" smtClean="0"/>
              <a:t>superclass</a:t>
            </a:r>
            <a:r>
              <a:rPr lang="en-GB" sz="2000" dirty="0" smtClean="0"/>
              <a:t> has the potential for an unlimited number of subclasses:</a:t>
            </a:r>
          </a:p>
          <a:p>
            <a:pPr marL="530225" indent="-493713"/>
            <a:endParaRPr lang="en-GB" sz="2000" dirty="0" smtClean="0"/>
          </a:p>
          <a:p>
            <a:pPr marL="0" indent="36513">
              <a:buNone/>
            </a:pPr>
            <a:endParaRPr lang="en-GB" sz="2000" dirty="0" smtClean="0"/>
          </a:p>
          <a:p>
            <a:pPr marL="0" indent="36513"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 smtClean="0">
                <a:hlinkClick r:id="rId2" action="ppaction://hlinkfile"/>
              </a:rPr>
              <a:t>What Is Inheritance</a:t>
            </a:r>
            <a:r>
              <a:rPr lang="en-GB" sz="2000" b="1" dirty="0" smtClean="0">
                <a:hlinkClick r:id="rId2" action="ppaction://hlinkfile"/>
              </a:rPr>
              <a:t>?</a:t>
            </a: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 marL="530225" indent="-493713"/>
            <a:r>
              <a:rPr lang="en-GB" sz="2000" dirty="0" smtClean="0"/>
              <a:t>The </a:t>
            </a:r>
            <a:r>
              <a:rPr lang="en-GB" sz="2000" dirty="0" smtClean="0"/>
              <a:t>syntax for creating a subclass is simple. At the beginning of your class declaration, use the extends keyword, followed by the name of the class to inherit from:</a:t>
            </a:r>
          </a:p>
          <a:p>
            <a:pPr marL="530225" indent="-493713"/>
            <a:endParaRPr lang="en-GB" sz="2000" dirty="0" smtClean="0"/>
          </a:p>
          <a:p>
            <a:pPr marL="530225" indent="-493713">
              <a:buNone/>
            </a:pPr>
            <a:r>
              <a:rPr lang="en-GB" sz="2000" dirty="0" smtClean="0"/>
              <a:t>class </a:t>
            </a:r>
            <a:r>
              <a:rPr lang="en-GB" sz="2000" dirty="0" err="1" smtClean="0"/>
              <a:t>MountainBike</a:t>
            </a:r>
            <a:r>
              <a:rPr lang="en-GB" sz="2000" dirty="0" smtClean="0"/>
              <a:t> extends Bicycle {</a:t>
            </a:r>
          </a:p>
          <a:p>
            <a:pPr marL="530225" indent="-493713">
              <a:buNone/>
            </a:pPr>
            <a:endParaRPr lang="en-GB" sz="2000" dirty="0" smtClean="0"/>
          </a:p>
          <a:p>
            <a:pPr marL="530225" indent="-493713">
              <a:buNone/>
            </a:pPr>
            <a:r>
              <a:rPr lang="en-GB" sz="2000" dirty="0" smtClean="0"/>
              <a:t>    // new fields and methods defining </a:t>
            </a:r>
          </a:p>
          <a:p>
            <a:pPr marL="530225" indent="-493713">
              <a:buNone/>
            </a:pPr>
            <a:r>
              <a:rPr lang="en-GB" sz="2000" dirty="0" smtClean="0"/>
              <a:t>    // a mountain bike would go </a:t>
            </a:r>
            <a:r>
              <a:rPr lang="en-GB" sz="2000" dirty="0" smtClean="0"/>
              <a:t>here</a:t>
            </a:r>
          </a:p>
          <a:p>
            <a:pPr marL="530225" indent="-493713">
              <a:buNone/>
            </a:pPr>
            <a:r>
              <a:rPr lang="en-GB" sz="2000" dirty="0" smtClean="0"/>
              <a:t>   }</a:t>
            </a:r>
            <a:endParaRPr lang="en-GB" sz="2000" dirty="0" smtClean="0"/>
          </a:p>
          <a:p>
            <a:pPr marL="530225" indent="-493713"/>
            <a:endParaRPr lang="en-GB" sz="2000" dirty="0" smtClean="0"/>
          </a:p>
          <a:p>
            <a:pPr marL="530225" indent="-493713"/>
            <a:endParaRPr lang="en-GB" sz="2000" dirty="0" smtClean="0"/>
          </a:p>
          <a:p>
            <a:pPr marL="0" indent="36513">
              <a:buNone/>
            </a:pPr>
            <a:endParaRPr lang="en-GB" sz="2000" dirty="0" smtClean="0"/>
          </a:p>
          <a:p>
            <a:pPr marL="0" indent="36513"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1370" y="3212976"/>
            <a:ext cx="3484338" cy="295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 smtClean="0">
                <a:hlinkClick r:id="rId2" action="ppaction://hlinkfile"/>
              </a:rPr>
              <a:t>What Is an Interface?</a:t>
            </a: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 marL="530225" indent="-493713"/>
            <a:r>
              <a:rPr lang="en-GB" sz="2000" dirty="0" smtClean="0"/>
              <a:t>An interface is a contract between a class and the outside world. When a class implements an interface, it promises to provide the </a:t>
            </a:r>
            <a:r>
              <a:rPr lang="en-GB" sz="2000" dirty="0" err="1" smtClean="0"/>
              <a:t>behavior</a:t>
            </a:r>
            <a:r>
              <a:rPr lang="en-GB" sz="2000" dirty="0" smtClean="0"/>
              <a:t> published by that interface. This section defines a simple interface and explains the necessary changes for any class that implements it.</a:t>
            </a:r>
          </a:p>
          <a:p>
            <a:pPr marL="530225" indent="-493713"/>
            <a:endParaRPr lang="en-GB" sz="2000" dirty="0" smtClean="0"/>
          </a:p>
          <a:p>
            <a:pPr marL="530225" indent="-493713"/>
            <a:endParaRPr lang="en-GB" sz="2000" dirty="0" smtClean="0"/>
          </a:p>
          <a:p>
            <a:pPr marL="0" indent="36513">
              <a:buNone/>
            </a:pPr>
            <a:endParaRPr lang="en-GB" sz="2000" dirty="0" smtClean="0"/>
          </a:p>
          <a:p>
            <a:pPr marL="0" indent="36513"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 smtClean="0">
                <a:hlinkClick r:id="rId2" action="ppaction://hlinkfile"/>
              </a:rPr>
              <a:t>What Is a Package?</a:t>
            </a: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 marL="530225" indent="-493713"/>
            <a:r>
              <a:rPr lang="en-GB" sz="2000" dirty="0" smtClean="0"/>
              <a:t>A package is a namespace for organizing classes and interfaces in a logical manner. </a:t>
            </a:r>
            <a:endParaRPr lang="en-GB" sz="2000" dirty="0" smtClean="0"/>
          </a:p>
          <a:p>
            <a:pPr marL="530225" indent="-493713"/>
            <a:r>
              <a:rPr lang="en-GB" sz="2000" dirty="0" smtClean="0"/>
              <a:t>Placing </a:t>
            </a:r>
            <a:r>
              <a:rPr lang="en-GB" sz="2000" dirty="0" smtClean="0"/>
              <a:t>your code into packages makes large software projects easier to manage. </a:t>
            </a:r>
            <a:endParaRPr lang="en-GB" sz="2000" dirty="0" smtClean="0"/>
          </a:p>
          <a:p>
            <a:pPr marL="530225" indent="-493713"/>
            <a:r>
              <a:rPr lang="en-GB" sz="2000" dirty="0" smtClean="0"/>
              <a:t>This </a:t>
            </a:r>
            <a:r>
              <a:rPr lang="en-GB" sz="2000" dirty="0" smtClean="0"/>
              <a:t>section explains why this is useful, and introduces you to the Application Programming Interface (API) provided by the Java platform.</a:t>
            </a:r>
          </a:p>
          <a:p>
            <a:pPr marL="530225" indent="-493713"/>
            <a:endParaRPr lang="en-GB" sz="2000" dirty="0" smtClean="0"/>
          </a:p>
          <a:p>
            <a:pPr marL="530225" indent="-493713"/>
            <a:endParaRPr lang="en-GB" sz="2000" dirty="0" smtClean="0"/>
          </a:p>
          <a:p>
            <a:pPr marL="530225" indent="-493713"/>
            <a:endParaRPr lang="en-GB" sz="2000" dirty="0" smtClean="0"/>
          </a:p>
          <a:p>
            <a:pPr marL="0" indent="36513">
              <a:buNone/>
            </a:pPr>
            <a:endParaRPr lang="en-GB" sz="2000" dirty="0" smtClean="0"/>
          </a:p>
          <a:p>
            <a:pPr marL="0" indent="36513"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/>
              <a:t>Object-Oriented </a:t>
            </a:r>
            <a:r>
              <a:rPr lang="en-GB" sz="2000" b="1" dirty="0" smtClean="0"/>
              <a:t>Programming </a:t>
            </a:r>
            <a:r>
              <a:rPr lang="en-GB" sz="2000" b="1" dirty="0" smtClean="0"/>
              <a:t>Concepts</a:t>
            </a:r>
          </a:p>
          <a:p>
            <a:r>
              <a:rPr lang="en-GB" sz="2000" dirty="0" smtClean="0"/>
              <a:t>If </a:t>
            </a:r>
            <a:r>
              <a:rPr lang="en-GB" sz="2000" dirty="0" smtClean="0"/>
              <a:t>you've never used an object-oriented programming language before, you'll need to learn a few basic concepts before you can begin writing any code. 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This </a:t>
            </a:r>
            <a:r>
              <a:rPr lang="en-GB" sz="2000" dirty="0" smtClean="0"/>
              <a:t>lesson will introduce you </a:t>
            </a:r>
            <a:r>
              <a:rPr lang="en-GB" sz="2000" dirty="0" smtClean="0"/>
              <a:t>to: </a:t>
            </a:r>
          </a:p>
          <a:p>
            <a:pPr lvl="1"/>
            <a:r>
              <a:rPr lang="en-GB" sz="1600" dirty="0" smtClean="0"/>
              <a:t>Objects</a:t>
            </a:r>
          </a:p>
          <a:p>
            <a:pPr lvl="1"/>
            <a:r>
              <a:rPr lang="en-GB" sz="1600" dirty="0" smtClean="0"/>
              <a:t>Classes</a:t>
            </a:r>
          </a:p>
          <a:p>
            <a:pPr lvl="1"/>
            <a:r>
              <a:rPr lang="en-GB" sz="1600" dirty="0" smtClean="0"/>
              <a:t>Inheritance</a:t>
            </a:r>
          </a:p>
          <a:p>
            <a:pPr lvl="1"/>
            <a:r>
              <a:rPr lang="en-GB" sz="1600" dirty="0" smtClean="0"/>
              <a:t>Interfaces</a:t>
            </a:r>
          </a:p>
          <a:p>
            <a:pPr lvl="1"/>
            <a:r>
              <a:rPr lang="en-GB" sz="1600" dirty="0" smtClean="0"/>
              <a:t>packages</a:t>
            </a:r>
            <a:r>
              <a:rPr lang="en-GB" sz="1600" dirty="0" smtClean="0"/>
              <a:t>. </a:t>
            </a:r>
            <a:endParaRPr lang="en-GB" sz="1600" dirty="0" smtClean="0"/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Each </a:t>
            </a:r>
            <a:r>
              <a:rPr lang="en-GB" sz="2000" dirty="0" smtClean="0"/>
              <a:t>discussion focuses on how these concepts relate to the real world, while simultaneously providing an introduction to the syntax of the Java programming language.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>
                <a:hlinkClick r:id="rId2" action="ppaction://hlinkfile"/>
              </a:rPr>
              <a:t>What Is an Object?</a:t>
            </a:r>
            <a:endParaRPr lang="en-GB" sz="2000" b="1" dirty="0" smtClean="0"/>
          </a:p>
          <a:p>
            <a:r>
              <a:rPr lang="en-GB" sz="2000" dirty="0" smtClean="0"/>
              <a:t>An </a:t>
            </a:r>
            <a:r>
              <a:rPr lang="en-GB" sz="2000" dirty="0" smtClean="0"/>
              <a:t>object is a software bundle of related state and </a:t>
            </a:r>
            <a:r>
              <a:rPr lang="en-GB" sz="2000" dirty="0" err="1" smtClean="0"/>
              <a:t>behavior</a:t>
            </a:r>
            <a:r>
              <a:rPr lang="en-GB" sz="2000" dirty="0" smtClean="0"/>
              <a:t>. </a:t>
            </a:r>
            <a:endParaRPr lang="en-GB" sz="2000" dirty="0" smtClean="0"/>
          </a:p>
          <a:p>
            <a:r>
              <a:rPr lang="en-GB" sz="2000" dirty="0" smtClean="0"/>
              <a:t>Software </a:t>
            </a:r>
            <a:r>
              <a:rPr lang="en-GB" sz="2000" dirty="0" smtClean="0"/>
              <a:t>objects are often used to model the real-world objects that you find in everyday life. </a:t>
            </a:r>
            <a:endParaRPr lang="en-GB" sz="2000" dirty="0" smtClean="0"/>
          </a:p>
          <a:p>
            <a:r>
              <a:rPr lang="en-GB" sz="2000" dirty="0" smtClean="0"/>
              <a:t>This </a:t>
            </a:r>
            <a:r>
              <a:rPr lang="en-GB" sz="2000" dirty="0" smtClean="0"/>
              <a:t>lesson explains how state and </a:t>
            </a:r>
            <a:r>
              <a:rPr lang="en-GB" sz="2000" dirty="0" err="1" smtClean="0"/>
              <a:t>behavior</a:t>
            </a:r>
            <a:r>
              <a:rPr lang="en-GB" sz="2000" dirty="0" smtClean="0"/>
              <a:t> are represented within an object, introduces the concept of data encapsulation, and explains the benefits of designing your software in this manner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>
                <a:hlinkClick r:id="rId2" action="ppaction://hlinkfile"/>
              </a:rPr>
              <a:t>What Is an Object?</a:t>
            </a:r>
            <a:endParaRPr lang="en-GB" sz="2400" b="1" dirty="0" smtClean="0"/>
          </a:p>
          <a:p>
            <a:r>
              <a:rPr lang="en-GB" sz="2400" dirty="0" smtClean="0"/>
              <a:t>Real-world </a:t>
            </a:r>
            <a:r>
              <a:rPr lang="en-GB" sz="2400" dirty="0" smtClean="0"/>
              <a:t>objects share two characteristics: </a:t>
            </a:r>
            <a:endParaRPr lang="en-GB" sz="2400" dirty="0" smtClean="0"/>
          </a:p>
          <a:p>
            <a:pPr lvl="1"/>
            <a:r>
              <a:rPr lang="en-GB" sz="2400" dirty="0" smtClean="0"/>
              <a:t>S</a:t>
            </a:r>
            <a:r>
              <a:rPr lang="en-GB" sz="2400" dirty="0" smtClean="0"/>
              <a:t>tate </a:t>
            </a:r>
            <a:endParaRPr lang="en-GB" sz="2400" dirty="0" smtClean="0"/>
          </a:p>
          <a:p>
            <a:pPr lvl="1"/>
            <a:r>
              <a:rPr lang="en-GB" sz="2400" dirty="0" smtClean="0"/>
              <a:t>Behaviour </a:t>
            </a:r>
          </a:p>
          <a:p>
            <a:pPr>
              <a:buNone/>
            </a:pP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>
                <a:hlinkClick r:id="rId2" action="ppaction://hlinkfile"/>
              </a:rPr>
              <a:t>What Is an Object?</a:t>
            </a:r>
            <a:endParaRPr lang="en-GB" sz="2000" b="1" dirty="0" smtClean="0"/>
          </a:p>
          <a:p>
            <a:pPr>
              <a:buNone/>
            </a:pPr>
            <a:r>
              <a:rPr lang="en-GB" sz="2000" dirty="0" smtClean="0"/>
              <a:t>For example </a:t>
            </a:r>
          </a:p>
          <a:p>
            <a:r>
              <a:rPr lang="en-GB" sz="2000" dirty="0" smtClean="0"/>
              <a:t>Dog may be described: </a:t>
            </a:r>
          </a:p>
          <a:p>
            <a:pPr lvl="1"/>
            <a:r>
              <a:rPr lang="en-GB" sz="2000" dirty="0" smtClean="0"/>
              <a:t>S</a:t>
            </a:r>
            <a:r>
              <a:rPr lang="en-GB" sz="2000" dirty="0" smtClean="0"/>
              <a:t>tate (</a:t>
            </a:r>
            <a:r>
              <a:rPr lang="en-GB" sz="2000" dirty="0" smtClean="0"/>
              <a:t>name, </a:t>
            </a:r>
            <a:r>
              <a:rPr lang="en-GB" sz="2000" dirty="0" smtClean="0"/>
              <a:t>colour, </a:t>
            </a:r>
            <a:r>
              <a:rPr lang="en-GB" sz="2000" dirty="0" smtClean="0"/>
              <a:t>breed, hungry) </a:t>
            </a:r>
            <a:endParaRPr lang="en-GB" sz="2000" dirty="0" smtClean="0"/>
          </a:p>
          <a:p>
            <a:pPr lvl="1"/>
            <a:r>
              <a:rPr lang="en-GB" sz="2000" dirty="0" smtClean="0"/>
              <a:t>Barking</a:t>
            </a:r>
            <a:r>
              <a:rPr lang="en-GB" sz="2000" dirty="0" smtClean="0"/>
              <a:t>, fetching, wagging tail</a:t>
            </a:r>
            <a:r>
              <a:rPr lang="en-GB" sz="2000" dirty="0" smtClean="0"/>
              <a:t>)</a:t>
            </a:r>
          </a:p>
          <a:p>
            <a:pPr lvl="1">
              <a:buNone/>
            </a:pPr>
            <a:r>
              <a:rPr lang="en-GB" sz="2000" dirty="0" smtClean="0"/>
              <a:t> </a:t>
            </a:r>
          </a:p>
          <a:p>
            <a:r>
              <a:rPr lang="en-GB" sz="2000" dirty="0" smtClean="0"/>
              <a:t>Bicycles may be described:</a:t>
            </a:r>
            <a:endParaRPr lang="en-GB" sz="2000" dirty="0" smtClean="0"/>
          </a:p>
          <a:p>
            <a:pPr lvl="1"/>
            <a:r>
              <a:rPr lang="en-GB" sz="2000" dirty="0" smtClean="0"/>
              <a:t>State </a:t>
            </a:r>
            <a:r>
              <a:rPr lang="en-GB" sz="2000" dirty="0" smtClean="0"/>
              <a:t>(current gear, current pedal cadence, current speed) </a:t>
            </a:r>
            <a:endParaRPr lang="en-GB" sz="2000" dirty="0" smtClean="0"/>
          </a:p>
          <a:p>
            <a:pPr lvl="1"/>
            <a:r>
              <a:rPr lang="en-GB" sz="2000" dirty="0" smtClean="0"/>
              <a:t>Behaviour </a:t>
            </a:r>
            <a:r>
              <a:rPr lang="en-GB" sz="2000" dirty="0" smtClean="0"/>
              <a:t>(changing gear, changing pedal cadence, applying brakes). 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Identifying </a:t>
            </a:r>
            <a:r>
              <a:rPr lang="en-GB" sz="2000" dirty="0" smtClean="0"/>
              <a:t>the state and </a:t>
            </a:r>
            <a:r>
              <a:rPr lang="en-GB" sz="2000" dirty="0" smtClean="0"/>
              <a:t>behaviour </a:t>
            </a:r>
            <a:r>
              <a:rPr lang="en-GB" sz="2000" dirty="0" smtClean="0"/>
              <a:t>for real-world objects is a great way to begin thinking in terms of object-oriented programming</a:t>
            </a:r>
            <a:r>
              <a:rPr lang="en-GB" sz="2000" dirty="0" smtClean="0"/>
              <a:t>.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 smtClean="0">
                <a:hlinkClick r:id="rId2" action="ppaction://hlinkfile"/>
              </a:rPr>
              <a:t>What Is a Class?</a:t>
            </a:r>
            <a:endParaRPr lang="en-GB" sz="2000" b="1" dirty="0" smtClean="0"/>
          </a:p>
          <a:p>
            <a:endParaRPr lang="en-GB" sz="2000" dirty="0" smtClean="0"/>
          </a:p>
          <a:p>
            <a:r>
              <a:rPr lang="en-GB" sz="2000" dirty="0" smtClean="0"/>
              <a:t>A class is a blueprint or prototype from which objects are created. This section defines a class that models the state and </a:t>
            </a:r>
            <a:r>
              <a:rPr lang="en-GB" sz="2000" dirty="0" smtClean="0"/>
              <a:t>behaviour </a:t>
            </a:r>
            <a:r>
              <a:rPr lang="en-GB" sz="2000" dirty="0" smtClean="0"/>
              <a:t>of a real-world object. 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It </a:t>
            </a:r>
            <a:r>
              <a:rPr lang="en-GB" sz="2000" dirty="0" smtClean="0"/>
              <a:t>intentionally focuses on the basics, showing how even a simple class can cleanly model state and </a:t>
            </a:r>
            <a:r>
              <a:rPr lang="en-GB" sz="2000" dirty="0" smtClean="0"/>
              <a:t>behaviour.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 smtClean="0">
                <a:hlinkClick r:id="rId2" action="ppaction://hlinkfile"/>
              </a:rPr>
              <a:t>What Is a Class?</a:t>
            </a:r>
            <a:endParaRPr lang="en-GB" sz="2000" b="1" dirty="0" smtClean="0"/>
          </a:p>
          <a:p>
            <a:endParaRPr lang="en-GB" sz="2000" dirty="0" smtClean="0"/>
          </a:p>
          <a:p>
            <a:r>
              <a:rPr lang="en-GB" sz="2000" dirty="0" smtClean="0"/>
              <a:t>In the real world, you'll often find many individual objects all of the same kind. </a:t>
            </a:r>
            <a:endParaRPr lang="en-GB" sz="2000" dirty="0" smtClean="0"/>
          </a:p>
          <a:p>
            <a:r>
              <a:rPr lang="en-GB" sz="2000" dirty="0" smtClean="0"/>
              <a:t>There </a:t>
            </a:r>
            <a:r>
              <a:rPr lang="en-GB" sz="2000" dirty="0" smtClean="0"/>
              <a:t>may be thousands of other bicycles in existence, all of the same make and model. </a:t>
            </a:r>
            <a:endParaRPr lang="en-GB" sz="2000" dirty="0" smtClean="0"/>
          </a:p>
          <a:p>
            <a:r>
              <a:rPr lang="en-GB" sz="2000" dirty="0" smtClean="0"/>
              <a:t>Each </a:t>
            </a:r>
            <a:r>
              <a:rPr lang="en-GB" sz="2000" dirty="0" smtClean="0"/>
              <a:t>bicycle was built from the same set of blueprints and therefore contains the same components. In object-oriented terms, we say that your bicycle is an instance of the class of objects known as bicycles. </a:t>
            </a:r>
            <a:endParaRPr lang="en-GB" sz="2000" dirty="0" smtClean="0"/>
          </a:p>
          <a:p>
            <a:r>
              <a:rPr lang="en-GB" sz="2000" dirty="0" smtClean="0"/>
              <a:t>A </a:t>
            </a:r>
            <a:r>
              <a:rPr lang="en-GB" sz="2000" dirty="0" smtClean="0"/>
              <a:t>class is the blueprint from which individual objects are created.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Autofit/>
          </a:bodyPr>
          <a:lstStyle/>
          <a:p>
            <a:pPr marL="0" indent="36513">
              <a:buNone/>
            </a:pPr>
            <a:r>
              <a:rPr lang="en-GB" sz="2000" b="1" dirty="0" smtClean="0"/>
              <a:t>Bicycle </a:t>
            </a:r>
            <a:r>
              <a:rPr lang="en-GB" sz="2000" b="1" dirty="0" smtClean="0"/>
              <a:t>class is one possible implementation of a bicycle:</a:t>
            </a:r>
          </a:p>
          <a:p>
            <a:pPr marL="0" indent="36513">
              <a:buNone/>
            </a:pPr>
            <a:r>
              <a:rPr lang="en-GB" sz="2000" dirty="0" smtClean="0"/>
              <a:t>class </a:t>
            </a:r>
            <a:r>
              <a:rPr lang="en-GB" sz="2000" dirty="0" smtClean="0"/>
              <a:t>Bicycle {</a:t>
            </a:r>
          </a:p>
          <a:p>
            <a:pPr marL="0" indent="36513">
              <a:buNone/>
            </a:pPr>
            <a:r>
              <a:rPr lang="en-GB" sz="2000" dirty="0" smtClean="0"/>
              <a:t>    </a:t>
            </a:r>
            <a:r>
              <a:rPr lang="en-GB" sz="2000" dirty="0" err="1" smtClean="0">
                <a:solidFill>
                  <a:srgbClr val="00B0F0"/>
                </a:solidFill>
              </a:rPr>
              <a:t>int</a:t>
            </a:r>
            <a:r>
              <a:rPr lang="en-GB" sz="2000" dirty="0" smtClean="0"/>
              <a:t> cadence = 0;</a:t>
            </a:r>
          </a:p>
          <a:p>
            <a:pPr marL="0" indent="36513">
              <a:buNone/>
            </a:pPr>
            <a:r>
              <a:rPr lang="en-GB" sz="2000" dirty="0" smtClean="0"/>
              <a:t>    </a:t>
            </a:r>
            <a:r>
              <a:rPr lang="en-GB" sz="2000" dirty="0" err="1" smtClean="0">
                <a:solidFill>
                  <a:srgbClr val="00B0F0"/>
                </a:solidFill>
              </a:rPr>
              <a:t>int</a:t>
            </a:r>
            <a:r>
              <a:rPr lang="en-GB" sz="2000" dirty="0" smtClean="0"/>
              <a:t> speed = 0;</a:t>
            </a:r>
          </a:p>
          <a:p>
            <a:pPr marL="0" indent="36513">
              <a:buNone/>
            </a:pPr>
            <a:r>
              <a:rPr lang="en-GB" sz="2000" dirty="0" smtClean="0"/>
              <a:t>    </a:t>
            </a:r>
            <a:r>
              <a:rPr lang="en-GB" sz="2000" dirty="0" err="1" smtClean="0">
                <a:solidFill>
                  <a:srgbClr val="00B0F0"/>
                </a:solidFill>
              </a:rPr>
              <a:t>int</a:t>
            </a:r>
            <a:r>
              <a:rPr lang="en-GB" sz="2000" dirty="0" smtClean="0"/>
              <a:t> gear = 1;</a:t>
            </a:r>
          </a:p>
          <a:p>
            <a:pPr marL="0" indent="36513">
              <a:buNone/>
            </a:pPr>
            <a:r>
              <a:rPr lang="en-GB" sz="2000" dirty="0" smtClean="0"/>
              <a:t>    </a:t>
            </a:r>
            <a:r>
              <a:rPr lang="en-GB" sz="2000" dirty="0" smtClean="0">
                <a:solidFill>
                  <a:srgbClr val="00B0F0"/>
                </a:solidFill>
              </a:rPr>
              <a:t>void</a:t>
            </a:r>
            <a:r>
              <a:rPr lang="en-GB" sz="2000" dirty="0" smtClean="0"/>
              <a:t> </a:t>
            </a:r>
            <a:r>
              <a:rPr lang="en-GB" sz="2000" dirty="0" err="1" smtClean="0"/>
              <a:t>changeCadence</a:t>
            </a:r>
            <a:r>
              <a:rPr lang="en-GB" sz="2000" dirty="0" smtClean="0"/>
              <a:t>(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newValue</a:t>
            </a:r>
            <a:r>
              <a:rPr lang="en-GB" sz="2000" dirty="0" smtClean="0"/>
              <a:t>) </a:t>
            </a:r>
            <a:r>
              <a:rPr lang="en-GB" sz="2000" dirty="0" smtClean="0"/>
              <a:t>{ cadence </a:t>
            </a:r>
            <a:r>
              <a:rPr lang="en-GB" sz="2000" dirty="0" smtClean="0"/>
              <a:t>= </a:t>
            </a:r>
            <a:r>
              <a:rPr lang="en-GB" sz="2000" dirty="0" err="1" smtClean="0"/>
              <a:t>newValue</a:t>
            </a:r>
            <a:r>
              <a:rPr lang="en-GB" sz="2000" dirty="0" smtClean="0"/>
              <a:t>; }</a:t>
            </a:r>
            <a:endParaRPr lang="en-GB" sz="2000" dirty="0" smtClean="0"/>
          </a:p>
          <a:p>
            <a:pPr marL="0" indent="36513">
              <a:buNone/>
            </a:pPr>
            <a:r>
              <a:rPr lang="en-GB" sz="2000" dirty="0" smtClean="0"/>
              <a:t>    </a:t>
            </a:r>
            <a:r>
              <a:rPr lang="en-GB" sz="2000" dirty="0" smtClean="0">
                <a:solidFill>
                  <a:srgbClr val="00B0F0"/>
                </a:solidFill>
              </a:rPr>
              <a:t>void</a:t>
            </a:r>
            <a:r>
              <a:rPr lang="en-GB" sz="2000" dirty="0" smtClean="0"/>
              <a:t> </a:t>
            </a:r>
            <a:r>
              <a:rPr lang="en-GB" sz="2000" dirty="0" err="1" smtClean="0"/>
              <a:t>changeGear</a:t>
            </a:r>
            <a:r>
              <a:rPr lang="en-GB" sz="2000" dirty="0" smtClean="0"/>
              <a:t>(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newValue</a:t>
            </a:r>
            <a:r>
              <a:rPr lang="en-GB" sz="2000" dirty="0" smtClean="0"/>
              <a:t>) </a:t>
            </a:r>
            <a:r>
              <a:rPr lang="en-GB" sz="2000" dirty="0" smtClean="0"/>
              <a:t>{ gear </a:t>
            </a:r>
            <a:r>
              <a:rPr lang="en-GB" sz="2000" dirty="0" smtClean="0"/>
              <a:t>= </a:t>
            </a:r>
            <a:r>
              <a:rPr lang="en-GB" sz="2000" dirty="0" err="1" smtClean="0"/>
              <a:t>newValue</a:t>
            </a:r>
            <a:r>
              <a:rPr lang="en-GB" sz="2000" dirty="0" smtClean="0"/>
              <a:t>; }</a:t>
            </a:r>
            <a:endParaRPr lang="en-GB" sz="2000" dirty="0" smtClean="0"/>
          </a:p>
          <a:p>
            <a:pPr marL="0" indent="36513">
              <a:buNone/>
            </a:pPr>
            <a:r>
              <a:rPr lang="en-GB" sz="2000" dirty="0" smtClean="0"/>
              <a:t>    </a:t>
            </a:r>
            <a:r>
              <a:rPr lang="en-GB" sz="2000" dirty="0" smtClean="0">
                <a:solidFill>
                  <a:srgbClr val="00B0F0"/>
                </a:solidFill>
              </a:rPr>
              <a:t>void</a:t>
            </a:r>
            <a:r>
              <a:rPr lang="en-GB" sz="2000" dirty="0" smtClean="0"/>
              <a:t> </a:t>
            </a:r>
            <a:r>
              <a:rPr lang="en-GB" sz="2000" dirty="0" err="1" smtClean="0"/>
              <a:t>speedUp</a:t>
            </a:r>
            <a:r>
              <a:rPr lang="en-GB" sz="2000" dirty="0" smtClean="0"/>
              <a:t>(</a:t>
            </a:r>
            <a:r>
              <a:rPr lang="en-GB" sz="2000" dirty="0" err="1" smtClean="0"/>
              <a:t>int</a:t>
            </a:r>
            <a:r>
              <a:rPr lang="en-GB" sz="2000" dirty="0" smtClean="0"/>
              <a:t> increment) </a:t>
            </a:r>
            <a:r>
              <a:rPr lang="en-GB" sz="2000" dirty="0" smtClean="0"/>
              <a:t>{  speed </a:t>
            </a:r>
            <a:r>
              <a:rPr lang="en-GB" sz="2000" dirty="0" smtClean="0"/>
              <a:t>= </a:t>
            </a:r>
            <a:r>
              <a:rPr lang="en-GB" sz="2000" dirty="0" err="1" smtClean="0"/>
              <a:t>speed</a:t>
            </a:r>
            <a:r>
              <a:rPr lang="en-GB" sz="2000" dirty="0" smtClean="0"/>
              <a:t> + increment</a:t>
            </a:r>
            <a:r>
              <a:rPr lang="en-GB" sz="2000" dirty="0" smtClean="0"/>
              <a:t>;  </a:t>
            </a:r>
            <a:r>
              <a:rPr lang="en-GB" sz="2000" dirty="0" smtClean="0"/>
              <a:t>}</a:t>
            </a:r>
          </a:p>
          <a:p>
            <a:pPr marL="0" indent="36513">
              <a:buNone/>
            </a:pPr>
            <a:r>
              <a:rPr lang="en-GB" sz="2000" dirty="0" smtClean="0"/>
              <a:t>    </a:t>
            </a:r>
            <a:r>
              <a:rPr lang="en-GB" sz="2000" dirty="0" smtClean="0">
                <a:solidFill>
                  <a:srgbClr val="00B0F0"/>
                </a:solidFill>
              </a:rPr>
              <a:t>void</a:t>
            </a:r>
            <a:r>
              <a:rPr lang="en-GB" sz="2000" dirty="0" smtClean="0"/>
              <a:t> </a:t>
            </a:r>
            <a:r>
              <a:rPr lang="en-GB" sz="2000" dirty="0" err="1" smtClean="0"/>
              <a:t>applyBrakes</a:t>
            </a:r>
            <a:r>
              <a:rPr lang="en-GB" sz="2000" dirty="0" smtClean="0"/>
              <a:t>(</a:t>
            </a:r>
            <a:r>
              <a:rPr lang="en-GB" sz="2000" dirty="0" err="1" smtClean="0"/>
              <a:t>int</a:t>
            </a:r>
            <a:r>
              <a:rPr lang="en-GB" sz="2000" dirty="0" smtClean="0"/>
              <a:t> decrement) </a:t>
            </a:r>
            <a:r>
              <a:rPr lang="en-GB" sz="2000" dirty="0" smtClean="0"/>
              <a:t>{  speed </a:t>
            </a:r>
            <a:r>
              <a:rPr lang="en-GB" sz="2000" dirty="0" smtClean="0"/>
              <a:t>= </a:t>
            </a:r>
            <a:r>
              <a:rPr lang="en-GB" sz="2000" dirty="0" err="1" smtClean="0"/>
              <a:t>speed</a:t>
            </a:r>
            <a:r>
              <a:rPr lang="en-GB" sz="2000" dirty="0" smtClean="0"/>
              <a:t> - decrement</a:t>
            </a:r>
            <a:r>
              <a:rPr lang="en-GB" sz="2000" dirty="0" smtClean="0"/>
              <a:t>; }</a:t>
            </a:r>
            <a:endParaRPr lang="en-GB" sz="2000" dirty="0" smtClean="0"/>
          </a:p>
          <a:p>
            <a:pPr marL="0" indent="36513">
              <a:buNone/>
            </a:pPr>
            <a:r>
              <a:rPr lang="en-GB" sz="2000" dirty="0" smtClean="0"/>
              <a:t>    </a:t>
            </a:r>
            <a:r>
              <a:rPr lang="en-GB" sz="2000" dirty="0" smtClean="0">
                <a:solidFill>
                  <a:srgbClr val="00B0F0"/>
                </a:solidFill>
              </a:rPr>
              <a:t>void</a:t>
            </a:r>
            <a:r>
              <a:rPr lang="en-GB" sz="2000" dirty="0" smtClean="0"/>
              <a:t> </a:t>
            </a:r>
            <a:r>
              <a:rPr lang="en-GB" sz="2000" dirty="0" err="1" smtClean="0"/>
              <a:t>printStates</a:t>
            </a:r>
            <a:r>
              <a:rPr lang="en-GB" sz="2000" dirty="0" smtClean="0"/>
              <a:t>() </a:t>
            </a:r>
            <a:endParaRPr lang="en-GB" sz="2000" dirty="0" smtClean="0"/>
          </a:p>
          <a:p>
            <a:pPr marL="0" indent="36513">
              <a:buNone/>
            </a:pPr>
            <a:r>
              <a:rPr lang="en-GB" sz="2000" dirty="0" smtClean="0"/>
              <a:t>    {        </a:t>
            </a:r>
            <a:r>
              <a:rPr lang="en-GB" sz="2000" dirty="0" err="1" smtClean="0"/>
              <a:t>System.out.println</a:t>
            </a:r>
            <a:r>
              <a:rPr lang="en-GB" sz="2000" dirty="0" smtClean="0"/>
              <a:t>("cadence:" </a:t>
            </a:r>
            <a:r>
              <a:rPr lang="en-GB" sz="2000" dirty="0" smtClean="0"/>
              <a:t>+ </a:t>
            </a:r>
          </a:p>
          <a:p>
            <a:pPr marL="0" indent="36513">
              <a:buNone/>
            </a:pPr>
            <a:r>
              <a:rPr lang="en-GB" sz="2000" dirty="0" smtClean="0"/>
              <a:t> </a:t>
            </a:r>
            <a:r>
              <a:rPr lang="en-GB" sz="2000" dirty="0" smtClean="0"/>
              <a:t>            </a:t>
            </a:r>
            <a:r>
              <a:rPr lang="en-GB" sz="2000" dirty="0" smtClean="0"/>
              <a:t>cadence + " speed:" + </a:t>
            </a:r>
          </a:p>
          <a:p>
            <a:pPr marL="0" indent="36513">
              <a:buNone/>
            </a:pPr>
            <a:r>
              <a:rPr lang="en-GB" sz="2000" dirty="0" smtClean="0"/>
              <a:t>             speed + " gear:" + gear);</a:t>
            </a:r>
          </a:p>
          <a:p>
            <a:pPr marL="0" indent="36513">
              <a:buNone/>
            </a:pPr>
            <a:r>
              <a:rPr lang="en-GB" sz="2000" dirty="0" smtClean="0"/>
              <a:t>    }</a:t>
            </a:r>
          </a:p>
          <a:p>
            <a:pPr marL="0" indent="36513">
              <a:buNone/>
            </a:pPr>
            <a:r>
              <a:rPr lang="en-GB" sz="2000" dirty="0" smtClean="0"/>
              <a:t>}</a:t>
            </a:r>
          </a:p>
          <a:p>
            <a:pPr marL="0" indent="36513"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pPr algn="r"/>
            <a:r>
              <a:rPr lang="en-GB" dirty="0" smtClean="0"/>
              <a:t>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400600"/>
          </a:xfrm>
        </p:spPr>
        <p:txBody>
          <a:bodyPr>
            <a:noAutofit/>
          </a:bodyPr>
          <a:lstStyle/>
          <a:p>
            <a:pPr marL="0" indent="36513">
              <a:buNone/>
            </a:pPr>
            <a:r>
              <a:rPr lang="en-GB" sz="2000" b="1" dirty="0" smtClean="0"/>
              <a:t>Bicycle </a:t>
            </a:r>
            <a:r>
              <a:rPr lang="en-GB" sz="2000" b="1" dirty="0" smtClean="0"/>
              <a:t>class is one possible implementation of a bicycle:</a:t>
            </a:r>
          </a:p>
          <a:p>
            <a:pPr marL="0" indent="36513">
              <a:buNone/>
            </a:pPr>
            <a:r>
              <a:rPr lang="en-GB" sz="2000" dirty="0" smtClean="0"/>
              <a:t>class </a:t>
            </a:r>
            <a:r>
              <a:rPr lang="en-GB" sz="2000" dirty="0" err="1" smtClean="0"/>
              <a:t>BicycleDemo</a:t>
            </a:r>
            <a:r>
              <a:rPr lang="en-GB" sz="2000" dirty="0" smtClean="0"/>
              <a:t> {</a:t>
            </a:r>
          </a:p>
          <a:p>
            <a:pPr marL="0" indent="36513">
              <a:buNone/>
            </a:pPr>
            <a:r>
              <a:rPr lang="en-GB" sz="2000" dirty="0" smtClean="0"/>
              <a:t> </a:t>
            </a:r>
            <a:r>
              <a:rPr lang="en-GB" sz="2000" dirty="0" smtClean="0"/>
              <a:t>public static void main(String[] </a:t>
            </a:r>
            <a:r>
              <a:rPr lang="en-GB" sz="2000" dirty="0" err="1" smtClean="0"/>
              <a:t>args</a:t>
            </a:r>
            <a:r>
              <a:rPr lang="en-GB" sz="2000" dirty="0" smtClean="0"/>
              <a:t>) {</a:t>
            </a:r>
          </a:p>
          <a:p>
            <a:pPr marL="0" indent="36513">
              <a:buNone/>
            </a:pPr>
            <a:r>
              <a:rPr lang="en-GB" sz="2000" dirty="0" smtClean="0">
                <a:solidFill>
                  <a:srgbClr val="00B0F0"/>
                </a:solidFill>
              </a:rPr>
              <a:t>        </a:t>
            </a:r>
            <a:r>
              <a:rPr lang="en-GB" sz="2000" dirty="0" smtClean="0">
                <a:solidFill>
                  <a:srgbClr val="00B0F0"/>
                </a:solidFill>
              </a:rPr>
              <a:t>// Create </a:t>
            </a:r>
            <a:r>
              <a:rPr lang="en-GB" sz="2000" dirty="0" smtClean="0">
                <a:solidFill>
                  <a:srgbClr val="00B0F0"/>
                </a:solidFill>
              </a:rPr>
              <a:t>a Bicycle </a:t>
            </a:r>
            <a:r>
              <a:rPr lang="en-GB" sz="2000" dirty="0" smtClean="0">
                <a:solidFill>
                  <a:srgbClr val="00B0F0"/>
                </a:solidFill>
              </a:rPr>
              <a:t>objects</a:t>
            </a:r>
          </a:p>
          <a:p>
            <a:pPr marL="0" indent="36513">
              <a:buNone/>
            </a:pPr>
            <a:r>
              <a:rPr lang="en-GB" sz="2000" dirty="0" smtClean="0"/>
              <a:t>        Bicycle bike1 = new Bicycle();</a:t>
            </a:r>
          </a:p>
          <a:p>
            <a:pPr marL="0" indent="36513">
              <a:buNone/>
            </a:pPr>
            <a:r>
              <a:rPr lang="en-GB" sz="2000" dirty="0" smtClean="0"/>
              <a:t>       </a:t>
            </a:r>
          </a:p>
          <a:p>
            <a:pPr marL="0" indent="36513">
              <a:buNone/>
            </a:pPr>
            <a:r>
              <a:rPr lang="en-GB" sz="2000" dirty="0" smtClean="0">
                <a:solidFill>
                  <a:srgbClr val="00B0F0"/>
                </a:solidFill>
              </a:rPr>
              <a:t>        </a:t>
            </a:r>
            <a:r>
              <a:rPr lang="en-GB" sz="2000" dirty="0" smtClean="0">
                <a:solidFill>
                  <a:srgbClr val="00B0F0"/>
                </a:solidFill>
              </a:rPr>
              <a:t>// Invoke methods </a:t>
            </a:r>
            <a:r>
              <a:rPr lang="en-GB" sz="2000" dirty="0" smtClean="0">
                <a:solidFill>
                  <a:srgbClr val="00B0F0"/>
                </a:solidFill>
              </a:rPr>
              <a:t>on those </a:t>
            </a:r>
            <a:r>
              <a:rPr lang="en-GB" sz="2000" dirty="0" smtClean="0">
                <a:solidFill>
                  <a:srgbClr val="00B0F0"/>
                </a:solidFill>
              </a:rPr>
              <a:t>objects</a:t>
            </a:r>
          </a:p>
          <a:p>
            <a:pPr marL="0" indent="36513">
              <a:buNone/>
            </a:pPr>
            <a:r>
              <a:rPr lang="en-GB" sz="2000" dirty="0" smtClean="0"/>
              <a:t>        bike1.changeCadence(50);</a:t>
            </a:r>
          </a:p>
          <a:p>
            <a:pPr marL="0" indent="36513">
              <a:buNone/>
            </a:pPr>
            <a:r>
              <a:rPr lang="en-GB" sz="2000" dirty="0" smtClean="0"/>
              <a:t>        bike1.speedUp(10);</a:t>
            </a:r>
          </a:p>
          <a:p>
            <a:pPr marL="0" indent="36513">
              <a:buNone/>
            </a:pPr>
            <a:r>
              <a:rPr lang="en-GB" sz="2000" dirty="0" smtClean="0"/>
              <a:t>        bike1.changeGear(2);</a:t>
            </a:r>
          </a:p>
          <a:p>
            <a:pPr marL="0" indent="36513">
              <a:buNone/>
            </a:pPr>
            <a:r>
              <a:rPr lang="en-GB" sz="2000" dirty="0" smtClean="0"/>
              <a:t>        bike1.printStates();</a:t>
            </a:r>
          </a:p>
          <a:p>
            <a:pPr marL="0" indent="36513">
              <a:buNone/>
            </a:pPr>
            <a:r>
              <a:rPr lang="en-GB" sz="2000" dirty="0" smtClean="0"/>
              <a:t>       }</a:t>
            </a:r>
            <a:endParaRPr lang="en-GB" sz="2000" dirty="0" smtClean="0"/>
          </a:p>
          <a:p>
            <a:pPr marL="0" indent="36513">
              <a:buNone/>
            </a:pPr>
            <a:r>
              <a:rPr lang="en-GB" sz="2000" dirty="0" smtClean="0"/>
              <a:t>}</a:t>
            </a:r>
            <a:endParaRPr lang="en-GB" sz="2000" dirty="0" smtClean="0"/>
          </a:p>
          <a:p>
            <a:pPr marL="0" indent="36513">
              <a:buNone/>
            </a:pPr>
            <a:r>
              <a:rPr lang="en-GB" sz="2000" dirty="0" smtClean="0"/>
              <a:t>cadence:50 </a:t>
            </a:r>
            <a:r>
              <a:rPr lang="en-GB" sz="2000" dirty="0" smtClean="0"/>
              <a:t>speed:10 gear:2</a:t>
            </a:r>
          </a:p>
          <a:p>
            <a:pPr marL="0" indent="36513">
              <a:buNone/>
            </a:pPr>
            <a:endParaRPr lang="en-GB" sz="2000" dirty="0" smtClean="0"/>
          </a:p>
          <a:p>
            <a:pPr marL="0" indent="36513"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198</TotalTime>
  <Words>924</Words>
  <Application>Microsoft Office PowerPoint</Application>
  <PresentationFormat>On-screen Show (4:3)</PresentationFormat>
  <Paragraphs>178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Java</vt:lpstr>
      <vt:lpstr>Programming Concepts</vt:lpstr>
      <vt:lpstr>Programming Concepts</vt:lpstr>
      <vt:lpstr>Programming Concepts</vt:lpstr>
      <vt:lpstr>Programming Concepts</vt:lpstr>
      <vt:lpstr>Programming Concepts</vt:lpstr>
      <vt:lpstr>Programming Concepts</vt:lpstr>
      <vt:lpstr>Programming Concepts</vt:lpstr>
      <vt:lpstr>Programming Concepts</vt:lpstr>
      <vt:lpstr>Programming Concepts</vt:lpstr>
      <vt:lpstr>Programming Concepts</vt:lpstr>
      <vt:lpstr>Programming Concepts</vt:lpstr>
      <vt:lpstr>Programming Concepts</vt:lpstr>
      <vt:lpstr>Programming Concepts</vt:lpstr>
    </vt:vector>
  </TitlesOfParts>
  <Company>NPTC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John Williams</dc:creator>
  <cp:lastModifiedBy>John Williams</cp:lastModifiedBy>
  <cp:revision>23</cp:revision>
  <dcterms:created xsi:type="dcterms:W3CDTF">2013-09-06T08:17:34Z</dcterms:created>
  <dcterms:modified xsi:type="dcterms:W3CDTF">2013-09-09T11:11:02Z</dcterms:modified>
</cp:coreProperties>
</file>