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5A81C-D521-43A9-858D-7774D6EF5AD4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CF506-DFCB-412B-9C04-C85FADAFE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146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CF506-DFCB-412B-9C04-C85FADAFED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66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40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7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802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56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615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48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2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42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2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2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20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D0FC6-46AD-4813-9750-77FDE7B04398}" type="datetimeFigureOut">
              <a:rPr lang="en-GB" smtClean="0"/>
              <a:t>17/09/2018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1A6E0-E129-4F0C-9FB6-9C6ED128D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036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Abstraction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Java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7480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25641"/>
            <a:ext cx="11843657" cy="625474"/>
          </a:xfrm>
        </p:spPr>
        <p:txBody>
          <a:bodyPr>
            <a:normAutofit fontScale="90000"/>
          </a:bodyPr>
          <a:lstStyle/>
          <a:p>
            <a:r>
              <a:rPr lang="en-GB" dirty="0"/>
              <a:t>A</a:t>
            </a:r>
            <a:r>
              <a:rPr lang="en-GB" dirty="0" smtClean="0"/>
              <a:t>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900340"/>
            <a:ext cx="11843657" cy="4351338"/>
          </a:xfrm>
        </p:spPr>
        <p:txBody>
          <a:bodyPr/>
          <a:lstStyle/>
          <a:p>
            <a:r>
              <a:rPr lang="en-GB" dirty="0" smtClean="0"/>
              <a:t>As per dictionary, abstraction is the quality of dealing with ideas rather than events. </a:t>
            </a:r>
          </a:p>
          <a:p>
            <a:r>
              <a:rPr lang="en-GB" dirty="0" smtClean="0"/>
              <a:t>E.g. when you consider the case of e-mail, complex details such as what happens as soon as you send an e-mail, the protocol your e-mail server uses are hidden from the user. Therefore, to send an e-mail you just need to type the content, mention the address of the receiver, and click send.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6482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25641"/>
            <a:ext cx="11843657" cy="625474"/>
          </a:xfrm>
        </p:spPr>
        <p:txBody>
          <a:bodyPr>
            <a:normAutofit fontScale="90000"/>
          </a:bodyPr>
          <a:lstStyle/>
          <a:p>
            <a:r>
              <a:rPr lang="en-GB"/>
              <a:t>A</a:t>
            </a:r>
            <a:r>
              <a:rPr lang="en-GB" smtClean="0"/>
              <a:t>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900340"/>
            <a:ext cx="11843657" cy="4351338"/>
          </a:xfrm>
        </p:spPr>
        <p:txBody>
          <a:bodyPr/>
          <a:lstStyle/>
          <a:p>
            <a:r>
              <a:rPr lang="en-GB" dirty="0" smtClean="0"/>
              <a:t>Likewise in Object-oriented programming, abstraction is a process of hiding the implementation details from the user, only the functionality will be provided to the user. </a:t>
            </a:r>
          </a:p>
          <a:p>
            <a:r>
              <a:rPr lang="en-GB" dirty="0" smtClean="0"/>
              <a:t>In other words, the user will have the information on what the object does instead of how it does it.</a:t>
            </a:r>
          </a:p>
          <a:p>
            <a:r>
              <a:rPr lang="en-GB" dirty="0" smtClean="0"/>
              <a:t>In Java, abstraction is achieved using </a:t>
            </a:r>
            <a:r>
              <a:rPr lang="en-GB" dirty="0" smtClean="0">
                <a:solidFill>
                  <a:srgbClr val="FF0000"/>
                </a:solidFill>
              </a:rPr>
              <a:t>Abstract</a:t>
            </a:r>
            <a:r>
              <a:rPr lang="en-GB" dirty="0" smtClean="0"/>
              <a:t> classes and </a:t>
            </a:r>
            <a:r>
              <a:rPr lang="en-GB" dirty="0" smtClean="0">
                <a:solidFill>
                  <a:srgbClr val="FF0000"/>
                </a:solidFill>
              </a:rPr>
              <a:t>interfaces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25641"/>
            <a:ext cx="11843657" cy="625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bstraction Rules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" y="900339"/>
            <a:ext cx="11843657" cy="5707289"/>
          </a:xfrm>
        </p:spPr>
        <p:txBody>
          <a:bodyPr>
            <a:normAutofit/>
          </a:bodyPr>
          <a:lstStyle/>
          <a:p>
            <a:r>
              <a:rPr lang="en-GB" dirty="0" smtClean="0"/>
              <a:t>A class which contains the abstract keyword in its declaration is known as abstract class.</a:t>
            </a:r>
          </a:p>
          <a:p>
            <a:r>
              <a:rPr lang="en-GB" dirty="0" smtClean="0"/>
              <a:t>Abstract classes may or may not contain abstract methods, i.e., methods without body ( public void get(); )</a:t>
            </a:r>
          </a:p>
          <a:p>
            <a:r>
              <a:rPr lang="en-GB" dirty="0" smtClean="0"/>
              <a:t>But, if a class has at least one abstract method, then the class must be declared abstract.</a:t>
            </a:r>
          </a:p>
          <a:p>
            <a:r>
              <a:rPr lang="en-GB" dirty="0" smtClean="0"/>
              <a:t>If a class is declared abstract, it cannot be instantiated.</a:t>
            </a:r>
          </a:p>
          <a:p>
            <a:r>
              <a:rPr lang="en-GB" dirty="0" smtClean="0"/>
              <a:t>To use an abstract class, you have to inherit it from another class, provide implementations to the abstract methods in it.</a:t>
            </a:r>
          </a:p>
          <a:p>
            <a:r>
              <a:rPr lang="en-GB" dirty="0" smtClean="0"/>
              <a:t>If you inherit an abstract class, you have to provide implementations to all the abstract methods in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12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25641"/>
            <a:ext cx="11843657" cy="625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bstraction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742" y="751115"/>
            <a:ext cx="4365173" cy="721631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Create NetBeans project </a:t>
            </a:r>
            <a:r>
              <a:rPr lang="en-GB" sz="1800" dirty="0" smtClean="0">
                <a:solidFill>
                  <a:srgbClr val="FF0000"/>
                </a:solidFill>
              </a:rPr>
              <a:t>Abstraction</a:t>
            </a:r>
          </a:p>
          <a:p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523944" y="2530248"/>
            <a:ext cx="5548312" cy="216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rgbClr val="FF0000"/>
                </a:solidFill>
              </a:rPr>
              <a:t>Create a class Person within the Abstract package.</a:t>
            </a:r>
          </a:p>
          <a:p>
            <a:r>
              <a:rPr lang="en-GB" sz="1800" dirty="0" smtClean="0">
                <a:solidFill>
                  <a:schemeClr val="accent4"/>
                </a:solidFill>
              </a:rPr>
              <a:t>Add class modifier abstract to the class declaration .</a:t>
            </a:r>
          </a:p>
          <a:p>
            <a:r>
              <a:rPr lang="en-GB" sz="1800" dirty="0" smtClean="0">
                <a:solidFill>
                  <a:schemeClr val="accent6"/>
                </a:solidFill>
              </a:rPr>
              <a:t>Add two private variables Name, Address.</a:t>
            </a:r>
          </a:p>
          <a:p>
            <a:r>
              <a:rPr lang="en-GB" sz="1800" dirty="0" smtClean="0">
                <a:solidFill>
                  <a:srgbClr val="7030A0"/>
                </a:solidFill>
              </a:rPr>
              <a:t>Create the person method and </a:t>
            </a:r>
            <a:r>
              <a:rPr lang="en-GB" sz="1800" dirty="0" smtClean="0">
                <a:solidFill>
                  <a:srgbClr val="7030A0"/>
                </a:solidFill>
              </a:rPr>
              <a:t>include </a:t>
            </a:r>
            <a:r>
              <a:rPr lang="en-GB" sz="1800" dirty="0" smtClean="0">
                <a:solidFill>
                  <a:srgbClr val="7030A0"/>
                </a:solidFill>
              </a:rPr>
              <a:t>the code listed</a:t>
            </a:r>
          </a:p>
          <a:p>
            <a:r>
              <a:rPr lang="en-GB" sz="1800" dirty="0" smtClean="0">
                <a:solidFill>
                  <a:schemeClr val="accent2"/>
                </a:solidFill>
              </a:rPr>
              <a:t>Create a </a:t>
            </a:r>
            <a:r>
              <a:rPr lang="en-GB" sz="1800" dirty="0" err="1" smtClean="0">
                <a:solidFill>
                  <a:schemeClr val="accent2"/>
                </a:solidFill>
              </a:rPr>
              <a:t>getname</a:t>
            </a:r>
            <a:r>
              <a:rPr lang="en-GB" sz="1800" dirty="0" smtClean="0">
                <a:solidFill>
                  <a:schemeClr val="accent2"/>
                </a:solidFill>
              </a:rPr>
              <a:t>() method and include the code listed.</a:t>
            </a:r>
          </a:p>
          <a:p>
            <a:endParaRPr lang="en-GB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914" y="751116"/>
            <a:ext cx="4448854" cy="13965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742" y="2530248"/>
            <a:ext cx="4365173" cy="2052638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395287" y="4750562"/>
            <a:ext cx="5972856" cy="216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rgbClr val="FF0000"/>
                </a:solidFill>
              </a:rPr>
              <a:t>Create a class Staff within the Abstract package.</a:t>
            </a:r>
          </a:p>
          <a:p>
            <a:r>
              <a:rPr lang="en-GB" sz="1800" dirty="0" smtClean="0">
                <a:solidFill>
                  <a:schemeClr val="accent4"/>
                </a:solidFill>
              </a:rPr>
              <a:t>Add class modifier Extends person to the class declaration. </a:t>
            </a:r>
          </a:p>
          <a:p>
            <a:r>
              <a:rPr lang="en-GB" sz="1800" dirty="0" smtClean="0">
                <a:solidFill>
                  <a:schemeClr val="accent6"/>
                </a:solidFill>
              </a:rPr>
              <a:t>Add one private variables salary.</a:t>
            </a:r>
          </a:p>
          <a:p>
            <a:r>
              <a:rPr lang="en-GB" sz="1800" dirty="0" smtClean="0">
                <a:solidFill>
                  <a:srgbClr val="7030A0"/>
                </a:solidFill>
              </a:rPr>
              <a:t>Create the salary Method and </a:t>
            </a:r>
            <a:r>
              <a:rPr lang="en-GB" sz="1800" dirty="0" smtClean="0">
                <a:solidFill>
                  <a:srgbClr val="7030A0"/>
                </a:solidFill>
              </a:rPr>
              <a:t>include </a:t>
            </a:r>
            <a:r>
              <a:rPr lang="en-GB" sz="1800" dirty="0" smtClean="0">
                <a:solidFill>
                  <a:srgbClr val="7030A0"/>
                </a:solidFill>
              </a:rPr>
              <a:t>the code listed.</a:t>
            </a:r>
          </a:p>
          <a:p>
            <a:r>
              <a:rPr lang="en-GB" sz="1800" dirty="0" smtClean="0">
                <a:solidFill>
                  <a:schemeClr val="accent2"/>
                </a:solidFill>
              </a:rPr>
              <a:t>Create a </a:t>
            </a:r>
            <a:r>
              <a:rPr lang="en-GB" sz="1800" dirty="0" err="1" smtClean="0">
                <a:solidFill>
                  <a:schemeClr val="accent2"/>
                </a:solidFill>
              </a:rPr>
              <a:t>getsalary</a:t>
            </a:r>
            <a:r>
              <a:rPr lang="en-GB" sz="1800" dirty="0" smtClean="0">
                <a:solidFill>
                  <a:schemeClr val="accent2"/>
                </a:solidFill>
              </a:rPr>
              <a:t>() Method and include the code listed</a:t>
            </a:r>
          </a:p>
          <a:p>
            <a:endParaRPr lang="en-GB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28167" y="4582886"/>
            <a:ext cx="4939866" cy="2275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967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125641"/>
            <a:ext cx="11843657" cy="6254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</a:t>
            </a:r>
            <a:r>
              <a:rPr lang="en-GB" dirty="0" smtClean="0"/>
              <a:t>bstraction Example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05499" y="1140279"/>
            <a:ext cx="5972856" cy="2169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dirty="0" smtClean="0">
                <a:solidFill>
                  <a:srgbClr val="FF0000"/>
                </a:solidFill>
              </a:rPr>
              <a:t>Return to the </a:t>
            </a:r>
            <a:r>
              <a:rPr lang="en-GB" sz="1800" dirty="0" err="1" smtClean="0">
                <a:solidFill>
                  <a:srgbClr val="FF0000"/>
                </a:solidFill>
              </a:rPr>
              <a:t>AbstractEg</a:t>
            </a:r>
            <a:r>
              <a:rPr lang="en-GB" sz="1800" dirty="0" smtClean="0">
                <a:solidFill>
                  <a:srgbClr val="FF0000"/>
                </a:solidFill>
              </a:rPr>
              <a:t> class</a:t>
            </a:r>
          </a:p>
          <a:p>
            <a:r>
              <a:rPr lang="en-GB" sz="1800" dirty="0">
                <a:solidFill>
                  <a:schemeClr val="accent4"/>
                </a:solidFill>
              </a:rPr>
              <a:t>I</a:t>
            </a:r>
            <a:r>
              <a:rPr lang="en-GB" sz="1800" dirty="0" smtClean="0">
                <a:solidFill>
                  <a:schemeClr val="accent4"/>
                </a:solidFill>
              </a:rPr>
              <a:t>nstantiate the staff class and add the parameters listed</a:t>
            </a:r>
          </a:p>
          <a:p>
            <a:r>
              <a:rPr lang="en-GB" sz="1800" dirty="0" smtClean="0">
                <a:solidFill>
                  <a:schemeClr val="accent6"/>
                </a:solidFill>
              </a:rPr>
              <a:t>Use </a:t>
            </a:r>
            <a:r>
              <a:rPr lang="en-GB" sz="1800" dirty="0" err="1" smtClean="0">
                <a:solidFill>
                  <a:schemeClr val="accent6"/>
                </a:solidFill>
              </a:rPr>
              <a:t>println</a:t>
            </a:r>
            <a:r>
              <a:rPr lang="en-GB" sz="1800" dirty="0" smtClean="0">
                <a:solidFill>
                  <a:schemeClr val="accent6"/>
                </a:solidFill>
              </a:rPr>
              <a:t> to out the values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" y="1140279"/>
            <a:ext cx="5676900" cy="26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449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829" y="125640"/>
            <a:ext cx="11887200" cy="560161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Abstraction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1691" y="990744"/>
            <a:ext cx="4983463" cy="2164721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928" y="3930167"/>
            <a:ext cx="5379677" cy="2833704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3375" y="3930167"/>
            <a:ext cx="4042893" cy="252127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Rectangle 8"/>
          <p:cNvSpPr/>
          <p:nvPr/>
        </p:nvSpPr>
        <p:spPr>
          <a:xfrm>
            <a:off x="206829" y="872775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0" i="0" u="none" strike="noStrike" baseline="0" dirty="0" smtClean="0">
                <a:solidFill>
                  <a:srgbClr val="000000"/>
                </a:solidFill>
                <a:latin typeface="Verdana" panose="020B0604030504040204" pitchFamily="34" charset="0"/>
              </a:rPr>
              <a:t>Here, you cannot instantiate the Employee class, but you can instantiate the Salary Class, and using this instance you can access all the fields and methods of Employee class.</a:t>
            </a:r>
          </a:p>
          <a:p>
            <a:endParaRPr lang="en-GB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GB" b="0" i="0" u="none" strike="noStrike" baseline="0" smtClean="0">
                <a:solidFill>
                  <a:srgbClr val="000000"/>
                </a:solidFill>
                <a:latin typeface="Verdana" panose="020B0604030504040204" pitchFamily="34" charset="0"/>
              </a:rPr>
              <a:t>If you want a class to contain a particular method but you want the actual implementation of that method to be determined by child classes, you can declare the method in the parent class as an abstract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081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450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Abstraction</vt:lpstr>
      <vt:lpstr>Abstraction</vt:lpstr>
      <vt:lpstr>Abstraction</vt:lpstr>
      <vt:lpstr>Abstraction Rules</vt:lpstr>
      <vt:lpstr>Abstraction Example</vt:lpstr>
      <vt:lpstr>Abstraction Example</vt:lpstr>
      <vt:lpstr>Abstraction</vt:lpstr>
    </vt:vector>
  </TitlesOfParts>
  <Company>NPTC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Abstraction</dc:title>
  <dc:creator>Williams, John (IT Lec.)</dc:creator>
  <cp:lastModifiedBy>Williams, John (IT Lec.)</cp:lastModifiedBy>
  <cp:revision>6</cp:revision>
  <cp:lastPrinted>2018-09-17T13:07:06Z</cp:lastPrinted>
  <dcterms:created xsi:type="dcterms:W3CDTF">2018-09-17T12:15:57Z</dcterms:created>
  <dcterms:modified xsi:type="dcterms:W3CDTF">2018-09-17T13:11:21Z</dcterms:modified>
</cp:coreProperties>
</file>