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0000"/>
    <a:srgbClr val="54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114" y="3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2A2BBAE-D2A7-4B37-A842-F6B165DA4655}" type="datetimeFigureOut">
              <a:rPr lang="en-GB" smtClean="0"/>
              <a:t>05/09/2018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ED6176-CA72-4534-82AF-4040526BB3C1}" type="slidenum">
              <a:rPr lang="en-GB" smtClean="0"/>
              <a:t>‹#›</a:t>
            </a:fld>
            <a:endParaRPr lang="en-GB"/>
          </a:p>
        </p:txBody>
      </p:sp>
    </p:spTree>
    <p:extLst>
      <p:ext uri="{BB962C8B-B14F-4D97-AF65-F5344CB8AC3E}">
        <p14:creationId xmlns:p14="http://schemas.microsoft.com/office/powerpoint/2010/main" val="19389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A2BBAE-D2A7-4B37-A842-F6B165DA4655}" type="datetimeFigureOut">
              <a:rPr lang="en-GB" smtClean="0"/>
              <a:t>05/09/2018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ED6176-CA72-4534-82AF-4040526BB3C1}" type="slidenum">
              <a:rPr lang="en-GB" smtClean="0"/>
              <a:t>‹#›</a:t>
            </a:fld>
            <a:endParaRPr lang="en-GB"/>
          </a:p>
        </p:txBody>
      </p:sp>
    </p:spTree>
    <p:extLst>
      <p:ext uri="{BB962C8B-B14F-4D97-AF65-F5344CB8AC3E}">
        <p14:creationId xmlns:p14="http://schemas.microsoft.com/office/powerpoint/2010/main" val="2188740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A2BBAE-D2A7-4B37-A842-F6B165DA4655}" type="datetimeFigureOut">
              <a:rPr lang="en-GB" smtClean="0"/>
              <a:t>05/09/2018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ED6176-CA72-4534-82AF-4040526BB3C1}" type="slidenum">
              <a:rPr lang="en-GB" smtClean="0"/>
              <a:t>‹#›</a:t>
            </a:fld>
            <a:endParaRPr lang="en-GB"/>
          </a:p>
        </p:txBody>
      </p:sp>
    </p:spTree>
    <p:extLst>
      <p:ext uri="{BB962C8B-B14F-4D97-AF65-F5344CB8AC3E}">
        <p14:creationId xmlns:p14="http://schemas.microsoft.com/office/powerpoint/2010/main" val="2179791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A2BBAE-D2A7-4B37-A842-F6B165DA4655}" type="datetimeFigureOut">
              <a:rPr lang="en-GB" smtClean="0"/>
              <a:t>05/09/2018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ED6176-CA72-4534-82AF-4040526BB3C1}" type="slidenum">
              <a:rPr lang="en-GB" smtClean="0"/>
              <a:t>‹#›</a:t>
            </a:fld>
            <a:endParaRPr lang="en-GB"/>
          </a:p>
        </p:txBody>
      </p:sp>
    </p:spTree>
    <p:extLst>
      <p:ext uri="{BB962C8B-B14F-4D97-AF65-F5344CB8AC3E}">
        <p14:creationId xmlns:p14="http://schemas.microsoft.com/office/powerpoint/2010/main" val="2834116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A2BBAE-D2A7-4B37-A842-F6B165DA4655}" type="datetimeFigureOut">
              <a:rPr lang="en-GB" smtClean="0"/>
              <a:t>05/09/2018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ED6176-CA72-4534-82AF-4040526BB3C1}" type="slidenum">
              <a:rPr lang="en-GB" smtClean="0"/>
              <a:t>‹#›</a:t>
            </a:fld>
            <a:endParaRPr lang="en-GB"/>
          </a:p>
        </p:txBody>
      </p:sp>
    </p:spTree>
    <p:extLst>
      <p:ext uri="{BB962C8B-B14F-4D97-AF65-F5344CB8AC3E}">
        <p14:creationId xmlns:p14="http://schemas.microsoft.com/office/powerpoint/2010/main" val="3989439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2A2BBAE-D2A7-4B37-A842-F6B165DA4655}" type="datetimeFigureOut">
              <a:rPr lang="en-GB" smtClean="0"/>
              <a:t>05/09/2018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ED6176-CA72-4534-82AF-4040526BB3C1}" type="slidenum">
              <a:rPr lang="en-GB" smtClean="0"/>
              <a:t>‹#›</a:t>
            </a:fld>
            <a:endParaRPr lang="en-GB"/>
          </a:p>
        </p:txBody>
      </p:sp>
    </p:spTree>
    <p:extLst>
      <p:ext uri="{BB962C8B-B14F-4D97-AF65-F5344CB8AC3E}">
        <p14:creationId xmlns:p14="http://schemas.microsoft.com/office/powerpoint/2010/main" val="4274919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2A2BBAE-D2A7-4B37-A842-F6B165DA4655}" type="datetimeFigureOut">
              <a:rPr lang="en-GB" smtClean="0"/>
              <a:t>05/09/2018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8ED6176-CA72-4534-82AF-4040526BB3C1}" type="slidenum">
              <a:rPr lang="en-GB" smtClean="0"/>
              <a:t>‹#›</a:t>
            </a:fld>
            <a:endParaRPr lang="en-GB"/>
          </a:p>
        </p:txBody>
      </p:sp>
    </p:spTree>
    <p:extLst>
      <p:ext uri="{BB962C8B-B14F-4D97-AF65-F5344CB8AC3E}">
        <p14:creationId xmlns:p14="http://schemas.microsoft.com/office/powerpoint/2010/main" val="33951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2A2BBAE-D2A7-4B37-A842-F6B165DA4655}" type="datetimeFigureOut">
              <a:rPr lang="en-GB" smtClean="0"/>
              <a:t>05/09/2018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8ED6176-CA72-4534-82AF-4040526BB3C1}" type="slidenum">
              <a:rPr lang="en-GB" smtClean="0"/>
              <a:t>‹#›</a:t>
            </a:fld>
            <a:endParaRPr lang="en-GB"/>
          </a:p>
        </p:txBody>
      </p:sp>
    </p:spTree>
    <p:extLst>
      <p:ext uri="{BB962C8B-B14F-4D97-AF65-F5344CB8AC3E}">
        <p14:creationId xmlns:p14="http://schemas.microsoft.com/office/powerpoint/2010/main" val="355375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A2BBAE-D2A7-4B37-A842-F6B165DA4655}" type="datetimeFigureOut">
              <a:rPr lang="en-GB" smtClean="0"/>
              <a:t>05/09/2018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8ED6176-CA72-4534-82AF-4040526BB3C1}" type="slidenum">
              <a:rPr lang="en-GB" smtClean="0"/>
              <a:t>‹#›</a:t>
            </a:fld>
            <a:endParaRPr lang="en-GB"/>
          </a:p>
        </p:txBody>
      </p:sp>
    </p:spTree>
    <p:extLst>
      <p:ext uri="{BB962C8B-B14F-4D97-AF65-F5344CB8AC3E}">
        <p14:creationId xmlns:p14="http://schemas.microsoft.com/office/powerpoint/2010/main" val="1781322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A2BBAE-D2A7-4B37-A842-F6B165DA4655}" type="datetimeFigureOut">
              <a:rPr lang="en-GB" smtClean="0"/>
              <a:t>05/09/2018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ED6176-CA72-4534-82AF-4040526BB3C1}" type="slidenum">
              <a:rPr lang="en-GB" smtClean="0"/>
              <a:t>‹#›</a:t>
            </a:fld>
            <a:endParaRPr lang="en-GB"/>
          </a:p>
        </p:txBody>
      </p:sp>
    </p:spTree>
    <p:extLst>
      <p:ext uri="{BB962C8B-B14F-4D97-AF65-F5344CB8AC3E}">
        <p14:creationId xmlns:p14="http://schemas.microsoft.com/office/powerpoint/2010/main" val="279081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A2BBAE-D2A7-4B37-A842-F6B165DA4655}" type="datetimeFigureOut">
              <a:rPr lang="en-GB" smtClean="0"/>
              <a:t>05/09/2018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ED6176-CA72-4534-82AF-4040526BB3C1}" type="slidenum">
              <a:rPr lang="en-GB" smtClean="0"/>
              <a:t>‹#›</a:t>
            </a:fld>
            <a:endParaRPr lang="en-GB"/>
          </a:p>
        </p:txBody>
      </p:sp>
    </p:spTree>
    <p:extLst>
      <p:ext uri="{BB962C8B-B14F-4D97-AF65-F5344CB8AC3E}">
        <p14:creationId xmlns:p14="http://schemas.microsoft.com/office/powerpoint/2010/main" val="3925758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A2BBAE-D2A7-4B37-A842-F6B165DA4655}" type="datetimeFigureOut">
              <a:rPr lang="en-GB" smtClean="0"/>
              <a:t>05/09/2018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ED6176-CA72-4534-82AF-4040526BB3C1}" type="slidenum">
              <a:rPr lang="en-GB" smtClean="0"/>
              <a:t>‹#›</a:t>
            </a:fld>
            <a:endParaRPr lang="en-GB"/>
          </a:p>
        </p:txBody>
      </p:sp>
    </p:spTree>
    <p:extLst>
      <p:ext uri="{BB962C8B-B14F-4D97-AF65-F5344CB8AC3E}">
        <p14:creationId xmlns:p14="http://schemas.microsoft.com/office/powerpoint/2010/main" val="2069692875"/>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Class Structure</a:t>
            </a:r>
            <a:endParaRPr lang="en-GB" dirty="0"/>
          </a:p>
        </p:txBody>
      </p:sp>
      <p:sp>
        <p:nvSpPr>
          <p:cNvPr id="3" name="Subtitle 2"/>
          <p:cNvSpPr>
            <a:spLocks noGrp="1"/>
          </p:cNvSpPr>
          <p:nvPr>
            <p:ph type="subTitle" idx="1"/>
          </p:nvPr>
        </p:nvSpPr>
        <p:spPr/>
        <p:txBody>
          <a:bodyPr/>
          <a:lstStyle/>
          <a:p>
            <a:r>
              <a:rPr lang="en-GB" dirty="0" smtClean="0"/>
              <a:t>Java</a:t>
            </a:r>
            <a:endParaRPr lang="en-GB" dirty="0"/>
          </a:p>
        </p:txBody>
      </p:sp>
    </p:spTree>
    <p:extLst>
      <p:ext uri="{BB962C8B-B14F-4D97-AF65-F5344CB8AC3E}">
        <p14:creationId xmlns:p14="http://schemas.microsoft.com/office/powerpoint/2010/main" val="367360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3612"/>
            <a:ext cx="10515600" cy="658132"/>
          </a:xfrm>
        </p:spPr>
        <p:txBody>
          <a:bodyPr>
            <a:normAutofit fontScale="90000"/>
          </a:bodyPr>
          <a:lstStyle/>
          <a:p>
            <a:r>
              <a:rPr lang="en-GB" b="1" dirty="0" smtClean="0"/>
              <a:t>What is a Class</a:t>
            </a:r>
            <a:endParaRPr lang="en-GB" b="1" dirty="0"/>
          </a:p>
        </p:txBody>
      </p:sp>
      <p:sp>
        <p:nvSpPr>
          <p:cNvPr id="3" name="Content Placeholder 2"/>
          <p:cNvSpPr>
            <a:spLocks noGrp="1"/>
          </p:cNvSpPr>
          <p:nvPr>
            <p:ph idx="1"/>
          </p:nvPr>
        </p:nvSpPr>
        <p:spPr>
          <a:xfrm>
            <a:off x="838200" y="1012371"/>
            <a:ext cx="10515600" cy="5164592"/>
          </a:xfrm>
        </p:spPr>
        <p:txBody>
          <a:bodyPr>
            <a:normAutofit/>
          </a:bodyPr>
          <a:lstStyle/>
          <a:p>
            <a:r>
              <a:rPr lang="en-GB" dirty="0" smtClean="0"/>
              <a:t>In </a:t>
            </a:r>
            <a:r>
              <a:rPr lang="en-GB" dirty="0"/>
              <a:t>object-oriented </a:t>
            </a:r>
            <a:r>
              <a:rPr lang="en-GB" dirty="0" smtClean="0"/>
              <a:t>programming: </a:t>
            </a:r>
          </a:p>
          <a:p>
            <a:pPr lvl="1"/>
            <a:r>
              <a:rPr lang="en-GB" dirty="0" smtClean="0"/>
              <a:t>a </a:t>
            </a:r>
            <a:r>
              <a:rPr lang="en-GB" dirty="0"/>
              <a:t>class is a blueprint for creating objects </a:t>
            </a:r>
            <a:endParaRPr lang="en-GB" dirty="0" smtClean="0"/>
          </a:p>
          <a:p>
            <a:pPr lvl="1"/>
            <a:r>
              <a:rPr lang="en-GB" dirty="0" smtClean="0"/>
              <a:t>providing </a:t>
            </a:r>
            <a:r>
              <a:rPr lang="en-GB" dirty="0"/>
              <a:t>initial values for state </a:t>
            </a:r>
            <a:r>
              <a:rPr lang="en-GB" dirty="0" smtClean="0"/>
              <a:t>(variables), </a:t>
            </a:r>
          </a:p>
          <a:p>
            <a:pPr lvl="1"/>
            <a:r>
              <a:rPr lang="en-GB" dirty="0" smtClean="0"/>
              <a:t>and implementations </a:t>
            </a:r>
            <a:r>
              <a:rPr lang="en-GB" dirty="0"/>
              <a:t>of </a:t>
            </a:r>
            <a:r>
              <a:rPr lang="en-GB" dirty="0" err="1"/>
              <a:t>behavior</a:t>
            </a:r>
            <a:r>
              <a:rPr lang="en-GB" dirty="0"/>
              <a:t> </a:t>
            </a:r>
            <a:r>
              <a:rPr lang="en-GB" dirty="0" smtClean="0"/>
              <a:t>(methods</a:t>
            </a:r>
            <a:r>
              <a:rPr lang="en-GB" dirty="0"/>
              <a:t>).</a:t>
            </a:r>
          </a:p>
          <a:p>
            <a:endParaRPr lang="en-GB" dirty="0"/>
          </a:p>
        </p:txBody>
      </p:sp>
    </p:spTree>
    <p:extLst>
      <p:ext uri="{BB962C8B-B14F-4D97-AF65-F5344CB8AC3E}">
        <p14:creationId xmlns:p14="http://schemas.microsoft.com/office/powerpoint/2010/main" val="13231080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3612"/>
            <a:ext cx="10515600" cy="658132"/>
          </a:xfrm>
        </p:spPr>
        <p:txBody>
          <a:bodyPr>
            <a:normAutofit fontScale="90000"/>
          </a:bodyPr>
          <a:lstStyle/>
          <a:p>
            <a:r>
              <a:rPr lang="en-GB" b="1" dirty="0" smtClean="0"/>
              <a:t>What is a Class</a:t>
            </a:r>
            <a:endParaRPr lang="en-GB" b="1" dirty="0"/>
          </a:p>
        </p:txBody>
      </p:sp>
      <p:sp>
        <p:nvSpPr>
          <p:cNvPr id="3" name="Content Placeholder 2"/>
          <p:cNvSpPr>
            <a:spLocks noGrp="1"/>
          </p:cNvSpPr>
          <p:nvPr>
            <p:ph idx="1"/>
          </p:nvPr>
        </p:nvSpPr>
        <p:spPr>
          <a:xfrm>
            <a:off x="838200" y="1012371"/>
            <a:ext cx="5192486" cy="3276600"/>
          </a:xfrm>
        </p:spPr>
        <p:txBody>
          <a:bodyPr>
            <a:normAutofit/>
          </a:bodyPr>
          <a:lstStyle/>
          <a:p>
            <a:r>
              <a:rPr lang="en-GB" dirty="0" smtClean="0"/>
              <a:t>The objects </a:t>
            </a:r>
            <a:r>
              <a:rPr lang="en-GB" dirty="0"/>
              <a:t>are created using the </a:t>
            </a:r>
            <a:r>
              <a:rPr lang="en-GB" b="1" dirty="0"/>
              <a:t>class</a:t>
            </a:r>
            <a:r>
              <a:rPr lang="en-GB" dirty="0"/>
              <a:t> keyword. </a:t>
            </a:r>
            <a:endParaRPr lang="en-GB" dirty="0" smtClean="0"/>
          </a:p>
          <a:p>
            <a:r>
              <a:rPr lang="en-GB" dirty="0" smtClean="0"/>
              <a:t>The </a:t>
            </a:r>
            <a:r>
              <a:rPr lang="en-GB" dirty="0"/>
              <a:t>class is a blueprint that defines a nature of a future object. </a:t>
            </a:r>
            <a:endParaRPr lang="en-GB" dirty="0" smtClean="0"/>
          </a:p>
          <a:p>
            <a:r>
              <a:rPr lang="en-GB" dirty="0" smtClean="0"/>
              <a:t>An </a:t>
            </a:r>
            <a:r>
              <a:rPr lang="en-GB" dirty="0"/>
              <a:t>instance is a specific object created from a particular class. </a:t>
            </a:r>
            <a:r>
              <a:rPr lang="en-GB" dirty="0" smtClean="0"/>
              <a:t>.</a:t>
            </a:r>
            <a:endParaRPr lang="en-GB" dirty="0"/>
          </a:p>
        </p:txBody>
      </p:sp>
      <p:pic>
        <p:nvPicPr>
          <p:cNvPr id="1026" name="Picture 2" descr="https://ds055uzetaobb.cloudfront.net/image_optimizer/722c82aff075a14313be7fa7463f7fedad151a0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7769" y="1012371"/>
            <a:ext cx="5810577" cy="4062865"/>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2"/>
          <p:cNvSpPr txBox="1">
            <a:spLocks/>
          </p:cNvSpPr>
          <p:nvPr/>
        </p:nvSpPr>
        <p:spPr>
          <a:xfrm>
            <a:off x="762000" y="5255529"/>
            <a:ext cx="9998654" cy="160247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smtClean="0"/>
              <a:t>Classes are used to create and manage new objects and support inheritance: a key ingredient in object-oriented programming and a mechanism of reusing code.</a:t>
            </a:r>
            <a:endParaRPr lang="en-GB" dirty="0"/>
          </a:p>
        </p:txBody>
      </p:sp>
    </p:spTree>
    <p:extLst>
      <p:ext uri="{BB962C8B-B14F-4D97-AF65-F5344CB8AC3E}">
        <p14:creationId xmlns:p14="http://schemas.microsoft.com/office/powerpoint/2010/main" val="32426406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486" y="223612"/>
            <a:ext cx="11114314" cy="658132"/>
          </a:xfrm>
        </p:spPr>
        <p:txBody>
          <a:bodyPr>
            <a:normAutofit fontScale="90000"/>
          </a:bodyPr>
          <a:lstStyle/>
          <a:p>
            <a:r>
              <a:rPr lang="en-GB" b="1" dirty="0" smtClean="0"/>
              <a:t>What makes up a class</a:t>
            </a:r>
            <a:endParaRPr lang="en-GB" b="1" dirty="0"/>
          </a:p>
        </p:txBody>
      </p:sp>
      <p:sp>
        <p:nvSpPr>
          <p:cNvPr id="3" name="Content Placeholder 2"/>
          <p:cNvSpPr>
            <a:spLocks noGrp="1"/>
          </p:cNvSpPr>
          <p:nvPr>
            <p:ph idx="1"/>
          </p:nvPr>
        </p:nvSpPr>
        <p:spPr>
          <a:xfrm>
            <a:off x="413657" y="1012370"/>
            <a:ext cx="6901543" cy="4474029"/>
          </a:xfrm>
        </p:spPr>
        <p:txBody>
          <a:bodyPr>
            <a:noAutofit/>
          </a:bodyPr>
          <a:lstStyle/>
          <a:p>
            <a:pPr marL="0" indent="0">
              <a:buNone/>
            </a:pPr>
            <a:r>
              <a:rPr lang="en-GB" sz="2400" dirty="0" smtClean="0"/>
              <a:t>Class components include:</a:t>
            </a:r>
          </a:p>
          <a:p>
            <a:r>
              <a:rPr lang="en-GB" sz="2400" dirty="0" smtClean="0"/>
              <a:t>Class name: How the class name is identified</a:t>
            </a:r>
          </a:p>
          <a:p>
            <a:r>
              <a:rPr lang="en-GB" sz="2400" dirty="0" smtClean="0"/>
              <a:t>Comments: Comments to document your code</a:t>
            </a:r>
          </a:p>
          <a:p>
            <a:r>
              <a:rPr lang="en-GB" sz="2400" dirty="0" smtClean="0"/>
              <a:t>Variables: </a:t>
            </a:r>
            <a:r>
              <a:rPr lang="en-GB" sz="2400" dirty="0" smtClean="0"/>
              <a:t>Variables </a:t>
            </a:r>
            <a:r>
              <a:rPr lang="en-GB" sz="2400" dirty="0" smtClean="0"/>
              <a:t>for use in the class</a:t>
            </a:r>
          </a:p>
          <a:p>
            <a:r>
              <a:rPr lang="en-GB" sz="2400" dirty="0" smtClean="0"/>
              <a:t>Constructors: Special methods used to properly initialize a class</a:t>
            </a:r>
          </a:p>
          <a:p>
            <a:r>
              <a:rPr lang="en-GB" sz="2400" dirty="0" smtClean="0"/>
              <a:t>Interface</a:t>
            </a:r>
            <a:r>
              <a:rPr lang="en-GB" sz="2400" dirty="0" smtClean="0"/>
              <a:t>: Methods that are used to control access to private </a:t>
            </a:r>
            <a:r>
              <a:rPr lang="en-GB" sz="2400" dirty="0"/>
              <a:t>v</a:t>
            </a:r>
            <a:r>
              <a:rPr lang="en-GB" sz="2400" dirty="0" smtClean="0"/>
              <a:t>ariables </a:t>
            </a:r>
            <a:endParaRPr lang="en-GB" sz="2400" dirty="0" smtClean="0"/>
          </a:p>
        </p:txBody>
      </p:sp>
      <p:pic>
        <p:nvPicPr>
          <p:cNvPr id="4" name="Picture 3"/>
          <p:cNvPicPr>
            <a:picLocks noChangeAspect="1"/>
          </p:cNvPicPr>
          <p:nvPr/>
        </p:nvPicPr>
        <p:blipFill>
          <a:blip r:embed="rId2"/>
          <a:stretch>
            <a:fillRect/>
          </a:stretch>
        </p:blipFill>
        <p:spPr>
          <a:xfrm>
            <a:off x="8147957" y="1012370"/>
            <a:ext cx="2971800" cy="3629025"/>
          </a:xfrm>
          <a:prstGeom prst="rect">
            <a:avLst/>
          </a:prstGeom>
        </p:spPr>
      </p:pic>
    </p:spTree>
    <p:extLst>
      <p:ext uri="{BB962C8B-B14F-4D97-AF65-F5344CB8AC3E}">
        <p14:creationId xmlns:p14="http://schemas.microsoft.com/office/powerpoint/2010/main" val="11672568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486" y="223612"/>
            <a:ext cx="11114314" cy="658132"/>
          </a:xfrm>
        </p:spPr>
        <p:txBody>
          <a:bodyPr>
            <a:normAutofit fontScale="90000"/>
          </a:bodyPr>
          <a:lstStyle/>
          <a:p>
            <a:r>
              <a:rPr lang="en-GB" b="1" dirty="0" smtClean="0"/>
              <a:t>What makes up a class</a:t>
            </a:r>
            <a:endParaRPr lang="en-GB" b="1" dirty="0"/>
          </a:p>
        </p:txBody>
      </p:sp>
      <p:sp>
        <p:nvSpPr>
          <p:cNvPr id="3" name="Content Placeholder 2"/>
          <p:cNvSpPr>
            <a:spLocks noGrp="1"/>
          </p:cNvSpPr>
          <p:nvPr>
            <p:ph idx="1"/>
          </p:nvPr>
        </p:nvSpPr>
        <p:spPr>
          <a:xfrm>
            <a:off x="239487" y="1051038"/>
            <a:ext cx="6008914" cy="4474029"/>
          </a:xfrm>
        </p:spPr>
        <p:txBody>
          <a:bodyPr>
            <a:noAutofit/>
          </a:bodyPr>
          <a:lstStyle/>
          <a:p>
            <a:pPr marL="0" indent="0">
              <a:buNone/>
            </a:pPr>
            <a:r>
              <a:rPr lang="en-GB" sz="2400" dirty="0" smtClean="0"/>
              <a:t>Class components include:</a:t>
            </a:r>
          </a:p>
          <a:p>
            <a:r>
              <a:rPr lang="en-GB" sz="2400" b="1" dirty="0" smtClean="0">
                <a:solidFill>
                  <a:srgbClr val="540000"/>
                </a:solidFill>
              </a:rPr>
              <a:t>Class name</a:t>
            </a:r>
            <a:r>
              <a:rPr lang="en-GB" sz="2400" dirty="0" smtClean="0"/>
              <a:t>: How the class name is identified. </a:t>
            </a:r>
          </a:p>
          <a:p>
            <a:endParaRPr lang="en-GB" sz="2400" dirty="0" smtClean="0"/>
          </a:p>
        </p:txBody>
      </p:sp>
      <p:pic>
        <p:nvPicPr>
          <p:cNvPr id="7" name="Picture 6"/>
          <p:cNvPicPr>
            <a:picLocks noChangeAspect="1"/>
          </p:cNvPicPr>
          <p:nvPr/>
        </p:nvPicPr>
        <p:blipFill>
          <a:blip r:embed="rId2"/>
          <a:stretch>
            <a:fillRect/>
          </a:stretch>
        </p:blipFill>
        <p:spPr>
          <a:xfrm>
            <a:off x="6951408" y="431800"/>
            <a:ext cx="5240592" cy="6426200"/>
          </a:xfrm>
          <a:prstGeom prst="rect">
            <a:avLst/>
          </a:prstGeom>
        </p:spPr>
      </p:pic>
    </p:spTree>
    <p:extLst>
      <p:ext uri="{BB962C8B-B14F-4D97-AF65-F5344CB8AC3E}">
        <p14:creationId xmlns:p14="http://schemas.microsoft.com/office/powerpoint/2010/main" val="649740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486" y="223612"/>
            <a:ext cx="11114314" cy="658132"/>
          </a:xfrm>
        </p:spPr>
        <p:txBody>
          <a:bodyPr>
            <a:normAutofit fontScale="90000"/>
          </a:bodyPr>
          <a:lstStyle/>
          <a:p>
            <a:r>
              <a:rPr lang="en-GB" dirty="0"/>
              <a:t>C</a:t>
            </a:r>
            <a:r>
              <a:rPr lang="en-GB" dirty="0" smtClean="0"/>
              <a:t>omponents</a:t>
            </a:r>
            <a:endParaRPr lang="en-GB" b="1" dirty="0"/>
          </a:p>
        </p:txBody>
      </p:sp>
      <p:sp>
        <p:nvSpPr>
          <p:cNvPr id="3" name="Content Placeholder 2"/>
          <p:cNvSpPr>
            <a:spLocks noGrp="1"/>
          </p:cNvSpPr>
          <p:nvPr>
            <p:ph idx="1"/>
          </p:nvPr>
        </p:nvSpPr>
        <p:spPr>
          <a:xfrm>
            <a:off x="413658" y="1012370"/>
            <a:ext cx="6380844" cy="4474029"/>
          </a:xfrm>
        </p:spPr>
        <p:txBody>
          <a:bodyPr>
            <a:noAutofit/>
          </a:bodyPr>
          <a:lstStyle/>
          <a:p>
            <a:pPr marL="0" indent="0">
              <a:buNone/>
            </a:pPr>
            <a:r>
              <a:rPr lang="en-GB" sz="2400" dirty="0" smtClean="0"/>
              <a:t>Class components include:</a:t>
            </a:r>
          </a:p>
          <a:p>
            <a:r>
              <a:rPr lang="en-GB" sz="2400" b="1" dirty="0" smtClean="0">
                <a:solidFill>
                  <a:srgbClr val="2A0000"/>
                </a:solidFill>
              </a:rPr>
              <a:t>Comments</a:t>
            </a:r>
            <a:r>
              <a:rPr lang="en-GB" sz="2400" dirty="0" smtClean="0"/>
              <a:t>: Comments to document your code.</a:t>
            </a:r>
          </a:p>
          <a:p>
            <a:pPr marL="0" indent="0">
              <a:buNone/>
            </a:pPr>
            <a:endParaRPr lang="en-GB" sz="3200" dirty="0" smtClean="0">
              <a:solidFill>
                <a:schemeClr val="accent6"/>
              </a:solidFill>
            </a:endParaRPr>
          </a:p>
          <a:p>
            <a:pPr marL="457200" lvl="1" indent="0">
              <a:buNone/>
            </a:pPr>
            <a:r>
              <a:rPr lang="en-GB" dirty="0" smtClean="0">
                <a:solidFill>
                  <a:schemeClr val="accent6"/>
                </a:solidFill>
              </a:rPr>
              <a:t>//  used for single line comments</a:t>
            </a:r>
          </a:p>
          <a:p>
            <a:pPr marL="0" indent="0">
              <a:buNone/>
            </a:pPr>
            <a:endParaRPr lang="en-GB" sz="2400" dirty="0" smtClean="0">
              <a:solidFill>
                <a:schemeClr val="accent6"/>
              </a:solidFill>
            </a:endParaRPr>
          </a:p>
          <a:p>
            <a:pPr marL="457200" lvl="1" indent="0">
              <a:buNone/>
            </a:pPr>
            <a:r>
              <a:rPr lang="en-GB" dirty="0" smtClean="0">
                <a:solidFill>
                  <a:schemeClr val="accent6"/>
                </a:solidFill>
              </a:rPr>
              <a:t>/*</a:t>
            </a:r>
          </a:p>
          <a:p>
            <a:pPr marL="914400" lvl="2" indent="0">
              <a:buNone/>
            </a:pPr>
            <a:r>
              <a:rPr lang="en-GB" sz="2400" dirty="0" smtClean="0">
                <a:solidFill>
                  <a:schemeClr val="accent6"/>
                </a:solidFill>
              </a:rPr>
              <a:t>Used </a:t>
            </a:r>
          </a:p>
          <a:p>
            <a:pPr marL="914400" lvl="2" indent="0">
              <a:buNone/>
            </a:pPr>
            <a:r>
              <a:rPr lang="en-GB" sz="2400" dirty="0" smtClean="0">
                <a:solidFill>
                  <a:schemeClr val="accent6"/>
                </a:solidFill>
              </a:rPr>
              <a:t>For multi-line</a:t>
            </a:r>
          </a:p>
          <a:p>
            <a:pPr marL="914400" lvl="2" indent="0">
              <a:buNone/>
            </a:pPr>
            <a:r>
              <a:rPr lang="en-GB" sz="2400" dirty="0" smtClean="0">
                <a:solidFill>
                  <a:schemeClr val="accent6"/>
                </a:solidFill>
              </a:rPr>
              <a:t>Comments</a:t>
            </a:r>
          </a:p>
          <a:p>
            <a:pPr marL="457200" lvl="1" indent="0">
              <a:buNone/>
            </a:pPr>
            <a:r>
              <a:rPr lang="en-GB" dirty="0" smtClean="0">
                <a:solidFill>
                  <a:schemeClr val="accent6"/>
                </a:solidFill>
              </a:rPr>
              <a:t>*/</a:t>
            </a:r>
          </a:p>
          <a:p>
            <a:endParaRPr lang="en-GB" sz="2400" dirty="0">
              <a:solidFill>
                <a:schemeClr val="accent6"/>
              </a:solidFill>
            </a:endParaRPr>
          </a:p>
          <a:p>
            <a:endParaRPr lang="en-GB" sz="2400" dirty="0" smtClean="0">
              <a:solidFill>
                <a:schemeClr val="accent6"/>
              </a:solidFill>
            </a:endParaRPr>
          </a:p>
        </p:txBody>
      </p:sp>
      <p:pic>
        <p:nvPicPr>
          <p:cNvPr id="5" name="Picture 4"/>
          <p:cNvPicPr>
            <a:picLocks noChangeAspect="1"/>
          </p:cNvPicPr>
          <p:nvPr/>
        </p:nvPicPr>
        <p:blipFill>
          <a:blip r:embed="rId2"/>
          <a:stretch>
            <a:fillRect/>
          </a:stretch>
        </p:blipFill>
        <p:spPr>
          <a:xfrm>
            <a:off x="6794501" y="314323"/>
            <a:ext cx="5276850" cy="6453445"/>
          </a:xfrm>
          <a:prstGeom prst="rect">
            <a:avLst/>
          </a:prstGeom>
        </p:spPr>
      </p:pic>
    </p:spTree>
    <p:extLst>
      <p:ext uri="{BB962C8B-B14F-4D97-AF65-F5344CB8AC3E}">
        <p14:creationId xmlns:p14="http://schemas.microsoft.com/office/powerpoint/2010/main" val="9725773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486" y="223612"/>
            <a:ext cx="11114314" cy="658132"/>
          </a:xfrm>
        </p:spPr>
        <p:txBody>
          <a:bodyPr>
            <a:normAutofit fontScale="90000"/>
          </a:bodyPr>
          <a:lstStyle/>
          <a:p>
            <a:r>
              <a:rPr lang="en-GB" dirty="0" smtClean="0"/>
              <a:t>Variables</a:t>
            </a:r>
            <a:endParaRPr lang="en-GB" b="1" dirty="0"/>
          </a:p>
        </p:txBody>
      </p:sp>
      <p:sp>
        <p:nvSpPr>
          <p:cNvPr id="3" name="Content Placeholder 2"/>
          <p:cNvSpPr>
            <a:spLocks noGrp="1"/>
          </p:cNvSpPr>
          <p:nvPr>
            <p:ph idx="1"/>
          </p:nvPr>
        </p:nvSpPr>
        <p:spPr>
          <a:xfrm>
            <a:off x="413657" y="1012370"/>
            <a:ext cx="6901543" cy="4474029"/>
          </a:xfrm>
        </p:spPr>
        <p:txBody>
          <a:bodyPr>
            <a:noAutofit/>
          </a:bodyPr>
          <a:lstStyle/>
          <a:p>
            <a:r>
              <a:rPr lang="en-GB" sz="2400" dirty="0" smtClean="0"/>
              <a:t>Variables: </a:t>
            </a:r>
            <a:r>
              <a:rPr lang="en-GB" sz="2400" dirty="0" smtClean="0"/>
              <a:t>Variables </a:t>
            </a:r>
            <a:r>
              <a:rPr lang="en-GB" sz="2400" dirty="0" smtClean="0"/>
              <a:t>for use in the class</a:t>
            </a:r>
          </a:p>
          <a:p>
            <a:r>
              <a:rPr lang="en-GB" sz="1800" dirty="0" smtClean="0"/>
              <a:t>A class can contain any of the following variable types.</a:t>
            </a:r>
          </a:p>
          <a:p>
            <a:pPr marL="533400" lvl="1"/>
            <a:r>
              <a:rPr lang="en-GB" sz="1800" b="1" dirty="0" smtClean="0">
                <a:solidFill>
                  <a:srgbClr val="FF0000"/>
                </a:solidFill>
              </a:rPr>
              <a:t>Local variables</a:t>
            </a:r>
            <a:r>
              <a:rPr lang="en-GB" sz="1800" dirty="0" smtClean="0"/>
              <a:t>: Variables defined inside methods, constructors or blocks are called local variables. The variable will be declared and initialized within the method and the variable will be destroyed when the method has completed.</a:t>
            </a:r>
          </a:p>
          <a:p>
            <a:pPr marL="533400" lvl="1"/>
            <a:r>
              <a:rPr lang="en-GB" sz="1800" b="1" dirty="0" smtClean="0">
                <a:solidFill>
                  <a:schemeClr val="accent2">
                    <a:lumMod val="50000"/>
                  </a:schemeClr>
                </a:solidFill>
              </a:rPr>
              <a:t>Instance variables</a:t>
            </a:r>
            <a:r>
              <a:rPr lang="en-GB" sz="1800" dirty="0" smtClean="0"/>
              <a:t>: Instance variables are variables within a class but outside any method. These variables are initialized when the class is instantiated. Instance variables can be accessed from inside any method, constructor or blocks of that particular class.</a:t>
            </a:r>
          </a:p>
          <a:p>
            <a:pPr marL="533400" lvl="1"/>
            <a:r>
              <a:rPr lang="en-GB" sz="1800" b="1" dirty="0" smtClean="0">
                <a:solidFill>
                  <a:srgbClr val="7030A0"/>
                </a:solidFill>
              </a:rPr>
              <a:t>Class variables</a:t>
            </a:r>
            <a:r>
              <a:rPr lang="en-GB" sz="1800" dirty="0" smtClean="0"/>
              <a:t>: Class variables are variables declared within a class, outside any method, with the static keyword.</a:t>
            </a:r>
          </a:p>
        </p:txBody>
      </p:sp>
      <p:pic>
        <p:nvPicPr>
          <p:cNvPr id="6" name="Picture 5"/>
          <p:cNvPicPr>
            <a:picLocks noChangeAspect="1"/>
          </p:cNvPicPr>
          <p:nvPr/>
        </p:nvPicPr>
        <p:blipFill>
          <a:blip r:embed="rId2"/>
          <a:stretch>
            <a:fillRect/>
          </a:stretch>
        </p:blipFill>
        <p:spPr>
          <a:xfrm>
            <a:off x="7315201" y="552678"/>
            <a:ext cx="4876800" cy="6397145"/>
          </a:xfrm>
          <a:prstGeom prst="rect">
            <a:avLst/>
          </a:prstGeom>
        </p:spPr>
      </p:pic>
    </p:spTree>
    <p:extLst>
      <p:ext uri="{BB962C8B-B14F-4D97-AF65-F5344CB8AC3E}">
        <p14:creationId xmlns:p14="http://schemas.microsoft.com/office/powerpoint/2010/main" val="27358179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486" y="223612"/>
            <a:ext cx="11114314" cy="658132"/>
          </a:xfrm>
        </p:spPr>
        <p:txBody>
          <a:bodyPr>
            <a:normAutofit fontScale="90000"/>
          </a:bodyPr>
          <a:lstStyle/>
          <a:p>
            <a:r>
              <a:rPr lang="en-GB" dirty="0" smtClean="0"/>
              <a:t>Constructors</a:t>
            </a:r>
            <a:endParaRPr lang="en-GB" b="1" dirty="0"/>
          </a:p>
        </p:txBody>
      </p:sp>
      <p:sp>
        <p:nvSpPr>
          <p:cNvPr id="3" name="Content Placeholder 2"/>
          <p:cNvSpPr>
            <a:spLocks noGrp="1"/>
          </p:cNvSpPr>
          <p:nvPr>
            <p:ph idx="1"/>
          </p:nvPr>
        </p:nvSpPr>
        <p:spPr>
          <a:xfrm>
            <a:off x="413657" y="1012370"/>
            <a:ext cx="6901543" cy="4474029"/>
          </a:xfrm>
        </p:spPr>
        <p:txBody>
          <a:bodyPr>
            <a:noAutofit/>
          </a:bodyPr>
          <a:lstStyle/>
          <a:p>
            <a:pPr marL="0" indent="0">
              <a:buNone/>
            </a:pPr>
            <a:r>
              <a:rPr lang="en-GB" sz="2400" dirty="0" smtClean="0"/>
              <a:t>Class components include:</a:t>
            </a:r>
          </a:p>
          <a:p>
            <a:r>
              <a:rPr lang="en-GB" sz="2400" b="1" dirty="0" smtClean="0">
                <a:solidFill>
                  <a:srgbClr val="FF0000"/>
                </a:solidFill>
              </a:rPr>
              <a:t>Constructors</a:t>
            </a:r>
            <a:r>
              <a:rPr lang="en-GB" sz="2400" dirty="0" smtClean="0"/>
              <a:t>: Special methods used to properly initialize a class</a:t>
            </a:r>
          </a:p>
          <a:p>
            <a:r>
              <a:rPr lang="en-GB" sz="2400" dirty="0" smtClean="0"/>
              <a:t>Every class has a constructor. If we do not explicitly write a constructor for a class, the Java compiler builds a default constructor for that class.</a:t>
            </a:r>
          </a:p>
          <a:p>
            <a:r>
              <a:rPr lang="en-GB" sz="2400" dirty="0"/>
              <a:t>Each time a new object is created, at least one constructor will be invoked. </a:t>
            </a:r>
            <a:endParaRPr lang="en-GB" sz="2400" dirty="0" smtClean="0"/>
          </a:p>
          <a:p>
            <a:r>
              <a:rPr lang="en-GB" sz="2400" dirty="0" smtClean="0"/>
              <a:t>The </a:t>
            </a:r>
            <a:r>
              <a:rPr lang="en-GB" sz="2400" dirty="0"/>
              <a:t>main rule of constructors is that they </a:t>
            </a:r>
            <a:endParaRPr lang="en-GB" sz="2400" dirty="0" smtClean="0"/>
          </a:p>
          <a:p>
            <a:pPr marL="914400" lvl="2" indent="0">
              <a:buNone/>
            </a:pPr>
            <a:r>
              <a:rPr lang="en-GB" b="1" dirty="0">
                <a:solidFill>
                  <a:srgbClr val="7030A0"/>
                </a:solidFill>
              </a:rPr>
              <a:t>S</a:t>
            </a:r>
            <a:r>
              <a:rPr lang="en-GB" b="1" dirty="0" smtClean="0">
                <a:solidFill>
                  <a:srgbClr val="7030A0"/>
                </a:solidFill>
              </a:rPr>
              <a:t>hould </a:t>
            </a:r>
            <a:r>
              <a:rPr lang="en-GB" b="1" dirty="0">
                <a:solidFill>
                  <a:srgbClr val="7030A0"/>
                </a:solidFill>
              </a:rPr>
              <a:t>have the same name as the class. </a:t>
            </a:r>
            <a:endParaRPr lang="en-GB" b="1" dirty="0" smtClean="0">
              <a:solidFill>
                <a:srgbClr val="7030A0"/>
              </a:solidFill>
            </a:endParaRPr>
          </a:p>
          <a:p>
            <a:r>
              <a:rPr lang="en-GB" sz="2400" dirty="0" smtClean="0"/>
              <a:t>A </a:t>
            </a:r>
            <a:r>
              <a:rPr lang="en-GB" sz="2400" dirty="0"/>
              <a:t>class can have more than one constructor.</a:t>
            </a:r>
            <a:endParaRPr lang="en-GB" sz="2400" dirty="0" smtClean="0"/>
          </a:p>
        </p:txBody>
      </p:sp>
      <p:pic>
        <p:nvPicPr>
          <p:cNvPr id="5" name="Picture 4"/>
          <p:cNvPicPr>
            <a:picLocks noChangeAspect="1"/>
          </p:cNvPicPr>
          <p:nvPr/>
        </p:nvPicPr>
        <p:blipFill>
          <a:blip r:embed="rId2"/>
          <a:stretch>
            <a:fillRect/>
          </a:stretch>
        </p:blipFill>
        <p:spPr>
          <a:xfrm>
            <a:off x="7315200" y="359435"/>
            <a:ext cx="4876800" cy="6498566"/>
          </a:xfrm>
          <a:prstGeom prst="rect">
            <a:avLst/>
          </a:prstGeom>
        </p:spPr>
      </p:pic>
    </p:spTree>
    <p:extLst>
      <p:ext uri="{BB962C8B-B14F-4D97-AF65-F5344CB8AC3E}">
        <p14:creationId xmlns:p14="http://schemas.microsoft.com/office/powerpoint/2010/main" val="22402409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486" y="223612"/>
            <a:ext cx="7253514" cy="658132"/>
          </a:xfrm>
        </p:spPr>
        <p:txBody>
          <a:bodyPr>
            <a:normAutofit fontScale="90000"/>
          </a:bodyPr>
          <a:lstStyle/>
          <a:p>
            <a:r>
              <a:rPr lang="en-GB" dirty="0" smtClean="0"/>
              <a:t>Methods</a:t>
            </a:r>
            <a:endParaRPr lang="en-GB" b="1" dirty="0"/>
          </a:p>
        </p:txBody>
      </p:sp>
      <p:sp>
        <p:nvSpPr>
          <p:cNvPr id="3" name="Content Placeholder 2"/>
          <p:cNvSpPr>
            <a:spLocks noGrp="1"/>
          </p:cNvSpPr>
          <p:nvPr>
            <p:ph idx="1"/>
          </p:nvPr>
        </p:nvSpPr>
        <p:spPr>
          <a:xfrm>
            <a:off x="413657" y="1012370"/>
            <a:ext cx="6990443" cy="5667830"/>
          </a:xfrm>
        </p:spPr>
        <p:txBody>
          <a:bodyPr>
            <a:noAutofit/>
          </a:bodyPr>
          <a:lstStyle/>
          <a:p>
            <a:pPr marL="0" indent="0">
              <a:buNone/>
            </a:pPr>
            <a:r>
              <a:rPr lang="en-GB" sz="2400" dirty="0" smtClean="0"/>
              <a:t>Class components include:</a:t>
            </a:r>
          </a:p>
          <a:p>
            <a:r>
              <a:rPr lang="en-GB" sz="2400" dirty="0" smtClean="0"/>
              <a:t>Interface</a:t>
            </a:r>
            <a:r>
              <a:rPr lang="en-GB" sz="2400" dirty="0" smtClean="0"/>
              <a:t>: Methods that are used to control access to private </a:t>
            </a:r>
            <a:r>
              <a:rPr lang="en-GB" sz="2400" dirty="0"/>
              <a:t>v</a:t>
            </a:r>
            <a:r>
              <a:rPr lang="en-GB" sz="2400" dirty="0" smtClean="0"/>
              <a:t>ariables </a:t>
            </a:r>
          </a:p>
          <a:p>
            <a:pPr lvl="1"/>
            <a:r>
              <a:rPr lang="en-GB" dirty="0" smtClean="0"/>
              <a:t>A </a:t>
            </a:r>
            <a:r>
              <a:rPr lang="en-GB" b="1" dirty="0" smtClean="0">
                <a:solidFill>
                  <a:srgbClr val="FF0000"/>
                </a:solidFill>
              </a:rPr>
              <a:t>method</a:t>
            </a:r>
            <a:r>
              <a:rPr lang="en-GB" dirty="0" smtClean="0">
                <a:solidFill>
                  <a:srgbClr val="FF0000"/>
                </a:solidFill>
              </a:rPr>
              <a:t> </a:t>
            </a:r>
            <a:r>
              <a:rPr lang="en-GB" dirty="0" smtClean="0"/>
              <a:t>is a set of code which is referred to by name and can be called (invoked) at any point in a program simply by utilizing the method's name.  </a:t>
            </a:r>
          </a:p>
          <a:p>
            <a:pPr lvl="1"/>
            <a:r>
              <a:rPr lang="en-GB" dirty="0" smtClean="0"/>
              <a:t>Think of a method as a subprogram that acts on data and often returns a value.</a:t>
            </a:r>
          </a:p>
          <a:p>
            <a:pPr lvl="1"/>
            <a:r>
              <a:rPr lang="en-GB" dirty="0" smtClean="0"/>
              <a:t>Each method has its own name.  When that name is encountered in a program, the execution of the program branches to the body of that method.  </a:t>
            </a:r>
          </a:p>
          <a:p>
            <a:pPr lvl="1"/>
            <a:r>
              <a:rPr lang="en-GB" dirty="0" smtClean="0"/>
              <a:t>When the method is finished, execution returns to the area of the program code from which it was called, and the program continues on to the next line of code.</a:t>
            </a:r>
          </a:p>
        </p:txBody>
      </p:sp>
      <p:pic>
        <p:nvPicPr>
          <p:cNvPr id="5" name="Picture 4"/>
          <p:cNvPicPr>
            <a:picLocks noChangeAspect="1"/>
          </p:cNvPicPr>
          <p:nvPr/>
        </p:nvPicPr>
        <p:blipFill>
          <a:blip r:embed="rId2"/>
          <a:stretch>
            <a:fillRect/>
          </a:stretch>
        </p:blipFill>
        <p:spPr>
          <a:xfrm>
            <a:off x="7381875" y="223613"/>
            <a:ext cx="4810125" cy="6587214"/>
          </a:xfrm>
          <a:prstGeom prst="rect">
            <a:avLst/>
          </a:prstGeom>
        </p:spPr>
      </p:pic>
    </p:spTree>
    <p:extLst>
      <p:ext uri="{BB962C8B-B14F-4D97-AF65-F5344CB8AC3E}">
        <p14:creationId xmlns:p14="http://schemas.microsoft.com/office/powerpoint/2010/main" val="42492340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191</TotalTime>
  <Words>536</Words>
  <Application>Microsoft Office PowerPoint</Application>
  <PresentationFormat>Widescreen</PresentationFormat>
  <Paragraphs>54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Class Structure</vt:lpstr>
      <vt:lpstr>What is a Class</vt:lpstr>
      <vt:lpstr>What is a Class</vt:lpstr>
      <vt:lpstr>What makes up a class</vt:lpstr>
      <vt:lpstr>What makes up a class</vt:lpstr>
      <vt:lpstr>Components</vt:lpstr>
      <vt:lpstr>Variables</vt:lpstr>
      <vt:lpstr>Constructors</vt:lpstr>
      <vt:lpstr>Methods</vt:lpstr>
    </vt:vector>
  </TitlesOfParts>
  <Company>NPTC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Structure</dc:title>
  <dc:creator>Williams, John (IT Lec.)</dc:creator>
  <cp:lastModifiedBy>Williams, John (IT Lec.)</cp:lastModifiedBy>
  <cp:revision>11</cp:revision>
  <dcterms:created xsi:type="dcterms:W3CDTF">2018-09-05T10:27:14Z</dcterms:created>
  <dcterms:modified xsi:type="dcterms:W3CDTF">2018-09-05T13:38:37Z</dcterms:modified>
</cp:coreProperties>
</file>