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0" r:id="rId7"/>
    <p:sldId id="267" r:id="rId8"/>
    <p:sldId id="269" r:id="rId9"/>
    <p:sldId id="270" r:id="rId10"/>
    <p:sldId id="271" r:id="rId11"/>
    <p:sldId id="272" r:id="rId12"/>
    <p:sldId id="273" r:id="rId13"/>
    <p:sldId id="274" r:id="rId14"/>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F202323-95B3-4187-8DAF-E10E1E5FB3DD}" type="datetimeFigureOut">
              <a:rPr lang="en-GB" smtClean="0"/>
              <a:t>03/10/2018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14865D-6853-4EC8-B853-EBA649ACEA26}" type="slidenum">
              <a:rPr lang="en-GB" smtClean="0"/>
              <a:t>‹#›</a:t>
            </a:fld>
            <a:endParaRPr lang="en-GB"/>
          </a:p>
        </p:txBody>
      </p:sp>
    </p:spTree>
    <p:extLst>
      <p:ext uri="{BB962C8B-B14F-4D97-AF65-F5344CB8AC3E}">
        <p14:creationId xmlns:p14="http://schemas.microsoft.com/office/powerpoint/2010/main" val="1145745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202323-95B3-4187-8DAF-E10E1E5FB3DD}" type="datetimeFigureOut">
              <a:rPr lang="en-GB" smtClean="0"/>
              <a:t>03/10/2018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14865D-6853-4EC8-B853-EBA649ACEA26}" type="slidenum">
              <a:rPr lang="en-GB" smtClean="0"/>
              <a:t>‹#›</a:t>
            </a:fld>
            <a:endParaRPr lang="en-GB"/>
          </a:p>
        </p:txBody>
      </p:sp>
    </p:spTree>
    <p:extLst>
      <p:ext uri="{BB962C8B-B14F-4D97-AF65-F5344CB8AC3E}">
        <p14:creationId xmlns:p14="http://schemas.microsoft.com/office/powerpoint/2010/main" val="1805850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202323-95B3-4187-8DAF-E10E1E5FB3DD}" type="datetimeFigureOut">
              <a:rPr lang="en-GB" smtClean="0"/>
              <a:t>03/10/2018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14865D-6853-4EC8-B853-EBA649ACEA26}" type="slidenum">
              <a:rPr lang="en-GB" smtClean="0"/>
              <a:t>‹#›</a:t>
            </a:fld>
            <a:endParaRPr lang="en-GB"/>
          </a:p>
        </p:txBody>
      </p:sp>
    </p:spTree>
    <p:extLst>
      <p:ext uri="{BB962C8B-B14F-4D97-AF65-F5344CB8AC3E}">
        <p14:creationId xmlns:p14="http://schemas.microsoft.com/office/powerpoint/2010/main" val="1727744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202323-95B3-4187-8DAF-E10E1E5FB3DD}" type="datetimeFigureOut">
              <a:rPr lang="en-GB" smtClean="0"/>
              <a:t>03/10/2018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14865D-6853-4EC8-B853-EBA649ACEA26}" type="slidenum">
              <a:rPr lang="en-GB" smtClean="0"/>
              <a:t>‹#›</a:t>
            </a:fld>
            <a:endParaRPr lang="en-GB"/>
          </a:p>
        </p:txBody>
      </p:sp>
    </p:spTree>
    <p:extLst>
      <p:ext uri="{BB962C8B-B14F-4D97-AF65-F5344CB8AC3E}">
        <p14:creationId xmlns:p14="http://schemas.microsoft.com/office/powerpoint/2010/main" val="4219070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202323-95B3-4187-8DAF-E10E1E5FB3DD}" type="datetimeFigureOut">
              <a:rPr lang="en-GB" smtClean="0"/>
              <a:t>03/10/2018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14865D-6853-4EC8-B853-EBA649ACEA26}" type="slidenum">
              <a:rPr lang="en-GB" smtClean="0"/>
              <a:t>‹#›</a:t>
            </a:fld>
            <a:endParaRPr lang="en-GB"/>
          </a:p>
        </p:txBody>
      </p:sp>
    </p:spTree>
    <p:extLst>
      <p:ext uri="{BB962C8B-B14F-4D97-AF65-F5344CB8AC3E}">
        <p14:creationId xmlns:p14="http://schemas.microsoft.com/office/powerpoint/2010/main" val="33997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F202323-95B3-4187-8DAF-E10E1E5FB3DD}" type="datetimeFigureOut">
              <a:rPr lang="en-GB" smtClean="0"/>
              <a:t>03/10/2018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14865D-6853-4EC8-B853-EBA649ACEA26}" type="slidenum">
              <a:rPr lang="en-GB" smtClean="0"/>
              <a:t>‹#›</a:t>
            </a:fld>
            <a:endParaRPr lang="en-GB"/>
          </a:p>
        </p:txBody>
      </p:sp>
    </p:spTree>
    <p:extLst>
      <p:ext uri="{BB962C8B-B14F-4D97-AF65-F5344CB8AC3E}">
        <p14:creationId xmlns:p14="http://schemas.microsoft.com/office/powerpoint/2010/main" val="1938761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F202323-95B3-4187-8DAF-E10E1E5FB3DD}" type="datetimeFigureOut">
              <a:rPr lang="en-GB" smtClean="0"/>
              <a:t>03/10/2018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14865D-6853-4EC8-B853-EBA649ACEA26}" type="slidenum">
              <a:rPr lang="en-GB" smtClean="0"/>
              <a:t>‹#›</a:t>
            </a:fld>
            <a:endParaRPr lang="en-GB"/>
          </a:p>
        </p:txBody>
      </p:sp>
    </p:spTree>
    <p:extLst>
      <p:ext uri="{BB962C8B-B14F-4D97-AF65-F5344CB8AC3E}">
        <p14:creationId xmlns:p14="http://schemas.microsoft.com/office/powerpoint/2010/main" val="3128111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F202323-95B3-4187-8DAF-E10E1E5FB3DD}" type="datetimeFigureOut">
              <a:rPr lang="en-GB" smtClean="0"/>
              <a:t>03/10/2018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14865D-6853-4EC8-B853-EBA649ACEA26}" type="slidenum">
              <a:rPr lang="en-GB" smtClean="0"/>
              <a:t>‹#›</a:t>
            </a:fld>
            <a:endParaRPr lang="en-GB"/>
          </a:p>
        </p:txBody>
      </p:sp>
    </p:spTree>
    <p:extLst>
      <p:ext uri="{BB962C8B-B14F-4D97-AF65-F5344CB8AC3E}">
        <p14:creationId xmlns:p14="http://schemas.microsoft.com/office/powerpoint/2010/main" val="3765600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02323-95B3-4187-8DAF-E10E1E5FB3DD}" type="datetimeFigureOut">
              <a:rPr lang="en-GB" smtClean="0"/>
              <a:t>03/10/2018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14865D-6853-4EC8-B853-EBA649ACEA26}" type="slidenum">
              <a:rPr lang="en-GB" smtClean="0"/>
              <a:t>‹#›</a:t>
            </a:fld>
            <a:endParaRPr lang="en-GB"/>
          </a:p>
        </p:txBody>
      </p:sp>
    </p:spTree>
    <p:extLst>
      <p:ext uri="{BB962C8B-B14F-4D97-AF65-F5344CB8AC3E}">
        <p14:creationId xmlns:p14="http://schemas.microsoft.com/office/powerpoint/2010/main" val="42022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202323-95B3-4187-8DAF-E10E1E5FB3DD}" type="datetimeFigureOut">
              <a:rPr lang="en-GB" smtClean="0"/>
              <a:t>03/10/2018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14865D-6853-4EC8-B853-EBA649ACEA26}" type="slidenum">
              <a:rPr lang="en-GB" smtClean="0"/>
              <a:t>‹#›</a:t>
            </a:fld>
            <a:endParaRPr lang="en-GB"/>
          </a:p>
        </p:txBody>
      </p:sp>
    </p:spTree>
    <p:extLst>
      <p:ext uri="{BB962C8B-B14F-4D97-AF65-F5344CB8AC3E}">
        <p14:creationId xmlns:p14="http://schemas.microsoft.com/office/powerpoint/2010/main" val="118618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202323-95B3-4187-8DAF-E10E1E5FB3DD}" type="datetimeFigureOut">
              <a:rPr lang="en-GB" smtClean="0"/>
              <a:t>03/10/2018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14865D-6853-4EC8-B853-EBA649ACEA26}" type="slidenum">
              <a:rPr lang="en-GB" smtClean="0"/>
              <a:t>‹#›</a:t>
            </a:fld>
            <a:endParaRPr lang="en-GB"/>
          </a:p>
        </p:txBody>
      </p:sp>
    </p:spTree>
    <p:extLst>
      <p:ext uri="{BB962C8B-B14F-4D97-AF65-F5344CB8AC3E}">
        <p14:creationId xmlns:p14="http://schemas.microsoft.com/office/powerpoint/2010/main" val="1287036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02323-95B3-4187-8DAF-E10E1E5FB3DD}" type="datetimeFigureOut">
              <a:rPr lang="en-GB" smtClean="0"/>
              <a:t>03/10/2018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4865D-6853-4EC8-B853-EBA649ACEA26}" type="slidenum">
              <a:rPr lang="en-GB" smtClean="0"/>
              <a:t>‹#›</a:t>
            </a:fld>
            <a:endParaRPr lang="en-GB"/>
          </a:p>
        </p:txBody>
      </p:sp>
    </p:spTree>
    <p:extLst>
      <p:ext uri="{BB962C8B-B14F-4D97-AF65-F5344CB8AC3E}">
        <p14:creationId xmlns:p14="http://schemas.microsoft.com/office/powerpoint/2010/main" val="863317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Class </a:t>
            </a:r>
            <a:r>
              <a:rPr lang="en-GB" dirty="0" smtClean="0"/>
              <a:t>Relationships</a:t>
            </a:r>
            <a:endParaRPr lang="en-GB" dirty="0"/>
          </a:p>
        </p:txBody>
      </p:sp>
      <p:sp>
        <p:nvSpPr>
          <p:cNvPr id="3" name="Subtitle 2"/>
          <p:cNvSpPr>
            <a:spLocks noGrp="1"/>
          </p:cNvSpPr>
          <p:nvPr>
            <p:ph type="subTitle" idx="1"/>
          </p:nvPr>
        </p:nvSpPr>
        <p:spPr/>
        <p:txBody>
          <a:bodyPr/>
          <a:lstStyle/>
          <a:p>
            <a:r>
              <a:rPr lang="en-GB" dirty="0" smtClean="0"/>
              <a:t>OOP</a:t>
            </a:r>
            <a:endParaRPr lang="en-GB" dirty="0"/>
          </a:p>
        </p:txBody>
      </p:sp>
    </p:spTree>
    <p:extLst>
      <p:ext uri="{BB962C8B-B14F-4D97-AF65-F5344CB8AC3E}">
        <p14:creationId xmlns:p14="http://schemas.microsoft.com/office/powerpoint/2010/main" val="1069109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30" y="190953"/>
            <a:ext cx="11734800" cy="625475"/>
          </a:xfrm>
        </p:spPr>
        <p:txBody>
          <a:bodyPr>
            <a:normAutofit fontScale="90000"/>
          </a:bodyPr>
          <a:lstStyle/>
          <a:p>
            <a:r>
              <a:rPr lang="en-GB" dirty="0"/>
              <a:t>Aggregation</a:t>
            </a:r>
          </a:p>
        </p:txBody>
      </p:sp>
      <p:sp>
        <p:nvSpPr>
          <p:cNvPr id="3" name="Content Placeholder 2"/>
          <p:cNvSpPr>
            <a:spLocks noGrp="1"/>
          </p:cNvSpPr>
          <p:nvPr>
            <p:ph idx="1"/>
          </p:nvPr>
        </p:nvSpPr>
        <p:spPr>
          <a:xfrm>
            <a:off x="206830" y="1015774"/>
            <a:ext cx="6281056" cy="5548312"/>
          </a:xfrm>
        </p:spPr>
        <p:txBody>
          <a:bodyPr>
            <a:normAutofit fontScale="92500" lnSpcReduction="10000"/>
          </a:bodyPr>
          <a:lstStyle/>
          <a:p>
            <a:r>
              <a:rPr lang="en-GB" sz="2400" dirty="0"/>
              <a:t>refers to the formation of a particular class as a result of one class being aggregated or built as a collection. </a:t>
            </a:r>
            <a:endParaRPr lang="en-GB" sz="2400" dirty="0" smtClean="0"/>
          </a:p>
          <a:p>
            <a:r>
              <a:rPr lang="en-GB" sz="2400" dirty="0" smtClean="0"/>
              <a:t>For </a:t>
            </a:r>
            <a:r>
              <a:rPr lang="en-GB" sz="2400" dirty="0"/>
              <a:t>example, the class “library” is made up of one or more books, among other materials. </a:t>
            </a:r>
            <a:endParaRPr lang="en-GB" sz="2400" dirty="0" smtClean="0"/>
          </a:p>
          <a:p>
            <a:r>
              <a:rPr lang="en-GB" sz="2400" dirty="0" smtClean="0"/>
              <a:t>In </a:t>
            </a:r>
            <a:r>
              <a:rPr lang="en-GB" sz="2400" dirty="0"/>
              <a:t>aggregation, the contained classes are not strongly dependent on the lifecycle of the container. </a:t>
            </a:r>
            <a:endParaRPr lang="en-GB" sz="2400" dirty="0" smtClean="0"/>
          </a:p>
          <a:p>
            <a:endParaRPr lang="en-GB" sz="2400" dirty="0" smtClean="0"/>
          </a:p>
          <a:p>
            <a:r>
              <a:rPr lang="en-GB" sz="2400" dirty="0" smtClean="0"/>
              <a:t>In </a:t>
            </a:r>
            <a:r>
              <a:rPr lang="en-GB" sz="2400" dirty="0"/>
              <a:t>the same example, books will remain so even when the library is dissolved. </a:t>
            </a:r>
            <a:endParaRPr lang="en-GB" sz="2400" dirty="0" smtClean="0"/>
          </a:p>
          <a:p>
            <a:r>
              <a:rPr lang="en-GB" sz="2400" dirty="0" smtClean="0"/>
              <a:t>To </a:t>
            </a:r>
            <a:r>
              <a:rPr lang="en-GB" sz="2400" dirty="0"/>
              <a:t>show aggregation in a diagram, draw a line from the parent class to the child class with a diamond shape near the parent class.</a:t>
            </a:r>
          </a:p>
          <a:p>
            <a:r>
              <a:rPr lang="en-GB" sz="2400" dirty="0" smtClean="0"/>
              <a:t>To </a:t>
            </a:r>
            <a:r>
              <a:rPr lang="en-GB" sz="2400" dirty="0"/>
              <a:t>show aggregation in a diagram, draw a line from the parent class to the child class with a diamond shape near the parent class.</a:t>
            </a:r>
            <a:endParaRPr lang="en-GB" sz="2400" dirty="0" smtClean="0"/>
          </a:p>
        </p:txBody>
      </p:sp>
      <p:pic>
        <p:nvPicPr>
          <p:cNvPr id="15362" name="Picture 2" descr="Aggregation Relationsh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721859"/>
            <a:ext cx="5018314" cy="5927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1520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30" y="190953"/>
            <a:ext cx="11734800" cy="625475"/>
          </a:xfrm>
        </p:spPr>
        <p:txBody>
          <a:bodyPr>
            <a:normAutofit fontScale="90000"/>
          </a:bodyPr>
          <a:lstStyle/>
          <a:p>
            <a:r>
              <a:rPr lang="en-GB" dirty="0"/>
              <a:t>Composition</a:t>
            </a:r>
          </a:p>
        </p:txBody>
      </p:sp>
      <p:sp>
        <p:nvSpPr>
          <p:cNvPr id="3" name="Content Placeholder 2"/>
          <p:cNvSpPr>
            <a:spLocks noGrp="1"/>
          </p:cNvSpPr>
          <p:nvPr>
            <p:ph idx="1"/>
          </p:nvPr>
        </p:nvSpPr>
        <p:spPr>
          <a:xfrm>
            <a:off x="206830" y="1015774"/>
            <a:ext cx="6281056" cy="5548312"/>
          </a:xfrm>
        </p:spPr>
        <p:txBody>
          <a:bodyPr>
            <a:normAutofit fontScale="92500" lnSpcReduction="10000"/>
          </a:bodyPr>
          <a:lstStyle/>
          <a:p>
            <a:pPr algn="just"/>
            <a:r>
              <a:rPr lang="en-GB" sz="2400" dirty="0"/>
              <a:t>The composition relationship is very similar to the aggregation relationship. with the only difference being its key purpose of emphasizing the dependence of the contained class to the life cycle of the container class. </a:t>
            </a:r>
            <a:endParaRPr lang="en-GB" sz="2400" dirty="0" smtClean="0"/>
          </a:p>
          <a:p>
            <a:pPr algn="just"/>
            <a:r>
              <a:rPr lang="en-GB" sz="2400" dirty="0" smtClean="0"/>
              <a:t>That </a:t>
            </a:r>
            <a:r>
              <a:rPr lang="en-GB" sz="2400" dirty="0"/>
              <a:t>is, the contained class will be obliterated when the container class is destroyed. </a:t>
            </a:r>
            <a:endParaRPr lang="en-GB" sz="2400" dirty="0" smtClean="0"/>
          </a:p>
          <a:p>
            <a:pPr algn="just"/>
            <a:endParaRPr lang="en-GB" sz="2400" dirty="0"/>
          </a:p>
          <a:p>
            <a:pPr algn="just"/>
            <a:r>
              <a:rPr lang="en-GB" sz="2400" dirty="0" smtClean="0"/>
              <a:t>For </a:t>
            </a:r>
            <a:r>
              <a:rPr lang="en-GB" sz="2400" dirty="0"/>
              <a:t>example, a shoulder bag’s side pocket will also cease to exist once the shoulder bag is destroyed.</a:t>
            </a:r>
          </a:p>
          <a:p>
            <a:pPr algn="just"/>
            <a:endParaRPr lang="en-GB" sz="2400" dirty="0"/>
          </a:p>
          <a:p>
            <a:pPr algn="just"/>
            <a:r>
              <a:rPr lang="en-GB" sz="2400" dirty="0"/>
              <a:t>To show a composition relationship in a UML diagram, use a directional line connecting the two classes, with a filled diamond shape adjacent to the container class and the directional arrow to the contained class..</a:t>
            </a:r>
            <a:endParaRPr lang="en-GB" sz="2400" dirty="0" smtClean="0"/>
          </a:p>
        </p:txBody>
      </p:sp>
      <p:pic>
        <p:nvPicPr>
          <p:cNvPr id="14338" name="Picture 2" descr="Composition Relationship in Class Diagr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9771" y="580345"/>
            <a:ext cx="5170714" cy="6107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5116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30" y="190953"/>
            <a:ext cx="11734800" cy="625475"/>
          </a:xfrm>
        </p:spPr>
        <p:txBody>
          <a:bodyPr>
            <a:normAutofit fontScale="90000"/>
          </a:bodyPr>
          <a:lstStyle/>
          <a:p>
            <a:r>
              <a:rPr lang="en-GB" dirty="0"/>
              <a:t>Inheritance / Generalization</a:t>
            </a:r>
          </a:p>
        </p:txBody>
      </p:sp>
      <p:sp>
        <p:nvSpPr>
          <p:cNvPr id="3" name="Content Placeholder 2"/>
          <p:cNvSpPr>
            <a:spLocks noGrp="1"/>
          </p:cNvSpPr>
          <p:nvPr>
            <p:ph idx="1"/>
          </p:nvPr>
        </p:nvSpPr>
        <p:spPr>
          <a:xfrm>
            <a:off x="206830" y="1015774"/>
            <a:ext cx="6281056" cy="5548312"/>
          </a:xfrm>
        </p:spPr>
        <p:txBody>
          <a:bodyPr>
            <a:normAutofit/>
          </a:bodyPr>
          <a:lstStyle/>
          <a:p>
            <a:r>
              <a:rPr lang="en-GB" sz="2400" dirty="0"/>
              <a:t>refers to a type of relationship wherein one associated class is a child of another by virtue of assuming the same functionalities of the parent class. </a:t>
            </a:r>
            <a:endParaRPr lang="en-GB" sz="2400" dirty="0" smtClean="0"/>
          </a:p>
          <a:p>
            <a:r>
              <a:rPr lang="en-GB" sz="2400" dirty="0" smtClean="0"/>
              <a:t>In </a:t>
            </a:r>
            <a:r>
              <a:rPr lang="en-GB" sz="2400" dirty="0"/>
              <a:t>other words, the child class is a specific type of the parent class. </a:t>
            </a:r>
            <a:endParaRPr lang="en-GB" sz="2400" dirty="0" smtClean="0"/>
          </a:p>
          <a:p>
            <a:r>
              <a:rPr lang="en-GB" sz="2400" dirty="0" smtClean="0"/>
              <a:t>To </a:t>
            </a:r>
            <a:r>
              <a:rPr lang="en-GB" sz="2400" dirty="0"/>
              <a:t>show inheritance in a UML diagram, a solid line from the child class to the parent class is drawn using an unfilled arrowhead.</a:t>
            </a:r>
            <a:endParaRPr lang="en-GB" sz="2400" dirty="0" smtClean="0"/>
          </a:p>
        </p:txBody>
      </p:sp>
      <p:pic>
        <p:nvPicPr>
          <p:cNvPr id="13314" name="Picture 2" descr="Inheritance Relationship in UML Class diagr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3829" y="816428"/>
            <a:ext cx="4948052" cy="5660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4127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30" y="190953"/>
            <a:ext cx="11734800" cy="625475"/>
          </a:xfrm>
        </p:spPr>
        <p:txBody>
          <a:bodyPr>
            <a:normAutofit fontScale="90000"/>
          </a:bodyPr>
          <a:lstStyle/>
          <a:p>
            <a:r>
              <a:rPr lang="en-GB" dirty="0"/>
              <a:t>Realization</a:t>
            </a:r>
          </a:p>
        </p:txBody>
      </p:sp>
      <p:sp>
        <p:nvSpPr>
          <p:cNvPr id="3" name="Content Placeholder 2"/>
          <p:cNvSpPr>
            <a:spLocks noGrp="1"/>
          </p:cNvSpPr>
          <p:nvPr>
            <p:ph idx="1"/>
          </p:nvPr>
        </p:nvSpPr>
        <p:spPr>
          <a:xfrm>
            <a:off x="206830" y="1015774"/>
            <a:ext cx="6281056" cy="5548312"/>
          </a:xfrm>
        </p:spPr>
        <p:txBody>
          <a:bodyPr>
            <a:normAutofit/>
          </a:bodyPr>
          <a:lstStyle/>
          <a:p>
            <a:r>
              <a:rPr lang="en-GB" sz="2400" dirty="0"/>
              <a:t>denotes the implementation of the functionality defined in one class by another class. </a:t>
            </a:r>
            <a:endParaRPr lang="en-GB" sz="2400" dirty="0" smtClean="0"/>
          </a:p>
          <a:p>
            <a:r>
              <a:rPr lang="en-GB" sz="2400" dirty="0" smtClean="0"/>
              <a:t>To </a:t>
            </a:r>
            <a:r>
              <a:rPr lang="en-GB" sz="2400" dirty="0"/>
              <a:t>show the relationship in UML, a broken line with an unfilled solid arrowhead is drawn from the class that defines the functionality of the class that implements the function. </a:t>
            </a:r>
            <a:endParaRPr lang="en-GB" sz="2400" dirty="0" smtClean="0"/>
          </a:p>
          <a:p>
            <a:r>
              <a:rPr lang="en-GB" sz="2400" dirty="0" smtClean="0"/>
              <a:t>In </a:t>
            </a:r>
            <a:r>
              <a:rPr lang="en-GB" sz="2400" dirty="0"/>
              <a:t>the example, the printing preferences that are set using the printer setup interface are being implemented by the printer.</a:t>
            </a:r>
            <a:endParaRPr lang="en-GB" sz="2400" dirty="0" smtClean="0"/>
          </a:p>
        </p:txBody>
      </p:sp>
      <p:pic>
        <p:nvPicPr>
          <p:cNvPr id="18434" name="Picture 2" descr="Realization Relationship in UML Class diagr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1171" y="816428"/>
            <a:ext cx="4887685" cy="5923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211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Class </a:t>
            </a:r>
            <a:r>
              <a:rPr lang="en-GB" dirty="0" smtClean="0"/>
              <a:t>Relationships</a:t>
            </a:r>
            <a:endParaRPr lang="en-GB" dirty="0"/>
          </a:p>
        </p:txBody>
      </p:sp>
      <p:sp>
        <p:nvSpPr>
          <p:cNvPr id="3" name="Content Placeholder 2"/>
          <p:cNvSpPr>
            <a:spLocks noGrp="1"/>
          </p:cNvSpPr>
          <p:nvPr>
            <p:ph idx="1"/>
          </p:nvPr>
        </p:nvSpPr>
        <p:spPr>
          <a:xfrm>
            <a:off x="718457" y="1379309"/>
            <a:ext cx="6346371" cy="5195661"/>
          </a:xfrm>
        </p:spPr>
        <p:txBody>
          <a:bodyPr>
            <a:normAutofit/>
          </a:bodyPr>
          <a:lstStyle/>
          <a:p>
            <a:r>
              <a:rPr lang="en-GB" sz="2400" dirty="0" smtClean="0"/>
              <a:t>Many </a:t>
            </a:r>
            <a:r>
              <a:rPr lang="en-GB" sz="2400" dirty="0"/>
              <a:t>people consider class diagrams a bit more complicated to build compared with ER diagrams. </a:t>
            </a:r>
            <a:endParaRPr lang="en-GB" sz="2400" dirty="0" smtClean="0"/>
          </a:p>
          <a:p>
            <a:r>
              <a:rPr lang="en-GB" sz="2400" dirty="0" smtClean="0"/>
              <a:t>Most </a:t>
            </a:r>
            <a:r>
              <a:rPr lang="en-GB" sz="2400" dirty="0"/>
              <a:t>of the time it’s because of the inability to understand the different relationships in class diagrams. </a:t>
            </a:r>
            <a:endParaRPr lang="en-GB" sz="2400" dirty="0" smtClean="0"/>
          </a:p>
          <a:p>
            <a:r>
              <a:rPr lang="en-GB" sz="2400" dirty="0" smtClean="0"/>
              <a:t>This lesson explains </a:t>
            </a:r>
            <a:r>
              <a:rPr lang="en-GB" sz="2400" dirty="0"/>
              <a:t>how to correctly determine and implement the different class diagram relationships that are applicable in object-oriented </a:t>
            </a:r>
            <a:r>
              <a:rPr lang="en-GB" sz="2400" dirty="0" err="1"/>
              <a:t>modeling</a:t>
            </a:r>
            <a:r>
              <a:rPr lang="en-GB" sz="2400" dirty="0"/>
              <a:t>. </a:t>
            </a:r>
            <a:endParaRPr lang="en-GB" sz="2400" dirty="0" smtClean="0"/>
          </a:p>
        </p:txBody>
      </p:sp>
      <p:pic>
        <p:nvPicPr>
          <p:cNvPr id="1026" name="Picture 2" descr="Class Diagram Relationships ( UML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3428" y="1230086"/>
            <a:ext cx="4736295" cy="4918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259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30" y="190953"/>
            <a:ext cx="11734800" cy="625475"/>
          </a:xfrm>
        </p:spPr>
        <p:txBody>
          <a:bodyPr>
            <a:normAutofit fontScale="90000"/>
          </a:bodyPr>
          <a:lstStyle/>
          <a:p>
            <a:r>
              <a:rPr lang="en-GB" dirty="0"/>
              <a:t>What are Class Diagrams?</a:t>
            </a:r>
          </a:p>
        </p:txBody>
      </p:sp>
      <p:sp>
        <p:nvSpPr>
          <p:cNvPr id="3" name="Content Placeholder 2"/>
          <p:cNvSpPr>
            <a:spLocks noGrp="1"/>
          </p:cNvSpPr>
          <p:nvPr>
            <p:ph idx="1"/>
          </p:nvPr>
        </p:nvSpPr>
        <p:spPr>
          <a:xfrm>
            <a:off x="206830" y="1015774"/>
            <a:ext cx="11734800" cy="5548312"/>
          </a:xfrm>
        </p:spPr>
        <p:txBody>
          <a:bodyPr>
            <a:normAutofit/>
          </a:bodyPr>
          <a:lstStyle/>
          <a:p>
            <a:r>
              <a:rPr lang="en-GB" sz="2400" dirty="0"/>
              <a:t>Class diagrams are the main building block in object-oriented </a:t>
            </a:r>
            <a:r>
              <a:rPr lang="en-GB" sz="2400" dirty="0" err="1"/>
              <a:t>modeling</a:t>
            </a:r>
            <a:r>
              <a:rPr lang="en-GB" sz="2400" dirty="0"/>
              <a:t>. They are used to show the different objects in a system, their attributes, their operations and the relationships among them.</a:t>
            </a:r>
          </a:p>
          <a:p>
            <a:endParaRPr lang="en-GB" sz="2400" dirty="0"/>
          </a:p>
          <a:p>
            <a:r>
              <a:rPr lang="en-GB" sz="2400" dirty="0"/>
              <a:t>The following figure is an example of a simple class:</a:t>
            </a:r>
            <a:endParaRPr lang="en-GB" sz="2400" dirty="0" smtClean="0"/>
          </a:p>
        </p:txBody>
      </p:sp>
      <p:pic>
        <p:nvPicPr>
          <p:cNvPr id="9218" name="Picture 2" descr="Simple Class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8629" y="2283505"/>
            <a:ext cx="5008166" cy="3997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761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30" y="190953"/>
            <a:ext cx="11734800" cy="625475"/>
          </a:xfrm>
        </p:spPr>
        <p:txBody>
          <a:bodyPr>
            <a:normAutofit fontScale="90000"/>
          </a:bodyPr>
          <a:lstStyle/>
          <a:p>
            <a:r>
              <a:rPr lang="en-GB" dirty="0"/>
              <a:t>What are Class Diagrams?</a:t>
            </a:r>
          </a:p>
        </p:txBody>
      </p:sp>
      <p:sp>
        <p:nvSpPr>
          <p:cNvPr id="3" name="Content Placeholder 2"/>
          <p:cNvSpPr>
            <a:spLocks noGrp="1"/>
          </p:cNvSpPr>
          <p:nvPr>
            <p:ph idx="1"/>
          </p:nvPr>
        </p:nvSpPr>
        <p:spPr>
          <a:xfrm>
            <a:off x="206830" y="1015774"/>
            <a:ext cx="11397341" cy="1245959"/>
          </a:xfrm>
        </p:spPr>
        <p:txBody>
          <a:bodyPr>
            <a:normAutofit/>
          </a:bodyPr>
          <a:lstStyle/>
          <a:p>
            <a:r>
              <a:rPr lang="en-GB" sz="2400" dirty="0" smtClean="0"/>
              <a:t>In </a:t>
            </a:r>
            <a:r>
              <a:rPr lang="en-GB" sz="2400" dirty="0"/>
              <a:t>the example, a class called “loan account” is depicted. Classes in class diagrams are represented by boxes that are partitioned into three</a:t>
            </a:r>
            <a:r>
              <a:rPr lang="en-GB" sz="2400" dirty="0" smtClean="0"/>
              <a:t>:</a:t>
            </a:r>
            <a:endParaRPr lang="en-GB" sz="2400" dirty="0"/>
          </a:p>
        </p:txBody>
      </p:sp>
      <p:pic>
        <p:nvPicPr>
          <p:cNvPr id="9218" name="Picture 2" descr="Simple Class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6233" y="1638753"/>
            <a:ext cx="4169966" cy="332849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08862" y="2243603"/>
            <a:ext cx="6629399" cy="2031325"/>
          </a:xfrm>
          <a:prstGeom prst="rect">
            <a:avLst/>
          </a:prstGeom>
        </p:spPr>
        <p:txBody>
          <a:bodyPr wrap="square">
            <a:spAutoFit/>
          </a:bodyPr>
          <a:lstStyle/>
          <a:p>
            <a:pPr marL="285750" indent="-285750">
              <a:spcBef>
                <a:spcPts val="1800"/>
              </a:spcBef>
              <a:buFont typeface="Arial" panose="020B0604020202020204" pitchFamily="34" charset="0"/>
              <a:buChar char="•"/>
            </a:pPr>
            <a:r>
              <a:rPr lang="en-GB" sz="2400" dirty="0"/>
              <a:t>The top partition contains the name of the class.</a:t>
            </a:r>
          </a:p>
          <a:p>
            <a:pPr marL="285750" indent="-285750">
              <a:spcBef>
                <a:spcPts val="1800"/>
              </a:spcBef>
              <a:buFont typeface="Arial" panose="020B0604020202020204" pitchFamily="34" charset="0"/>
              <a:buChar char="•"/>
            </a:pPr>
            <a:r>
              <a:rPr lang="en-GB" sz="2400" dirty="0"/>
              <a:t>The middle part contains the class’s attributes.</a:t>
            </a:r>
          </a:p>
          <a:p>
            <a:pPr marL="285750" indent="-285750">
              <a:spcBef>
                <a:spcPts val="1800"/>
              </a:spcBef>
              <a:buFont typeface="Arial" panose="020B0604020202020204" pitchFamily="34" charset="0"/>
              <a:buChar char="•"/>
            </a:pPr>
            <a:r>
              <a:rPr lang="en-GB" sz="2400" dirty="0"/>
              <a:t>The bottom partition shows the possible operations that are associated with the class</a:t>
            </a:r>
            <a:r>
              <a:rPr lang="en-GB" sz="2400" dirty="0" smtClean="0"/>
              <a:t>.</a:t>
            </a:r>
            <a:endParaRPr lang="en-GB" sz="2400" dirty="0"/>
          </a:p>
        </p:txBody>
      </p:sp>
      <p:sp>
        <p:nvSpPr>
          <p:cNvPr id="5" name="Rectangle 4"/>
          <p:cNvSpPr/>
          <p:nvPr/>
        </p:nvSpPr>
        <p:spPr>
          <a:xfrm>
            <a:off x="54429" y="5184580"/>
            <a:ext cx="11702141" cy="1200329"/>
          </a:xfrm>
          <a:prstGeom prst="rect">
            <a:avLst/>
          </a:prstGeom>
        </p:spPr>
        <p:txBody>
          <a:bodyPr wrap="square">
            <a:spAutoFit/>
          </a:bodyPr>
          <a:lstStyle/>
          <a:p>
            <a:pPr marL="285750" indent="-285750">
              <a:spcBef>
                <a:spcPts val="1200"/>
              </a:spcBef>
              <a:buFont typeface="Arial" panose="020B0604020202020204" pitchFamily="34" charset="0"/>
              <a:buChar char="•"/>
            </a:pPr>
            <a:r>
              <a:rPr lang="en-GB" sz="2400" dirty="0"/>
              <a:t>The example shows how a class can encapsulate all the relevant data of a particular object in a very systematic and clear way. A class diagram is a collection of classes similar to the one above</a:t>
            </a:r>
          </a:p>
        </p:txBody>
      </p:sp>
    </p:spTree>
    <p:extLst>
      <p:ext uri="{BB962C8B-B14F-4D97-AF65-F5344CB8AC3E}">
        <p14:creationId xmlns:p14="http://schemas.microsoft.com/office/powerpoint/2010/main" val="1029161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30" y="190953"/>
            <a:ext cx="11734800" cy="625475"/>
          </a:xfrm>
        </p:spPr>
        <p:txBody>
          <a:bodyPr>
            <a:normAutofit fontScale="90000"/>
          </a:bodyPr>
          <a:lstStyle/>
          <a:p>
            <a:r>
              <a:rPr lang="en-GB" dirty="0"/>
              <a:t>Relationships in Class Diagrams</a:t>
            </a:r>
          </a:p>
        </p:txBody>
      </p:sp>
      <p:sp>
        <p:nvSpPr>
          <p:cNvPr id="3" name="Content Placeholder 2"/>
          <p:cNvSpPr>
            <a:spLocks noGrp="1"/>
          </p:cNvSpPr>
          <p:nvPr>
            <p:ph idx="1"/>
          </p:nvPr>
        </p:nvSpPr>
        <p:spPr>
          <a:xfrm>
            <a:off x="206830" y="1015774"/>
            <a:ext cx="11734800" cy="5548312"/>
          </a:xfrm>
        </p:spPr>
        <p:txBody>
          <a:bodyPr>
            <a:normAutofit/>
          </a:bodyPr>
          <a:lstStyle/>
          <a:p>
            <a:r>
              <a:rPr lang="en-GB" sz="2400" dirty="0" smtClean="0"/>
              <a:t>Classes </a:t>
            </a:r>
            <a:r>
              <a:rPr lang="en-GB" sz="2400" dirty="0"/>
              <a:t>are interrelated to each other in specific ways. In particular, relationships in class diagrams include different types of logical connections. </a:t>
            </a:r>
            <a:endParaRPr lang="en-GB" sz="2400" dirty="0" smtClean="0"/>
          </a:p>
          <a:p>
            <a:r>
              <a:rPr lang="en-GB" sz="2400" dirty="0" smtClean="0"/>
              <a:t>The </a:t>
            </a:r>
            <a:r>
              <a:rPr lang="en-GB" sz="2400" dirty="0"/>
              <a:t>following are such types of logical connections that are possible in UML</a:t>
            </a:r>
            <a:r>
              <a:rPr lang="en-GB" sz="2400" dirty="0" smtClean="0"/>
              <a:t>:</a:t>
            </a:r>
          </a:p>
          <a:p>
            <a:pPr lvl="1"/>
            <a:r>
              <a:rPr lang="en-GB" sz="2000" dirty="0"/>
              <a:t>Association</a:t>
            </a:r>
          </a:p>
          <a:p>
            <a:pPr lvl="1"/>
            <a:r>
              <a:rPr lang="en-GB" sz="2000" dirty="0"/>
              <a:t>Directed Association</a:t>
            </a:r>
          </a:p>
          <a:p>
            <a:pPr lvl="1"/>
            <a:r>
              <a:rPr lang="en-GB" sz="2000" dirty="0"/>
              <a:t>Reflexive Association</a:t>
            </a:r>
          </a:p>
          <a:p>
            <a:pPr lvl="1"/>
            <a:r>
              <a:rPr lang="en-GB" sz="2000" dirty="0"/>
              <a:t>Multiplicity</a:t>
            </a:r>
          </a:p>
          <a:p>
            <a:pPr lvl="1"/>
            <a:r>
              <a:rPr lang="en-GB" sz="2000" dirty="0"/>
              <a:t>Aggregation</a:t>
            </a:r>
          </a:p>
          <a:p>
            <a:pPr lvl="1"/>
            <a:r>
              <a:rPr lang="en-GB" sz="2000" dirty="0"/>
              <a:t>Composition</a:t>
            </a:r>
          </a:p>
          <a:p>
            <a:pPr lvl="1"/>
            <a:r>
              <a:rPr lang="en-GB" sz="2000" dirty="0"/>
              <a:t>Inheritance/Generalization</a:t>
            </a:r>
          </a:p>
          <a:p>
            <a:pPr lvl="1"/>
            <a:r>
              <a:rPr lang="en-GB" sz="2000" dirty="0"/>
              <a:t>Realization</a:t>
            </a:r>
            <a:endParaRPr lang="en-GB" sz="2000" dirty="0" smtClean="0"/>
          </a:p>
        </p:txBody>
      </p:sp>
    </p:spTree>
    <p:extLst>
      <p:ext uri="{BB962C8B-B14F-4D97-AF65-F5344CB8AC3E}">
        <p14:creationId xmlns:p14="http://schemas.microsoft.com/office/powerpoint/2010/main" val="3100172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30" y="190953"/>
            <a:ext cx="11734800" cy="625475"/>
          </a:xfrm>
        </p:spPr>
        <p:txBody>
          <a:bodyPr>
            <a:normAutofit fontScale="90000"/>
          </a:bodyPr>
          <a:lstStyle/>
          <a:p>
            <a:r>
              <a:rPr lang="en-GB" dirty="0"/>
              <a:t>Association</a:t>
            </a:r>
          </a:p>
        </p:txBody>
      </p:sp>
      <p:sp>
        <p:nvSpPr>
          <p:cNvPr id="3" name="Content Placeholder 2"/>
          <p:cNvSpPr>
            <a:spLocks noGrp="1"/>
          </p:cNvSpPr>
          <p:nvPr>
            <p:ph idx="1"/>
          </p:nvPr>
        </p:nvSpPr>
        <p:spPr>
          <a:xfrm>
            <a:off x="206830" y="1015774"/>
            <a:ext cx="6281056" cy="5548312"/>
          </a:xfrm>
        </p:spPr>
        <p:txBody>
          <a:bodyPr>
            <a:normAutofit/>
          </a:bodyPr>
          <a:lstStyle/>
          <a:p>
            <a:r>
              <a:rPr lang="en-GB" sz="2400" dirty="0" smtClean="0"/>
              <a:t>Is </a:t>
            </a:r>
            <a:r>
              <a:rPr lang="en-GB" sz="2400" dirty="0"/>
              <a:t>a broad term that encompasses just about any logical connection or relationship between classes. For example, passenger and airline may be linked as above:</a:t>
            </a:r>
            <a:endParaRPr lang="en-GB" sz="2400" dirty="0" smtClean="0"/>
          </a:p>
        </p:txBody>
      </p:sp>
      <p:pic>
        <p:nvPicPr>
          <p:cNvPr id="7170" name="Picture 2" descr="Association - One of the most common in class diagram relationshi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2689" y="816428"/>
            <a:ext cx="4688568" cy="5681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4036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30" y="190953"/>
            <a:ext cx="11734800" cy="625475"/>
          </a:xfrm>
        </p:spPr>
        <p:txBody>
          <a:bodyPr>
            <a:normAutofit fontScale="90000"/>
          </a:bodyPr>
          <a:lstStyle/>
          <a:p>
            <a:r>
              <a:rPr lang="en-GB" dirty="0" smtClean="0"/>
              <a:t>Direct Association</a:t>
            </a:r>
            <a:endParaRPr lang="en-GB" dirty="0"/>
          </a:p>
        </p:txBody>
      </p:sp>
      <p:sp>
        <p:nvSpPr>
          <p:cNvPr id="3" name="Content Placeholder 2"/>
          <p:cNvSpPr>
            <a:spLocks noGrp="1"/>
          </p:cNvSpPr>
          <p:nvPr>
            <p:ph idx="1"/>
          </p:nvPr>
        </p:nvSpPr>
        <p:spPr>
          <a:xfrm>
            <a:off x="206830" y="1015774"/>
            <a:ext cx="6281056" cy="5548312"/>
          </a:xfrm>
        </p:spPr>
        <p:txBody>
          <a:bodyPr>
            <a:normAutofit/>
          </a:bodyPr>
          <a:lstStyle/>
          <a:p>
            <a:r>
              <a:rPr lang="en-GB" sz="2400" dirty="0" smtClean="0"/>
              <a:t>Refers </a:t>
            </a:r>
            <a:r>
              <a:rPr lang="en-GB" sz="2400" dirty="0"/>
              <a:t>to a directional relationship represented by a line with an arrowhead. </a:t>
            </a:r>
            <a:endParaRPr lang="en-GB" sz="2400" dirty="0" smtClean="0"/>
          </a:p>
          <a:p>
            <a:r>
              <a:rPr lang="en-GB" sz="2400" dirty="0" smtClean="0"/>
              <a:t>The </a:t>
            </a:r>
            <a:r>
              <a:rPr lang="en-GB" sz="2400" dirty="0"/>
              <a:t>arrowhead depicts a container-contained directional flow.</a:t>
            </a:r>
            <a:endParaRPr lang="en-GB" sz="2400" dirty="0" smtClean="0"/>
          </a:p>
        </p:txBody>
      </p:sp>
      <p:pic>
        <p:nvPicPr>
          <p:cNvPr id="11266" name="Picture 2" descr="Directed Association Relationship in UML Class diagr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3688" y="1015774"/>
            <a:ext cx="4264025" cy="5167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061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30" y="190953"/>
            <a:ext cx="11734800" cy="625475"/>
          </a:xfrm>
        </p:spPr>
        <p:txBody>
          <a:bodyPr>
            <a:normAutofit fontScale="90000"/>
          </a:bodyPr>
          <a:lstStyle/>
          <a:p>
            <a:r>
              <a:rPr lang="en-GB" dirty="0"/>
              <a:t>Reflexive Association</a:t>
            </a:r>
          </a:p>
        </p:txBody>
      </p:sp>
      <p:sp>
        <p:nvSpPr>
          <p:cNvPr id="3" name="Content Placeholder 2"/>
          <p:cNvSpPr>
            <a:spLocks noGrp="1"/>
          </p:cNvSpPr>
          <p:nvPr>
            <p:ph idx="1"/>
          </p:nvPr>
        </p:nvSpPr>
        <p:spPr>
          <a:xfrm>
            <a:off x="206830" y="1015774"/>
            <a:ext cx="6281056" cy="5548312"/>
          </a:xfrm>
        </p:spPr>
        <p:txBody>
          <a:bodyPr>
            <a:normAutofit/>
          </a:bodyPr>
          <a:lstStyle/>
          <a:p>
            <a:r>
              <a:rPr lang="en-GB" sz="2400" dirty="0"/>
              <a:t>This occurs when a class may have multiple functions or responsibilities. </a:t>
            </a:r>
            <a:endParaRPr lang="en-GB" sz="2400" dirty="0" smtClean="0"/>
          </a:p>
          <a:p>
            <a:r>
              <a:rPr lang="en-GB" sz="2400" dirty="0" smtClean="0"/>
              <a:t>For </a:t>
            </a:r>
            <a:r>
              <a:rPr lang="en-GB" sz="2400" dirty="0"/>
              <a:t>example, a staff member working in an airport may be a pilot, aviation engineer, a ticket dispatcher, a guard, or a maintenance crew member. </a:t>
            </a:r>
            <a:endParaRPr lang="en-GB" sz="2400" dirty="0" smtClean="0"/>
          </a:p>
          <a:p>
            <a:r>
              <a:rPr lang="en-GB" sz="2400" dirty="0" smtClean="0"/>
              <a:t>If </a:t>
            </a:r>
            <a:r>
              <a:rPr lang="en-GB" sz="2400" dirty="0"/>
              <a:t>the maintenance crew member is managed by the aviation engineer there could be a managed by relationship in two instances of the same class.</a:t>
            </a:r>
            <a:endParaRPr lang="en-GB" sz="2400" dirty="0" smtClean="0"/>
          </a:p>
        </p:txBody>
      </p:sp>
      <p:pic>
        <p:nvPicPr>
          <p:cNvPr id="12290" name="Picture 2" descr="Reflexive Association Relationship in UML Class diagr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7886" y="928687"/>
            <a:ext cx="5490834" cy="3218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4415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30" y="190953"/>
            <a:ext cx="11734800" cy="625475"/>
          </a:xfrm>
        </p:spPr>
        <p:txBody>
          <a:bodyPr>
            <a:normAutofit fontScale="90000"/>
          </a:bodyPr>
          <a:lstStyle/>
          <a:p>
            <a:r>
              <a:rPr lang="en-GB" dirty="0"/>
              <a:t>Multiplicity</a:t>
            </a:r>
          </a:p>
        </p:txBody>
      </p:sp>
      <p:sp>
        <p:nvSpPr>
          <p:cNvPr id="3" name="Content Placeholder 2"/>
          <p:cNvSpPr>
            <a:spLocks noGrp="1"/>
          </p:cNvSpPr>
          <p:nvPr>
            <p:ph idx="1"/>
          </p:nvPr>
        </p:nvSpPr>
        <p:spPr>
          <a:xfrm>
            <a:off x="206830" y="1015774"/>
            <a:ext cx="6281056" cy="5548312"/>
          </a:xfrm>
        </p:spPr>
        <p:txBody>
          <a:bodyPr>
            <a:normAutofit/>
          </a:bodyPr>
          <a:lstStyle/>
          <a:p>
            <a:r>
              <a:rPr lang="en-GB" sz="2400" dirty="0"/>
              <a:t>is the active logical association when the cardinality of a class in relation to another is being depicted. </a:t>
            </a:r>
            <a:endParaRPr lang="en-GB" sz="2400" dirty="0" smtClean="0"/>
          </a:p>
          <a:p>
            <a:r>
              <a:rPr lang="en-GB" sz="2400" dirty="0" smtClean="0"/>
              <a:t>For </a:t>
            </a:r>
            <a:r>
              <a:rPr lang="en-GB" sz="2400" dirty="0"/>
              <a:t>example, one fleet may include multiple airplanes, while one commercial airplane may contain zero to many passengers. </a:t>
            </a:r>
            <a:endParaRPr lang="en-GB" sz="2400" dirty="0" smtClean="0"/>
          </a:p>
          <a:p>
            <a:r>
              <a:rPr lang="en-GB" sz="2400" dirty="0" smtClean="0"/>
              <a:t>The </a:t>
            </a:r>
            <a:r>
              <a:rPr lang="en-GB" sz="2400" dirty="0"/>
              <a:t>notation 0..* in the diagram means “zero to many</a:t>
            </a:r>
            <a:r>
              <a:rPr lang="en-GB" sz="2400" dirty="0" smtClean="0"/>
              <a:t>”.</a:t>
            </a:r>
          </a:p>
          <a:p>
            <a:r>
              <a:rPr lang="en-GB" sz="2400" dirty="0" smtClean="0"/>
              <a:t>Other examples are:</a:t>
            </a:r>
          </a:p>
          <a:p>
            <a:pPr lvl="1"/>
            <a:r>
              <a:rPr lang="en-GB" sz="2000" dirty="0"/>
              <a:t>0</a:t>
            </a:r>
            <a:r>
              <a:rPr lang="en-GB" sz="2000" dirty="0" smtClean="0"/>
              <a:t>..1</a:t>
            </a:r>
          </a:p>
          <a:p>
            <a:pPr lvl="1"/>
            <a:r>
              <a:rPr lang="en-GB" sz="2000" dirty="0" smtClean="0"/>
              <a:t>1..1</a:t>
            </a:r>
          </a:p>
          <a:p>
            <a:pPr lvl="1"/>
            <a:r>
              <a:rPr lang="en-GB" sz="2000" dirty="0" smtClean="0"/>
              <a:t>0..*</a:t>
            </a:r>
          </a:p>
          <a:p>
            <a:pPr lvl="1"/>
            <a:r>
              <a:rPr lang="en-GB" sz="2000" dirty="0" smtClean="0"/>
              <a:t>1..*</a:t>
            </a:r>
          </a:p>
          <a:p>
            <a:pPr lvl="1"/>
            <a:r>
              <a:rPr lang="en-GB" sz="2000" dirty="0" smtClean="0"/>
              <a:t>0..4</a:t>
            </a:r>
          </a:p>
          <a:p>
            <a:pPr lvl="1"/>
            <a:r>
              <a:rPr lang="en-GB" sz="2000" dirty="0" smtClean="0"/>
              <a:t>1..4</a:t>
            </a:r>
          </a:p>
          <a:p>
            <a:endParaRPr lang="en-GB" sz="2400" dirty="0" smtClean="0"/>
          </a:p>
        </p:txBody>
      </p:sp>
      <p:pic>
        <p:nvPicPr>
          <p:cNvPr id="16386" name="Picture 2" descr="Multiplicity Relationship in UML Class diagr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2431" y="1015774"/>
            <a:ext cx="4514397" cy="5470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365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844</Words>
  <Application>Microsoft Office PowerPoint</Application>
  <PresentationFormat>Widescreen</PresentationFormat>
  <Paragraphs>70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Class Relationships</vt:lpstr>
      <vt:lpstr>Class Relationships</vt:lpstr>
      <vt:lpstr>What are Class Diagrams?</vt:lpstr>
      <vt:lpstr>What are Class Diagrams?</vt:lpstr>
      <vt:lpstr>Relationships in Class Diagrams</vt:lpstr>
      <vt:lpstr>Association</vt:lpstr>
      <vt:lpstr>Direct Association</vt:lpstr>
      <vt:lpstr>Reflexive Association</vt:lpstr>
      <vt:lpstr>Multiplicity</vt:lpstr>
      <vt:lpstr>Aggregation</vt:lpstr>
      <vt:lpstr>Composition</vt:lpstr>
      <vt:lpstr>Inheritance / Generalization</vt:lpstr>
      <vt:lpstr>Realization</vt:lpstr>
    </vt:vector>
  </TitlesOfParts>
  <Company>NPTC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Aggregation</dc:title>
  <dc:creator>Williams, John (IT Lec.)</dc:creator>
  <cp:lastModifiedBy>Williams, John (IT Lec.)</cp:lastModifiedBy>
  <cp:revision>9</cp:revision>
  <cp:lastPrinted>2018-10-01T10:03:31Z</cp:lastPrinted>
  <dcterms:created xsi:type="dcterms:W3CDTF">2018-09-26T08:29:56Z</dcterms:created>
  <dcterms:modified xsi:type="dcterms:W3CDTF">2018-10-03T09:53:14Z</dcterms:modified>
</cp:coreProperties>
</file>