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handoutMasterIdLst>
    <p:handoutMasterId r:id="rId25"/>
  </p:handoutMasterIdLst>
  <p:sldIdLst>
    <p:sldId id="272" r:id="rId4"/>
    <p:sldId id="273" r:id="rId5"/>
    <p:sldId id="259" r:id="rId6"/>
    <p:sldId id="260" r:id="rId7"/>
    <p:sldId id="261" r:id="rId8"/>
    <p:sldId id="274" r:id="rId9"/>
    <p:sldId id="262" r:id="rId10"/>
    <p:sldId id="271" r:id="rId11"/>
    <p:sldId id="263" r:id="rId12"/>
    <p:sldId id="275" r:id="rId13"/>
    <p:sldId id="265" r:id="rId14"/>
    <p:sldId id="268" r:id="rId15"/>
    <p:sldId id="266" r:id="rId16"/>
    <p:sldId id="277" r:id="rId17"/>
    <p:sldId id="267" r:id="rId18"/>
    <p:sldId id="269" r:id="rId19"/>
    <p:sldId id="270" r:id="rId20"/>
    <p:sldId id="276" r:id="rId21"/>
    <p:sldId id="279" r:id="rId22"/>
    <p:sldId id="278"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8FB0CD-4B85-1D4A-9E9B-D0038407E1EE}" type="datetimeFigureOut">
              <a:rPr lang="en-GB" smtClean="0"/>
              <a:t>14/09/2023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E6DE7F-694C-0345-8206-1AF227299DAE}" type="slidenum">
              <a:rPr lang="en-GB" smtClean="0"/>
              <a:t>‹#›</a:t>
            </a:fld>
            <a:endParaRPr lang="en-GB"/>
          </a:p>
        </p:txBody>
      </p:sp>
    </p:spTree>
    <p:extLst>
      <p:ext uri="{BB962C8B-B14F-4D97-AF65-F5344CB8AC3E}">
        <p14:creationId xmlns:p14="http://schemas.microsoft.com/office/powerpoint/2010/main" val="6004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smtClean="0">
                <a:latin typeface="Arial" panose="020B0604020202020204" pitchFamily="34" charset="0"/>
                <a:ea typeface="+mn-ea"/>
                <a:cs typeface="Arial" panose="020B0604020202020204" pitchFamily="34" charset="0"/>
              </a:defRPr>
            </a:lvl1pPr>
          </a:lstStyle>
          <a:p>
            <a:pPr>
              <a:defRPr/>
            </a:pPr>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smtClean="0">
                <a:latin typeface="Arial" panose="020B0604020202020204" pitchFamily="34" charset="0"/>
                <a:ea typeface="+mn-ea"/>
                <a:cs typeface="Arial" panose="020B0604020202020204" pitchFamily="34" charset="0"/>
              </a:defRPr>
            </a:lvl1pPr>
          </a:lstStyle>
          <a:p>
            <a:pPr>
              <a:defRPr/>
            </a:pPr>
            <a:fld id="{1A8A2C18-E1F9-1A48-BAF4-51D6FDC44886}" type="datetimeFigureOut">
              <a:rPr lang="en-GB"/>
              <a:pPr>
                <a:defRPr/>
              </a:pPr>
              <a:t>14/09/2023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smtClean="0">
                <a:latin typeface="Arial" panose="020B0604020202020204" pitchFamily="34" charset="0"/>
                <a:ea typeface="+mn-ea"/>
                <a:cs typeface="Arial" panose="020B0604020202020204" pitchFamily="34" charset="0"/>
              </a:defRPr>
            </a:lvl1pPr>
          </a:lstStyle>
          <a:p>
            <a:pPr>
              <a:defRPr/>
            </a:pPr>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smtClean="0">
                <a:latin typeface="Arial" panose="020B0604020202020204" pitchFamily="34" charset="0"/>
                <a:ea typeface="+mn-ea"/>
                <a:cs typeface="Arial" panose="020B0604020202020204" pitchFamily="34" charset="0"/>
              </a:defRPr>
            </a:lvl1pPr>
          </a:lstStyle>
          <a:p>
            <a:pPr>
              <a:defRPr/>
            </a:pPr>
            <a:fld id="{ACB17E28-07F7-3448-9920-534F2E12CF78}" type="slidenum">
              <a:rPr lang="en-GB"/>
              <a:pPr>
                <a:defRPr/>
              </a:pPr>
              <a:t>‹#›</a:t>
            </a:fld>
            <a:endParaRPr lang="en-GB"/>
          </a:p>
        </p:txBody>
      </p:sp>
    </p:spTree>
    <p:extLst>
      <p:ext uri="{BB962C8B-B14F-4D97-AF65-F5344CB8AC3E}">
        <p14:creationId xmlns:p14="http://schemas.microsoft.com/office/powerpoint/2010/main" val="21282241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a:t>
            </a:fld>
            <a:endParaRPr lang="en-GB"/>
          </a:p>
        </p:txBody>
      </p:sp>
    </p:spTree>
    <p:extLst>
      <p:ext uri="{BB962C8B-B14F-4D97-AF65-F5344CB8AC3E}">
        <p14:creationId xmlns:p14="http://schemas.microsoft.com/office/powerpoint/2010/main" val="253926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10</a:t>
            </a:fld>
            <a:endParaRPr lang="en-GB"/>
          </a:p>
        </p:txBody>
      </p:sp>
    </p:spTree>
    <p:extLst>
      <p:ext uri="{BB962C8B-B14F-4D97-AF65-F5344CB8AC3E}">
        <p14:creationId xmlns:p14="http://schemas.microsoft.com/office/powerpoint/2010/main" val="102376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11</a:t>
            </a:fld>
            <a:endParaRPr lang="en-GB"/>
          </a:p>
        </p:txBody>
      </p:sp>
    </p:spTree>
    <p:extLst>
      <p:ext uri="{BB962C8B-B14F-4D97-AF65-F5344CB8AC3E}">
        <p14:creationId xmlns:p14="http://schemas.microsoft.com/office/powerpoint/2010/main" val="301498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12</a:t>
            </a:fld>
            <a:endParaRPr lang="en-GB"/>
          </a:p>
        </p:txBody>
      </p:sp>
    </p:spTree>
    <p:extLst>
      <p:ext uri="{BB962C8B-B14F-4D97-AF65-F5344CB8AC3E}">
        <p14:creationId xmlns:p14="http://schemas.microsoft.com/office/powerpoint/2010/main" val="30907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13</a:t>
            </a:fld>
            <a:endParaRPr lang="en-GB"/>
          </a:p>
        </p:txBody>
      </p:sp>
    </p:spTree>
    <p:extLst>
      <p:ext uri="{BB962C8B-B14F-4D97-AF65-F5344CB8AC3E}">
        <p14:creationId xmlns:p14="http://schemas.microsoft.com/office/powerpoint/2010/main" val="236699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14</a:t>
            </a:fld>
            <a:endParaRPr lang="en-GB"/>
          </a:p>
        </p:txBody>
      </p:sp>
    </p:spTree>
    <p:extLst>
      <p:ext uri="{BB962C8B-B14F-4D97-AF65-F5344CB8AC3E}">
        <p14:creationId xmlns:p14="http://schemas.microsoft.com/office/powerpoint/2010/main" val="276991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15</a:t>
            </a:fld>
            <a:endParaRPr lang="en-GB"/>
          </a:p>
        </p:txBody>
      </p:sp>
    </p:spTree>
    <p:extLst>
      <p:ext uri="{BB962C8B-B14F-4D97-AF65-F5344CB8AC3E}">
        <p14:creationId xmlns:p14="http://schemas.microsoft.com/office/powerpoint/2010/main" val="314562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16</a:t>
            </a:fld>
            <a:endParaRPr lang="en-GB"/>
          </a:p>
        </p:txBody>
      </p:sp>
    </p:spTree>
    <p:extLst>
      <p:ext uri="{BB962C8B-B14F-4D97-AF65-F5344CB8AC3E}">
        <p14:creationId xmlns:p14="http://schemas.microsoft.com/office/powerpoint/2010/main" val="376618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17</a:t>
            </a:fld>
            <a:endParaRPr lang="en-GB"/>
          </a:p>
        </p:txBody>
      </p:sp>
    </p:spTree>
    <p:extLst>
      <p:ext uri="{BB962C8B-B14F-4D97-AF65-F5344CB8AC3E}">
        <p14:creationId xmlns:p14="http://schemas.microsoft.com/office/powerpoint/2010/main" val="353290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18</a:t>
            </a:fld>
            <a:endParaRPr lang="en-GB"/>
          </a:p>
        </p:txBody>
      </p:sp>
    </p:spTree>
    <p:extLst>
      <p:ext uri="{BB962C8B-B14F-4D97-AF65-F5344CB8AC3E}">
        <p14:creationId xmlns:p14="http://schemas.microsoft.com/office/powerpoint/2010/main" val="124923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19</a:t>
            </a:fld>
            <a:endParaRPr lang="en-GB"/>
          </a:p>
        </p:txBody>
      </p:sp>
    </p:spTree>
    <p:extLst>
      <p:ext uri="{BB962C8B-B14F-4D97-AF65-F5344CB8AC3E}">
        <p14:creationId xmlns:p14="http://schemas.microsoft.com/office/powerpoint/2010/main" val="287968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2</a:t>
            </a:fld>
            <a:endParaRPr lang="en-GB"/>
          </a:p>
        </p:txBody>
      </p:sp>
    </p:spTree>
    <p:extLst>
      <p:ext uri="{BB962C8B-B14F-4D97-AF65-F5344CB8AC3E}">
        <p14:creationId xmlns:p14="http://schemas.microsoft.com/office/powerpoint/2010/main" val="313532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20</a:t>
            </a:fld>
            <a:endParaRPr lang="en-GB"/>
          </a:p>
        </p:txBody>
      </p:sp>
    </p:spTree>
    <p:extLst>
      <p:ext uri="{BB962C8B-B14F-4D97-AF65-F5344CB8AC3E}">
        <p14:creationId xmlns:p14="http://schemas.microsoft.com/office/powerpoint/2010/main" val="4925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3</a:t>
            </a:fld>
            <a:endParaRPr lang="en-GB"/>
          </a:p>
        </p:txBody>
      </p:sp>
    </p:spTree>
    <p:extLst>
      <p:ext uri="{BB962C8B-B14F-4D97-AF65-F5344CB8AC3E}">
        <p14:creationId xmlns:p14="http://schemas.microsoft.com/office/powerpoint/2010/main" val="304063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4</a:t>
            </a:fld>
            <a:endParaRPr lang="en-GB"/>
          </a:p>
        </p:txBody>
      </p:sp>
    </p:spTree>
    <p:extLst>
      <p:ext uri="{BB962C8B-B14F-4D97-AF65-F5344CB8AC3E}">
        <p14:creationId xmlns:p14="http://schemas.microsoft.com/office/powerpoint/2010/main" val="101378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5</a:t>
            </a:fld>
            <a:endParaRPr lang="en-GB"/>
          </a:p>
        </p:txBody>
      </p:sp>
    </p:spTree>
    <p:extLst>
      <p:ext uri="{BB962C8B-B14F-4D97-AF65-F5344CB8AC3E}">
        <p14:creationId xmlns:p14="http://schemas.microsoft.com/office/powerpoint/2010/main" val="1706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6</a:t>
            </a:fld>
            <a:endParaRPr lang="en-GB"/>
          </a:p>
        </p:txBody>
      </p:sp>
    </p:spTree>
    <p:extLst>
      <p:ext uri="{BB962C8B-B14F-4D97-AF65-F5344CB8AC3E}">
        <p14:creationId xmlns:p14="http://schemas.microsoft.com/office/powerpoint/2010/main" val="116254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7</a:t>
            </a:fld>
            <a:endParaRPr lang="en-GB"/>
          </a:p>
        </p:txBody>
      </p:sp>
    </p:spTree>
    <p:extLst>
      <p:ext uri="{BB962C8B-B14F-4D97-AF65-F5344CB8AC3E}">
        <p14:creationId xmlns:p14="http://schemas.microsoft.com/office/powerpoint/2010/main" val="105395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8</a:t>
            </a:fld>
            <a:endParaRPr lang="en-GB"/>
          </a:p>
        </p:txBody>
      </p:sp>
    </p:spTree>
    <p:extLst>
      <p:ext uri="{BB962C8B-B14F-4D97-AF65-F5344CB8AC3E}">
        <p14:creationId xmlns:p14="http://schemas.microsoft.com/office/powerpoint/2010/main" val="166676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a:t>
            </a:r>
            <a:r>
              <a:rPr lang="en-GB" baseline="0" dirty="0"/>
              <a:t> during enrolment it is essential that key staff are in place to provide correct information. Initial screening must be used to signpost  study support mechanisms possible transfers. Induction must focus on the student experience and give as much support as possible. 8 week VTCT rule to register. Crucial that staff are not trigger happy with equal prior to this. Retention .TRO ,All staff /DHoS Sl’s to check parent level retention on ARC and communicate instantly  effectively across all staff learners at risk. Retention is currently 12% higher than last year at </a:t>
            </a:r>
          </a:p>
          <a:p>
            <a:endParaRPr lang="en-GB" baseline="0" dirty="0"/>
          </a:p>
          <a:p>
            <a:r>
              <a:rPr lang="en-GB" baseline="0" dirty="0"/>
              <a:t>Attainment must improve from 78% to targeted 92% . All HAT staff are driving measures forward under my direction to achieve this. Task and Finish groups address the QDP issues from the SAR . Mature learners are 49% across provision, exciting calendar of events , inspire, employer engagement, competitions and educational visits / European </a:t>
            </a:r>
            <a:r>
              <a:rPr lang="en-GB" baseline="0" dirty="0" err="1"/>
              <a:t>wplacements</a:t>
            </a:r>
            <a:r>
              <a:rPr lang="en-GB" baseline="0" dirty="0"/>
              <a:t>. </a:t>
            </a:r>
            <a:r>
              <a:rPr lang="en-GB" baseline="0" dirty="0" err="1"/>
              <a:t>Formalis</a:t>
            </a:r>
            <a:r>
              <a:rPr lang="en-GB" baseline="0" dirty="0"/>
              <a:t> d exam schedule involving penalty fees of £20 no show £10 each resist. This is showing a huge improvement from previously, missed opportunity assessments and flexible approach to support all students . Main aim to prevent end loading of assessments and assessment fatigue.</a:t>
            </a:r>
            <a:endParaRPr lang="en-GB" dirty="0"/>
          </a:p>
        </p:txBody>
      </p:sp>
      <p:sp>
        <p:nvSpPr>
          <p:cNvPr id="4" name="Slide Number Placeholder 3"/>
          <p:cNvSpPr>
            <a:spLocks noGrp="1"/>
          </p:cNvSpPr>
          <p:nvPr>
            <p:ph type="sldNum" sz="quarter" idx="10"/>
          </p:nvPr>
        </p:nvSpPr>
        <p:spPr/>
        <p:txBody>
          <a:bodyPr/>
          <a:lstStyle/>
          <a:p>
            <a:pPr>
              <a:defRPr/>
            </a:pPr>
            <a:fld id="{ACB17E28-07F7-3448-9920-534F2E12CF78}" type="slidenum">
              <a:rPr lang="en-GB" smtClean="0"/>
              <a:pPr>
                <a:defRPr/>
              </a:pPr>
              <a:t>9</a:t>
            </a:fld>
            <a:endParaRPr lang="en-GB"/>
          </a:p>
        </p:txBody>
      </p:sp>
    </p:spTree>
    <p:extLst>
      <p:ext uri="{BB962C8B-B14F-4D97-AF65-F5344CB8AC3E}">
        <p14:creationId xmlns:p14="http://schemas.microsoft.com/office/powerpoint/2010/main" val="337699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954DB25-BD22-BE42-B477-A830F1A7F0B2}" type="datetimeFigureOut">
              <a:rPr lang="en-GB"/>
              <a:pPr>
                <a:defRPr/>
              </a:pPr>
              <a:t>14/09/2023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1923DB-4479-4547-8526-28F6BD5F5E2F}" type="slidenum">
              <a:rPr lang="en-GB" altLang="en-US"/>
              <a:pPr>
                <a:defRPr/>
              </a:pPr>
              <a:t>‹#›</a:t>
            </a:fld>
            <a:endParaRPr lang="en-GB" altLang="en-US"/>
          </a:p>
        </p:txBody>
      </p:sp>
    </p:spTree>
    <p:extLst>
      <p:ext uri="{BB962C8B-B14F-4D97-AF65-F5344CB8AC3E}">
        <p14:creationId xmlns:p14="http://schemas.microsoft.com/office/powerpoint/2010/main" val="1029078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976238F-9D2A-1743-8B09-E907474F007E}" type="datetimeFigureOut">
              <a:rPr lang="en-GB"/>
              <a:pPr>
                <a:defRPr/>
              </a:pPr>
              <a:t>14/09/2023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C8B818-2E9B-8F48-8225-81387E4BDBC2}" type="slidenum">
              <a:rPr lang="en-GB" altLang="en-US"/>
              <a:pPr>
                <a:defRPr/>
              </a:pPr>
              <a:t>‹#›</a:t>
            </a:fld>
            <a:endParaRPr lang="en-GB" altLang="en-US"/>
          </a:p>
        </p:txBody>
      </p:sp>
    </p:spTree>
    <p:extLst>
      <p:ext uri="{BB962C8B-B14F-4D97-AF65-F5344CB8AC3E}">
        <p14:creationId xmlns:p14="http://schemas.microsoft.com/office/powerpoint/2010/main" val="692218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876DD8D-C38B-8C4F-A5A5-062C8A400EBE}" type="datetimeFigureOut">
              <a:rPr lang="en-GB"/>
              <a:pPr>
                <a:defRPr/>
              </a:pPr>
              <a:t>14/09/2023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69BF70-73D2-3943-919F-822A32F13C25}" type="slidenum">
              <a:rPr lang="en-GB" altLang="en-US"/>
              <a:pPr>
                <a:defRPr/>
              </a:pPr>
              <a:t>‹#›</a:t>
            </a:fld>
            <a:endParaRPr lang="en-GB" altLang="en-US"/>
          </a:p>
        </p:txBody>
      </p:sp>
    </p:spTree>
    <p:extLst>
      <p:ext uri="{BB962C8B-B14F-4D97-AF65-F5344CB8AC3E}">
        <p14:creationId xmlns:p14="http://schemas.microsoft.com/office/powerpoint/2010/main" val="1193564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965BC96-916E-1E4F-BC61-22F8F572AFA5}" type="datetimeFigureOut">
              <a:rPr lang="en-GB"/>
              <a:pPr>
                <a:defRPr/>
              </a:pPr>
              <a:t>14/09/2023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2230DF-DD19-C74B-BA1E-B377E0DACC28}" type="slidenum">
              <a:rPr lang="en-GB" altLang="en-US"/>
              <a:pPr>
                <a:defRPr/>
              </a:pPr>
              <a:t>‹#›</a:t>
            </a:fld>
            <a:endParaRPr lang="en-GB" altLang="en-US"/>
          </a:p>
        </p:txBody>
      </p:sp>
    </p:spTree>
    <p:extLst>
      <p:ext uri="{BB962C8B-B14F-4D97-AF65-F5344CB8AC3E}">
        <p14:creationId xmlns:p14="http://schemas.microsoft.com/office/powerpoint/2010/main" val="2044456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7A6F06-BF8D-AD40-9A5F-821AA86B2CB2}" type="datetimeFigureOut">
              <a:rPr lang="en-GB"/>
              <a:pPr>
                <a:defRPr/>
              </a:pPr>
              <a:t>14/09/2023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89A4CE-AC9A-154E-820A-C314DA711EC6}" type="slidenum">
              <a:rPr lang="en-GB" altLang="en-US"/>
              <a:pPr>
                <a:defRPr/>
              </a:pPr>
              <a:t>‹#›</a:t>
            </a:fld>
            <a:endParaRPr lang="en-GB" altLang="en-US"/>
          </a:p>
        </p:txBody>
      </p:sp>
    </p:spTree>
    <p:extLst>
      <p:ext uri="{BB962C8B-B14F-4D97-AF65-F5344CB8AC3E}">
        <p14:creationId xmlns:p14="http://schemas.microsoft.com/office/powerpoint/2010/main" val="1438782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2B813C8-E59B-7642-96BC-C8D066FA8E8E}" type="datetimeFigureOut">
              <a:rPr lang="en-GB"/>
              <a:pPr>
                <a:defRPr/>
              </a:pPr>
              <a:t>14/09/2023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D8B08D-A230-FB4F-A3C2-F9376B90D6E1}" type="slidenum">
              <a:rPr lang="en-GB" altLang="en-US"/>
              <a:pPr>
                <a:defRPr/>
              </a:pPr>
              <a:t>‹#›</a:t>
            </a:fld>
            <a:endParaRPr lang="en-GB" altLang="en-US"/>
          </a:p>
        </p:txBody>
      </p:sp>
    </p:spTree>
    <p:extLst>
      <p:ext uri="{BB962C8B-B14F-4D97-AF65-F5344CB8AC3E}">
        <p14:creationId xmlns:p14="http://schemas.microsoft.com/office/powerpoint/2010/main" val="959040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197503F-9C88-C142-A441-E99B5329BEBA}" type="datetimeFigureOut">
              <a:rPr lang="en-GB"/>
              <a:pPr>
                <a:defRPr/>
              </a:pPr>
              <a:t>14/09/2023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25AD9F3-89C5-2249-9AF8-6C8C4F86E9E7}" type="slidenum">
              <a:rPr lang="en-GB" altLang="en-US"/>
              <a:pPr>
                <a:defRPr/>
              </a:pPr>
              <a:t>‹#›</a:t>
            </a:fld>
            <a:endParaRPr lang="en-GB" altLang="en-US"/>
          </a:p>
        </p:txBody>
      </p:sp>
    </p:spTree>
    <p:extLst>
      <p:ext uri="{BB962C8B-B14F-4D97-AF65-F5344CB8AC3E}">
        <p14:creationId xmlns:p14="http://schemas.microsoft.com/office/powerpoint/2010/main" val="1736879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3885185-9FD5-3142-9C42-512415D25433}" type="datetimeFigureOut">
              <a:rPr lang="en-GB"/>
              <a:pPr>
                <a:defRPr/>
              </a:pPr>
              <a:t>14/09/2023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62A3C98-6789-C243-8762-BFDBA137311F}" type="slidenum">
              <a:rPr lang="en-GB" altLang="en-US"/>
              <a:pPr>
                <a:defRPr/>
              </a:pPr>
              <a:t>‹#›</a:t>
            </a:fld>
            <a:endParaRPr lang="en-GB" altLang="en-US"/>
          </a:p>
        </p:txBody>
      </p:sp>
    </p:spTree>
    <p:extLst>
      <p:ext uri="{BB962C8B-B14F-4D97-AF65-F5344CB8AC3E}">
        <p14:creationId xmlns:p14="http://schemas.microsoft.com/office/powerpoint/2010/main" val="984895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42FCF-D1EB-C342-9E5F-584F415B3BA8}" type="datetimeFigureOut">
              <a:rPr lang="en-GB"/>
              <a:pPr>
                <a:defRPr/>
              </a:pPr>
              <a:t>14/09/2023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3D30588-F17D-8E45-A7EB-0E2FF6DE6036}" type="slidenum">
              <a:rPr lang="en-GB" altLang="en-US"/>
              <a:pPr>
                <a:defRPr/>
              </a:pPr>
              <a:t>‹#›</a:t>
            </a:fld>
            <a:endParaRPr lang="en-GB" altLang="en-US"/>
          </a:p>
        </p:txBody>
      </p:sp>
    </p:spTree>
    <p:extLst>
      <p:ext uri="{BB962C8B-B14F-4D97-AF65-F5344CB8AC3E}">
        <p14:creationId xmlns:p14="http://schemas.microsoft.com/office/powerpoint/2010/main" val="338246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0CE28D-740B-384C-AF7D-DE697B1F0A29}" type="datetimeFigureOut">
              <a:rPr lang="en-GB"/>
              <a:pPr>
                <a:defRPr/>
              </a:pPr>
              <a:t>14/09/2023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BD93C94-A2CF-D749-94B2-DE1070EFCC7A}" type="slidenum">
              <a:rPr lang="en-GB" altLang="en-US"/>
              <a:pPr>
                <a:defRPr/>
              </a:pPr>
              <a:t>‹#›</a:t>
            </a:fld>
            <a:endParaRPr lang="en-GB" altLang="en-US"/>
          </a:p>
        </p:txBody>
      </p:sp>
    </p:spTree>
    <p:extLst>
      <p:ext uri="{BB962C8B-B14F-4D97-AF65-F5344CB8AC3E}">
        <p14:creationId xmlns:p14="http://schemas.microsoft.com/office/powerpoint/2010/main" val="526333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77A9B4-4B78-824E-95BF-5AB1FB5E830D}" type="datetimeFigureOut">
              <a:rPr lang="en-GB"/>
              <a:pPr>
                <a:defRPr/>
              </a:pPr>
              <a:t>14/09/2023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2ED921-2361-BE46-BA42-AEEDA9E7FE46}" type="slidenum">
              <a:rPr lang="en-GB" altLang="en-US"/>
              <a:pPr>
                <a:defRPr/>
              </a:pPr>
              <a:t>‹#›</a:t>
            </a:fld>
            <a:endParaRPr lang="en-GB" altLang="en-US"/>
          </a:p>
        </p:txBody>
      </p:sp>
    </p:spTree>
    <p:extLst>
      <p:ext uri="{BB962C8B-B14F-4D97-AF65-F5344CB8AC3E}">
        <p14:creationId xmlns:p14="http://schemas.microsoft.com/office/powerpoint/2010/main" val="607858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FC4BBF8C-2063-0F46-A742-E1868B01F9B1}" type="datetimeFigureOut">
              <a:rPr lang="en-GB"/>
              <a:pPr>
                <a:defRPr/>
              </a:pPr>
              <a:t>14/09/2023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a:defRPr/>
            </a:pPr>
            <a:fld id="{A4988119-E6AD-BC44-9CF4-122E14C9C38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z.about.com/d/dermatology/1/0/e/4/Epidermis_Full_lucid.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endParaRPr lang="en-GB" altLang="en-US" sz="2800" b="1" dirty="0">
              <a:solidFill>
                <a:schemeClr val="bg1"/>
              </a:solidFill>
              <a:latin typeface="Calibri" charset="0"/>
              <a:ea typeface="Calibri" charset="0"/>
              <a:cs typeface="Calibri" charset="0"/>
            </a:endParaRP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98A42A-D1A1-B26F-9D20-A9CFC57BB9E3}"/>
              </a:ext>
            </a:extLst>
          </p:cNvPr>
          <p:cNvSpPr txBox="1"/>
          <p:nvPr/>
        </p:nvSpPr>
        <p:spPr>
          <a:xfrm>
            <a:off x="2555776" y="2924944"/>
            <a:ext cx="4032448" cy="769441"/>
          </a:xfrm>
          <a:prstGeom prst="rect">
            <a:avLst/>
          </a:prstGeom>
          <a:noFill/>
        </p:spPr>
        <p:txBody>
          <a:bodyPr wrap="square" rtlCol="0">
            <a:spAutoFit/>
          </a:bodyPr>
          <a:lstStyle/>
          <a:p>
            <a:r>
              <a:rPr lang="en-GB" sz="4400" b="1" dirty="0">
                <a:latin typeface="Comic Sans MS" panose="030F0702030302020204" pitchFamily="66" charset="0"/>
              </a:rPr>
              <a:t>The Epidermis</a:t>
            </a:r>
          </a:p>
        </p:txBody>
      </p:sp>
    </p:spTree>
    <p:extLst>
      <p:ext uri="{BB962C8B-B14F-4D97-AF65-F5344CB8AC3E}">
        <p14:creationId xmlns:p14="http://schemas.microsoft.com/office/powerpoint/2010/main" val="26013682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Stratum Spinosum</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0" y="1340768"/>
            <a:ext cx="9144000" cy="4525963"/>
          </a:xfrm>
        </p:spPr>
        <p:txBody>
          <a:bodyPr/>
          <a:lstStyle/>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Stratum Spinosum also known as prickle-cell layer. 2-6 rows of elongated cells.</a:t>
            </a: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Cells are pushed from the Stratum Basale to the Stratum Spinosum. </a:t>
            </a:r>
          </a:p>
          <a:p>
            <a:pPr marL="457200" indent="-457200" algn="l" eaLnBrk="1" hangingPunct="1">
              <a:buFont typeface="Arial" panose="020B0604020202020204" pitchFamily="34" charset="0"/>
              <a:buChar char="•"/>
            </a:pPr>
            <a:r>
              <a:rPr lang="en-GB" altLang="en-US" sz="2400" dirty="0">
                <a:latin typeface="Comic Sans MS" panose="030F0702030302020204" pitchFamily="66" charset="0"/>
              </a:rPr>
              <a:t>Each cell has a short projection which make contact with neighbouring cells giving a prickly appearance.</a:t>
            </a:r>
            <a:endParaRPr lang="en-GB" altLang="en-US" sz="2400" dirty="0">
              <a:solidFill>
                <a:schemeClr val="tx1"/>
              </a:solidFill>
              <a:latin typeface="Comic Sans MS" panose="030F0702030302020204" pitchFamily="66" charset="0"/>
            </a:endParaRP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Keratin production begins.</a:t>
            </a:r>
          </a:p>
          <a:p>
            <a:pPr marL="457200" indent="-457200" algn="l" eaLnBrk="1" hangingPunct="1">
              <a:buFont typeface="Arial" panose="020B0604020202020204" pitchFamily="34" charset="0"/>
              <a:buChar char="•"/>
            </a:pPr>
            <a:r>
              <a:rPr lang="en-GB" altLang="en-US" sz="2400" dirty="0">
                <a:latin typeface="Comic Sans MS" panose="030F0702030302020204" pitchFamily="66" charset="0"/>
              </a:rPr>
              <a:t>Capable of mitotic division. C</a:t>
            </a:r>
            <a:r>
              <a:rPr lang="en-GB" altLang="en-US" sz="2400" dirty="0">
                <a:solidFill>
                  <a:schemeClr val="tx1"/>
                </a:solidFill>
                <a:latin typeface="Comic Sans MS" panose="030F0702030302020204" pitchFamily="66" charset="0"/>
              </a:rPr>
              <a:t>ells are moving away from blood supply.</a:t>
            </a: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6" name="Picture 5">
            <a:extLst>
              <a:ext uri="{FF2B5EF4-FFF2-40B4-BE49-F238E27FC236}">
                <a16:creationId xmlns:a16="http://schemas.microsoft.com/office/drawing/2014/main" id="{E79A32BE-27AB-1E71-58CD-CEB90F693A10}"/>
              </a:ext>
            </a:extLst>
          </p:cNvPr>
          <p:cNvPicPr>
            <a:picLocks noChangeAspect="1"/>
          </p:cNvPicPr>
          <p:nvPr/>
        </p:nvPicPr>
        <p:blipFill>
          <a:blip r:embed="rId4"/>
          <a:stretch>
            <a:fillRect/>
          </a:stretch>
        </p:blipFill>
        <p:spPr>
          <a:xfrm>
            <a:off x="2880585" y="4653136"/>
            <a:ext cx="5832647" cy="2076450"/>
          </a:xfrm>
          <a:prstGeom prst="rect">
            <a:avLst/>
          </a:prstGeom>
        </p:spPr>
      </p:pic>
    </p:spTree>
    <p:extLst>
      <p:ext uri="{BB962C8B-B14F-4D97-AF65-F5344CB8AC3E}">
        <p14:creationId xmlns:p14="http://schemas.microsoft.com/office/powerpoint/2010/main" val="10566918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3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Stratum Granulosum</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17103" y="1471045"/>
            <a:ext cx="8229600" cy="3099094"/>
          </a:xfrm>
        </p:spPr>
        <p:txBody>
          <a:bodyPr/>
          <a:lstStyle/>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Stratum Granulosum also known as granular layer.</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Found above the prickle-cell layer.</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Contains granules. </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Keratinisation occurs where cells begins to harden and transform into keratin (</a:t>
            </a:r>
            <a:r>
              <a:rPr lang="en-GB" altLang="en-US" dirty="0">
                <a:solidFill>
                  <a:schemeClr val="tx1"/>
                </a:solidFill>
              </a:rPr>
              <a:t>protein).</a:t>
            </a:r>
          </a:p>
        </p:txBody>
      </p:sp>
      <p:pic>
        <p:nvPicPr>
          <p:cNvPr id="4" name="Picture 3">
            <a:extLst>
              <a:ext uri="{FF2B5EF4-FFF2-40B4-BE49-F238E27FC236}">
                <a16:creationId xmlns:a16="http://schemas.microsoft.com/office/drawing/2014/main" id="{5069D5F6-F85B-1D36-F928-5F77E9F4AEE4}"/>
              </a:ext>
            </a:extLst>
          </p:cNvPr>
          <p:cNvPicPr>
            <a:picLocks noChangeAspect="1"/>
          </p:cNvPicPr>
          <p:nvPr/>
        </p:nvPicPr>
        <p:blipFill>
          <a:blip r:embed="rId4"/>
          <a:stretch>
            <a:fillRect/>
          </a:stretch>
        </p:blipFill>
        <p:spPr>
          <a:xfrm>
            <a:off x="2051720" y="4407046"/>
            <a:ext cx="5381625" cy="2334322"/>
          </a:xfrm>
          <a:prstGeom prst="rect">
            <a:avLst/>
          </a:prstGeom>
        </p:spPr>
      </p:pic>
    </p:spTree>
    <p:extLst>
      <p:ext uri="{BB962C8B-B14F-4D97-AF65-F5344CB8AC3E}">
        <p14:creationId xmlns:p14="http://schemas.microsoft.com/office/powerpoint/2010/main" val="1801116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Stratum Lucidum</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5512" y="1285266"/>
            <a:ext cx="8229600" cy="4525963"/>
          </a:xfrm>
        </p:spPr>
        <p:txBody>
          <a:bodyPr/>
          <a:lstStyle/>
          <a:p>
            <a:pPr marL="457200" indent="-457200" eaLnBrk="1" hangingPunct="1">
              <a:buFont typeface="Arial" panose="020B0604020202020204" pitchFamily="34" charset="0"/>
              <a:buChar char="•"/>
            </a:pPr>
            <a:r>
              <a:rPr lang="en-GB" altLang="en-US" sz="2400" dirty="0">
                <a:latin typeface="Comic Sans MS" panose="030F0702030302020204" pitchFamily="66" charset="0"/>
              </a:rPr>
              <a:t>Also known as the clear layer.</a:t>
            </a:r>
          </a:p>
          <a:p>
            <a:pPr marL="457200" indent="-457200" eaLnBrk="1" hangingPunct="1">
              <a:buFont typeface="Arial" panose="020B0604020202020204" pitchFamily="34" charset="0"/>
              <a:buChar char="•"/>
            </a:pPr>
            <a:r>
              <a:rPr lang="en-GB" altLang="en-US" sz="2400" dirty="0">
                <a:latin typeface="Comic Sans MS" panose="030F0702030302020204" pitchFamily="66" charset="0"/>
              </a:rPr>
              <a:t>Layer found between the Stratum Granulosum and the Stratum Corneum.</a:t>
            </a:r>
          </a:p>
          <a:p>
            <a:pPr marL="457200" indent="-457200" eaLnBrk="1" hangingPunct="1">
              <a:buFont typeface="Arial" panose="020B0604020202020204" pitchFamily="34" charset="0"/>
              <a:buChar char="•"/>
            </a:pPr>
            <a:r>
              <a:rPr lang="en-US" altLang="en-US" sz="2400" dirty="0">
                <a:latin typeface="Comic Sans MS" panose="030F0702030302020204" pitchFamily="66" charset="0"/>
              </a:rPr>
              <a:t>Thickness varies throughout the body.</a:t>
            </a:r>
          </a:p>
          <a:p>
            <a:pPr marL="457200" indent="-457200" eaLnBrk="1" hangingPunct="1">
              <a:buFont typeface="Arial" panose="020B0604020202020204" pitchFamily="34" charset="0"/>
              <a:buChar char="•"/>
            </a:pPr>
            <a:r>
              <a:rPr lang="en-US" altLang="en-US" sz="2400" dirty="0">
                <a:latin typeface="Comic Sans MS" panose="030F0702030302020204" pitchFamily="66" charset="0"/>
              </a:rPr>
              <a:t>Thickest in soles of feet and palms of hands.</a:t>
            </a:r>
          </a:p>
          <a:p>
            <a:pPr marL="457200" indent="-457200" eaLnBrk="1" hangingPunct="1">
              <a:buFont typeface="Arial" panose="020B0604020202020204" pitchFamily="34" charset="0"/>
              <a:buChar char="•"/>
            </a:pPr>
            <a:r>
              <a:rPr lang="en-US" altLang="en-US" sz="2400" dirty="0">
                <a:latin typeface="Comic Sans MS" panose="030F0702030302020204" pitchFamily="66" charset="0"/>
              </a:rPr>
              <a:t>Composed of 3–4 rows of flattened, dead cells.</a:t>
            </a:r>
          </a:p>
          <a:p>
            <a:pPr marL="457200" indent="-457200" eaLnBrk="1" hangingPunct="1">
              <a:buFont typeface="Arial" panose="020B0604020202020204" pitchFamily="34" charset="0"/>
              <a:buChar char="•"/>
            </a:pPr>
            <a:r>
              <a:rPr lang="en-US" altLang="en-US" sz="2400" dirty="0">
                <a:latin typeface="Comic Sans MS" panose="030F0702030302020204" pitchFamily="66" charset="0"/>
              </a:rPr>
              <a:t>Transparent cells that allow light to pass through</a:t>
            </a:r>
          </a:p>
          <a:p>
            <a:pPr marL="457200" indent="-457200" eaLnBrk="1" hangingPunct="1">
              <a:buFont typeface="Arial" panose="020B0604020202020204" pitchFamily="34" charset="0"/>
              <a:buChar char="•"/>
            </a:pPr>
            <a:r>
              <a:rPr lang="en-US" altLang="en-US" sz="2400" dirty="0">
                <a:latin typeface="Comic Sans MS" panose="030F0702030302020204" pitchFamily="66" charset="0"/>
              </a:rPr>
              <a:t>Only found in thick skin.</a:t>
            </a:r>
          </a:p>
        </p:txBody>
      </p:sp>
      <p:pic>
        <p:nvPicPr>
          <p:cNvPr id="4" name="Picture 3">
            <a:extLst>
              <a:ext uri="{FF2B5EF4-FFF2-40B4-BE49-F238E27FC236}">
                <a16:creationId xmlns:a16="http://schemas.microsoft.com/office/drawing/2014/main" id="{B7900859-A04F-6231-D932-792360C34768}"/>
              </a:ext>
            </a:extLst>
          </p:cNvPr>
          <p:cNvPicPr>
            <a:picLocks noChangeAspect="1"/>
          </p:cNvPicPr>
          <p:nvPr/>
        </p:nvPicPr>
        <p:blipFill>
          <a:blip r:embed="rId4"/>
          <a:stretch>
            <a:fillRect/>
          </a:stretch>
        </p:blipFill>
        <p:spPr>
          <a:xfrm>
            <a:off x="2123728" y="4760694"/>
            <a:ext cx="5381625" cy="2076450"/>
          </a:xfrm>
          <a:prstGeom prst="rect">
            <a:avLst/>
          </a:prstGeom>
        </p:spPr>
      </p:pic>
    </p:spTree>
    <p:extLst>
      <p:ext uri="{BB962C8B-B14F-4D97-AF65-F5344CB8AC3E}">
        <p14:creationId xmlns:p14="http://schemas.microsoft.com/office/powerpoint/2010/main" val="1176803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3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Stratum Corneum</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63604" y="1417639"/>
            <a:ext cx="8229600" cy="3451522"/>
          </a:xfrm>
        </p:spPr>
        <p:txBody>
          <a:bodyPr/>
          <a:lstStyle/>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Also known as the horny layer.</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Visible part of the epidermis.</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Stratum Corneum </a:t>
            </a:r>
            <a:r>
              <a:rPr lang="en-GB" altLang="en-US" sz="2800" dirty="0">
                <a:latin typeface="Comic Sans MS" panose="030F0702030302020204" pitchFamily="66" charset="0"/>
              </a:rPr>
              <a:t>is </a:t>
            </a:r>
            <a:r>
              <a:rPr lang="en-GB" altLang="en-US" sz="2800" dirty="0">
                <a:solidFill>
                  <a:schemeClr val="tx1"/>
                </a:solidFill>
                <a:latin typeface="Comic Sans MS" panose="030F0702030302020204" pitchFamily="66" charset="0"/>
              </a:rPr>
              <a:t>completely regenerated every 3-5 weeks and </a:t>
            </a:r>
            <a:r>
              <a:rPr lang="en-GB" altLang="en-US" sz="2800" b="1" dirty="0">
                <a:solidFill>
                  <a:srgbClr val="C00000"/>
                </a:solidFill>
                <a:latin typeface="Comic Sans MS" panose="030F0702030302020204" pitchFamily="66" charset="0"/>
              </a:rPr>
              <a:t>desquamation</a:t>
            </a:r>
            <a:r>
              <a:rPr lang="en-GB" altLang="en-US" sz="2800" dirty="0">
                <a:latin typeface="Comic Sans MS" panose="030F0702030302020204" pitchFamily="66" charset="0"/>
              </a:rPr>
              <a:t> occurs.</a:t>
            </a:r>
            <a:endParaRPr lang="en-GB" altLang="en-US" sz="2800" dirty="0">
              <a:solidFill>
                <a:schemeClr val="tx1"/>
              </a:solidFill>
              <a:latin typeface="Comic Sans MS" panose="030F0702030302020204" pitchFamily="66" charset="0"/>
            </a:endParaRP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Stratum Corneum contains dead cells.</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Effective barrier against heat, light and bacteria.</a:t>
            </a:r>
            <a:endParaRPr lang="en-US" altLang="en-US" sz="2800" dirty="0">
              <a:solidFill>
                <a:schemeClr val="tx1"/>
              </a:solidFill>
              <a:latin typeface="Comic Sans MS" panose="030F0702030302020204" pitchFamily="66" charset="0"/>
            </a:endParaRP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4" name="Picture 3">
            <a:extLst>
              <a:ext uri="{FF2B5EF4-FFF2-40B4-BE49-F238E27FC236}">
                <a16:creationId xmlns:a16="http://schemas.microsoft.com/office/drawing/2014/main" id="{87F98DDB-8631-97C3-3DB6-31DA9F82E6CC}"/>
              </a:ext>
            </a:extLst>
          </p:cNvPr>
          <p:cNvPicPr>
            <a:picLocks noChangeAspect="1"/>
          </p:cNvPicPr>
          <p:nvPr/>
        </p:nvPicPr>
        <p:blipFill>
          <a:blip r:embed="rId4"/>
          <a:stretch>
            <a:fillRect/>
          </a:stretch>
        </p:blipFill>
        <p:spPr>
          <a:xfrm>
            <a:off x="3007092" y="4593416"/>
            <a:ext cx="5791136" cy="2234456"/>
          </a:xfrm>
          <a:prstGeom prst="rect">
            <a:avLst/>
          </a:prstGeom>
        </p:spPr>
      </p:pic>
    </p:spTree>
    <p:extLst>
      <p:ext uri="{BB962C8B-B14F-4D97-AF65-F5344CB8AC3E}">
        <p14:creationId xmlns:p14="http://schemas.microsoft.com/office/powerpoint/2010/main" val="1282557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Keratinisation</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988840"/>
            <a:ext cx="8229600" cy="3451522"/>
          </a:xfrm>
        </p:spPr>
        <p:txBody>
          <a:bodyPr/>
          <a:lstStyle/>
          <a:p>
            <a:pPr>
              <a:defRPr/>
            </a:pPr>
            <a:r>
              <a:rPr lang="en-GB" sz="2400" b="1"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KERATINISATION</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 is the process when cells change from living cells with a nucleus (essential for growth and reproduction) to dead, cornified cells without a nucleus.</a:t>
            </a:r>
          </a:p>
          <a:p>
            <a:pPr marL="0" indent="0">
              <a:buNone/>
              <a:defRPr/>
            </a:pP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defRPr/>
            </a:pPr>
            <a:r>
              <a:rPr lang="en-GB" sz="2400" dirty="0">
                <a:latin typeface="Comic Sans MS" panose="030F0702030302020204" pitchFamily="66" charset="0"/>
              </a:rPr>
              <a:t>The keratinised cells form a waterproof covering preventing the penetration of bacteria and protect the body from minor injury.</a:t>
            </a:r>
          </a:p>
          <a:p>
            <a:pPr>
              <a:buFont typeface="Arial" panose="020B0604020202020204" pitchFamily="34" charset="0"/>
              <a:buChar char="•"/>
              <a:defRPr/>
            </a:pPr>
            <a:endParaRPr lang="en-GB" dirty="0"/>
          </a:p>
        </p:txBody>
      </p:sp>
    </p:spTree>
    <p:extLst>
      <p:ext uri="{BB962C8B-B14F-4D97-AF65-F5344CB8AC3E}">
        <p14:creationId xmlns:p14="http://schemas.microsoft.com/office/powerpoint/2010/main" val="1128767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Keratinocytes</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79512" y="1556793"/>
            <a:ext cx="3600400" cy="3960440"/>
          </a:xfrm>
        </p:spPr>
        <p:txBody>
          <a:bodyPr/>
          <a:lstStyle/>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Produce protein called Keratin.</a:t>
            </a: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Constantly dividing. </a:t>
            </a: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Cells mature, lose water, harden, flatten and move upwards to the top part of the skin – Stratum Corneum </a:t>
            </a: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4" name="Picture 3">
            <a:extLst>
              <a:ext uri="{FF2B5EF4-FFF2-40B4-BE49-F238E27FC236}">
                <a16:creationId xmlns:a16="http://schemas.microsoft.com/office/drawing/2014/main" id="{979AE0C9-0E0F-AEF7-4DC7-09DF753D3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192" y="1772816"/>
            <a:ext cx="4789132" cy="3528392"/>
          </a:xfrm>
          <a:prstGeom prst="rect">
            <a:avLst/>
          </a:prstGeom>
        </p:spPr>
      </p:pic>
    </p:spTree>
    <p:extLst>
      <p:ext uri="{BB962C8B-B14F-4D97-AF65-F5344CB8AC3E}">
        <p14:creationId xmlns:p14="http://schemas.microsoft.com/office/powerpoint/2010/main" val="4162551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Melanocytes</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85596" y="1484784"/>
            <a:ext cx="4502428" cy="4525963"/>
          </a:xfrm>
        </p:spPr>
        <p:txBody>
          <a:bodyPr/>
          <a:lstStyle/>
          <a:p>
            <a:pPr marL="457200" indent="-457200" algn="l" eaLnBrk="1" hangingPunct="1">
              <a:lnSpc>
                <a:spcPct val="90000"/>
              </a:lnSpc>
              <a:buFont typeface="Arial" panose="020B0604020202020204" pitchFamily="34" charset="0"/>
              <a:buChar char="•"/>
            </a:pPr>
            <a:r>
              <a:rPr lang="en-GB" altLang="en-US" sz="2800" dirty="0">
                <a:solidFill>
                  <a:schemeClr val="tx1"/>
                </a:solidFill>
                <a:latin typeface="Comic Sans MS" panose="030F0702030302020204" pitchFamily="66" charset="0"/>
              </a:rPr>
              <a:t>Create the pigment melanin. </a:t>
            </a:r>
          </a:p>
          <a:p>
            <a:pPr marL="457200" indent="-457200" algn="l" eaLnBrk="1" hangingPunct="1">
              <a:lnSpc>
                <a:spcPct val="90000"/>
              </a:lnSpc>
              <a:buFont typeface="Arial" panose="020B0604020202020204" pitchFamily="34" charset="0"/>
              <a:buChar char="•"/>
            </a:pPr>
            <a:r>
              <a:rPr lang="en-GB" altLang="en-US" sz="2800" dirty="0">
                <a:solidFill>
                  <a:schemeClr val="tx1"/>
                </a:solidFill>
                <a:latin typeface="Comic Sans MS" panose="030F0702030302020204" pitchFamily="66" charset="0"/>
              </a:rPr>
              <a:t>More melanin in the skin the darker the skin colour.</a:t>
            </a:r>
          </a:p>
          <a:p>
            <a:pPr marL="457200" indent="-457200" algn="l" eaLnBrk="1" hangingPunct="1">
              <a:lnSpc>
                <a:spcPct val="90000"/>
              </a:lnSpc>
              <a:buFont typeface="Arial" panose="020B0604020202020204" pitchFamily="34" charset="0"/>
              <a:buChar char="•"/>
            </a:pPr>
            <a:r>
              <a:rPr lang="en-GB" altLang="en-US" sz="2800" dirty="0">
                <a:solidFill>
                  <a:schemeClr val="tx1"/>
                </a:solidFill>
                <a:latin typeface="Comic Sans MS" panose="030F0702030302020204" pitchFamily="66" charset="0"/>
              </a:rPr>
              <a:t>Found in the bottom layer of the epidermis – Stratum Basale.</a:t>
            </a:r>
          </a:p>
          <a:p>
            <a:pPr marL="457200" indent="-457200" algn="l" eaLnBrk="1" hangingPunct="1">
              <a:lnSpc>
                <a:spcPct val="90000"/>
              </a:lnSpc>
              <a:buFont typeface="Arial" panose="020B0604020202020204" pitchFamily="34" charset="0"/>
              <a:buChar char="•"/>
            </a:pPr>
            <a:r>
              <a:rPr lang="en-GB" altLang="en-US" sz="2800" dirty="0">
                <a:solidFill>
                  <a:schemeClr val="tx1"/>
                </a:solidFill>
                <a:latin typeface="Comic Sans MS" panose="030F0702030302020204" pitchFamily="66" charset="0"/>
              </a:rPr>
              <a:t>Freckles – clusters</a:t>
            </a:r>
            <a:r>
              <a:rPr lang="en-GB" altLang="en-US" sz="3200" dirty="0">
                <a:solidFill>
                  <a:schemeClr val="tx1"/>
                </a:solidFill>
                <a:latin typeface="Comic Sans MS" panose="030F0702030302020204" pitchFamily="66" charset="0"/>
              </a:rPr>
              <a:t> </a:t>
            </a:r>
            <a:r>
              <a:rPr lang="en-GB" altLang="en-US" sz="2800" dirty="0">
                <a:solidFill>
                  <a:schemeClr val="tx1"/>
                </a:solidFill>
                <a:latin typeface="Comic Sans MS" panose="030F0702030302020204" pitchFamily="66" charset="0"/>
              </a:rPr>
              <a:t>of melanin.</a:t>
            </a:r>
            <a:endParaRPr lang="en-US" altLang="en-US" sz="2800" dirty="0">
              <a:solidFill>
                <a:schemeClr val="tx1"/>
              </a:solidFill>
              <a:latin typeface="Comic Sans MS" panose="030F0702030302020204" pitchFamily="66" charset="0"/>
            </a:endParaRP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7" name="Picture 6">
            <a:extLst>
              <a:ext uri="{FF2B5EF4-FFF2-40B4-BE49-F238E27FC236}">
                <a16:creationId xmlns:a16="http://schemas.microsoft.com/office/drawing/2014/main" id="{8D810508-9144-5167-D5EB-434EDCF26D74}"/>
              </a:ext>
            </a:extLst>
          </p:cNvPr>
          <p:cNvPicPr>
            <a:picLocks noChangeAspect="1"/>
          </p:cNvPicPr>
          <p:nvPr/>
        </p:nvPicPr>
        <p:blipFill>
          <a:blip r:embed="rId4"/>
          <a:stretch>
            <a:fillRect/>
          </a:stretch>
        </p:blipFill>
        <p:spPr>
          <a:xfrm>
            <a:off x="5074637" y="1670178"/>
            <a:ext cx="3458775" cy="4155173"/>
          </a:xfrm>
          <a:prstGeom prst="rect">
            <a:avLst/>
          </a:prstGeom>
        </p:spPr>
      </p:pic>
    </p:spTree>
    <p:extLst>
      <p:ext uri="{BB962C8B-B14F-4D97-AF65-F5344CB8AC3E}">
        <p14:creationId xmlns:p14="http://schemas.microsoft.com/office/powerpoint/2010/main" val="1431161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err="1">
                <a:solidFill>
                  <a:schemeClr val="bg1"/>
                </a:solidFill>
                <a:latin typeface="Comic Sans MS" panose="030F0702030302020204" pitchFamily="66" charset="0"/>
                <a:ea typeface="Calibri" charset="0"/>
                <a:cs typeface="Calibri" charset="0"/>
              </a:rPr>
              <a:t>Langerhan</a:t>
            </a:r>
            <a:r>
              <a:rPr lang="en-GB" altLang="en-US" sz="3600" b="1" dirty="0">
                <a:solidFill>
                  <a:schemeClr val="bg1"/>
                </a:solidFill>
                <a:latin typeface="Comic Sans MS" panose="030F0702030302020204" pitchFamily="66" charset="0"/>
                <a:ea typeface="Calibri" charset="0"/>
                <a:cs typeface="Calibri" charset="0"/>
              </a:rPr>
              <a:t> Cells</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74052" y="1710496"/>
            <a:ext cx="3361844" cy="4525963"/>
          </a:xfrm>
        </p:spPr>
        <p:txBody>
          <a:bodyPr/>
          <a:lstStyle/>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First line of protection against infections.</a:t>
            </a:r>
          </a:p>
          <a:p>
            <a:pPr marL="457200" indent="-457200" algn="l" eaLnBrk="1" hangingPunct="1">
              <a:buFont typeface="Arial" panose="020B0604020202020204" pitchFamily="34" charset="0"/>
              <a:buChar char="•"/>
            </a:pPr>
            <a:r>
              <a:rPr lang="en-GB" altLang="en-US" sz="2800" dirty="0">
                <a:solidFill>
                  <a:schemeClr val="tx1"/>
                </a:solidFill>
                <a:latin typeface="Comic Sans MS" panose="030F0702030302020204" pitchFamily="66" charset="0"/>
              </a:rPr>
              <a:t>Create antigens. </a:t>
            </a:r>
            <a:endParaRPr lang="en-US" altLang="en-US" sz="2800" dirty="0">
              <a:solidFill>
                <a:schemeClr val="tx1"/>
              </a:solidFill>
              <a:latin typeface="Comic Sans MS" panose="030F0702030302020204" pitchFamily="66" charset="0"/>
            </a:endParaRPr>
          </a:p>
          <a:p>
            <a:pPr marL="457200" indent="-457200" algn="l" eaLnBrk="1" hangingPunct="1">
              <a:buFont typeface="Arial" panose="020B0604020202020204" pitchFamily="34" charset="0"/>
              <a:buChar char="•"/>
            </a:pPr>
            <a:r>
              <a:rPr lang="en-US" altLang="en-US" sz="2800" dirty="0">
                <a:solidFill>
                  <a:schemeClr val="tx1"/>
                </a:solidFill>
                <a:latin typeface="Comic Sans MS" panose="030F0702030302020204" pitchFamily="66" charset="0"/>
              </a:rPr>
              <a:t>Found in the prickle-cell layer.</a:t>
            </a: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4" name="Picture 3">
            <a:extLst>
              <a:ext uri="{FF2B5EF4-FFF2-40B4-BE49-F238E27FC236}">
                <a16:creationId xmlns:a16="http://schemas.microsoft.com/office/drawing/2014/main" id="{93FEC406-05BF-3D97-3B87-DF40713FCACE}"/>
              </a:ext>
            </a:extLst>
          </p:cNvPr>
          <p:cNvPicPr>
            <a:picLocks noChangeAspect="1"/>
          </p:cNvPicPr>
          <p:nvPr/>
        </p:nvPicPr>
        <p:blipFill>
          <a:blip r:embed="rId4"/>
          <a:stretch>
            <a:fillRect/>
          </a:stretch>
        </p:blipFill>
        <p:spPr>
          <a:xfrm>
            <a:off x="3491880" y="2060848"/>
            <a:ext cx="5652120" cy="3086656"/>
          </a:xfrm>
          <a:prstGeom prst="rect">
            <a:avLst/>
          </a:prstGeom>
        </p:spPr>
      </p:pic>
    </p:spTree>
    <p:extLst>
      <p:ext uri="{BB962C8B-B14F-4D97-AF65-F5344CB8AC3E}">
        <p14:creationId xmlns:p14="http://schemas.microsoft.com/office/powerpoint/2010/main" val="4157046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Merkel Cells</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77812" y="2132857"/>
            <a:ext cx="3261635" cy="2664296"/>
          </a:xfrm>
        </p:spPr>
        <p:txBody>
          <a:bodyPr/>
          <a:lstStyle/>
          <a:p>
            <a:pPr marL="0" indent="0">
              <a:buNone/>
              <a:defRPr/>
            </a:pPr>
            <a:r>
              <a:rPr lang="en-GB" dirty="0"/>
              <a:t>Merkel cells contribute to sensation in the skin.</a:t>
            </a:r>
          </a:p>
          <a:p>
            <a:pPr>
              <a:buFont typeface="Arial" panose="020B0604020202020204" pitchFamily="34" charset="0"/>
              <a:buChar char="•"/>
              <a:defRPr/>
            </a:pPr>
            <a:endParaRPr lang="en-GB" dirty="0"/>
          </a:p>
        </p:txBody>
      </p:sp>
      <p:pic>
        <p:nvPicPr>
          <p:cNvPr id="5" name="Picture 4">
            <a:extLst>
              <a:ext uri="{FF2B5EF4-FFF2-40B4-BE49-F238E27FC236}">
                <a16:creationId xmlns:a16="http://schemas.microsoft.com/office/drawing/2014/main" id="{EE5B7FB4-4E87-2DBE-1969-39E5A145E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17638"/>
            <a:ext cx="4114800" cy="4807910"/>
          </a:xfrm>
          <a:prstGeom prst="rect">
            <a:avLst/>
          </a:prstGeom>
        </p:spPr>
      </p:pic>
    </p:spTree>
    <p:extLst>
      <p:ext uri="{BB962C8B-B14F-4D97-AF65-F5344CB8AC3E}">
        <p14:creationId xmlns:p14="http://schemas.microsoft.com/office/powerpoint/2010/main" val="1577275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Carotene</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77812" y="1628801"/>
            <a:ext cx="8254628" cy="3240360"/>
          </a:xfrm>
        </p:spPr>
        <p:txBody>
          <a:bodyPr/>
          <a:lstStyle/>
          <a:p>
            <a:pPr marL="0" indent="0">
              <a:buNone/>
              <a:defRPr/>
            </a:pPr>
            <a:r>
              <a:rPr lang="en-GB" sz="2800" dirty="0">
                <a:latin typeface="Comic Sans MS" panose="030F0702030302020204" pitchFamily="66" charset="0"/>
              </a:rPr>
              <a:t>Carotene is a pigment that occurs in epidermal cells and is yellow. </a:t>
            </a:r>
          </a:p>
          <a:p>
            <a:pPr marL="0" indent="0">
              <a:buNone/>
              <a:defRPr/>
            </a:pPr>
            <a:endParaRPr lang="en-GB" sz="2800" dirty="0">
              <a:latin typeface="Comic Sans MS" panose="030F0702030302020204" pitchFamily="66" charset="0"/>
            </a:endParaRPr>
          </a:p>
          <a:p>
            <a:pPr marL="0" indent="0">
              <a:buNone/>
              <a:defRPr/>
            </a:pPr>
            <a:r>
              <a:rPr lang="en-GB" sz="2800" dirty="0">
                <a:latin typeface="Comic Sans MS" panose="030F0702030302020204" pitchFamily="66" charset="0"/>
              </a:rPr>
              <a:t>If there is more melanin produced in the skin, then carotene contributes less to skin colour. </a:t>
            </a:r>
          </a:p>
        </p:txBody>
      </p:sp>
    </p:spTree>
    <p:extLst>
      <p:ext uri="{BB962C8B-B14F-4D97-AF65-F5344CB8AC3E}">
        <p14:creationId xmlns:p14="http://schemas.microsoft.com/office/powerpoint/2010/main" val="1080537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200" b="1" dirty="0">
                <a:solidFill>
                  <a:schemeClr val="bg1"/>
                </a:solidFill>
                <a:latin typeface="Comic Sans MS" panose="030F0702030302020204" pitchFamily="66" charset="0"/>
                <a:ea typeface="Calibri" charset="0"/>
                <a:cs typeface="Calibri" charset="0"/>
              </a:rPr>
              <a:t>3 Main Layers of the Skin</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Skin layers">
            <a:extLst>
              <a:ext uri="{FF2B5EF4-FFF2-40B4-BE49-F238E27FC236}">
                <a16:creationId xmlns:a16="http://schemas.microsoft.com/office/drawing/2014/main" id="{3FB3B551-4A0F-7BEC-88A8-89FFBF13C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93850"/>
            <a:ext cx="91440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13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Desquamation</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2BE52C1-B21D-79D7-195F-53C1F64B9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66" y="2348880"/>
            <a:ext cx="7256880" cy="380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C9773F5-3071-D84D-B19B-3C554ED1AC35}"/>
              </a:ext>
            </a:extLst>
          </p:cNvPr>
          <p:cNvSpPr txBox="1"/>
          <p:nvPr/>
        </p:nvSpPr>
        <p:spPr>
          <a:xfrm>
            <a:off x="277812" y="1628800"/>
            <a:ext cx="8686676" cy="461665"/>
          </a:xfrm>
          <a:prstGeom prst="rect">
            <a:avLst/>
          </a:prstGeom>
          <a:noFill/>
        </p:spPr>
        <p:txBody>
          <a:bodyPr wrap="square" rtlCol="0">
            <a:spAutoFit/>
          </a:bodyPr>
          <a:lstStyle/>
          <a:p>
            <a:r>
              <a:rPr lang="en-GB" sz="2400" dirty="0">
                <a:latin typeface="Comic Sans MS" panose="030F0702030302020204" pitchFamily="66" charset="0"/>
              </a:rPr>
              <a:t>Desquamation is the natural process of shedding dead skin.</a:t>
            </a:r>
          </a:p>
        </p:txBody>
      </p:sp>
    </p:spTree>
    <p:extLst>
      <p:ext uri="{BB962C8B-B14F-4D97-AF65-F5344CB8AC3E}">
        <p14:creationId xmlns:p14="http://schemas.microsoft.com/office/powerpoint/2010/main" val="3978124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200" b="1" dirty="0">
                <a:solidFill>
                  <a:schemeClr val="bg1"/>
                </a:solidFill>
                <a:latin typeface="Comic Sans MS" panose="030F0702030302020204" pitchFamily="66" charset="0"/>
                <a:ea typeface="Calibri" charset="0"/>
                <a:cs typeface="Calibri" charset="0"/>
              </a:rPr>
              <a:t>3 Layers of the Skin</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43508" y="1412876"/>
            <a:ext cx="8856984" cy="4525963"/>
          </a:xfrm>
        </p:spPr>
        <p:txBody>
          <a:bodyPr/>
          <a:lstStyle/>
          <a:p>
            <a:r>
              <a:rPr lang="en-GB" sz="2400" dirty="0">
                <a:effectLst/>
                <a:latin typeface="Comic Sans MS" panose="030F0702030302020204" pitchFamily="66" charset="0"/>
                <a:ea typeface="Times New Roman" panose="02020603050405020304" pitchFamily="18" charset="0"/>
                <a:cs typeface="Arial" panose="020B0604020202020204" pitchFamily="34" charset="0"/>
              </a:rPr>
              <a:t>The skin can be divided into two distinct layers:-</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2400" dirty="0">
                <a:effectLst/>
                <a:latin typeface="Comic Sans MS" panose="030F0702030302020204" pitchFamily="66" charset="0"/>
                <a:ea typeface="Times New Roman" panose="02020603050405020304" pitchFamily="18" charset="0"/>
                <a:cs typeface="Arial" panose="020B0604020202020204" pitchFamily="34" charset="0"/>
              </a:rPr>
              <a:t>The </a:t>
            </a:r>
            <a:r>
              <a:rPr lang="en-GB" sz="2400" b="1"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EPIDERMIS</a:t>
            </a:r>
            <a:r>
              <a:rPr lang="en-GB" sz="2400" b="1" dirty="0">
                <a:effectLst/>
                <a:latin typeface="Comic Sans MS" panose="030F0702030302020204" pitchFamily="66" charset="0"/>
                <a:ea typeface="Times New Roman" panose="02020603050405020304" pitchFamily="18" charset="0"/>
                <a:cs typeface="Arial" panose="020B0604020202020204" pitchFamily="34" charset="0"/>
              </a:rPr>
              <a:t> – </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the outer thinner layer (most superficial).</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2400" dirty="0">
                <a:effectLst/>
                <a:latin typeface="Comic Sans MS" panose="030F0702030302020204" pitchFamily="66" charset="0"/>
                <a:ea typeface="Times New Roman" panose="02020603050405020304" pitchFamily="18" charset="0"/>
                <a:cs typeface="Arial" panose="020B0604020202020204" pitchFamily="34" charset="0"/>
              </a:rPr>
              <a:t>The </a:t>
            </a:r>
            <a:r>
              <a:rPr lang="en-GB" sz="2400" b="1" dirty="0">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DERMIS</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 – the inner thicker layer.</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2400" dirty="0">
                <a:effectLst/>
                <a:latin typeface="Comic Sans MS" panose="030F0702030302020204" pitchFamily="66" charset="0"/>
                <a:ea typeface="Times New Roman" panose="02020603050405020304" pitchFamily="18" charset="0"/>
                <a:cs typeface="Arial" panose="020B0604020202020204" pitchFamily="34" charset="0"/>
              </a:rPr>
              <a:t>The </a:t>
            </a:r>
            <a:r>
              <a:rPr lang="en-GB" sz="2400" b="1" dirty="0">
                <a:solidFill>
                  <a:schemeClr val="accent6">
                    <a:lumMod val="75000"/>
                  </a:schemeClr>
                </a:solidFill>
                <a:effectLst/>
                <a:latin typeface="Comic Sans MS" panose="030F0702030302020204" pitchFamily="66" charset="0"/>
                <a:ea typeface="Times New Roman" panose="02020603050405020304" pitchFamily="18" charset="0"/>
                <a:cs typeface="Arial" panose="020B0604020202020204" pitchFamily="34" charset="0"/>
              </a:rPr>
              <a:t>SUBCUTANEOUS</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 layer is attached to the underlying organs and tissues lies below the dermis. </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GB" sz="2400" dirty="0"/>
          </a:p>
        </p:txBody>
      </p:sp>
      <p:pic>
        <p:nvPicPr>
          <p:cNvPr id="1026" name="Picture 2">
            <a:extLst>
              <a:ext uri="{FF2B5EF4-FFF2-40B4-BE49-F238E27FC236}">
                <a16:creationId xmlns:a16="http://schemas.microsoft.com/office/drawing/2014/main" id="{5BECF926-452E-8CF8-3659-E9E9BC6DF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949700"/>
            <a:ext cx="4896544" cy="27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081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fltVal val="0"/>
                                          </p:val>
                                        </p:tav>
                                        <p:tav tm="100000">
                                          <p:val>
                                            <p:strVal val="#ppt_w"/>
                                          </p:val>
                                        </p:tav>
                                      </p:tavLst>
                                    </p:anim>
                                    <p:anim calcmode="lin" valueType="num">
                                      <p:cBhvr>
                                        <p:cTn id="27" dur="1000" fill="hold"/>
                                        <p:tgtEl>
                                          <p:spTgt spid="1026"/>
                                        </p:tgtEl>
                                        <p:attrNameLst>
                                          <p:attrName>ppt_h</p:attrName>
                                        </p:attrNameLst>
                                      </p:cBhvr>
                                      <p:tavLst>
                                        <p:tav tm="0">
                                          <p:val>
                                            <p:fltVal val="0"/>
                                          </p:val>
                                        </p:tav>
                                        <p:tav tm="100000">
                                          <p:val>
                                            <p:strVal val="#ppt_h"/>
                                          </p:val>
                                        </p:tav>
                                      </p:tavLst>
                                    </p:anim>
                                    <p:anim calcmode="lin" valueType="num">
                                      <p:cBhvr>
                                        <p:cTn id="28" dur="1000" fill="hold"/>
                                        <p:tgtEl>
                                          <p:spTgt spid="1026"/>
                                        </p:tgtEl>
                                        <p:attrNameLst>
                                          <p:attrName>style.rotation</p:attrName>
                                        </p:attrNameLst>
                                      </p:cBhvr>
                                      <p:tavLst>
                                        <p:tav tm="0">
                                          <p:val>
                                            <p:fltVal val="90"/>
                                          </p:val>
                                        </p:tav>
                                        <p:tav tm="100000">
                                          <p:val>
                                            <p:fltVal val="0"/>
                                          </p:val>
                                        </p:tav>
                                      </p:tavLst>
                                    </p:anim>
                                    <p:animEffect transition="in" filter="fade">
                                      <p:cBhvr>
                                        <p:cTn id="2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r>
              <a:rPr lang="en-GB" altLang="en-US" sz="3600" b="1" dirty="0">
                <a:solidFill>
                  <a:schemeClr val="bg1"/>
                </a:solidFill>
                <a:latin typeface="Comic Sans MS" panose="030F0702030302020204" pitchFamily="66" charset="0"/>
                <a:ea typeface="Calibri" charset="0"/>
                <a:cs typeface="Calibri" charset="0"/>
              </a:rPr>
              <a:t>The Epidermis</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504" y="1268760"/>
            <a:ext cx="8229600" cy="4525963"/>
          </a:xfrm>
        </p:spPr>
        <p:txBody>
          <a:bodyPr/>
          <a:lstStyle/>
          <a:p>
            <a:pPr marL="457200" indent="-457200" algn="l" eaLnBrk="1" hangingPunct="1">
              <a:buFont typeface="Arial" panose="020B0604020202020204" pitchFamily="34" charset="0"/>
              <a:buChar char="•"/>
            </a:pPr>
            <a:r>
              <a:rPr lang="en-GB" altLang="en-US" sz="3200" dirty="0">
                <a:solidFill>
                  <a:schemeClr val="tx1"/>
                </a:solidFill>
                <a:latin typeface="Comic Sans MS" panose="030F0702030302020204" pitchFamily="66" charset="0"/>
              </a:rPr>
              <a:t>Topmost layer of the skin.</a:t>
            </a:r>
          </a:p>
          <a:p>
            <a:pPr marL="457200" indent="-457200" algn="l" eaLnBrk="1" hangingPunct="1">
              <a:buFont typeface="Arial" panose="020B0604020202020204" pitchFamily="34" charset="0"/>
              <a:buChar char="•"/>
            </a:pPr>
            <a:r>
              <a:rPr lang="en-GB" altLang="en-US" sz="3200" b="1" dirty="0">
                <a:solidFill>
                  <a:srgbClr val="C00000"/>
                </a:solidFill>
                <a:latin typeface="Comic Sans MS" panose="030F0702030302020204" pitchFamily="66" charset="0"/>
              </a:rPr>
              <a:t>Made up of 5 different layers.</a:t>
            </a:r>
          </a:p>
          <a:p>
            <a:pPr marL="457200" indent="-457200" algn="l" eaLnBrk="1" hangingPunct="1">
              <a:buFont typeface="Arial" panose="020B0604020202020204" pitchFamily="34" charset="0"/>
              <a:buChar char="•"/>
            </a:pPr>
            <a:r>
              <a:rPr lang="en-GB" altLang="en-US" sz="3200" dirty="0">
                <a:solidFill>
                  <a:schemeClr val="tx1"/>
                </a:solidFill>
                <a:latin typeface="Comic Sans MS" panose="030F0702030302020204" pitchFamily="66" charset="0"/>
              </a:rPr>
              <a:t>Epidermal cells.</a:t>
            </a:r>
          </a:p>
          <a:p>
            <a:pPr marL="457200" indent="-457200" algn="l" eaLnBrk="1" hangingPunct="1">
              <a:buFont typeface="Arial" panose="020B0604020202020204" pitchFamily="34" charset="0"/>
              <a:buChar char="•"/>
            </a:pPr>
            <a:r>
              <a:rPr lang="en-GB" altLang="en-US" sz="3200" dirty="0">
                <a:solidFill>
                  <a:schemeClr val="tx1"/>
                </a:solidFill>
                <a:latin typeface="Comic Sans MS" panose="030F0702030302020204" pitchFamily="66" charset="0"/>
              </a:rPr>
              <a:t>Barrier between you and outside world.</a:t>
            </a:r>
          </a:p>
          <a:p>
            <a:pPr marL="457200" indent="-457200" algn="l" eaLnBrk="1" hangingPunct="1">
              <a:buFont typeface="Arial" panose="020B0604020202020204" pitchFamily="34" charset="0"/>
              <a:buChar char="•"/>
            </a:pPr>
            <a:r>
              <a:rPr lang="en-GB" altLang="en-US" sz="3200" dirty="0">
                <a:solidFill>
                  <a:schemeClr val="tx1"/>
                </a:solidFill>
                <a:latin typeface="Comic Sans MS" panose="030F0702030302020204" pitchFamily="66" charset="0"/>
              </a:rPr>
              <a:t>Made up of three different types of epidermal cells:</a:t>
            </a:r>
          </a:p>
          <a:p>
            <a:pPr marL="0" indent="0" algn="l" eaLnBrk="1" hangingPunct="1">
              <a:buNone/>
            </a:pPr>
            <a:r>
              <a:rPr lang="en-GB" altLang="en-US" sz="3200" dirty="0">
                <a:solidFill>
                  <a:schemeClr val="tx1"/>
                </a:solidFill>
                <a:latin typeface="Comic Sans MS" panose="030F0702030302020204" pitchFamily="66" charset="0"/>
              </a:rPr>
              <a:t>         </a:t>
            </a:r>
            <a:r>
              <a:rPr lang="en-GB" altLang="en-US" sz="3200" dirty="0">
                <a:solidFill>
                  <a:srgbClr val="0070C0"/>
                </a:solidFill>
                <a:latin typeface="Comic Sans MS" panose="030F0702030302020204" pitchFamily="66" charset="0"/>
              </a:rPr>
              <a:t>- </a:t>
            </a:r>
            <a:r>
              <a:rPr lang="en-GB" altLang="en-US" sz="2800" b="1" dirty="0">
                <a:solidFill>
                  <a:srgbClr val="0070C0"/>
                </a:solidFill>
                <a:latin typeface="Comic Sans MS" panose="030F0702030302020204" pitchFamily="66" charset="0"/>
              </a:rPr>
              <a:t>Keratinocytes </a:t>
            </a:r>
          </a:p>
          <a:p>
            <a:pPr marL="0" indent="0" algn="l" eaLnBrk="1" hangingPunct="1">
              <a:buNone/>
            </a:pPr>
            <a:r>
              <a:rPr lang="en-GB" altLang="en-US" sz="2800" b="1" dirty="0">
                <a:solidFill>
                  <a:srgbClr val="0070C0"/>
                </a:solidFill>
                <a:latin typeface="Comic Sans MS" panose="030F0702030302020204" pitchFamily="66" charset="0"/>
              </a:rPr>
              <a:t>      - Melanocytes</a:t>
            </a:r>
          </a:p>
          <a:p>
            <a:pPr marL="0" indent="0" algn="l" eaLnBrk="1" hangingPunct="1">
              <a:buNone/>
            </a:pPr>
            <a:r>
              <a:rPr lang="en-GB" altLang="en-US" sz="2800" b="1" dirty="0">
                <a:solidFill>
                  <a:srgbClr val="0070C0"/>
                </a:solidFill>
                <a:latin typeface="Comic Sans MS" panose="030F0702030302020204" pitchFamily="66" charset="0"/>
              </a:rPr>
              <a:t>      - </a:t>
            </a:r>
            <a:r>
              <a:rPr lang="en-GB" altLang="en-US" sz="2800" b="1" dirty="0" err="1">
                <a:solidFill>
                  <a:srgbClr val="0070C0"/>
                </a:solidFill>
                <a:latin typeface="Comic Sans MS" panose="030F0702030302020204" pitchFamily="66" charset="0"/>
              </a:rPr>
              <a:t>Langerhan</a:t>
            </a:r>
            <a:r>
              <a:rPr lang="en-GB" altLang="en-US" sz="2800" b="1" dirty="0">
                <a:solidFill>
                  <a:srgbClr val="0070C0"/>
                </a:solidFill>
                <a:latin typeface="Comic Sans MS" panose="030F0702030302020204" pitchFamily="66" charset="0"/>
              </a:rPr>
              <a:t> cells</a:t>
            </a:r>
            <a:endParaRPr lang="en-GB" sz="2800" b="1" dirty="0">
              <a:solidFill>
                <a:srgbClr val="0070C0"/>
              </a:solidFill>
              <a:latin typeface="Comic Sans MS" panose="030F0702030302020204" pitchFamily="66" charset="0"/>
            </a:endParaRPr>
          </a:p>
          <a:p>
            <a:pPr>
              <a:buFont typeface="Arial" panose="020B0604020202020204" pitchFamily="34" charset="0"/>
              <a:buChar char="•"/>
              <a:defRPr/>
            </a:pPr>
            <a:endParaRPr lang="en-GB" dirty="0"/>
          </a:p>
        </p:txBody>
      </p:sp>
    </p:spTree>
    <p:extLst>
      <p:ext uri="{BB962C8B-B14F-4D97-AF65-F5344CB8AC3E}">
        <p14:creationId xmlns:p14="http://schemas.microsoft.com/office/powerpoint/2010/main" val="2192545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endParaRPr lang="en-GB" altLang="en-US" sz="2800" b="1" dirty="0">
              <a:solidFill>
                <a:schemeClr val="bg1"/>
              </a:solidFill>
              <a:latin typeface="Calibri" charset="0"/>
              <a:ea typeface="Calibri" charset="0"/>
              <a:cs typeface="Calibri" charset="0"/>
            </a:endParaRP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504" y="1988840"/>
            <a:ext cx="3888432" cy="2950815"/>
          </a:xfrm>
        </p:spPr>
        <p:txBody>
          <a:bodyPr/>
          <a:lstStyle/>
          <a:p>
            <a:pPr marL="0" indent="0">
              <a:buNone/>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The </a:t>
            </a:r>
            <a:r>
              <a:rPr lang="en-GB" sz="2400" b="1" dirty="0">
                <a:effectLst/>
                <a:latin typeface="Comic Sans MS" panose="030F0702030302020204" pitchFamily="66" charset="0"/>
                <a:ea typeface="Times New Roman" panose="02020603050405020304" pitchFamily="18" charset="0"/>
                <a:cs typeface="Arial" panose="020B0604020202020204" pitchFamily="34" charset="0"/>
              </a:rPr>
              <a:t>five </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layers of the </a:t>
            </a:r>
            <a:r>
              <a:rPr lang="en-GB" sz="2400" b="1" dirty="0">
                <a:effectLst/>
                <a:latin typeface="Comic Sans MS" panose="030F0702030302020204" pitchFamily="66" charset="0"/>
                <a:ea typeface="Times New Roman" panose="02020603050405020304" pitchFamily="18" charset="0"/>
                <a:cs typeface="Arial" panose="020B0604020202020204" pitchFamily="34" charset="0"/>
              </a:rPr>
              <a:t>epidermis</a:t>
            </a:r>
            <a:r>
              <a:rPr lang="en-GB" sz="2400" dirty="0">
                <a:effectLst/>
                <a:latin typeface="Comic Sans MS" panose="030F0702030302020204" pitchFamily="66" charset="0"/>
                <a:ea typeface="Times New Roman" panose="02020603050405020304" pitchFamily="18" charset="0"/>
                <a:cs typeface="Arial" panose="020B0604020202020204" pitchFamily="34" charset="0"/>
              </a:rPr>
              <a:t> are:</a:t>
            </a:r>
          </a:p>
          <a:p>
            <a:pPr marL="0" indent="0">
              <a:buNone/>
            </a:pP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Stratum Corneum. </a:t>
            </a:r>
          </a:p>
          <a:p>
            <a:pPr marL="342900" lvl="0" indent="-342900">
              <a:buFont typeface="+mj-lt"/>
              <a:buAutoNum type="arabicPeriod"/>
              <a:tabLst>
                <a:tab pos="457200" algn="l"/>
              </a:tabLst>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Stratum Lucidum.             </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Stratum Granulosum.        </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Stratum Spinosum.           </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en-GB" sz="2400" dirty="0">
                <a:effectLst/>
                <a:latin typeface="Comic Sans MS" panose="030F0702030302020204" pitchFamily="66" charset="0"/>
                <a:ea typeface="Times New Roman" panose="02020603050405020304" pitchFamily="18" charset="0"/>
                <a:cs typeface="Arial" panose="020B0604020202020204" pitchFamily="34" charset="0"/>
              </a:rPr>
              <a:t>Stratum Germinativum.    </a:t>
            </a:r>
            <a:endParaRPr lang="en-GB"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GB" dirty="0"/>
          </a:p>
          <a:p>
            <a:pPr>
              <a:buFont typeface="Arial" panose="020B0604020202020204" pitchFamily="34" charset="0"/>
              <a:buChar char="•"/>
              <a:defRPr/>
            </a:pPr>
            <a:endParaRPr lang="en-GB" dirty="0"/>
          </a:p>
        </p:txBody>
      </p:sp>
      <p:pic>
        <p:nvPicPr>
          <p:cNvPr id="4" name="Picture 3">
            <a:extLst>
              <a:ext uri="{FF2B5EF4-FFF2-40B4-BE49-F238E27FC236}">
                <a16:creationId xmlns:a16="http://schemas.microsoft.com/office/drawing/2014/main" id="{8A09E8E4-0BF9-0CCD-1D6F-73F62CA554F1}"/>
              </a:ext>
            </a:extLst>
          </p:cNvPr>
          <p:cNvPicPr>
            <a:picLocks noChangeAspect="1"/>
          </p:cNvPicPr>
          <p:nvPr/>
        </p:nvPicPr>
        <p:blipFill rotWithShape="1">
          <a:blip r:embed="rId4">
            <a:extLst>
              <a:ext uri="{28A0092B-C50C-407E-A947-70E740481C1C}">
                <a14:useLocalDpi xmlns:a14="http://schemas.microsoft.com/office/drawing/2010/main" val="0"/>
              </a:ext>
            </a:extLst>
          </a:blip>
          <a:srcRect l="3657" t="16273" r="29588"/>
          <a:stretch/>
        </p:blipFill>
        <p:spPr>
          <a:xfrm>
            <a:off x="3779911" y="1417638"/>
            <a:ext cx="5256585" cy="4747666"/>
          </a:xfrm>
          <a:prstGeom prst="rect">
            <a:avLst/>
          </a:prstGeom>
        </p:spPr>
      </p:pic>
    </p:spTree>
    <p:extLst>
      <p:ext uri="{BB962C8B-B14F-4D97-AF65-F5344CB8AC3E}">
        <p14:creationId xmlns:p14="http://schemas.microsoft.com/office/powerpoint/2010/main" val="10750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endParaRPr lang="en-GB" altLang="en-US" sz="2800" b="1" dirty="0">
              <a:solidFill>
                <a:schemeClr val="bg1"/>
              </a:solidFill>
              <a:latin typeface="Calibri" charset="0"/>
              <a:ea typeface="Calibri" charset="0"/>
              <a:cs typeface="Calibri" charset="0"/>
            </a:endParaRP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75CF601-8B5E-80E6-084F-F9503B26D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50433"/>
            <a:ext cx="9144000" cy="5507567"/>
          </a:xfrm>
          <a:prstGeom prst="rect">
            <a:avLst/>
          </a:prstGeom>
        </p:spPr>
      </p:pic>
    </p:spTree>
    <p:extLst>
      <p:ext uri="{BB962C8B-B14F-4D97-AF65-F5344CB8AC3E}">
        <p14:creationId xmlns:p14="http://schemas.microsoft.com/office/powerpoint/2010/main" val="2922778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7812" y="-1018"/>
            <a:ext cx="8408988" cy="1143000"/>
          </a:xfrm>
        </p:spPr>
        <p:txBody>
          <a:bodyPr/>
          <a:lstStyle/>
          <a:p>
            <a:pPr algn="l"/>
            <a:endParaRPr lang="en-GB" altLang="en-US" sz="2800" b="1" dirty="0">
              <a:solidFill>
                <a:schemeClr val="bg1"/>
              </a:solidFill>
              <a:latin typeface="Calibri" charset="0"/>
              <a:ea typeface="Calibri" charset="0"/>
              <a:cs typeface="Calibri" charset="0"/>
            </a:endParaRP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pidermis_Full_lucid">
            <a:hlinkClick r:id="rId4" tooltip="View Full-Size"/>
            <a:extLst>
              <a:ext uri="{FF2B5EF4-FFF2-40B4-BE49-F238E27FC236}">
                <a16:creationId xmlns:a16="http://schemas.microsoft.com/office/drawing/2014/main" id="{107F9F45-0547-20E7-5E20-F737B0528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68" y="1471044"/>
            <a:ext cx="8748464" cy="4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280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160337"/>
            <a:ext cx="8408988" cy="1143000"/>
          </a:xfrm>
        </p:spPr>
        <p:txBody>
          <a:bodyPr/>
          <a:lstStyle/>
          <a:p>
            <a:pPr algn="l"/>
            <a:r>
              <a:rPr lang="en-GB" altLang="en-US" sz="3200" b="1" dirty="0">
                <a:solidFill>
                  <a:schemeClr val="bg1"/>
                </a:solidFill>
                <a:latin typeface="Comic Sans MS" panose="030F0702030302020204" pitchFamily="66" charset="0"/>
                <a:ea typeface="Calibri" charset="0"/>
                <a:cs typeface="Calibri" charset="0"/>
              </a:rPr>
              <a:t>Cornified and </a:t>
            </a:r>
            <a:r>
              <a:rPr lang="en-GB" altLang="en-US" sz="3200" b="1" dirty="0" err="1">
                <a:solidFill>
                  <a:schemeClr val="bg1"/>
                </a:solidFill>
                <a:latin typeface="Comic Sans MS" panose="030F0702030302020204" pitchFamily="66" charset="0"/>
                <a:ea typeface="Calibri" charset="0"/>
                <a:cs typeface="Calibri" charset="0"/>
              </a:rPr>
              <a:t>Malphigian</a:t>
            </a:r>
            <a:r>
              <a:rPr lang="en-GB" altLang="en-US" sz="3200" b="1" dirty="0">
                <a:solidFill>
                  <a:schemeClr val="bg1"/>
                </a:solidFill>
                <a:latin typeface="Comic Sans MS" panose="030F0702030302020204" pitchFamily="66" charset="0"/>
                <a:ea typeface="Calibri" charset="0"/>
                <a:cs typeface="Calibri" charset="0"/>
              </a:rPr>
              <a:t> Layer</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504" y="1409701"/>
            <a:ext cx="5184576" cy="4525963"/>
          </a:xfrm>
        </p:spPr>
        <p:txBody>
          <a:bodyPr/>
          <a:lstStyle/>
          <a:p>
            <a:pPr marL="0" indent="0">
              <a:buNone/>
              <a:defRPr/>
            </a:pPr>
            <a:r>
              <a:rPr lang="en-GB" sz="2800" dirty="0">
                <a:latin typeface="Comic Sans MS" panose="030F0702030302020204" pitchFamily="66" charset="0"/>
              </a:rPr>
              <a:t>The cornified layer is made up of the:</a:t>
            </a:r>
          </a:p>
          <a:p>
            <a:pPr>
              <a:buFont typeface="Arial" panose="020B0604020202020204" pitchFamily="34" charset="0"/>
              <a:buChar char="•"/>
              <a:defRPr/>
            </a:pPr>
            <a:r>
              <a:rPr lang="en-GB" sz="2800" dirty="0">
                <a:latin typeface="Comic Sans MS" panose="030F0702030302020204" pitchFamily="66" charset="0"/>
              </a:rPr>
              <a:t>Stratum Corneum </a:t>
            </a:r>
          </a:p>
          <a:p>
            <a:pPr>
              <a:buFont typeface="Arial" panose="020B0604020202020204" pitchFamily="34" charset="0"/>
              <a:buChar char="•"/>
              <a:defRPr/>
            </a:pPr>
            <a:r>
              <a:rPr lang="en-GB" sz="2800" dirty="0">
                <a:latin typeface="Comic Sans MS" panose="030F0702030302020204" pitchFamily="66" charset="0"/>
              </a:rPr>
              <a:t>Stratum Lucidum</a:t>
            </a:r>
          </a:p>
          <a:p>
            <a:pPr>
              <a:buFont typeface="Arial" panose="020B0604020202020204" pitchFamily="34" charset="0"/>
              <a:buChar char="•"/>
              <a:defRPr/>
            </a:pPr>
            <a:r>
              <a:rPr lang="en-GB" sz="2800" dirty="0">
                <a:latin typeface="Comic Sans MS" panose="030F0702030302020204" pitchFamily="66" charset="0"/>
              </a:rPr>
              <a:t>Stratum Granulosum</a:t>
            </a:r>
          </a:p>
          <a:p>
            <a:pPr marL="0" indent="0">
              <a:buNone/>
              <a:defRPr/>
            </a:pPr>
            <a:endParaRPr lang="en-GB" sz="2800" dirty="0">
              <a:latin typeface="Comic Sans MS" panose="030F0702030302020204" pitchFamily="66" charset="0"/>
            </a:endParaRPr>
          </a:p>
          <a:p>
            <a:pPr marL="0" indent="0">
              <a:buNone/>
              <a:defRPr/>
            </a:pPr>
            <a:r>
              <a:rPr lang="en-GB" sz="2800" dirty="0">
                <a:latin typeface="Comic Sans MS" panose="030F0702030302020204" pitchFamily="66" charset="0"/>
              </a:rPr>
              <a:t>The </a:t>
            </a:r>
            <a:r>
              <a:rPr lang="en-GB" sz="2800" dirty="0" err="1">
                <a:latin typeface="Comic Sans MS" panose="030F0702030302020204" pitchFamily="66" charset="0"/>
              </a:rPr>
              <a:t>malphigian</a:t>
            </a:r>
            <a:r>
              <a:rPr lang="en-GB" sz="2800" dirty="0">
                <a:latin typeface="Comic Sans MS" panose="030F0702030302020204" pitchFamily="66" charset="0"/>
              </a:rPr>
              <a:t> layer is made up of: </a:t>
            </a:r>
          </a:p>
          <a:p>
            <a:pPr>
              <a:defRPr/>
            </a:pPr>
            <a:r>
              <a:rPr lang="en-GB" sz="2800" dirty="0">
                <a:latin typeface="Comic Sans MS" panose="030F0702030302020204" pitchFamily="66" charset="0"/>
              </a:rPr>
              <a:t>Stratum Spinosum</a:t>
            </a:r>
          </a:p>
          <a:p>
            <a:pPr>
              <a:buFont typeface="Arial" panose="020B0604020202020204" pitchFamily="34" charset="0"/>
              <a:buChar char="•"/>
              <a:defRPr/>
            </a:pPr>
            <a:r>
              <a:rPr lang="en-GB" sz="2800" dirty="0">
                <a:latin typeface="Comic Sans MS" panose="030F0702030302020204" pitchFamily="66" charset="0"/>
              </a:rPr>
              <a:t>Stratum Germinativum</a:t>
            </a:r>
          </a:p>
        </p:txBody>
      </p:sp>
      <p:pic>
        <p:nvPicPr>
          <p:cNvPr id="4" name="Picture 3">
            <a:extLst>
              <a:ext uri="{FF2B5EF4-FFF2-40B4-BE49-F238E27FC236}">
                <a16:creationId xmlns:a16="http://schemas.microsoft.com/office/drawing/2014/main" id="{C7222CB4-33DD-92FF-6C1E-D45AB68F5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303338"/>
            <a:ext cx="4065488" cy="5399798"/>
          </a:xfrm>
          <a:prstGeom prst="rect">
            <a:avLst/>
          </a:prstGeom>
        </p:spPr>
      </p:pic>
    </p:spTree>
    <p:extLst>
      <p:ext uri="{BB962C8B-B14F-4D97-AF65-F5344CB8AC3E}">
        <p14:creationId xmlns:p14="http://schemas.microsoft.com/office/powerpoint/2010/main" val="610172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3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4144" y="378621"/>
            <a:ext cx="4261872" cy="679449"/>
          </a:xfrm>
        </p:spPr>
        <p:txBody>
          <a:bodyPr/>
          <a:lstStyle/>
          <a:p>
            <a:pPr algn="l"/>
            <a:r>
              <a:rPr lang="en-GB" altLang="en-US" sz="2800" b="1" dirty="0">
                <a:solidFill>
                  <a:schemeClr val="bg1"/>
                </a:solidFill>
                <a:latin typeface="Comic Sans MS" panose="030F0702030302020204" pitchFamily="66" charset="0"/>
                <a:ea typeface="Calibri" charset="0"/>
                <a:cs typeface="Calibri" charset="0"/>
              </a:rPr>
              <a:t>Stratum Basale/</a:t>
            </a:r>
            <a:br>
              <a:rPr lang="en-GB" altLang="en-US" sz="2800" b="1" dirty="0">
                <a:solidFill>
                  <a:schemeClr val="bg1"/>
                </a:solidFill>
                <a:latin typeface="Comic Sans MS" panose="030F0702030302020204" pitchFamily="66" charset="0"/>
                <a:ea typeface="Calibri" charset="0"/>
                <a:cs typeface="Calibri" charset="0"/>
              </a:rPr>
            </a:br>
            <a:r>
              <a:rPr lang="en-GB" altLang="en-US" sz="2800" b="1" dirty="0">
                <a:solidFill>
                  <a:schemeClr val="bg1"/>
                </a:solidFill>
                <a:latin typeface="Comic Sans MS" panose="030F0702030302020204" pitchFamily="66" charset="0"/>
                <a:ea typeface="Calibri" charset="0"/>
                <a:cs typeface="Calibri" charset="0"/>
              </a:rPr>
              <a:t>Stratum germinativum</a:t>
            </a:r>
          </a:p>
        </p:txBody>
      </p:sp>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4638"/>
            <a:ext cx="20113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504" y="1340768"/>
            <a:ext cx="9036496" cy="4525963"/>
          </a:xfrm>
        </p:spPr>
        <p:txBody>
          <a:bodyPr/>
          <a:lstStyle/>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Also known as the basal layer or the stratum germinativum.</a:t>
            </a: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Bottom layer of the epidermis. Basale means bottom.</a:t>
            </a:r>
          </a:p>
          <a:p>
            <a:pPr marL="457200" indent="-457200" algn="l" eaLnBrk="1" hangingPunct="1">
              <a:buFont typeface="Arial" panose="020B0604020202020204" pitchFamily="34" charset="0"/>
              <a:buChar char="•"/>
            </a:pPr>
            <a:r>
              <a:rPr lang="en-GB" altLang="en-US" sz="2400" dirty="0">
                <a:latin typeface="Comic Sans MS" panose="030F0702030302020204" pitchFamily="66" charset="0"/>
              </a:rPr>
              <a:t>Single layer of columnar cells that rest on the basement membrane and contain a nucleus (alive).</a:t>
            </a:r>
            <a:endParaRPr lang="en-GB" altLang="en-US" sz="2400" dirty="0">
              <a:solidFill>
                <a:schemeClr val="tx1"/>
              </a:solidFill>
              <a:latin typeface="Comic Sans MS" panose="030F0702030302020204" pitchFamily="66" charset="0"/>
            </a:endParaRPr>
          </a:p>
          <a:p>
            <a:pPr marL="457200" indent="-457200" algn="l" eaLnBrk="1" hangingPunct="1">
              <a:buFont typeface="Arial" panose="020B0604020202020204" pitchFamily="34" charset="0"/>
              <a:buChar char="•"/>
            </a:pPr>
            <a:r>
              <a:rPr lang="en-GB" altLang="en-US" sz="2400" dirty="0">
                <a:latin typeface="Comic Sans MS" panose="030F0702030302020204" pitchFamily="66" charset="0"/>
              </a:rPr>
              <a:t>This s</a:t>
            </a:r>
            <a:r>
              <a:rPr lang="en-GB" altLang="en-US" sz="2400" dirty="0">
                <a:solidFill>
                  <a:schemeClr val="tx1"/>
                </a:solidFill>
                <a:latin typeface="Comic Sans MS" panose="030F0702030302020204" pitchFamily="66" charset="0"/>
              </a:rPr>
              <a:t>eparates the epidermis and the dermis</a:t>
            </a:r>
          </a:p>
          <a:p>
            <a:pPr marL="457200" indent="-457200" algn="l" eaLnBrk="1" hangingPunct="1">
              <a:buFont typeface="Arial" panose="020B0604020202020204" pitchFamily="34" charset="0"/>
              <a:buChar char="•"/>
            </a:pPr>
            <a:r>
              <a:rPr lang="en-GB" altLang="en-US" sz="2400" dirty="0">
                <a:latin typeface="Comic Sans MS" panose="030F0702030302020204" pitchFamily="66" charset="0"/>
              </a:rPr>
              <a:t>These cells are c</a:t>
            </a:r>
            <a:r>
              <a:rPr lang="en-GB" altLang="en-US" sz="2400" dirty="0">
                <a:solidFill>
                  <a:schemeClr val="tx1"/>
                </a:solidFill>
                <a:latin typeface="Comic Sans MS" panose="030F0702030302020204" pitchFamily="66" charset="0"/>
              </a:rPr>
              <a:t>onstantly dividing and regenerating.</a:t>
            </a:r>
          </a:p>
          <a:p>
            <a:pPr marL="457200" indent="-457200" algn="l" eaLnBrk="1" hangingPunct="1">
              <a:buFont typeface="Arial" panose="020B0604020202020204" pitchFamily="34" charset="0"/>
              <a:buChar char="•"/>
            </a:pPr>
            <a:r>
              <a:rPr lang="en-GB" altLang="en-US" sz="2400" dirty="0">
                <a:solidFill>
                  <a:schemeClr val="tx1"/>
                </a:solidFill>
                <a:latin typeface="Comic Sans MS" panose="030F0702030302020204" pitchFamily="66" charset="0"/>
              </a:rPr>
              <a:t>Cells divide by a process called mitosis where the old cells are pushed up to next layer.</a:t>
            </a:r>
            <a:endParaRPr lang="en-US" altLang="en-US" sz="2400" dirty="0">
              <a:solidFill>
                <a:schemeClr val="tx1"/>
              </a:solidFill>
              <a:latin typeface="Comic Sans MS" panose="030F0702030302020204" pitchFamily="66" charset="0"/>
            </a:endParaRPr>
          </a:p>
          <a:p>
            <a:pPr marL="0" indent="0">
              <a:buFont typeface="Arial" panose="020B0604020202020204" pitchFamily="34" charset="0"/>
              <a:buNone/>
              <a:defRPr/>
            </a:pPr>
            <a:endParaRPr lang="en-GB" sz="2400" dirty="0"/>
          </a:p>
          <a:p>
            <a:pPr>
              <a:buFont typeface="Arial" panose="020B0604020202020204" pitchFamily="34" charset="0"/>
              <a:buChar char="•"/>
              <a:defRPr/>
            </a:pPr>
            <a:endParaRPr lang="en-GB" dirty="0"/>
          </a:p>
        </p:txBody>
      </p:sp>
      <p:pic>
        <p:nvPicPr>
          <p:cNvPr id="4" name="Picture 3">
            <a:extLst>
              <a:ext uri="{FF2B5EF4-FFF2-40B4-BE49-F238E27FC236}">
                <a16:creationId xmlns:a16="http://schemas.microsoft.com/office/drawing/2014/main" id="{FD80E289-6AAF-AF9C-3B26-AF94C40593AF}"/>
              </a:ext>
            </a:extLst>
          </p:cNvPr>
          <p:cNvPicPr>
            <a:picLocks noChangeAspect="1"/>
          </p:cNvPicPr>
          <p:nvPr/>
        </p:nvPicPr>
        <p:blipFill>
          <a:blip r:embed="rId4"/>
          <a:stretch>
            <a:fillRect/>
          </a:stretch>
        </p:blipFill>
        <p:spPr>
          <a:xfrm>
            <a:off x="1691680" y="4797152"/>
            <a:ext cx="5688632" cy="2004442"/>
          </a:xfrm>
          <a:prstGeom prst="rect">
            <a:avLst/>
          </a:prstGeom>
        </p:spPr>
      </p:pic>
    </p:spTree>
    <p:extLst>
      <p:ext uri="{BB962C8B-B14F-4D97-AF65-F5344CB8AC3E}">
        <p14:creationId xmlns:p14="http://schemas.microsoft.com/office/powerpoint/2010/main" val="2666186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67707A572EA249B12BBFBF7FC9BCFB" ma:contentTypeVersion="0" ma:contentTypeDescription="Create a new document." ma:contentTypeScope="" ma:versionID="61a0fa81d8907abad2350717ac5e5115">
  <xsd:schema xmlns:xsd="http://www.w3.org/2001/XMLSchema" xmlns:xs="http://www.w3.org/2001/XMLSchema" xmlns:p="http://schemas.microsoft.com/office/2006/metadata/properties" xmlns:ns2="6a6a8440-0aa7-461f-ae7a-bcca76889349" targetNamespace="http://schemas.microsoft.com/office/2006/metadata/properties" ma:root="true" ma:fieldsID="5056dd786202f25ebbd228de58bfe8cf" ns2:_="">
    <xsd:import namespace="6a6a8440-0aa7-461f-ae7a-bcca7688934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a8440-0aa7-461f-ae7a-bcca768893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5CA5718E-FDE3-4DCE-940C-10CD044C2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a8440-0aa7-461f-ae7a-bcca7688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83BF5-B98A-49B3-922B-5CC3BF61B6F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1058</TotalTime>
  <Words>4940</Words>
  <Application>Microsoft Office PowerPoint</Application>
  <PresentationFormat>On-screen Show (4:3)</PresentationFormat>
  <Paragraphs>169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PowerPoint Presentation</vt:lpstr>
      <vt:lpstr>3 Main Layers of the Skin</vt:lpstr>
      <vt:lpstr>3 Layers of the Skin</vt:lpstr>
      <vt:lpstr>The Epidermis</vt:lpstr>
      <vt:lpstr>PowerPoint Presentation</vt:lpstr>
      <vt:lpstr>PowerPoint Presentation</vt:lpstr>
      <vt:lpstr>PowerPoint Presentation</vt:lpstr>
      <vt:lpstr>Cornified and Malphigian Layer</vt:lpstr>
      <vt:lpstr>Stratum Basale/ Stratum germinativum</vt:lpstr>
      <vt:lpstr>Stratum Spinosum</vt:lpstr>
      <vt:lpstr>Stratum Granulosum</vt:lpstr>
      <vt:lpstr>Stratum Lucidum</vt:lpstr>
      <vt:lpstr>Stratum Corneum</vt:lpstr>
      <vt:lpstr>Keratinisation</vt:lpstr>
      <vt:lpstr>Keratinocytes</vt:lpstr>
      <vt:lpstr>Melanocytes</vt:lpstr>
      <vt:lpstr>Langerhan Cells</vt:lpstr>
      <vt:lpstr>Merkel Cells</vt:lpstr>
      <vt:lpstr>Carotene</vt:lpstr>
      <vt:lpstr>Desquamation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willmat</dc:creator>
  <cp:lastModifiedBy>Alison Grattarola</cp:lastModifiedBy>
  <cp:revision>250</cp:revision>
  <cp:lastPrinted>2017-03-27T09:19:50Z</cp:lastPrinted>
  <dcterms:created xsi:type="dcterms:W3CDTF">2013-06-10T13:23:18Z</dcterms:created>
  <dcterms:modified xsi:type="dcterms:W3CDTF">2023-09-14T11:20:56Z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CDZPJN7WH53Y-91-1</vt:lpwstr>
  </property>
  <property fmtid="{D5CDD505-2E9C-101B-9397-08002B2CF9AE}" pid="3" name="_dlc_DocIdItemGuid">
    <vt:lpwstr>8712268e-11eb-4197-8c47-560575bb143b</vt:lpwstr>
  </property>
  <property fmtid="{D5CDD505-2E9C-101B-9397-08002B2CF9AE}" pid="4" name="_dlc_DocIdUrl">
    <vt:lpwstr>http://ntn-mis-shp1/sites/nptcgroupintranet/functional/marketing/_layouts/15/DocIdRedir.aspx?ID=CDZPJN7WH53Y-91-1, CDZPJN7WH53Y-91-1</vt:lpwstr>
  </property>
</Properties>
</file>