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1"/>
  </p:notesMasterIdLst>
  <p:handoutMasterIdLst>
    <p:handoutMasterId r:id="rId12"/>
  </p:handoutMasterIdLst>
  <p:sldIdLst>
    <p:sldId id="258" r:id="rId4"/>
    <p:sldId id="259" r:id="rId5"/>
    <p:sldId id="260" r:id="rId6"/>
    <p:sldId id="261" r:id="rId7"/>
    <p:sldId id="268" r:id="rId8"/>
    <p:sldId id="267" r:id="rId9"/>
    <p:sldId id="262" r:id="rId1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F8FB0CD-4B85-1D4A-9E9B-D0038407E1EE}" type="datetimeFigureOut">
              <a:rPr lang="en-GB" smtClean="0"/>
              <a:t>13/09/2023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E6DE7F-694C-0345-8206-1AF227299DAE}" type="slidenum">
              <a:rPr lang="en-GB" smtClean="0"/>
              <a:t>‹#›</a:t>
            </a:fld>
            <a:endParaRPr lang="en-GB"/>
          </a:p>
        </p:txBody>
      </p:sp>
    </p:spTree>
    <p:extLst>
      <p:ext uri="{BB962C8B-B14F-4D97-AF65-F5344CB8AC3E}">
        <p14:creationId xmlns:p14="http://schemas.microsoft.com/office/powerpoint/2010/main" val="600494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smtClean="0">
                <a:latin typeface="Arial" panose="020B0604020202020204" pitchFamily="34" charset="0"/>
                <a:ea typeface="+mn-ea"/>
                <a:cs typeface="Arial" panose="020B0604020202020204" pitchFamily="34" charset="0"/>
              </a:defRPr>
            </a:lvl1pPr>
          </a:lstStyle>
          <a:p>
            <a:pPr>
              <a:defRPr/>
            </a:pPr>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smtClean="0">
                <a:latin typeface="Arial" panose="020B0604020202020204" pitchFamily="34" charset="0"/>
                <a:ea typeface="+mn-ea"/>
                <a:cs typeface="Arial" panose="020B0604020202020204" pitchFamily="34" charset="0"/>
              </a:defRPr>
            </a:lvl1pPr>
          </a:lstStyle>
          <a:p>
            <a:pPr>
              <a:defRPr/>
            </a:pPr>
            <a:fld id="{1A8A2C18-E1F9-1A48-BAF4-51D6FDC44886}" type="datetimeFigureOut">
              <a:rPr lang="en-GB"/>
              <a:pPr>
                <a:defRPr/>
              </a:pPr>
              <a:t>13/09/2023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smtClean="0">
                <a:latin typeface="Arial" panose="020B0604020202020204" pitchFamily="34" charset="0"/>
                <a:ea typeface="+mn-ea"/>
                <a:cs typeface="Arial" panose="020B0604020202020204" pitchFamily="34" charset="0"/>
              </a:defRPr>
            </a:lvl1pPr>
          </a:lstStyle>
          <a:p>
            <a:pPr>
              <a:defRPr/>
            </a:pPr>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smtClean="0">
                <a:latin typeface="Arial" panose="020B0604020202020204" pitchFamily="34" charset="0"/>
                <a:ea typeface="+mn-ea"/>
                <a:cs typeface="Arial" panose="020B0604020202020204" pitchFamily="34" charset="0"/>
              </a:defRPr>
            </a:lvl1pPr>
          </a:lstStyle>
          <a:p>
            <a:pPr>
              <a:defRPr/>
            </a:pPr>
            <a:fld id="{ACB17E28-07F7-3448-9920-534F2E12CF78}" type="slidenum">
              <a:rPr lang="en-GB"/>
              <a:pPr>
                <a:defRPr/>
              </a:pPr>
              <a:t>‹#›</a:t>
            </a:fld>
            <a:endParaRPr lang="en-GB"/>
          </a:p>
        </p:txBody>
      </p:sp>
    </p:spTree>
    <p:extLst>
      <p:ext uri="{BB962C8B-B14F-4D97-AF65-F5344CB8AC3E}">
        <p14:creationId xmlns:p14="http://schemas.microsoft.com/office/powerpoint/2010/main" val="21282241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1</a:t>
            </a:fld>
            <a:endParaRPr lang="en-GB"/>
          </a:p>
        </p:txBody>
      </p:sp>
    </p:spTree>
    <p:extLst>
      <p:ext uri="{BB962C8B-B14F-4D97-AF65-F5344CB8AC3E}">
        <p14:creationId xmlns:p14="http://schemas.microsoft.com/office/powerpoint/2010/main" val="174542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2</a:t>
            </a:fld>
            <a:endParaRPr lang="en-GB"/>
          </a:p>
        </p:txBody>
      </p:sp>
    </p:spTree>
    <p:extLst>
      <p:ext uri="{BB962C8B-B14F-4D97-AF65-F5344CB8AC3E}">
        <p14:creationId xmlns:p14="http://schemas.microsoft.com/office/powerpoint/2010/main" val="389046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3</a:t>
            </a:fld>
            <a:endParaRPr lang="en-GB"/>
          </a:p>
        </p:txBody>
      </p:sp>
    </p:spTree>
    <p:extLst>
      <p:ext uri="{BB962C8B-B14F-4D97-AF65-F5344CB8AC3E}">
        <p14:creationId xmlns:p14="http://schemas.microsoft.com/office/powerpoint/2010/main" val="1289816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4</a:t>
            </a:fld>
            <a:endParaRPr lang="en-GB"/>
          </a:p>
        </p:txBody>
      </p:sp>
    </p:spTree>
    <p:extLst>
      <p:ext uri="{BB962C8B-B14F-4D97-AF65-F5344CB8AC3E}">
        <p14:creationId xmlns:p14="http://schemas.microsoft.com/office/powerpoint/2010/main" val="2562127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5</a:t>
            </a:fld>
            <a:endParaRPr lang="en-GB"/>
          </a:p>
        </p:txBody>
      </p:sp>
    </p:spTree>
    <p:extLst>
      <p:ext uri="{BB962C8B-B14F-4D97-AF65-F5344CB8AC3E}">
        <p14:creationId xmlns:p14="http://schemas.microsoft.com/office/powerpoint/2010/main" val="3769566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6</a:t>
            </a:fld>
            <a:endParaRPr lang="en-GB"/>
          </a:p>
        </p:txBody>
      </p:sp>
    </p:spTree>
    <p:extLst>
      <p:ext uri="{BB962C8B-B14F-4D97-AF65-F5344CB8AC3E}">
        <p14:creationId xmlns:p14="http://schemas.microsoft.com/office/powerpoint/2010/main" val="3465749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Recruitment: </a:t>
            </a:r>
            <a:r>
              <a:rPr lang="en-GB" baseline="0" dirty="0"/>
              <a:t> during enrolment it is essential that key staff are in place to provide correct information. Initial screening must be used to signpost  study support mechanisms possible transfers. Induction must focus on the student experience and give as much support as possible. 8 week VTCT rule to register. Crucial that staff are not trigger happy with equal prior to this. Retention .TRO ,All staff /DHoS Sl’s to check parent level retention on ARC and communicate instantly  effectively across all staff learners at risk. Retention is currently 12% higher than last year at </a:t>
            </a:r>
          </a:p>
          <a:p>
            <a:endParaRPr lang="en-GB" baseline="0" dirty="0"/>
          </a:p>
          <a:p>
            <a:r>
              <a:rPr lang="en-GB" baseline="0" dirty="0"/>
              <a:t>Attainment must improve from 78% to targeted 92% . All HAT staff are driving measures forward under my direction to achieve this. Task and Finish groups address the QDP issues from the SAR . Mature learners are 49% across provision, exciting calendar of events , inspire, employer engagement, competitions and educational visits / European </a:t>
            </a:r>
            <a:r>
              <a:rPr lang="en-GB" baseline="0" dirty="0" err="1"/>
              <a:t>wplacements</a:t>
            </a:r>
            <a:r>
              <a:rPr lang="en-GB" baseline="0" dirty="0"/>
              <a:t>. </a:t>
            </a:r>
            <a:r>
              <a:rPr lang="en-GB" baseline="0" dirty="0" err="1"/>
              <a:t>Formalis</a:t>
            </a:r>
            <a:r>
              <a:rPr lang="en-GB" baseline="0" dirty="0"/>
              <a:t> d exam schedule involving penalty fees of £20 no show £10 each resist. This is showing a huge improvement from previously, missed opportunity assessments and flexible approach to support all students . Main aim to prevent end loading of assessments and assessment fatigue.</a:t>
            </a:r>
            <a:endParaRPr lang="en-GB" dirty="0"/>
          </a:p>
        </p:txBody>
      </p:sp>
      <p:sp>
        <p:nvSpPr>
          <p:cNvPr id="4" name="Slide Number Placeholder 3"/>
          <p:cNvSpPr>
            <a:spLocks noGrp="1"/>
          </p:cNvSpPr>
          <p:nvPr>
            <p:ph type="sldNum" sz="quarter" idx="10"/>
          </p:nvPr>
        </p:nvSpPr>
        <p:spPr/>
        <p:txBody>
          <a:bodyPr/>
          <a:lstStyle/>
          <a:p>
            <a:pPr>
              <a:defRPr/>
            </a:pPr>
            <a:fld id="{ACB17E28-07F7-3448-9920-534F2E12CF78}" type="slidenum">
              <a:rPr lang="en-GB" smtClean="0"/>
              <a:pPr>
                <a:defRPr/>
              </a:pPr>
              <a:t>7</a:t>
            </a:fld>
            <a:endParaRPr lang="en-GB"/>
          </a:p>
        </p:txBody>
      </p:sp>
    </p:spTree>
    <p:extLst>
      <p:ext uri="{BB962C8B-B14F-4D97-AF65-F5344CB8AC3E}">
        <p14:creationId xmlns:p14="http://schemas.microsoft.com/office/powerpoint/2010/main" val="304139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954DB25-BD22-BE42-B477-A830F1A7F0B2}" type="datetimeFigureOut">
              <a:rPr lang="en-GB"/>
              <a:pPr>
                <a:defRPr/>
              </a:pPr>
              <a:t>13/09/2023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D1923DB-4479-4547-8526-28F6BD5F5E2F}" type="slidenum">
              <a:rPr lang="en-GB" altLang="en-US"/>
              <a:pPr>
                <a:defRPr/>
              </a:pPr>
              <a:t>‹#›</a:t>
            </a:fld>
            <a:endParaRPr lang="en-GB" altLang="en-US"/>
          </a:p>
        </p:txBody>
      </p:sp>
    </p:spTree>
    <p:extLst>
      <p:ext uri="{BB962C8B-B14F-4D97-AF65-F5344CB8AC3E}">
        <p14:creationId xmlns:p14="http://schemas.microsoft.com/office/powerpoint/2010/main" val="1029078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976238F-9D2A-1743-8B09-E907474F007E}" type="datetimeFigureOut">
              <a:rPr lang="en-GB"/>
              <a:pPr>
                <a:defRPr/>
              </a:pPr>
              <a:t>13/09/2023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C8B818-2E9B-8F48-8225-81387E4BDBC2}" type="slidenum">
              <a:rPr lang="en-GB" altLang="en-US"/>
              <a:pPr>
                <a:defRPr/>
              </a:pPr>
              <a:t>‹#›</a:t>
            </a:fld>
            <a:endParaRPr lang="en-GB" altLang="en-US"/>
          </a:p>
        </p:txBody>
      </p:sp>
    </p:spTree>
    <p:extLst>
      <p:ext uri="{BB962C8B-B14F-4D97-AF65-F5344CB8AC3E}">
        <p14:creationId xmlns:p14="http://schemas.microsoft.com/office/powerpoint/2010/main" val="692218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876DD8D-C38B-8C4F-A5A5-062C8A400EBE}" type="datetimeFigureOut">
              <a:rPr lang="en-GB"/>
              <a:pPr>
                <a:defRPr/>
              </a:pPr>
              <a:t>13/09/2023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469BF70-73D2-3943-919F-822A32F13C25}" type="slidenum">
              <a:rPr lang="en-GB" altLang="en-US"/>
              <a:pPr>
                <a:defRPr/>
              </a:pPr>
              <a:t>‹#›</a:t>
            </a:fld>
            <a:endParaRPr lang="en-GB" altLang="en-US"/>
          </a:p>
        </p:txBody>
      </p:sp>
    </p:spTree>
    <p:extLst>
      <p:ext uri="{BB962C8B-B14F-4D97-AF65-F5344CB8AC3E}">
        <p14:creationId xmlns:p14="http://schemas.microsoft.com/office/powerpoint/2010/main" val="1193564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965BC96-916E-1E4F-BC61-22F8F572AFA5}" type="datetimeFigureOut">
              <a:rPr lang="en-GB"/>
              <a:pPr>
                <a:defRPr/>
              </a:pPr>
              <a:t>13/09/2023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2230DF-DD19-C74B-BA1E-B377E0DACC28}" type="slidenum">
              <a:rPr lang="en-GB" altLang="en-US"/>
              <a:pPr>
                <a:defRPr/>
              </a:pPr>
              <a:t>‹#›</a:t>
            </a:fld>
            <a:endParaRPr lang="en-GB" altLang="en-US"/>
          </a:p>
        </p:txBody>
      </p:sp>
    </p:spTree>
    <p:extLst>
      <p:ext uri="{BB962C8B-B14F-4D97-AF65-F5344CB8AC3E}">
        <p14:creationId xmlns:p14="http://schemas.microsoft.com/office/powerpoint/2010/main" val="2044456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7A6F06-BF8D-AD40-9A5F-821AA86B2CB2}" type="datetimeFigureOut">
              <a:rPr lang="en-GB"/>
              <a:pPr>
                <a:defRPr/>
              </a:pPr>
              <a:t>13/09/2023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A89A4CE-AC9A-154E-820A-C314DA711EC6}" type="slidenum">
              <a:rPr lang="en-GB" altLang="en-US"/>
              <a:pPr>
                <a:defRPr/>
              </a:pPr>
              <a:t>‹#›</a:t>
            </a:fld>
            <a:endParaRPr lang="en-GB" altLang="en-US"/>
          </a:p>
        </p:txBody>
      </p:sp>
    </p:spTree>
    <p:extLst>
      <p:ext uri="{BB962C8B-B14F-4D97-AF65-F5344CB8AC3E}">
        <p14:creationId xmlns:p14="http://schemas.microsoft.com/office/powerpoint/2010/main" val="1438782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2B813C8-E59B-7642-96BC-C8D066FA8E8E}" type="datetimeFigureOut">
              <a:rPr lang="en-GB"/>
              <a:pPr>
                <a:defRPr/>
              </a:pPr>
              <a:t>13/09/2023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1D8B08D-A230-FB4F-A3C2-F9376B90D6E1}" type="slidenum">
              <a:rPr lang="en-GB" altLang="en-US"/>
              <a:pPr>
                <a:defRPr/>
              </a:pPr>
              <a:t>‹#›</a:t>
            </a:fld>
            <a:endParaRPr lang="en-GB" altLang="en-US"/>
          </a:p>
        </p:txBody>
      </p:sp>
    </p:spTree>
    <p:extLst>
      <p:ext uri="{BB962C8B-B14F-4D97-AF65-F5344CB8AC3E}">
        <p14:creationId xmlns:p14="http://schemas.microsoft.com/office/powerpoint/2010/main" val="959040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8197503F-9C88-C142-A441-E99B5329BEBA}" type="datetimeFigureOut">
              <a:rPr lang="en-GB"/>
              <a:pPr>
                <a:defRPr/>
              </a:pPr>
              <a:t>13/09/2023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25AD9F3-89C5-2249-9AF8-6C8C4F86E9E7}" type="slidenum">
              <a:rPr lang="en-GB" altLang="en-US"/>
              <a:pPr>
                <a:defRPr/>
              </a:pPr>
              <a:t>‹#›</a:t>
            </a:fld>
            <a:endParaRPr lang="en-GB" altLang="en-US"/>
          </a:p>
        </p:txBody>
      </p:sp>
    </p:spTree>
    <p:extLst>
      <p:ext uri="{BB962C8B-B14F-4D97-AF65-F5344CB8AC3E}">
        <p14:creationId xmlns:p14="http://schemas.microsoft.com/office/powerpoint/2010/main" val="1736879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3885185-9FD5-3142-9C42-512415D25433}" type="datetimeFigureOut">
              <a:rPr lang="en-GB"/>
              <a:pPr>
                <a:defRPr/>
              </a:pPr>
              <a:t>13/09/2023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62A3C98-6789-C243-8762-BFDBA137311F}" type="slidenum">
              <a:rPr lang="en-GB" altLang="en-US"/>
              <a:pPr>
                <a:defRPr/>
              </a:pPr>
              <a:t>‹#›</a:t>
            </a:fld>
            <a:endParaRPr lang="en-GB" altLang="en-US"/>
          </a:p>
        </p:txBody>
      </p:sp>
    </p:spTree>
    <p:extLst>
      <p:ext uri="{BB962C8B-B14F-4D97-AF65-F5344CB8AC3E}">
        <p14:creationId xmlns:p14="http://schemas.microsoft.com/office/powerpoint/2010/main" val="984895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242FCF-D1EB-C342-9E5F-584F415B3BA8}" type="datetimeFigureOut">
              <a:rPr lang="en-GB"/>
              <a:pPr>
                <a:defRPr/>
              </a:pPr>
              <a:t>13/09/2023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3D30588-F17D-8E45-A7EB-0E2FF6DE6036}" type="slidenum">
              <a:rPr lang="en-GB" altLang="en-US"/>
              <a:pPr>
                <a:defRPr/>
              </a:pPr>
              <a:t>‹#›</a:t>
            </a:fld>
            <a:endParaRPr lang="en-GB" altLang="en-US"/>
          </a:p>
        </p:txBody>
      </p:sp>
    </p:spTree>
    <p:extLst>
      <p:ext uri="{BB962C8B-B14F-4D97-AF65-F5344CB8AC3E}">
        <p14:creationId xmlns:p14="http://schemas.microsoft.com/office/powerpoint/2010/main" val="338246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40CE28D-740B-384C-AF7D-DE697B1F0A29}" type="datetimeFigureOut">
              <a:rPr lang="en-GB"/>
              <a:pPr>
                <a:defRPr/>
              </a:pPr>
              <a:t>13/09/2023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BD93C94-A2CF-D749-94B2-DE1070EFCC7A}" type="slidenum">
              <a:rPr lang="en-GB" altLang="en-US"/>
              <a:pPr>
                <a:defRPr/>
              </a:pPr>
              <a:t>‹#›</a:t>
            </a:fld>
            <a:endParaRPr lang="en-GB" altLang="en-US"/>
          </a:p>
        </p:txBody>
      </p:sp>
    </p:spTree>
    <p:extLst>
      <p:ext uri="{BB962C8B-B14F-4D97-AF65-F5344CB8AC3E}">
        <p14:creationId xmlns:p14="http://schemas.microsoft.com/office/powerpoint/2010/main" val="526333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77A9B4-4B78-824E-95BF-5AB1FB5E830D}" type="datetimeFigureOut">
              <a:rPr lang="en-GB"/>
              <a:pPr>
                <a:defRPr/>
              </a:pPr>
              <a:t>13/09/2023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62ED921-2361-BE46-BA42-AEEDA9E7FE46}" type="slidenum">
              <a:rPr lang="en-GB" altLang="en-US"/>
              <a:pPr>
                <a:defRPr/>
              </a:pPr>
              <a:t>‹#›</a:t>
            </a:fld>
            <a:endParaRPr lang="en-GB" altLang="en-US"/>
          </a:p>
        </p:txBody>
      </p:sp>
    </p:spTree>
    <p:extLst>
      <p:ext uri="{BB962C8B-B14F-4D97-AF65-F5344CB8AC3E}">
        <p14:creationId xmlns:p14="http://schemas.microsoft.com/office/powerpoint/2010/main" val="607858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FC4BBF8C-2063-0F46-A742-E1868B01F9B1}" type="datetimeFigureOut">
              <a:rPr lang="en-GB"/>
              <a:pPr>
                <a:defRPr/>
              </a:pPr>
              <a:t>13/09/2023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A4988119-E6AD-BC44-9CF4-122E14C9C3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ncbi.nlm.nih.gov/books/NBK554386/#:~:text=Introduction,glands%2C%20hair%2C%20and%20nail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3200" b="1" dirty="0">
              <a:solidFill>
                <a:schemeClr val="bg1"/>
              </a:solidFill>
              <a:latin typeface="Comic Sans MS" panose="030F0702030302020204" pitchFamily="66"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262324" y="2204864"/>
            <a:ext cx="8254628" cy="3124944"/>
          </a:xfrm>
        </p:spPr>
        <p:txBody>
          <a:bodyPr/>
          <a:lstStyle/>
          <a:p>
            <a:pPr marL="0" indent="0" algn="ctr">
              <a:buFont typeface="Arial" panose="020B0604020202020204" pitchFamily="34" charset="0"/>
              <a:buNone/>
              <a:defRPr/>
            </a:pPr>
            <a:r>
              <a:rPr lang="en-GB" sz="5400" b="1" dirty="0">
                <a:latin typeface="Comic Sans MS" panose="030F0702030302020204" pitchFamily="66" charset="0"/>
              </a:rPr>
              <a:t>Introduction </a:t>
            </a:r>
          </a:p>
          <a:p>
            <a:pPr marL="0" indent="0" algn="ctr">
              <a:buFont typeface="Arial" panose="020B0604020202020204" pitchFamily="34" charset="0"/>
              <a:buNone/>
              <a:defRPr/>
            </a:pPr>
            <a:r>
              <a:rPr lang="en-GB" sz="5400" b="1" dirty="0">
                <a:latin typeface="Comic Sans MS" panose="030F0702030302020204" pitchFamily="66" charset="0"/>
              </a:rPr>
              <a:t>to the </a:t>
            </a:r>
          </a:p>
          <a:p>
            <a:pPr marL="0" indent="0" algn="ctr">
              <a:buFont typeface="Arial" panose="020B0604020202020204" pitchFamily="34" charset="0"/>
              <a:buNone/>
              <a:defRPr/>
            </a:pPr>
            <a:r>
              <a:rPr lang="en-GB" sz="5400" b="1" dirty="0">
                <a:latin typeface="Comic Sans MS" panose="030F0702030302020204" pitchFamily="66" charset="0"/>
              </a:rPr>
              <a:t>Integumentary System</a:t>
            </a:r>
          </a:p>
          <a:p>
            <a:pPr>
              <a:buFont typeface="Arial" panose="020B0604020202020204" pitchFamily="34" charset="0"/>
              <a:buChar char="•"/>
              <a:defRPr/>
            </a:pPr>
            <a:endParaRPr lang="en-GB"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r>
              <a:rPr lang="en-GB" altLang="en-US" sz="3200" b="1" dirty="0">
                <a:solidFill>
                  <a:schemeClr val="bg1"/>
                </a:solidFill>
                <a:latin typeface="Comic Sans MS" panose="030F0702030302020204" pitchFamily="66" charset="0"/>
                <a:ea typeface="Calibri" charset="0"/>
                <a:cs typeface="Calibri" charset="0"/>
              </a:rPr>
              <a:t>The Skin</a:t>
            </a: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457200" indent="-457200" algn="l" eaLnBrk="1" hangingPunct="1">
              <a:buFont typeface="Arial" panose="020B0604020202020204" pitchFamily="34" charset="0"/>
              <a:buChar char="•"/>
            </a:pPr>
            <a:r>
              <a:rPr lang="en-GB" altLang="en-US" dirty="0">
                <a:solidFill>
                  <a:schemeClr val="tx1"/>
                </a:solidFill>
                <a:latin typeface="Comic Sans MS" panose="030F0702030302020204" pitchFamily="66" charset="0"/>
              </a:rPr>
              <a:t>Skin is the largest </a:t>
            </a:r>
            <a:r>
              <a:rPr lang="en-GB" altLang="en-US" b="1" dirty="0">
                <a:solidFill>
                  <a:srgbClr val="C00000"/>
                </a:solidFill>
                <a:latin typeface="Comic Sans MS" panose="030F0702030302020204" pitchFamily="66" charset="0"/>
              </a:rPr>
              <a:t>organ</a:t>
            </a:r>
            <a:r>
              <a:rPr lang="en-GB" altLang="en-US" dirty="0">
                <a:solidFill>
                  <a:schemeClr val="tx1"/>
                </a:solidFill>
                <a:latin typeface="Comic Sans MS" panose="030F0702030302020204" pitchFamily="66" charset="0"/>
              </a:rPr>
              <a:t> in the body.</a:t>
            </a:r>
          </a:p>
          <a:p>
            <a:pPr marL="0" indent="0" algn="l" eaLnBrk="1" hangingPunct="1">
              <a:buNone/>
            </a:pPr>
            <a:endParaRPr lang="en-GB" altLang="en-US" dirty="0">
              <a:solidFill>
                <a:schemeClr val="tx1"/>
              </a:solidFill>
              <a:latin typeface="Comic Sans MS" panose="030F0702030302020204" pitchFamily="66" charset="0"/>
            </a:endParaRPr>
          </a:p>
          <a:p>
            <a:pPr marL="457200" indent="-457200" algn="l" eaLnBrk="1" hangingPunct="1">
              <a:buFont typeface="Arial" panose="020B0604020202020204" pitchFamily="34" charset="0"/>
              <a:buChar char="•"/>
            </a:pPr>
            <a:r>
              <a:rPr lang="en-GB" altLang="en-US" dirty="0">
                <a:latin typeface="Comic Sans MS" panose="030F0702030302020204" pitchFamily="66" charset="0"/>
              </a:rPr>
              <a:t>The skin is made</a:t>
            </a:r>
            <a:r>
              <a:rPr lang="en-GB" altLang="en-US" dirty="0">
                <a:solidFill>
                  <a:schemeClr val="tx1"/>
                </a:solidFill>
                <a:latin typeface="Comic Sans MS" panose="030F0702030302020204" pitchFamily="66" charset="0"/>
              </a:rPr>
              <a:t> up of different parts that cover the muscles, bones and other internal organs.</a:t>
            </a:r>
          </a:p>
          <a:p>
            <a:pPr marL="0" indent="0" algn="l" eaLnBrk="1" hangingPunct="1">
              <a:buNone/>
            </a:pPr>
            <a:endParaRPr lang="en-GB" altLang="en-US" dirty="0">
              <a:solidFill>
                <a:schemeClr val="tx1"/>
              </a:solidFill>
              <a:latin typeface="Comic Sans MS" panose="030F0702030302020204" pitchFamily="66" charset="0"/>
            </a:endParaRPr>
          </a:p>
          <a:p>
            <a:pPr marL="457200" indent="-457200" algn="l" eaLnBrk="1" hangingPunct="1">
              <a:buFont typeface="Arial" panose="020B0604020202020204" pitchFamily="34" charset="0"/>
              <a:buChar char="•"/>
            </a:pPr>
            <a:r>
              <a:rPr lang="en-GB" altLang="en-US" dirty="0">
                <a:latin typeface="Comic Sans MS" panose="030F0702030302020204" pitchFamily="66" charset="0"/>
              </a:rPr>
              <a:t>It is k</a:t>
            </a:r>
            <a:r>
              <a:rPr lang="en-GB" altLang="en-US" dirty="0">
                <a:solidFill>
                  <a:schemeClr val="tx1"/>
                </a:solidFill>
                <a:latin typeface="Comic Sans MS" panose="030F0702030302020204" pitchFamily="66" charset="0"/>
              </a:rPr>
              <a:t>nown as the </a:t>
            </a:r>
            <a:r>
              <a:rPr lang="en-GB" altLang="en-US" b="1" dirty="0">
                <a:solidFill>
                  <a:srgbClr val="C00000"/>
                </a:solidFill>
                <a:latin typeface="Comic Sans MS" panose="030F0702030302020204" pitchFamily="66" charset="0"/>
              </a:rPr>
              <a:t>integumentary system.</a:t>
            </a:r>
          </a:p>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spTree>
    <p:extLst>
      <p:ext uri="{BB962C8B-B14F-4D97-AF65-F5344CB8AC3E}">
        <p14:creationId xmlns:p14="http://schemas.microsoft.com/office/powerpoint/2010/main" val="1828680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3200" b="1" dirty="0">
              <a:solidFill>
                <a:schemeClr val="bg1"/>
              </a:solidFill>
              <a:latin typeface="Comic Sans MS" panose="030F0702030302020204" pitchFamily="66"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179512" y="1504724"/>
            <a:ext cx="8229600" cy="4525963"/>
          </a:xfrm>
        </p:spPr>
        <p:txBody>
          <a:bodyPr/>
          <a:lstStyle/>
          <a:p>
            <a:pPr marL="457200" indent="-457200" eaLnBrk="1" hangingPunct="1">
              <a:buFont typeface="Arial" panose="020B0604020202020204" pitchFamily="34" charset="0"/>
              <a:buChar char="•"/>
            </a:pPr>
            <a:r>
              <a:rPr lang="en-GB" altLang="en-US" dirty="0">
                <a:solidFill>
                  <a:schemeClr val="tx1"/>
                </a:solidFill>
                <a:latin typeface="Comic Sans MS" panose="030F0702030302020204" pitchFamily="66" charset="0"/>
              </a:rPr>
              <a:t>Average adult skin makes up between </a:t>
            </a:r>
            <a:r>
              <a:rPr lang="en-GB" altLang="en-US" b="1" dirty="0">
                <a:solidFill>
                  <a:srgbClr val="C00000"/>
                </a:solidFill>
                <a:latin typeface="Comic Sans MS" panose="030F0702030302020204" pitchFamily="66" charset="0"/>
              </a:rPr>
              <a:t>15% - 20% </a:t>
            </a:r>
            <a:r>
              <a:rPr lang="en-GB" altLang="en-US" dirty="0">
                <a:solidFill>
                  <a:schemeClr val="tx1"/>
                </a:solidFill>
                <a:latin typeface="Comic Sans MS" panose="030F0702030302020204" pitchFamily="66" charset="0"/>
              </a:rPr>
              <a:t>of total body weight.</a:t>
            </a:r>
            <a:endParaRPr lang="en-GB" altLang="en-US" dirty="0">
              <a:solidFill>
                <a:schemeClr val="tx1"/>
              </a:solidFill>
            </a:endParaRPr>
          </a:p>
          <a:p>
            <a:pPr marL="457200" indent="-457200" algn="l" eaLnBrk="1" hangingPunct="1">
              <a:buFont typeface="Arial" panose="020B0604020202020204" pitchFamily="34" charset="0"/>
              <a:buChar char="•"/>
            </a:pPr>
            <a:r>
              <a:rPr lang="en-GB" altLang="en-US" dirty="0">
                <a:solidFill>
                  <a:schemeClr val="tx1"/>
                </a:solidFill>
                <a:latin typeface="Comic Sans MS" panose="030F0702030302020204" pitchFamily="66" charset="0"/>
              </a:rPr>
              <a:t>Each cm</a:t>
            </a:r>
            <a:r>
              <a:rPr lang="en-GB" altLang="en-US" baseline="30000" dirty="0">
                <a:solidFill>
                  <a:schemeClr val="tx1"/>
                </a:solidFill>
                <a:latin typeface="Comic Sans MS" panose="030F0702030302020204" pitchFamily="66" charset="0"/>
              </a:rPr>
              <a:t>2</a:t>
            </a:r>
            <a:r>
              <a:rPr lang="en-GB" altLang="en-US" dirty="0">
                <a:solidFill>
                  <a:schemeClr val="tx1"/>
                </a:solidFill>
                <a:latin typeface="Comic Sans MS" panose="030F0702030302020204" pitchFamily="66" charset="0"/>
              </a:rPr>
              <a:t> contains 6 million cells, 5,000 sensory points, 100 sweat gland and 15 sebaceous (oil) glands.</a:t>
            </a:r>
          </a:p>
          <a:p>
            <a:pPr marL="0" indent="0" algn="l" eaLnBrk="1" hangingPunct="1">
              <a:buNone/>
            </a:pPr>
            <a:endParaRPr lang="en-GB" altLang="en-US" dirty="0">
              <a:solidFill>
                <a:schemeClr val="tx1"/>
              </a:solidFill>
              <a:latin typeface="Comic Sans MS" panose="030F0702030302020204" pitchFamily="66" charset="0"/>
            </a:endParaRPr>
          </a:p>
          <a:p>
            <a:pPr marL="457200" indent="-457200" algn="l" eaLnBrk="1" hangingPunct="1">
              <a:buFont typeface="Arial" panose="020B0604020202020204" pitchFamily="34" charset="0"/>
              <a:buChar char="•"/>
            </a:pPr>
            <a:r>
              <a:rPr lang="en-GB" altLang="en-US" dirty="0">
                <a:solidFill>
                  <a:schemeClr val="tx1"/>
                </a:solidFill>
                <a:latin typeface="Comic Sans MS" panose="030F0702030302020204" pitchFamily="66" charset="0"/>
              </a:rPr>
              <a:t>Skin is constantly regenerated.</a:t>
            </a:r>
          </a:p>
          <a:p>
            <a:pPr marL="457200" indent="-457200" algn="l" eaLnBrk="1" hangingPunct="1">
              <a:buFont typeface="Arial" panose="020B0604020202020204" pitchFamily="34" charset="0"/>
              <a:buChar char="•"/>
            </a:pPr>
            <a:r>
              <a:rPr lang="en-GB" altLang="en-US" dirty="0">
                <a:solidFill>
                  <a:schemeClr val="tx1"/>
                </a:solidFill>
                <a:latin typeface="Comic Sans MS" panose="030F0702030302020204" pitchFamily="66" charset="0"/>
              </a:rPr>
              <a:t>2 to 3 billion cells shed daily. </a:t>
            </a:r>
          </a:p>
          <a:p>
            <a:pPr marL="0" indent="0" algn="l" eaLnBrk="1" hangingPunct="1">
              <a:buNone/>
            </a:pPr>
            <a:endParaRPr lang="en-US" altLang="en-US" dirty="0">
              <a:solidFill>
                <a:schemeClr val="tx1"/>
              </a:solidFill>
              <a:latin typeface="Comic Sans MS" panose="030F0702030302020204" pitchFamily="66" charset="0"/>
            </a:endParaRPr>
          </a:p>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pic>
        <p:nvPicPr>
          <p:cNvPr id="6" name="Picture 5">
            <a:extLst>
              <a:ext uri="{FF2B5EF4-FFF2-40B4-BE49-F238E27FC236}">
                <a16:creationId xmlns:a16="http://schemas.microsoft.com/office/drawing/2014/main" id="{752F5DA6-BAEE-FB8A-28EB-F41E1C7308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6868" y="3573016"/>
            <a:ext cx="1870532" cy="2359916"/>
          </a:xfrm>
          <a:prstGeom prst="rect">
            <a:avLst/>
          </a:prstGeom>
        </p:spPr>
      </p:pic>
    </p:spTree>
    <p:extLst>
      <p:ext uri="{BB962C8B-B14F-4D97-AF65-F5344CB8AC3E}">
        <p14:creationId xmlns:p14="http://schemas.microsoft.com/office/powerpoint/2010/main" val="4141851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2" presetClass="entr" presetSubtype="4" fill="hold"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75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2">
                                            <p:txEl>
                                              <p:pRg st="4" end="4"/>
                                            </p:txEl>
                                          </p:spTgt>
                                        </p:tgtEl>
                                        <p:attrNameLst>
                                          <p:attrName>ppt_y</p:attrName>
                                        </p:attrNameLst>
                                      </p:cBhvr>
                                      <p:tavLst>
                                        <p:tav tm="0">
                                          <p:val>
                                            <p:strVal val="1+#ppt_h/2"/>
                                          </p:val>
                                        </p:tav>
                                        <p:tav tm="100000">
                                          <p:val>
                                            <p:strVal val="#ppt_y"/>
                                          </p:val>
                                        </p:tav>
                                      </p:tavLst>
                                    </p:anim>
                                  </p:childTnLst>
                                </p:cTn>
                              </p:par>
                              <p:par>
                                <p:cTn id="24" presetID="31"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fltVal val="0"/>
                                          </p:val>
                                        </p:tav>
                                        <p:tav tm="100000">
                                          <p:val>
                                            <p:strVal val="#ppt_w"/>
                                          </p:val>
                                        </p:tav>
                                      </p:tavLst>
                                    </p:anim>
                                    <p:anim calcmode="lin" valueType="num">
                                      <p:cBhvr>
                                        <p:cTn id="27" dur="1000" fill="hold"/>
                                        <p:tgtEl>
                                          <p:spTgt spid="6"/>
                                        </p:tgtEl>
                                        <p:attrNameLst>
                                          <p:attrName>ppt_h</p:attrName>
                                        </p:attrNameLst>
                                      </p:cBhvr>
                                      <p:tavLst>
                                        <p:tav tm="0">
                                          <p:val>
                                            <p:fltVal val="0"/>
                                          </p:val>
                                        </p:tav>
                                        <p:tav tm="100000">
                                          <p:val>
                                            <p:strVal val="#ppt_h"/>
                                          </p:val>
                                        </p:tav>
                                      </p:tavLst>
                                    </p:anim>
                                    <p:anim calcmode="lin" valueType="num">
                                      <p:cBhvr>
                                        <p:cTn id="28" dur="1000" fill="hold"/>
                                        <p:tgtEl>
                                          <p:spTgt spid="6"/>
                                        </p:tgtEl>
                                        <p:attrNameLst>
                                          <p:attrName>style.rotation</p:attrName>
                                        </p:attrNameLst>
                                      </p:cBhvr>
                                      <p:tavLst>
                                        <p:tav tm="0">
                                          <p:val>
                                            <p:fltVal val="90"/>
                                          </p:val>
                                        </p:tav>
                                        <p:tav tm="100000">
                                          <p:val>
                                            <p:fltVal val="0"/>
                                          </p:val>
                                        </p:tav>
                                      </p:tavLst>
                                    </p:anim>
                                    <p:animEffect transition="in" filter="fade">
                                      <p:cBhvr>
                                        <p:cTn id="2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r>
              <a:rPr lang="en-GB" sz="2800" dirty="0">
                <a:effectLst/>
                <a:latin typeface="Comic Sans MS" panose="030F0702030302020204" pitchFamily="66" charset="0"/>
                <a:ea typeface="Times New Roman" panose="02020603050405020304" pitchFamily="18" charset="0"/>
                <a:cs typeface="Arial" panose="020B0604020202020204" pitchFamily="34" charset="0"/>
              </a:rPr>
              <a:t>The skin varies in thickness on different parts of the body </a:t>
            </a:r>
            <a:r>
              <a:rPr lang="en-GB" sz="2800" b="1" dirty="0">
                <a:solidFill>
                  <a:srgbClr val="C00000"/>
                </a:solidFill>
                <a:effectLst/>
                <a:latin typeface="Comic Sans MS" panose="030F0702030302020204" pitchFamily="66" charset="0"/>
                <a:ea typeface="Times New Roman" panose="02020603050405020304" pitchFamily="18" charset="0"/>
                <a:cs typeface="Arial" panose="020B0604020202020204" pitchFamily="34" charset="0"/>
              </a:rPr>
              <a:t>(0.05 – 3mm).</a:t>
            </a:r>
            <a:endParaRPr lang="en-GB" sz="2800" b="1" dirty="0">
              <a:solidFill>
                <a:srgbClr val="C00000"/>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800" dirty="0">
                <a:effectLst/>
                <a:latin typeface="Comic Sans MS" panose="030F0702030302020204" pitchFamily="66" charset="0"/>
                <a:ea typeface="Times New Roman" panose="02020603050405020304" pitchFamily="18" charset="0"/>
                <a:cs typeface="Arial" panose="020B0604020202020204" pitchFamily="34" charset="0"/>
              </a:rPr>
              <a:t>The skin is thinnest on the lips and eyelids which must be light and flexible.</a:t>
            </a:r>
            <a:endParaRPr lang="en-GB" sz="2800"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800" dirty="0">
                <a:effectLst/>
                <a:latin typeface="Comic Sans MS" panose="030F0702030302020204" pitchFamily="66" charset="0"/>
                <a:ea typeface="Times New Roman" panose="02020603050405020304" pitchFamily="18" charset="0"/>
                <a:cs typeface="Arial" panose="020B0604020202020204" pitchFamily="34" charset="0"/>
              </a:rPr>
              <a:t>The skin is thickest on the soles of the feet and palms of the hands where friction is needed for gripping.</a:t>
            </a:r>
            <a:endParaRPr lang="en-GB" sz="2800"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2800" dirty="0">
                <a:effectLst/>
                <a:latin typeface="Comic Sans MS" panose="030F0702030302020204" pitchFamily="66" charset="0"/>
                <a:ea typeface="Times New Roman" panose="02020603050405020304" pitchFamily="18" charset="0"/>
                <a:cs typeface="Arial" panose="020B0604020202020204" pitchFamily="34" charset="0"/>
              </a:rPr>
              <a:t>Client’s skin varies in colour, texture and sensitivity.</a:t>
            </a:r>
            <a:endParaRPr lang="en-GB" dirty="0"/>
          </a:p>
          <a:p>
            <a:pPr>
              <a:buFont typeface="Arial" panose="020B0604020202020204" pitchFamily="34" charset="0"/>
              <a:buChar char="•"/>
              <a:defRPr/>
            </a:pPr>
            <a:endParaRPr lang="en-GB" dirty="0"/>
          </a:p>
        </p:txBody>
      </p:sp>
    </p:spTree>
    <p:extLst>
      <p:ext uri="{BB962C8B-B14F-4D97-AF65-F5344CB8AC3E}">
        <p14:creationId xmlns:p14="http://schemas.microsoft.com/office/powerpoint/2010/main" val="1880891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7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7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2" presetClass="entr" presetSubtype="4" fill="hold"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7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endParaRPr lang="en-GB" altLang="en-US" sz="2800" b="1" dirty="0">
              <a:solidFill>
                <a:schemeClr val="bg1"/>
              </a:solidFill>
              <a:latin typeface="Calibri" charset="0"/>
              <a:ea typeface="Calibri" charset="0"/>
              <a:cs typeface="Calibri" charset="0"/>
            </a:endParaRP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a:extLst>
              <a:ext uri="{FF2B5EF4-FFF2-40B4-BE49-F238E27FC236}">
                <a16:creationId xmlns:a16="http://schemas.microsoft.com/office/drawing/2014/main" id="{C0B6913E-D5CD-8901-0746-1388653064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628800"/>
            <a:ext cx="7664508" cy="4334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319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r>
              <a:rPr lang="en-GB" altLang="en-US" sz="3200" b="1" dirty="0">
                <a:solidFill>
                  <a:schemeClr val="bg1"/>
                </a:solidFill>
                <a:latin typeface="Comic Sans MS" panose="030F0702030302020204" pitchFamily="66" charset="0"/>
                <a:ea typeface="Calibri" charset="0"/>
                <a:cs typeface="Calibri" charset="0"/>
              </a:rPr>
              <a:t>The Integumentary System</a:t>
            </a: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67506" y="1471044"/>
            <a:ext cx="8229600" cy="4525963"/>
          </a:xfrm>
        </p:spPr>
        <p:txBody>
          <a:bodyPr/>
          <a:lstStyle/>
          <a:p>
            <a:pPr marL="0" indent="0">
              <a:buFont typeface="Arial" panose="020B0604020202020204" pitchFamily="34" charset="0"/>
              <a:buNone/>
              <a:defRPr/>
            </a:pPr>
            <a:r>
              <a:rPr lang="en-GB" b="0" i="0" dirty="0">
                <a:solidFill>
                  <a:srgbClr val="202124"/>
                </a:solidFill>
                <a:effectLst/>
                <a:latin typeface="Google Sans"/>
              </a:rPr>
              <a:t>‘</a:t>
            </a:r>
            <a:r>
              <a:rPr lang="en-GB" b="0" i="0" dirty="0">
                <a:solidFill>
                  <a:srgbClr val="202124"/>
                </a:solidFill>
                <a:effectLst/>
                <a:latin typeface="Comic Sans MS" panose="030F0702030302020204" pitchFamily="66" charset="0"/>
              </a:rPr>
              <a:t>’The integumentary system is </a:t>
            </a:r>
            <a:r>
              <a:rPr lang="en-GB" b="0" i="0" dirty="0">
                <a:solidFill>
                  <a:srgbClr val="040C28"/>
                </a:solidFill>
                <a:effectLst/>
                <a:latin typeface="Comic Sans MS" panose="030F0702030302020204" pitchFamily="66" charset="0"/>
              </a:rPr>
              <a:t>the largest organ of the body that forms a physical barrier between the external environment and the internal environment that it serves to protect and maintain</a:t>
            </a:r>
            <a:r>
              <a:rPr lang="en-GB" b="0" i="0" dirty="0">
                <a:solidFill>
                  <a:srgbClr val="202124"/>
                </a:solidFill>
                <a:effectLst/>
                <a:latin typeface="Comic Sans MS" panose="030F0702030302020204" pitchFamily="66" charset="0"/>
              </a:rPr>
              <a:t>. The integumentary system includes the </a:t>
            </a:r>
            <a:r>
              <a:rPr lang="en-GB" b="1" i="0" dirty="0">
                <a:solidFill>
                  <a:srgbClr val="C00000"/>
                </a:solidFill>
                <a:effectLst/>
                <a:latin typeface="Comic Sans MS" panose="030F0702030302020204" pitchFamily="66" charset="0"/>
              </a:rPr>
              <a:t>epidermis, dermis, hypodermis, associated glands, hair, and nails</a:t>
            </a:r>
            <a:r>
              <a:rPr lang="en-GB" b="0" i="0" dirty="0">
                <a:solidFill>
                  <a:srgbClr val="202124"/>
                </a:solidFill>
                <a:effectLst/>
                <a:latin typeface="Comic Sans MS" panose="030F0702030302020204" pitchFamily="66" charset="0"/>
              </a:rPr>
              <a:t>.’’ </a:t>
            </a:r>
            <a:r>
              <a:rPr lang="en-GB" sz="1400" b="0" i="0" dirty="0">
                <a:solidFill>
                  <a:srgbClr val="202124"/>
                </a:solidFill>
                <a:effectLst/>
                <a:latin typeface="Comic Sans MS" panose="030F0702030302020204" pitchFamily="66" charset="0"/>
                <a:hlinkClick r:id="rId4"/>
              </a:rPr>
              <a:t>https://www.ncbi.nlm.nih.gov/books/NBK554386/#:~:text=Introduction,glands%2C%20hair%2C%20and%20nails</a:t>
            </a:r>
            <a:r>
              <a:rPr lang="en-GB" sz="1400" b="0" i="0" dirty="0">
                <a:solidFill>
                  <a:srgbClr val="202124"/>
                </a:solidFill>
                <a:effectLst/>
                <a:latin typeface="Comic Sans MS" panose="030F0702030302020204" pitchFamily="66" charset="0"/>
              </a:rPr>
              <a:t>. </a:t>
            </a:r>
            <a:r>
              <a:rPr lang="en-GB" sz="1400" b="0" i="0" dirty="0">
                <a:solidFill>
                  <a:srgbClr val="70757A"/>
                </a:solidFill>
                <a:effectLst/>
                <a:latin typeface="Google Sans"/>
              </a:rPr>
              <a:t>1 May 2023</a:t>
            </a:r>
            <a:endParaRPr lang="en-GB" sz="1400" dirty="0"/>
          </a:p>
          <a:p>
            <a:pPr>
              <a:buFont typeface="Arial" panose="020B0604020202020204" pitchFamily="34" charset="0"/>
              <a:buChar char="•"/>
              <a:defRPr/>
            </a:pPr>
            <a:endParaRPr lang="en-GB" dirty="0"/>
          </a:p>
        </p:txBody>
      </p:sp>
    </p:spTree>
    <p:extLst>
      <p:ext uri="{BB962C8B-B14F-4D97-AF65-F5344CB8AC3E}">
        <p14:creationId xmlns:p14="http://schemas.microsoft.com/office/powerpoint/2010/main" val="4294941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7812" y="-1018"/>
            <a:ext cx="8408988" cy="1143000"/>
          </a:xfrm>
        </p:spPr>
        <p:txBody>
          <a:bodyPr/>
          <a:lstStyle/>
          <a:p>
            <a:pPr algn="l"/>
            <a:r>
              <a:rPr lang="en-GB" altLang="en-US" sz="3200" b="1" dirty="0">
                <a:solidFill>
                  <a:schemeClr val="bg1"/>
                </a:solidFill>
                <a:latin typeface="Comic Sans MS" panose="030F0702030302020204" pitchFamily="66" charset="0"/>
                <a:ea typeface="Calibri" charset="0"/>
                <a:cs typeface="Calibri" charset="0"/>
              </a:rPr>
              <a:t>The Integumentary System</a:t>
            </a:r>
          </a:p>
        </p:txBody>
      </p:sp>
      <p:pic>
        <p:nvPicPr>
          <p:cNvPr id="409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274638"/>
            <a:ext cx="2011363"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p:txBody>
          <a:bodyPr/>
          <a:lstStyle/>
          <a:p>
            <a:pPr marL="0" indent="0">
              <a:buFont typeface="Arial" panose="020B0604020202020204" pitchFamily="34" charset="0"/>
              <a:buNone/>
              <a:defRPr/>
            </a:pPr>
            <a:endParaRPr lang="en-GB" dirty="0"/>
          </a:p>
          <a:p>
            <a:pPr>
              <a:buFont typeface="Arial" panose="020B0604020202020204" pitchFamily="34" charset="0"/>
              <a:buChar char="•"/>
              <a:defRPr/>
            </a:pPr>
            <a:endParaRPr lang="en-GB" dirty="0"/>
          </a:p>
        </p:txBody>
      </p:sp>
      <p:pic>
        <p:nvPicPr>
          <p:cNvPr id="1026" name="Picture 2" descr="Integumentary system set human epidermis layer structure receptors">
            <a:extLst>
              <a:ext uri="{FF2B5EF4-FFF2-40B4-BE49-F238E27FC236}">
                <a16:creationId xmlns:a16="http://schemas.microsoft.com/office/drawing/2014/main" id="{0FE0D368-C5BF-7587-3137-96A3002F30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471044"/>
            <a:ext cx="7211143" cy="4552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384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67707A572EA249B12BBFBF7FC9BCFB" ma:contentTypeVersion="0" ma:contentTypeDescription="Create a new document." ma:contentTypeScope="" ma:versionID="61a0fa81d8907abad2350717ac5e5115">
  <xsd:schema xmlns:xsd="http://www.w3.org/2001/XMLSchema" xmlns:xs="http://www.w3.org/2001/XMLSchema" xmlns:p="http://schemas.microsoft.com/office/2006/metadata/properties" xmlns:ns2="6a6a8440-0aa7-461f-ae7a-bcca76889349" targetNamespace="http://schemas.microsoft.com/office/2006/metadata/properties" ma:root="true" ma:fieldsID="5056dd786202f25ebbd228de58bfe8cf" ns2:_="">
    <xsd:import namespace="6a6a8440-0aa7-461f-ae7a-bcca7688934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6a8440-0aa7-461f-ae7a-bcca768893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5CA5718E-FDE3-4DCE-940C-10CD044C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6a8440-0aa7-461f-ae7a-bcca76889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E83BF5-B98A-49B3-922B-5CC3BF61B6F2}">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815</TotalTime>
  <Words>1762</Words>
  <Application>Microsoft Office PowerPoint</Application>
  <PresentationFormat>On-screen Show (4:3)</PresentationFormat>
  <Paragraphs>50</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Comic Sans MS</vt:lpstr>
      <vt:lpstr>Google Sans</vt:lpstr>
      <vt:lpstr>Symbol</vt:lpstr>
      <vt:lpstr>Office Theme</vt:lpstr>
      <vt:lpstr>PowerPoint Presentation</vt:lpstr>
      <vt:lpstr>The Skin</vt:lpstr>
      <vt:lpstr>PowerPoint Presentation</vt:lpstr>
      <vt:lpstr>PowerPoint Presentation</vt:lpstr>
      <vt:lpstr>PowerPoint Presentation</vt:lpstr>
      <vt:lpstr>The Integumentary System</vt:lpstr>
      <vt:lpstr>The Integumentary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willmat</dc:creator>
  <cp:lastModifiedBy>Alison Gratts</cp:lastModifiedBy>
  <cp:revision>190</cp:revision>
  <cp:lastPrinted>2017-03-27T09:19:50Z</cp:lastPrinted>
  <dcterms:created xsi:type="dcterms:W3CDTF">2013-06-10T13:23:18Z</dcterms:created>
  <dcterms:modified xsi:type="dcterms:W3CDTF">2023-09-13T22:14:21Z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CDZPJN7WH53Y-91-1</vt:lpwstr>
  </property>
  <property fmtid="{D5CDD505-2E9C-101B-9397-08002B2CF9AE}" pid="3" name="_dlc_DocIdItemGuid">
    <vt:lpwstr>8712268e-11eb-4197-8c47-560575bb143b</vt:lpwstr>
  </property>
  <property fmtid="{D5CDD505-2E9C-101B-9397-08002B2CF9AE}" pid="4" name="_dlc_DocIdUrl">
    <vt:lpwstr>http://ntn-mis-shp1/sites/nptcgroupintranet/functional/marketing/_layouts/15/DocIdRedir.aspx?ID=CDZPJN7WH53Y-91-1, CDZPJN7WH53Y-91-1</vt:lpwstr>
  </property>
</Properties>
</file>