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sldIdLst>
    <p:sldId id="256" r:id="rId2"/>
    <p:sldId id="257" r:id="rId3"/>
    <p:sldId id="261" r:id="rId4"/>
    <p:sldId id="262" r:id="rId5"/>
    <p:sldId id="258" r:id="rId6"/>
    <p:sldId id="259" r:id="rId7"/>
    <p:sldId id="263" r:id="rId8"/>
    <p:sldId id="26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1142" autoAdjust="0"/>
    <p:restoredTop sz="88395" autoAdjust="0"/>
  </p:normalViewPr>
  <p:slideViewPr>
    <p:cSldViewPr>
      <p:cViewPr varScale="1">
        <p:scale>
          <a:sx n="84" d="100"/>
          <a:sy n="84" d="100"/>
        </p:scale>
        <p:origin x="96" y="336"/>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D59CE5-95B9-4DFD-BF56-393BE8A036C1}" type="datetimeFigureOut">
              <a:rPr lang="en-GB" smtClean="0"/>
              <a:t>14/11/2019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863F67-1194-45D4-9443-A2525A0E2F82}" type="slidenum">
              <a:rPr lang="en-GB" smtClean="0"/>
              <a:t>‹#›</a:t>
            </a:fld>
            <a:endParaRPr lang="en-GB"/>
          </a:p>
        </p:txBody>
      </p:sp>
    </p:spTree>
    <p:extLst>
      <p:ext uri="{BB962C8B-B14F-4D97-AF65-F5344CB8AC3E}">
        <p14:creationId xmlns:p14="http://schemas.microsoft.com/office/powerpoint/2010/main" val="3312496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09DCBAE-FF77-4AD6-9B65-550402772CCE}" type="datetimeFigureOut">
              <a:rPr lang="en-GB" smtClean="0"/>
              <a:pPr/>
              <a:t>14/11/2019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50574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09DCBAE-FF77-4AD6-9B65-550402772CCE}" type="datetimeFigureOut">
              <a:rPr lang="en-GB" smtClean="0"/>
              <a:pPr/>
              <a:t>14/11/2019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866579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09DCBAE-FF77-4AD6-9B65-550402772CCE}" type="datetimeFigureOut">
              <a:rPr lang="en-GB" smtClean="0"/>
              <a:pPr/>
              <a:t>14/11/2019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2755990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09DCBAE-FF77-4AD6-9B65-550402772CCE}" type="datetimeFigureOut">
              <a:rPr lang="en-GB" smtClean="0"/>
              <a:pPr/>
              <a:t>14/11/2019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48710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9DCBAE-FF77-4AD6-9B65-550402772CCE}" type="datetimeFigureOut">
              <a:rPr lang="en-GB" smtClean="0"/>
              <a:pPr/>
              <a:t>14/11/2019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129529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09DCBAE-FF77-4AD6-9B65-550402772CCE}" type="datetimeFigureOut">
              <a:rPr lang="en-GB" smtClean="0"/>
              <a:pPr/>
              <a:t>14/11/2019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1941193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09DCBAE-FF77-4AD6-9B65-550402772CCE}" type="datetimeFigureOut">
              <a:rPr lang="en-GB" smtClean="0"/>
              <a:pPr/>
              <a:t>14/11/2019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3002155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09DCBAE-FF77-4AD6-9B65-550402772CCE}" type="datetimeFigureOut">
              <a:rPr lang="en-GB" smtClean="0"/>
              <a:pPr/>
              <a:t>14/11/2019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3989192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9DCBAE-FF77-4AD6-9B65-550402772CCE}" type="datetimeFigureOut">
              <a:rPr lang="en-GB" smtClean="0"/>
              <a:pPr/>
              <a:t>14/11/2019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702279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9DCBAE-FF77-4AD6-9B65-550402772CCE}" type="datetimeFigureOut">
              <a:rPr lang="en-GB" smtClean="0"/>
              <a:pPr/>
              <a:t>14/11/2019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3145130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9DCBAE-FF77-4AD6-9B65-550402772CCE}" type="datetimeFigureOut">
              <a:rPr lang="en-GB" smtClean="0"/>
              <a:pPr/>
              <a:t>14/11/2019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956600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09DCBAE-FF77-4AD6-9B65-550402772CCE}" type="datetimeFigureOut">
              <a:rPr lang="en-GB" smtClean="0"/>
              <a:pPr/>
              <a:t>14/11/2019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0661AEA-FD87-49A2-B3F8-32E62695D28F}" type="slidenum">
              <a:rPr lang="en-GB" smtClean="0"/>
              <a:pPr/>
              <a:t>‹#›</a:t>
            </a:fld>
            <a:endParaRPr lang="en-GB"/>
          </a:p>
        </p:txBody>
      </p:sp>
      <p:pic>
        <p:nvPicPr>
          <p:cNvPr id="9" name="Picture 1"/>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10442" y="185738"/>
            <a:ext cx="1331913"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6" descr="BTECLogo.gif"/>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414308" y="185738"/>
            <a:ext cx="161925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692495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22.jpeg"/><Relationship Id="rId5" Type="http://schemas.openxmlformats.org/officeDocument/2006/relationships/image" Target="../media/image21.jpeg"/><Relationship Id="rId4" Type="http://schemas.openxmlformats.org/officeDocument/2006/relationships/image" Target="../media/image2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63887" y="3356992"/>
            <a:ext cx="6858000" cy="2088232"/>
          </a:xfrm>
        </p:spPr>
        <p:txBody>
          <a:bodyPr/>
          <a:lstStyle/>
          <a:p>
            <a:r>
              <a:rPr lang="en-GB" dirty="0" smtClean="0"/>
              <a:t>Unit 2: Technology Systems</a:t>
            </a:r>
            <a:endParaRPr lang="en-GB" dirty="0"/>
          </a:p>
        </p:txBody>
      </p:sp>
      <p:sp>
        <p:nvSpPr>
          <p:cNvPr id="3" name="Subtitle 2"/>
          <p:cNvSpPr>
            <a:spLocks noGrp="1"/>
          </p:cNvSpPr>
          <p:nvPr>
            <p:ph type="subTitle" idx="1"/>
          </p:nvPr>
        </p:nvSpPr>
        <p:spPr>
          <a:xfrm>
            <a:off x="1163887" y="5733256"/>
            <a:ext cx="6858000" cy="935682"/>
          </a:xfrm>
        </p:spPr>
        <p:txBody>
          <a:bodyPr/>
          <a:lstStyle/>
          <a:p>
            <a:r>
              <a:rPr lang="en-GB" sz="2400" dirty="0"/>
              <a:t>BTEC Level </a:t>
            </a:r>
            <a:r>
              <a:rPr lang="en-GB" sz="2400" dirty="0" smtClean="0"/>
              <a:t>1 / Level 2 First in Information and Creative Technology</a:t>
            </a:r>
            <a:r>
              <a:rPr lang="en-GB" dirty="0"/>
              <a:t>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68650" y="1319918"/>
            <a:ext cx="6048474" cy="3114726"/>
          </a:xfrm>
          <a:prstGeom prst="rect">
            <a:avLst/>
          </a:prstGeom>
        </p:spPr>
      </p:pic>
    </p:spTree>
    <p:custDataLst>
      <p:tags r:id="rId1"/>
    </p:custDataLst>
    <p:extLst>
      <p:ext uri="{BB962C8B-B14F-4D97-AF65-F5344CB8AC3E}">
        <p14:creationId xmlns:p14="http://schemas.microsoft.com/office/powerpoint/2010/main" val="20258018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Computer Hardware Devices</a:t>
            </a:r>
            <a:endParaRPr lang="en-GB" dirty="0"/>
          </a:p>
        </p:txBody>
      </p:sp>
      <p:sp>
        <p:nvSpPr>
          <p:cNvPr id="5" name="Content Placeholder 4"/>
          <p:cNvSpPr>
            <a:spLocks noGrp="1"/>
          </p:cNvSpPr>
          <p:nvPr>
            <p:ph idx="1"/>
          </p:nvPr>
        </p:nvSpPr>
        <p:spPr/>
        <p:txBody>
          <a:bodyPr/>
          <a:lstStyle/>
          <a:p>
            <a:r>
              <a:rPr lang="en-GB" dirty="0"/>
              <a:t>The term hardware is used to describe any of the physical devices and components used within a technology system.</a:t>
            </a:r>
          </a:p>
          <a:p>
            <a:r>
              <a:rPr lang="en-GB" dirty="0"/>
              <a:t>It includes different types of computer and other digital devices, for inputting and outputting data, and for data storage.</a:t>
            </a:r>
          </a:p>
          <a:p>
            <a:endParaRPr lang="en-GB" dirty="0"/>
          </a:p>
        </p:txBody>
      </p:sp>
      <p:pic>
        <p:nvPicPr>
          <p:cNvPr id="3074" name="Picture 2" descr="Image result for computer hardwa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3212976"/>
            <a:ext cx="3645024" cy="3645024"/>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mage result for computer hardwa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1004" y="3388517"/>
            <a:ext cx="4004630" cy="29233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9349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Hardware Devices</a:t>
            </a:r>
            <a:endParaRPr lang="en-GB" dirty="0"/>
          </a:p>
        </p:txBody>
      </p:sp>
      <p:sp>
        <p:nvSpPr>
          <p:cNvPr id="3" name="Content Placeholder 2"/>
          <p:cNvSpPr>
            <a:spLocks noGrp="1"/>
          </p:cNvSpPr>
          <p:nvPr>
            <p:ph idx="1"/>
          </p:nvPr>
        </p:nvSpPr>
        <p:spPr/>
        <p:txBody>
          <a:bodyPr/>
          <a:lstStyle/>
          <a:p>
            <a:r>
              <a:rPr lang="en-GB" dirty="0" smtClean="0"/>
              <a:t>You need to know the features and uses of hardware devices including:</a:t>
            </a:r>
          </a:p>
          <a:p>
            <a:pPr lvl="1"/>
            <a:r>
              <a:rPr lang="en-GB" b="1" dirty="0" smtClean="0">
                <a:solidFill>
                  <a:srgbClr val="0070C0"/>
                </a:solidFill>
              </a:rPr>
              <a:t>Personal computer </a:t>
            </a:r>
            <a:r>
              <a:rPr lang="en-GB" dirty="0" smtClean="0"/>
              <a:t>(PC) – used for running applications, such as word processing and spreadsheets, surfing the web, etc.</a:t>
            </a:r>
          </a:p>
          <a:p>
            <a:pPr lvl="1"/>
            <a:r>
              <a:rPr lang="en-GB" b="1" dirty="0" smtClean="0">
                <a:solidFill>
                  <a:srgbClr val="0070C0"/>
                </a:solidFill>
              </a:rPr>
              <a:t>Server</a:t>
            </a:r>
            <a:r>
              <a:rPr lang="en-GB" dirty="0" smtClean="0"/>
              <a:t> – a powerful computer with lots of RAM and disk space, used for controlling a network.</a:t>
            </a:r>
          </a:p>
          <a:p>
            <a:pPr lvl="1"/>
            <a:r>
              <a:rPr lang="en-GB" b="1" dirty="0" smtClean="0">
                <a:solidFill>
                  <a:srgbClr val="0070C0"/>
                </a:solidFill>
              </a:rPr>
              <a:t>Laptop</a:t>
            </a:r>
            <a:r>
              <a:rPr lang="en-GB" dirty="0" smtClean="0"/>
              <a:t> – a portable computer used for mobile computing</a:t>
            </a:r>
          </a:p>
          <a:p>
            <a:pPr lvl="1"/>
            <a:r>
              <a:rPr lang="en-GB" b="1" dirty="0" smtClean="0">
                <a:solidFill>
                  <a:srgbClr val="0070C0"/>
                </a:solidFill>
              </a:rPr>
              <a:t>Tablet </a:t>
            </a:r>
            <a:r>
              <a:rPr lang="en-GB" dirty="0" smtClean="0"/>
              <a:t>– a touch screen computer used for web browsing</a:t>
            </a:r>
          </a:p>
          <a:p>
            <a:pPr lvl="1"/>
            <a:r>
              <a:rPr lang="en-GB" b="1" dirty="0" smtClean="0">
                <a:solidFill>
                  <a:srgbClr val="0070C0"/>
                </a:solidFill>
              </a:rPr>
              <a:t>Games console </a:t>
            </a:r>
            <a:r>
              <a:rPr lang="en-GB" dirty="0" smtClean="0"/>
              <a:t>– a computer designed for gaming with high-quality graphics card, used for gaming.</a:t>
            </a:r>
          </a:p>
          <a:p>
            <a:pPr lvl="1"/>
            <a:r>
              <a:rPr lang="en-GB" b="1" dirty="0" smtClean="0">
                <a:solidFill>
                  <a:srgbClr val="0070C0"/>
                </a:solidFill>
              </a:rPr>
              <a:t>Programmable digital devices </a:t>
            </a:r>
            <a:r>
              <a:rPr lang="en-GB" dirty="0" smtClean="0"/>
              <a:t>– anything with digital control, e.g. a microwave oven, controls hardware.</a:t>
            </a:r>
            <a:endParaRPr lang="en-GB" dirty="0"/>
          </a:p>
        </p:txBody>
      </p:sp>
      <p:pic>
        <p:nvPicPr>
          <p:cNvPr id="4" name="Picture 2" descr="Image result for personal compu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8" y="5608349"/>
            <a:ext cx="2098204" cy="113722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mage result for serv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22272" y="5663174"/>
            <a:ext cx="1738820" cy="105419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Image result for laptop"/>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81702" y="5663174"/>
            <a:ext cx="1506468" cy="1040887"/>
          </a:xfrm>
          <a:prstGeom prst="rect">
            <a:avLst/>
          </a:prstGeom>
          <a:noFill/>
          <a:ln>
            <a:noFill/>
          </a:ln>
        </p:spPr>
      </p:pic>
      <p:pic>
        <p:nvPicPr>
          <p:cNvPr id="7" name="Picture 14" descr="Image result for tablet"/>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13201" y="5700003"/>
            <a:ext cx="1400321" cy="82152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6" descr="Image result for games consol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10114" y="5634268"/>
            <a:ext cx="1953241" cy="1098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4028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Hardware Devices</a:t>
            </a:r>
            <a:endParaRPr lang="en-GB" b="1" dirty="0"/>
          </a:p>
        </p:txBody>
      </p:sp>
      <p:sp>
        <p:nvSpPr>
          <p:cNvPr id="3" name="Content Placeholder 2"/>
          <p:cNvSpPr>
            <a:spLocks noGrp="1"/>
          </p:cNvSpPr>
          <p:nvPr>
            <p:ph idx="1"/>
          </p:nvPr>
        </p:nvSpPr>
        <p:spPr>
          <a:xfrm>
            <a:off x="179512" y="3140968"/>
            <a:ext cx="8784976" cy="3717032"/>
          </a:xfrm>
        </p:spPr>
        <p:txBody>
          <a:bodyPr>
            <a:normAutofit/>
          </a:bodyPr>
          <a:lstStyle/>
          <a:p>
            <a:r>
              <a:rPr lang="en-GB" dirty="0" smtClean="0"/>
              <a:t>Hardware devices are also used by technology devices for:</a:t>
            </a:r>
          </a:p>
          <a:p>
            <a:pPr lvl="1"/>
            <a:r>
              <a:rPr lang="en-GB" b="1" dirty="0" smtClean="0">
                <a:solidFill>
                  <a:srgbClr val="0070C0"/>
                </a:solidFill>
              </a:rPr>
              <a:t>Inputting</a:t>
            </a:r>
            <a:r>
              <a:rPr lang="en-GB" dirty="0" smtClean="0"/>
              <a:t>: to accept information and commands into the system.  Input devices include keyboard, mouse, sensors, touch screen, microphone, scanner and digital camera.</a:t>
            </a:r>
          </a:p>
          <a:p>
            <a:pPr lvl="1"/>
            <a:r>
              <a:rPr lang="en-GB" b="1" dirty="0" smtClean="0">
                <a:solidFill>
                  <a:srgbClr val="0070C0"/>
                </a:solidFill>
              </a:rPr>
              <a:t>Outputting</a:t>
            </a:r>
            <a:r>
              <a:rPr lang="en-GB" dirty="0" smtClean="0"/>
              <a:t>: to transfer information out of the system.  Output devices include printers, speakers, force feedback devices, actuators, screens, projectors, robot arm and other control devices.</a:t>
            </a:r>
          </a:p>
          <a:p>
            <a:pPr lvl="2"/>
            <a:r>
              <a:rPr lang="en-GB" dirty="0" smtClean="0">
                <a:solidFill>
                  <a:srgbClr val="0070C0"/>
                </a:solidFill>
              </a:rPr>
              <a:t>Force feedback device </a:t>
            </a:r>
            <a:r>
              <a:rPr lang="en-GB" dirty="0" smtClean="0"/>
              <a:t>– a device used to provide you with touch output from a computer device, e.g. a games controller when it vibrates.  An area for future development is a device to give surgeons feedback when carrying out an operation remotely using a robot arm.</a:t>
            </a:r>
          </a:p>
          <a:p>
            <a:pPr lvl="2"/>
            <a:r>
              <a:rPr lang="en-GB" dirty="0" smtClean="0">
                <a:solidFill>
                  <a:srgbClr val="0070C0"/>
                </a:solidFill>
              </a:rPr>
              <a:t>Actuator </a:t>
            </a:r>
            <a:r>
              <a:rPr lang="en-GB" dirty="0" smtClean="0"/>
              <a:t>– motors that can be controlled by a technology system such as a motor used to move part of a robot arm.</a:t>
            </a:r>
          </a:p>
          <a:p>
            <a:pPr lvl="1"/>
            <a:r>
              <a:rPr lang="en-GB" b="1" dirty="0" smtClean="0">
                <a:solidFill>
                  <a:srgbClr val="0070C0"/>
                </a:solidFill>
              </a:rPr>
              <a:t>Storage</a:t>
            </a:r>
            <a:r>
              <a:rPr lang="en-GB" dirty="0" smtClean="0"/>
              <a:t>: to hold information when the hardware device or system is turned off.  Storage devices include solid state drives (SSD), optical media such as DVDs and magnetic media such as hard disks.</a:t>
            </a:r>
          </a:p>
        </p:txBody>
      </p:sp>
      <p:pic>
        <p:nvPicPr>
          <p:cNvPr id="1042" name="Picture 18" descr="Image result for computer hardware input devic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53921" y="438629"/>
            <a:ext cx="2765519" cy="2702339"/>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Image result for computer hardware output devic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650" y="1291162"/>
            <a:ext cx="3411579" cy="170579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Image result for computer hardware storage device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33132" y="883535"/>
            <a:ext cx="2131355" cy="20414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6904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Printers</a:t>
            </a:r>
            <a:endParaRPr lang="en-GB" dirty="0"/>
          </a:p>
        </p:txBody>
      </p:sp>
      <p:sp>
        <p:nvSpPr>
          <p:cNvPr id="3" name="Content Placeholder 2"/>
          <p:cNvSpPr>
            <a:spLocks noGrp="1"/>
          </p:cNvSpPr>
          <p:nvPr>
            <p:ph idx="1"/>
          </p:nvPr>
        </p:nvSpPr>
        <p:spPr/>
        <p:txBody>
          <a:bodyPr/>
          <a:lstStyle/>
          <a:p>
            <a:r>
              <a:rPr lang="en-GB" dirty="0"/>
              <a:t>There are many different types of printer:</a:t>
            </a:r>
          </a:p>
          <a:p>
            <a:pPr lvl="1"/>
            <a:r>
              <a:rPr lang="en-GB" b="1" dirty="0">
                <a:solidFill>
                  <a:srgbClr val="0070C0"/>
                </a:solidFill>
              </a:rPr>
              <a:t>Inkjet printer </a:t>
            </a:r>
            <a:r>
              <a:rPr lang="en-GB" dirty="0"/>
              <a:t>– used in homes and small offices.  </a:t>
            </a:r>
            <a:r>
              <a:rPr lang="en-GB" dirty="0" smtClean="0"/>
              <a:t>They are cheap </a:t>
            </a:r>
            <a:r>
              <a:rPr lang="en-GB" dirty="0"/>
              <a:t>to </a:t>
            </a:r>
            <a:r>
              <a:rPr lang="en-GB" dirty="0" smtClean="0"/>
              <a:t>buy, reasonably </a:t>
            </a:r>
            <a:r>
              <a:rPr lang="en-GB" dirty="0"/>
              <a:t>cheap to operate and produce </a:t>
            </a:r>
            <a:r>
              <a:rPr lang="en-GB" dirty="0" smtClean="0"/>
              <a:t>good-quality </a:t>
            </a:r>
            <a:r>
              <a:rPr lang="en-GB" dirty="0"/>
              <a:t>colour output, but are poor at large volume printing.</a:t>
            </a:r>
          </a:p>
          <a:p>
            <a:pPr lvl="1"/>
            <a:r>
              <a:rPr lang="en-GB" b="1" dirty="0">
                <a:solidFill>
                  <a:srgbClr val="0070C0"/>
                </a:solidFill>
              </a:rPr>
              <a:t>Laser printers </a:t>
            </a:r>
            <a:r>
              <a:rPr lang="en-GB" dirty="0"/>
              <a:t>– again used in many homes and businesses.  They are relatively cheap to buy, reasonably cheap to operate and are good at large volume printing.  They are often black and white but colour laser printers are becoming more widely available.</a:t>
            </a:r>
          </a:p>
          <a:p>
            <a:pPr lvl="1"/>
            <a:r>
              <a:rPr lang="en-GB" b="1" dirty="0">
                <a:solidFill>
                  <a:srgbClr val="0070C0"/>
                </a:solidFill>
              </a:rPr>
              <a:t>Impact dot-matrix printer </a:t>
            </a:r>
            <a:r>
              <a:rPr lang="en-GB" dirty="0"/>
              <a:t>– used by some businesses to print multi-part stationery, which can be separated into copies for the customer and the business.  These are more expensive to buy, are loud and have poor print quality, but they are very cheap to run.</a:t>
            </a:r>
            <a:endParaRPr lang="en-GB" b="1" dirty="0"/>
          </a:p>
          <a:p>
            <a:endParaRPr lang="en-GB" dirty="0"/>
          </a:p>
        </p:txBody>
      </p:sp>
      <p:pic>
        <p:nvPicPr>
          <p:cNvPr id="4" name="Picture 3" descr="Image result for inkjet printe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648" y="5492715"/>
            <a:ext cx="2296795" cy="1348105"/>
          </a:xfrm>
          <a:prstGeom prst="rect">
            <a:avLst/>
          </a:prstGeom>
          <a:noFill/>
          <a:ln>
            <a:noFill/>
          </a:ln>
        </p:spPr>
      </p:pic>
      <p:pic>
        <p:nvPicPr>
          <p:cNvPr id="4098" name="Picture 2" descr="Image result for laser print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23928" y="5131973"/>
            <a:ext cx="1946646" cy="1726027"/>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Image result for dot matrix printe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5365" b="11470"/>
          <a:stretch/>
        </p:blipFill>
        <p:spPr bwMode="auto">
          <a:xfrm>
            <a:off x="6462463" y="4966925"/>
            <a:ext cx="2164629" cy="18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6076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Automated Systems</a:t>
            </a:r>
            <a:endParaRPr lang="en-GB" dirty="0"/>
          </a:p>
        </p:txBody>
      </p:sp>
      <p:sp>
        <p:nvSpPr>
          <p:cNvPr id="3" name="Content Placeholder 2"/>
          <p:cNvSpPr>
            <a:spLocks noGrp="1"/>
          </p:cNvSpPr>
          <p:nvPr>
            <p:ph idx="1"/>
          </p:nvPr>
        </p:nvSpPr>
        <p:spPr/>
        <p:txBody>
          <a:bodyPr/>
          <a:lstStyle/>
          <a:p>
            <a:r>
              <a:rPr lang="en-GB" b="1" dirty="0">
                <a:solidFill>
                  <a:srgbClr val="0070C0"/>
                </a:solidFill>
              </a:rPr>
              <a:t>Automated system </a:t>
            </a:r>
            <a:r>
              <a:rPr lang="en-GB" dirty="0"/>
              <a:t>– a system that uses technology and control systems.  It doesn’t usually require human intervention.</a:t>
            </a:r>
          </a:p>
          <a:p>
            <a:endParaRPr lang="en-GB" dirty="0" smtClean="0"/>
          </a:p>
          <a:p>
            <a:r>
              <a:rPr lang="en-GB" dirty="0" smtClean="0"/>
              <a:t>In </a:t>
            </a:r>
            <a:r>
              <a:rPr lang="en-GB" dirty="0"/>
              <a:t>addition to the traditional hardware devices associated with computer systems, different sectors use specialist devices to help improve the efficiency and productivity of their </a:t>
            </a:r>
            <a:r>
              <a:rPr lang="en-GB" dirty="0" smtClean="0"/>
              <a:t>businesses.</a:t>
            </a:r>
            <a:endParaRPr lang="en-GB" dirty="0"/>
          </a:p>
          <a:p>
            <a:endParaRPr lang="en-GB" dirty="0" smtClean="0"/>
          </a:p>
          <a:p>
            <a:r>
              <a:rPr lang="en-GB" b="1" dirty="0" smtClean="0">
                <a:solidFill>
                  <a:srgbClr val="0070C0"/>
                </a:solidFill>
              </a:rPr>
              <a:t>Automated </a:t>
            </a:r>
            <a:r>
              <a:rPr lang="en-GB" b="1" dirty="0">
                <a:solidFill>
                  <a:srgbClr val="0070C0"/>
                </a:solidFill>
              </a:rPr>
              <a:t>technology </a:t>
            </a:r>
            <a:r>
              <a:rPr lang="en-GB" b="1" dirty="0" smtClean="0">
                <a:solidFill>
                  <a:srgbClr val="0070C0"/>
                </a:solidFill>
              </a:rPr>
              <a:t>systems</a:t>
            </a:r>
            <a:r>
              <a:rPr lang="en-GB" dirty="0" smtClean="0"/>
              <a:t>, also know as automated computer systems, monitor </a:t>
            </a:r>
            <a:r>
              <a:rPr lang="en-GB" dirty="0"/>
              <a:t>and perform </a:t>
            </a:r>
            <a:r>
              <a:rPr lang="en-GB" dirty="0" smtClean="0"/>
              <a:t>activities on our behalf.  For example, central </a:t>
            </a:r>
            <a:r>
              <a:rPr lang="en-GB" dirty="0"/>
              <a:t>heating systems that regulate our environment and robots that explore the universe. </a:t>
            </a:r>
          </a:p>
          <a:p>
            <a:endParaRPr lang="en-GB" dirty="0"/>
          </a:p>
        </p:txBody>
      </p:sp>
    </p:spTree>
    <p:extLst>
      <p:ext uri="{BB962C8B-B14F-4D97-AF65-F5344CB8AC3E}">
        <p14:creationId xmlns:p14="http://schemas.microsoft.com/office/powerpoint/2010/main" val="2838887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Automated Systems</a:t>
            </a:r>
            <a:endParaRPr lang="en-GB" dirty="0"/>
          </a:p>
        </p:txBody>
      </p:sp>
      <p:sp>
        <p:nvSpPr>
          <p:cNvPr id="3" name="Content Placeholder 2"/>
          <p:cNvSpPr>
            <a:spLocks noGrp="1"/>
          </p:cNvSpPr>
          <p:nvPr>
            <p:ph idx="1"/>
          </p:nvPr>
        </p:nvSpPr>
        <p:spPr/>
        <p:txBody>
          <a:bodyPr/>
          <a:lstStyle/>
          <a:p>
            <a:r>
              <a:rPr lang="en-GB" dirty="0" smtClean="0"/>
              <a:t>These are commonly used in supermarkets, factories and many other places.  Two examples are provided in the table below:</a:t>
            </a:r>
          </a:p>
          <a:p>
            <a:endParaRPr lang="en-GB" dirty="0"/>
          </a:p>
          <a:p>
            <a:endParaRPr lang="en-GB" dirty="0"/>
          </a:p>
        </p:txBody>
      </p:sp>
      <p:pic>
        <p:nvPicPr>
          <p:cNvPr id="4" name="Picture 3"/>
          <p:cNvPicPr>
            <a:picLocks noChangeAspect="1"/>
          </p:cNvPicPr>
          <p:nvPr/>
        </p:nvPicPr>
        <p:blipFill>
          <a:blip r:embed="rId2"/>
          <a:stretch>
            <a:fillRect/>
          </a:stretch>
        </p:blipFill>
        <p:spPr>
          <a:xfrm>
            <a:off x="628650" y="2852936"/>
            <a:ext cx="7962066" cy="3761558"/>
          </a:xfrm>
          <a:prstGeom prst="rect">
            <a:avLst/>
          </a:prstGeom>
        </p:spPr>
      </p:pic>
    </p:spTree>
    <p:extLst>
      <p:ext uri="{BB962C8B-B14F-4D97-AF65-F5344CB8AC3E}">
        <p14:creationId xmlns:p14="http://schemas.microsoft.com/office/powerpoint/2010/main" val="3907901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Devices</a:t>
            </a:r>
            <a:endParaRPr lang="en-GB" dirty="0"/>
          </a:p>
        </p:txBody>
      </p:sp>
      <p:sp>
        <p:nvSpPr>
          <p:cNvPr id="3" name="Content Placeholder 2"/>
          <p:cNvSpPr>
            <a:spLocks noGrp="1"/>
          </p:cNvSpPr>
          <p:nvPr>
            <p:ph idx="1"/>
          </p:nvPr>
        </p:nvSpPr>
        <p:spPr>
          <a:xfrm>
            <a:off x="268610" y="1590081"/>
            <a:ext cx="7886700" cy="4351338"/>
          </a:xfrm>
        </p:spPr>
        <p:txBody>
          <a:bodyPr/>
          <a:lstStyle/>
          <a:p>
            <a:r>
              <a:rPr lang="en-GB" dirty="0" smtClean="0"/>
              <a:t>Other devices used to capture and store data in a technology system include:</a:t>
            </a:r>
          </a:p>
          <a:p>
            <a:pPr lvl="1"/>
            <a:r>
              <a:rPr lang="en-GB" b="1" dirty="0" smtClean="0">
                <a:solidFill>
                  <a:srgbClr val="0070C0"/>
                </a:solidFill>
              </a:rPr>
              <a:t>Magnetic strip readers </a:t>
            </a:r>
            <a:r>
              <a:rPr lang="en-GB" dirty="0" smtClean="0"/>
              <a:t>– used to read some loyalty and other cards.</a:t>
            </a:r>
          </a:p>
          <a:p>
            <a:pPr lvl="1"/>
            <a:r>
              <a:rPr lang="en-GB" b="1" dirty="0" smtClean="0">
                <a:solidFill>
                  <a:srgbClr val="0070C0"/>
                </a:solidFill>
              </a:rPr>
              <a:t>Optical character readers (OCR) </a:t>
            </a:r>
            <a:r>
              <a:rPr lang="en-GB" dirty="0" smtClean="0"/>
              <a:t>– used to scan a document into text.</a:t>
            </a:r>
          </a:p>
          <a:p>
            <a:pPr lvl="1"/>
            <a:r>
              <a:rPr lang="en-GB" b="1" dirty="0" smtClean="0">
                <a:solidFill>
                  <a:srgbClr val="0070C0"/>
                </a:solidFill>
              </a:rPr>
              <a:t>Optical mark reader (OMR) </a:t>
            </a:r>
            <a:r>
              <a:rPr lang="en-GB" dirty="0" smtClean="0"/>
              <a:t>– used to input survey and multipole choice forms.</a:t>
            </a:r>
          </a:p>
          <a:p>
            <a:pPr lvl="1"/>
            <a:r>
              <a:rPr lang="en-GB" b="1" dirty="0" smtClean="0">
                <a:solidFill>
                  <a:srgbClr val="0070C0"/>
                </a:solidFill>
              </a:rPr>
              <a:t>Radio frequency identification systems (RFID) </a:t>
            </a:r>
            <a:r>
              <a:rPr lang="en-GB" dirty="0" smtClean="0"/>
              <a:t>– known as smart labels, are used like bar codes on products for automatic identification and tracking.  The technology uses radio-frequency electromagnetic fields to transfer data.  Some smart labels require no battery, as they are powered by the electromagnetic fields used to read them.</a:t>
            </a:r>
          </a:p>
          <a:p>
            <a:pPr lvl="2"/>
            <a:r>
              <a:rPr lang="en-GB" b="1" dirty="0" smtClean="0">
                <a:solidFill>
                  <a:srgbClr val="0070C0"/>
                </a:solidFill>
              </a:rPr>
              <a:t>RFID</a:t>
            </a:r>
            <a:r>
              <a:rPr lang="en-GB" dirty="0" smtClean="0"/>
              <a:t> – the use of wireless non-contact system that uses radio waves to transfer data from a tag attached to an object or person.  The technology is mainly used for purposes of automatic identification and tracking.</a:t>
            </a:r>
            <a:endParaRPr lang="en-GB" dirty="0"/>
          </a:p>
        </p:txBody>
      </p:sp>
      <p:pic>
        <p:nvPicPr>
          <p:cNvPr id="4" name="Picture 3" descr="Image result for magnetic strip readers"/>
          <p:cNvPicPr/>
          <p:nvPr/>
        </p:nvPicPr>
        <p:blipFill rotWithShape="1">
          <a:blip r:embed="rId2" cstate="print">
            <a:extLst>
              <a:ext uri="{28A0092B-C50C-407E-A947-70E740481C1C}">
                <a14:useLocalDpi xmlns:a14="http://schemas.microsoft.com/office/drawing/2010/main" val="0"/>
              </a:ext>
            </a:extLst>
          </a:blip>
          <a:srcRect t="17445" b="13464"/>
          <a:stretch/>
        </p:blipFill>
        <p:spPr bwMode="auto">
          <a:xfrm>
            <a:off x="7743823" y="1590081"/>
            <a:ext cx="1235710" cy="853440"/>
          </a:xfrm>
          <a:prstGeom prst="rect">
            <a:avLst/>
          </a:prstGeom>
          <a:noFill/>
          <a:ln>
            <a:noFill/>
          </a:ln>
          <a:extLst>
            <a:ext uri="{53640926-AAD7-44D8-BBD7-CCE9431645EC}">
              <a14:shadowObscured xmlns:a14="http://schemas.microsoft.com/office/drawing/2010/main"/>
            </a:ext>
          </a:extLst>
        </p:spPr>
      </p:pic>
      <p:pic>
        <p:nvPicPr>
          <p:cNvPr id="5" name="Picture 4" descr="Image result for optical character recognition"/>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11381" y="2387720"/>
            <a:ext cx="1368152" cy="819150"/>
          </a:xfrm>
          <a:prstGeom prst="rect">
            <a:avLst/>
          </a:prstGeom>
          <a:noFill/>
          <a:ln>
            <a:noFill/>
          </a:ln>
        </p:spPr>
      </p:pic>
      <p:pic>
        <p:nvPicPr>
          <p:cNvPr id="6" name="Picture 5" descr="Image result for optical mark reader"/>
          <p:cNvPicPr/>
          <p:nvPr/>
        </p:nvPicPr>
        <p:blipFill>
          <a:blip r:embed="rId4">
            <a:extLst>
              <a:ext uri="{28A0092B-C50C-407E-A947-70E740481C1C}">
                <a14:useLocalDpi xmlns:a14="http://schemas.microsoft.com/office/drawing/2010/main" val="0"/>
              </a:ext>
            </a:extLst>
          </a:blip>
          <a:srcRect/>
          <a:stretch>
            <a:fillRect/>
          </a:stretch>
        </p:blipFill>
        <p:spPr bwMode="auto">
          <a:xfrm>
            <a:off x="8155310" y="3444963"/>
            <a:ext cx="847006" cy="1218091"/>
          </a:xfrm>
          <a:prstGeom prst="rect">
            <a:avLst/>
          </a:prstGeom>
          <a:noFill/>
          <a:ln>
            <a:noFill/>
          </a:ln>
        </p:spPr>
      </p:pic>
      <p:pic>
        <p:nvPicPr>
          <p:cNvPr id="1026" name="Picture 2" descr="Image result for radio frequency identification system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7584" y="5661249"/>
            <a:ext cx="3558896" cy="108461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C:\Users\lkelly10\AppData\Local\Microsoft\Windows\INetCache\Content.MSO\89FDC15E.tmp"/>
          <p:cNvPicPr/>
          <p:nvPr/>
        </p:nvPicPr>
        <p:blipFill>
          <a:blip r:embed="rId6">
            <a:extLst>
              <a:ext uri="{28A0092B-C50C-407E-A947-70E740481C1C}">
                <a14:useLocalDpi xmlns:a14="http://schemas.microsoft.com/office/drawing/2010/main" val="0"/>
              </a:ext>
            </a:extLst>
          </a:blip>
          <a:srcRect/>
          <a:stretch>
            <a:fillRect/>
          </a:stretch>
        </p:blipFill>
        <p:spPr bwMode="auto">
          <a:xfrm>
            <a:off x="4929450" y="5256390"/>
            <a:ext cx="2450862" cy="1510186"/>
          </a:xfrm>
          <a:prstGeom prst="rect">
            <a:avLst/>
          </a:prstGeom>
          <a:noFill/>
          <a:ln>
            <a:noFill/>
          </a:ln>
        </p:spPr>
      </p:pic>
    </p:spTree>
    <p:extLst>
      <p:ext uri="{BB962C8B-B14F-4D97-AF65-F5344CB8AC3E}">
        <p14:creationId xmlns:p14="http://schemas.microsoft.com/office/powerpoint/2010/main" val="142098809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564</TotalTime>
  <Words>762</Words>
  <Application>Microsoft Office PowerPoint</Application>
  <PresentationFormat>On-screen Show (4:3)</PresentationFormat>
  <Paragraphs>40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Unit 2: Technology Systems</vt:lpstr>
      <vt:lpstr>Computer Hardware Devices</vt:lpstr>
      <vt:lpstr>Hardware Devices</vt:lpstr>
      <vt:lpstr>Hardware Devices</vt:lpstr>
      <vt:lpstr>Printers</vt:lpstr>
      <vt:lpstr>Automated Systems</vt:lpstr>
      <vt:lpstr>Automated Systems</vt:lpstr>
      <vt:lpstr>Other Devices</vt:lpstr>
    </vt:vector>
  </TitlesOfParts>
  <Company>RM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Animation</dc:title>
  <dc:creator>Adam Ahrens</dc:creator>
  <cp:lastModifiedBy>Kelly, Linda</cp:lastModifiedBy>
  <cp:revision>56</cp:revision>
  <dcterms:created xsi:type="dcterms:W3CDTF">2013-04-26T09:20:41Z</dcterms:created>
  <dcterms:modified xsi:type="dcterms:W3CDTF">2019-11-14T13:43:55Z</dcterms:modified>
</cp:coreProperties>
</file>