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36" r:id="rId12"/>
    <p:sldId id="337" r:id="rId13"/>
    <p:sldId id="347" r:id="rId14"/>
    <p:sldId id="348" r:id="rId15"/>
    <p:sldId id="349" r:id="rId16"/>
    <p:sldId id="350" r:id="rId17"/>
    <p:sldId id="35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4E2"/>
    <a:srgbClr val="E78000"/>
    <a:srgbClr val="EBA039"/>
    <a:srgbClr val="F0AD00"/>
    <a:srgbClr val="525252"/>
    <a:srgbClr val="87A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9879" autoAdjust="0"/>
  </p:normalViewPr>
  <p:slideViewPr>
    <p:cSldViewPr>
      <p:cViewPr varScale="1">
        <p:scale>
          <a:sx n="60" d="100"/>
          <a:sy n="60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21/09/2023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ls/se10/html/jls-5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ls/se10/html/jls-5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ls/se10/html/jls-5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ls/se10/html/jls-5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specs/jls/se10/html/jls-5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solidFill>
                  <a:srgbClr val="040C28"/>
                </a:solidFill>
                <a:effectLst/>
                <a:latin typeface="Google Sans"/>
              </a:rPr>
              <a:t>BigDecimal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 should be used for currency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84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040C28"/>
                </a:solidFill>
                <a:effectLst/>
                <a:latin typeface="Google Sans"/>
              </a:rPr>
              <a:t>BigDecimal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 should be used for currency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6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euclid_circular_a"/>
              </a:rPr>
              <a:t>To learn about other types of type conversion, visit </a:t>
            </a:r>
            <a:r>
              <a:rPr lang="en-GB" b="0" i="0" u="none" strike="noStrike" dirty="0">
                <a:solidFill>
                  <a:srgbClr val="03338F"/>
                </a:solidFill>
                <a:effectLst/>
                <a:latin typeface="euclid_circular_a"/>
                <a:hlinkClick r:id="rId3" tooltip="Java Type Conversion (official Java documentation)"/>
              </a:rPr>
              <a:t>Java Type Conversion (official Java documentation)</a:t>
            </a:r>
            <a:r>
              <a:rPr lang="en-GB" b="0" i="0" dirty="0">
                <a:effectLst/>
                <a:latin typeface="euclid_circular_a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94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euclid_circular_a"/>
              </a:rPr>
              <a:t>To learn about other types of type conversion, visit </a:t>
            </a:r>
            <a:r>
              <a:rPr lang="en-GB" b="0" i="0" u="none" strike="noStrike" dirty="0">
                <a:solidFill>
                  <a:srgbClr val="03338F"/>
                </a:solidFill>
                <a:effectLst/>
                <a:latin typeface="euclid_circular_a"/>
                <a:hlinkClick r:id="rId3" tooltip="Java Type Conversion (official Java documentation)"/>
              </a:rPr>
              <a:t>Java Type Conversion (official Java documentation)</a:t>
            </a:r>
            <a:r>
              <a:rPr lang="en-GB" b="0" i="0" dirty="0">
                <a:effectLst/>
                <a:latin typeface="euclid_circular_a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61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euclid_circular_a"/>
              </a:rPr>
              <a:t>To learn about other types of type conversion, visit </a:t>
            </a:r>
            <a:r>
              <a:rPr lang="en-GB" b="0" i="0" u="none" strike="noStrike" dirty="0">
                <a:solidFill>
                  <a:srgbClr val="03338F"/>
                </a:solidFill>
                <a:effectLst/>
                <a:latin typeface="euclid_circular_a"/>
                <a:hlinkClick r:id="rId3" tooltip="Java Type Conversion (official Java documentation)"/>
              </a:rPr>
              <a:t>Java Type Conversion (official Java documentation)</a:t>
            </a:r>
            <a:r>
              <a:rPr lang="en-GB" b="0" i="0" dirty="0">
                <a:effectLst/>
                <a:latin typeface="euclid_circular_a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82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euclid_circular_a"/>
              </a:rPr>
              <a:t>To learn about other types of type conversion, visit </a:t>
            </a:r>
            <a:r>
              <a:rPr lang="en-GB" b="0" i="0" u="none" strike="noStrike" dirty="0">
                <a:solidFill>
                  <a:srgbClr val="03338F"/>
                </a:solidFill>
                <a:effectLst/>
                <a:latin typeface="euclid_circular_a"/>
                <a:hlinkClick r:id="rId3" tooltip="Java Type Conversion (official Java documentation)"/>
              </a:rPr>
              <a:t>Java Type Conversion (official Java documentation)</a:t>
            </a:r>
            <a:r>
              <a:rPr lang="en-GB" b="0" i="0" dirty="0">
                <a:effectLst/>
                <a:latin typeface="euclid_circular_a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67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euclid_circular_a"/>
              </a:rPr>
              <a:t>To learn about other types of type conversion, visit </a:t>
            </a:r>
            <a:r>
              <a:rPr lang="en-GB" b="0" i="0" u="none" strike="noStrike" dirty="0">
                <a:solidFill>
                  <a:srgbClr val="03338F"/>
                </a:solidFill>
                <a:effectLst/>
                <a:latin typeface="euclid_circular_a"/>
                <a:hlinkClick r:id="rId3" tooltip="Java Type Conversion (official Java documentation)"/>
              </a:rPr>
              <a:t>Java Type Conversion (official Java documentation)</a:t>
            </a:r>
            <a:r>
              <a:rPr lang="en-GB" b="0" i="0" dirty="0">
                <a:effectLst/>
                <a:latin typeface="euclid_circular_a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3D83F-DC1D-4206-A168-2287E477B1D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48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Programming Skills</a:t>
            </a:r>
            <a:br>
              <a:rPr lang="en-GB" sz="4400" dirty="0"/>
            </a:br>
            <a:r>
              <a:rPr lang="en-GB" sz="4400" dirty="0">
                <a:solidFill>
                  <a:schemeClr val="tx1"/>
                </a:solidFill>
              </a:rPr>
              <a:t>Java Basics: Java Data Types</a:t>
            </a:r>
            <a:br>
              <a:rPr lang="en-GB" sz="6600" dirty="0"/>
            </a:br>
            <a:br>
              <a:rPr lang="en-GB" sz="6600" dirty="0"/>
            </a:b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HND Computing (Year 2)</a:t>
            </a:r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5" y="1484784"/>
            <a:ext cx="8640895" cy="5544616"/>
          </a:xfrm>
        </p:spPr>
        <p:txBody>
          <a:bodyPr>
            <a:noAutofit/>
          </a:bodyPr>
          <a:lstStyle/>
          <a:p>
            <a:pPr>
              <a:lnSpc>
                <a:spcPts val="225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Java, a string is a sequence of characters. </a:t>
            </a:r>
          </a:p>
          <a:p>
            <a:pPr>
              <a:lnSpc>
                <a:spcPts val="225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example, </a:t>
            </a:r>
            <a:r>
              <a:rPr lang="en-GB" sz="1800" i="0" dirty="0">
                <a:solidFill>
                  <a:srgbClr val="000000"/>
                </a:solidFill>
                <a:effectLst/>
                <a:latin typeface="Inconsolata" pitchFamily="1" charset="0"/>
                <a:ea typeface="Times New Roman" panose="02020603050405020304" pitchFamily="18" charset="0"/>
                <a:cs typeface="Arial" panose="020B0604020202020204" pitchFamily="34" charset="0"/>
              </a:rPr>
              <a:t>"hello"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is a string containing a sequence of characters </a:t>
            </a:r>
            <a:r>
              <a:rPr lang="en-GB" sz="1800" i="0" dirty="0">
                <a:solidFill>
                  <a:srgbClr val="000000"/>
                </a:solidFill>
                <a:effectLst/>
                <a:latin typeface="Inconsolata" pitchFamily="1" charset="0"/>
                <a:ea typeface="Times New Roman" panose="02020603050405020304" pitchFamily="18" charset="0"/>
                <a:cs typeface="Arial" panose="020B0604020202020204" pitchFamily="34" charset="0"/>
              </a:rPr>
              <a:t>'h'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GB" sz="1800" i="0" dirty="0">
                <a:solidFill>
                  <a:srgbClr val="000000"/>
                </a:solidFill>
                <a:effectLst/>
                <a:latin typeface="Inconsolata" pitchFamily="1" charset="0"/>
                <a:ea typeface="Times New Roman" panose="02020603050405020304" pitchFamily="18" charset="0"/>
                <a:cs typeface="Arial" panose="020B0604020202020204" pitchFamily="34" charset="0"/>
              </a:rPr>
              <a:t>'e'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GB" sz="1800" i="0" dirty="0">
                <a:solidFill>
                  <a:srgbClr val="000000"/>
                </a:solidFill>
                <a:effectLst/>
                <a:latin typeface="Inconsolata" pitchFamily="1" charset="0"/>
                <a:ea typeface="Times New Roman" panose="02020603050405020304" pitchFamily="18" charset="0"/>
                <a:cs typeface="Arial" panose="020B0604020202020204" pitchFamily="34" charset="0"/>
              </a:rPr>
              <a:t>'l'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GB" sz="1800" i="0" dirty="0">
                <a:solidFill>
                  <a:srgbClr val="000000"/>
                </a:solidFill>
                <a:effectLst/>
                <a:latin typeface="Inconsolata" pitchFamily="1" charset="0"/>
                <a:ea typeface="Times New Roman" panose="02020603050405020304" pitchFamily="18" charset="0"/>
                <a:cs typeface="Arial" panose="020B0604020202020204" pitchFamily="34" charset="0"/>
              </a:rPr>
              <a:t>'l'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 </a:t>
            </a:r>
            <a:r>
              <a:rPr lang="en-GB" sz="1800" i="0" dirty="0">
                <a:solidFill>
                  <a:srgbClr val="000000"/>
                </a:solidFill>
                <a:effectLst/>
                <a:latin typeface="Inconsolata" pitchFamily="1" charset="0"/>
                <a:ea typeface="Times New Roman" panose="02020603050405020304" pitchFamily="18" charset="0"/>
                <a:cs typeface="Arial" panose="020B0604020202020204" pitchFamily="34" charset="0"/>
              </a:rPr>
              <a:t>'o'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225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use 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double quotes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to represent a string in Java.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marL="118872" indent="0" fontAlgn="base">
              <a:lnSpc>
                <a:spcPts val="225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marL="118872" indent="0" fontAlgn="base">
              <a:lnSpc>
                <a:spcPts val="225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endParaRPr lang="en-GB" sz="1800" dirty="0"/>
          </a:p>
          <a:p>
            <a:pPr fontAlgn="base">
              <a:spcAft>
                <a:spcPts val="1200"/>
              </a:spcAft>
            </a:pPr>
            <a:endParaRPr lang="en-US" altLang="en-US" sz="18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18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1800" dirty="0"/>
          </a:p>
          <a:p>
            <a:pPr marL="118872" indent="0">
              <a:spcAft>
                <a:spcPts val="1200"/>
              </a:spcAft>
              <a:buNone/>
            </a:pPr>
            <a:endParaRPr lang="en-GB" sz="1800" dirty="0"/>
          </a:p>
          <a:p>
            <a:pPr marL="118872" indent="0">
              <a:spcAft>
                <a:spcPts val="1200"/>
              </a:spcAft>
              <a:buNone/>
            </a:pPr>
            <a:endParaRPr lang="en-GB" sz="1800" dirty="0"/>
          </a:p>
          <a:p>
            <a:pPr>
              <a:spcAft>
                <a:spcPts val="1200"/>
              </a:spcAft>
            </a:pPr>
            <a:endParaRPr lang="en-GB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4B50D-EC14-A4AA-AD33-272C28D20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38141" r="25588" b="16871"/>
          <a:stretch/>
        </p:blipFill>
        <p:spPr>
          <a:xfrm>
            <a:off x="1475656" y="3140968"/>
            <a:ext cx="505847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Data Types: </a:t>
            </a:r>
            <a:br>
              <a:rPr lang="en-GB" dirty="0"/>
            </a:br>
            <a:r>
              <a:rPr lang="en-GB" dirty="0"/>
              <a:t>Declaration and Assigning values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FEA1A2-CE7C-624E-61CA-AF4F48191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24" y="1577697"/>
            <a:ext cx="8877672" cy="4655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To create a variable in Java: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EBA039"/>
                </a:solidFill>
                <a:effectLst/>
                <a:latin typeface="Droid Sans Mono"/>
              </a:rPr>
              <a:t>speedLimit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80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uclid_circular_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Here,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EBA039"/>
                </a:solidFill>
                <a:effectLst/>
                <a:latin typeface="Droid Sans Mono"/>
              </a:rPr>
              <a:t>speedLimit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 is a variable of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 data type and we have assigned value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80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 to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In this example, we have assigned value to the variable during declaration. However, it's not mandatory.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You can declare variables and assign variables separately. For example,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C678DD"/>
              </a:solidFill>
              <a:effectLst/>
              <a:latin typeface="Droid Sa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speedLimit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speedLimit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80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Droid Sa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Note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: Java is a statically-typed language. It means that all variables must be declared before they can be used.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euclid_circular_a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clid_circular_a"/>
              </a:rPr>
              <a:t>To change the value of a variable in Java: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EBA039"/>
                </a:solidFill>
                <a:effectLst/>
                <a:latin typeface="Droid Sans Mono"/>
              </a:rPr>
              <a:t>speedLimit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=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90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600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Data Types:</a:t>
            </a:r>
            <a:br>
              <a:rPr lang="en-GB" dirty="0"/>
            </a:br>
            <a:r>
              <a:rPr lang="en-GB" dirty="0"/>
              <a:t>Valid Names and Good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C2096-C681-22C7-EA71-FDFDC1F6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625609"/>
          </a:xfrm>
        </p:spPr>
        <p:txBody>
          <a:bodyPr>
            <a:noAutofit/>
          </a:bodyPr>
          <a:lstStyle/>
          <a:p>
            <a:pPr marL="118872" indent="0" algn="l">
              <a:buNone/>
            </a:pPr>
            <a:r>
              <a:rPr lang="en-GB" sz="2000" b="0" i="0" dirty="0">
                <a:effectLst/>
                <a:latin typeface="euclid_circular_a"/>
              </a:rPr>
              <a:t>Java programming language has its own set of rules and conventions for naming variables. Here's what you need to know: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Java is case sensitive. Hence, age and AGE are two different variables. For example: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0AD00"/>
                </a:solidFill>
                <a:effectLst/>
                <a:latin typeface="Droid Sans Mono"/>
              </a:rPr>
              <a:t>age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=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24</a:t>
            </a:r>
            <a:r>
              <a:rPr lang="en-US" altLang="en-US" sz="1600" b="1" dirty="0"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0AD00"/>
                </a:solidFill>
                <a:effectLst/>
                <a:latin typeface="Droid Sans Mono"/>
              </a:rPr>
              <a:t>AGE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=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25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Droid Sans Mono"/>
              </a:rPr>
              <a:t>System.out.println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prints 24 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Droid Sans Mono"/>
              </a:rPr>
              <a:t>System.out.println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Droid Sans Mono"/>
              </a:rPr>
              <a:t>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);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prints 25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</a:p>
          <a:p>
            <a:pPr marL="411480" lvl="1" indent="0">
              <a:spcBef>
                <a:spcPts val="600"/>
              </a:spcBef>
              <a:buNone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sz="2400" dirty="0"/>
              <a:t>Valid names and good practice: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valid name and good practice – all lower case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_age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valid but bad practice 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$age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valid but bad practice</a:t>
            </a: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1age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invalid variable – Can’t start with a number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my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invalid variable – Can’t have whitespace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474E2"/>
                </a:solidFill>
                <a:effectLst/>
                <a:latin typeface="Droid Sans Mono"/>
              </a:rPr>
              <a:t>int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78000"/>
                </a:solidFill>
                <a:effectLst/>
                <a:latin typeface="Droid Sans Mono"/>
              </a:rPr>
              <a:t>myAge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Droid Sans Mono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3D3D3"/>
                </a:solidFill>
                <a:effectLst/>
                <a:latin typeface="Droid Sans Mono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Droid Sans Mono"/>
              </a:rPr>
              <a:t>// valid name and good practice - </a:t>
            </a:r>
            <a:r>
              <a:rPr lang="en-GB" sz="1600" dirty="0">
                <a:solidFill>
                  <a:srgbClr val="00B050"/>
                </a:solidFill>
                <a:latin typeface="Droid Sans Mono"/>
              </a:rPr>
              <a:t>all lowercase letters for the first word and capitalise the first letter of each subsequent word</a:t>
            </a:r>
            <a:endParaRPr lang="en-US" altLang="en-US" sz="1600" dirty="0">
              <a:solidFill>
                <a:srgbClr val="00B050"/>
              </a:solidFill>
              <a:latin typeface="Droid Sans Mono"/>
            </a:endParaRPr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Droid Sans Mono"/>
            </a:endParaRPr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altLang="en-US" sz="1800" dirty="0">
              <a:solidFill>
                <a:srgbClr val="8474E2"/>
              </a:solidFill>
              <a:latin typeface="Droid Sans Mono"/>
            </a:endParaRP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endParaRPr lang="en-GB" sz="2400" dirty="0"/>
          </a:p>
          <a:p>
            <a:pPr marL="118872" lvl="1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None/>
            </a:pPr>
            <a:r>
              <a:rPr lang="en-GB" altLang="en-US" sz="2400" dirty="0"/>
              <a:t>	</a:t>
            </a:r>
            <a:endParaRPr lang="en-US" altLang="en-US" sz="2400" dirty="0"/>
          </a:p>
          <a:p>
            <a:pPr marL="411480" lvl="1" indent="0">
              <a:spcAft>
                <a:spcPts val="1200"/>
              </a:spcAft>
              <a:buNone/>
            </a:pPr>
            <a:endParaRPr lang="en-GB" sz="1600" b="1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43BF6FA-A26A-7C72-1C35-E6590B59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383B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Type Casting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1959E-471D-81C5-69C1-ED9934C91B27}"/>
              </a:ext>
            </a:extLst>
          </p:cNvPr>
          <p:cNvSpPr txBox="1"/>
          <p:nvPr/>
        </p:nvSpPr>
        <p:spPr>
          <a:xfrm>
            <a:off x="251519" y="1578420"/>
            <a:ext cx="8496879" cy="260071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lvl="0" indent="-320040" fontAlgn="base">
              <a:lnSpc>
                <a:spcPts val="225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457200" algn="l"/>
              </a:tabLst>
              <a:defRPr kumimoji="0">
                <a:latin typeface="Calibri" pitchFamily="34" charset="0"/>
              </a:defRPr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>
                <a:latin typeface="Calibri" pitchFamily="34" charset="0"/>
              </a:defRPr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>
                <a:latin typeface="Calibri" pitchFamily="34" charset="0"/>
              </a:defRPr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>
                <a:latin typeface="Calibri" pitchFamily="34" charset="0"/>
              </a:defRPr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smtClean="0">
                <a:latin typeface="Calibri" pitchFamily="34" charset="0"/>
              </a:defRPr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baseline="0"/>
            </a:lvl9pPr>
          </a:lstStyle>
          <a:p>
            <a:r>
              <a:rPr lang="en-GB" altLang="en-US" dirty="0"/>
              <a:t>The process of converting the value of one data type (int, float, double, etc.) to another data type is known as typecasting.</a:t>
            </a:r>
          </a:p>
          <a:p>
            <a:r>
              <a:rPr lang="en-GB" altLang="en-US" dirty="0"/>
              <a:t>In Java, there are 13 types of type conversion. However, we will only focus on the major 2 types.</a:t>
            </a:r>
          </a:p>
          <a:p>
            <a:pPr marL="411480" lvl="1" indent="0">
              <a:buNone/>
            </a:pPr>
            <a:r>
              <a:rPr lang="en-GB" altLang="en-US" sz="1800" dirty="0"/>
              <a:t>1. Widening Type Casting</a:t>
            </a:r>
          </a:p>
          <a:p>
            <a:pPr marL="411480" lvl="1" indent="0">
              <a:buNone/>
            </a:pPr>
            <a:r>
              <a:rPr lang="en-GB" altLang="en-US" sz="1800" dirty="0"/>
              <a:t>2. Narrowing Type Casting</a:t>
            </a:r>
          </a:p>
        </p:txBody>
      </p:sp>
    </p:spTree>
    <p:extLst>
      <p:ext uri="{BB962C8B-B14F-4D97-AF65-F5344CB8AC3E}">
        <p14:creationId xmlns:p14="http://schemas.microsoft.com/office/powerpoint/2010/main" val="30209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3040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Data Types: </a:t>
            </a:r>
            <a:br>
              <a:rPr lang="en-GB" dirty="0"/>
            </a:br>
            <a:r>
              <a:rPr lang="en-GB" altLang="en-US" sz="4800" dirty="0"/>
              <a:t>Widening Type Casting</a:t>
            </a:r>
            <a:br>
              <a:rPr lang="en-GB" altLang="en-US" sz="4800" dirty="0"/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2E189-CB34-D818-91B4-27F9BA4A4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32212" r="28738" b="20467"/>
          <a:stretch/>
        </p:blipFill>
        <p:spPr>
          <a:xfrm>
            <a:off x="137316" y="1540843"/>
            <a:ext cx="4542775" cy="27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070C9-9E5B-E39C-1EAB-4395ADC07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2" t="41106" r="5901" b="16197"/>
          <a:stretch/>
        </p:blipFill>
        <p:spPr>
          <a:xfrm>
            <a:off x="1687450" y="4302186"/>
            <a:ext cx="6656660" cy="2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2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3040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Data Types: </a:t>
            </a:r>
            <a:br>
              <a:rPr lang="en-GB" dirty="0"/>
            </a:br>
            <a:r>
              <a:rPr lang="en-GB" altLang="en-US" sz="4800" dirty="0"/>
              <a:t>Narrowing Type Casting</a:t>
            </a:r>
            <a:br>
              <a:rPr lang="en-GB" altLang="en-US" sz="4800" dirty="0"/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D2B5E-A240-D42F-12A8-1BFC3B7BF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1" t="26283" r="6689" b="26283"/>
          <a:stretch/>
        </p:blipFill>
        <p:spPr>
          <a:xfrm>
            <a:off x="115976" y="1578534"/>
            <a:ext cx="5688503" cy="2304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F000AF-66D9-B8E0-EE80-1C3E2F8E12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7" t="33694" r="8522" b="8495"/>
          <a:stretch/>
        </p:blipFill>
        <p:spPr>
          <a:xfrm>
            <a:off x="2541077" y="3573016"/>
            <a:ext cx="586812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9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Data Types: </a:t>
            </a:r>
            <a:br>
              <a:rPr lang="en-GB" dirty="0"/>
            </a:br>
            <a:r>
              <a:rPr lang="en-GB" dirty="0"/>
              <a:t>Type Casting Examples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5F08E-04F1-F4A1-8B91-D319119C7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4" t="27765" r="24014" b="21835"/>
          <a:stretch/>
        </p:blipFill>
        <p:spPr>
          <a:xfrm>
            <a:off x="141567" y="1628800"/>
            <a:ext cx="4176208" cy="2448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E955E-9DFC-B188-D14A-9F06777CC0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00" t="35404" r="6688" b="17388"/>
          <a:stretch/>
        </p:blipFill>
        <p:spPr>
          <a:xfrm>
            <a:off x="1888705" y="3861048"/>
            <a:ext cx="678775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GB" dirty="0"/>
              <a:t>Java Data Types: </a:t>
            </a:r>
            <a:br>
              <a:rPr lang="en-GB" dirty="0"/>
            </a:br>
            <a:r>
              <a:rPr lang="en-GB" dirty="0"/>
              <a:t>Type Casting Examples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136D1-9385-A634-C039-797B1EAFF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6" t="24801" r="25111" b="26283"/>
          <a:stretch/>
        </p:blipFill>
        <p:spPr>
          <a:xfrm>
            <a:off x="199055" y="1628800"/>
            <a:ext cx="3859980" cy="2376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3D123-21FA-589D-B239-C59A0EAF2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32212" r="6128" b="2566"/>
          <a:stretch/>
        </p:blipFill>
        <p:spPr>
          <a:xfrm>
            <a:off x="2772125" y="3689647"/>
            <a:ext cx="5811810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</a:t>
            </a:r>
            <a:r>
              <a:rPr lang="en-GB" dirty="0" err="1"/>
              <a:t>boolean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Autofit/>
          </a:bodyPr>
          <a:lstStyle/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The </a:t>
            </a:r>
            <a:r>
              <a:rPr lang="en-US" altLang="en-US" sz="2400" dirty="0" err="1">
                <a:solidFill>
                  <a:srgbClr val="8474E2"/>
                </a:solidFill>
              </a:rPr>
              <a:t>boolean</a:t>
            </a:r>
            <a:r>
              <a:rPr lang="en-US" altLang="en-US" sz="2400" dirty="0"/>
              <a:t> data type has two possible values, either true or false.</a:t>
            </a:r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Default value: false.</a:t>
            </a:r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They are usually used for true/false conditions.</a:t>
            </a:r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82536-2596-C795-386B-E3204F026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46808" r="31888" b="27765"/>
          <a:stretch/>
        </p:blipFill>
        <p:spPr>
          <a:xfrm>
            <a:off x="1524365" y="4024536"/>
            <a:ext cx="60952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445897"/>
          </a:xfrm>
        </p:spPr>
        <p:txBody>
          <a:bodyPr>
            <a:noAutofit/>
          </a:bodyPr>
          <a:lstStyle/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The </a:t>
            </a:r>
            <a:r>
              <a:rPr lang="en-US" altLang="en-US" sz="2400" dirty="0">
                <a:solidFill>
                  <a:srgbClr val="8474E2"/>
                </a:solidFill>
              </a:rPr>
              <a:t>byte</a:t>
            </a:r>
            <a:r>
              <a:rPr lang="en-US" altLang="en-US" sz="2400" dirty="0"/>
              <a:t> data type can have values from -128 to 127 (8-bit signed two's complement integer).</a:t>
            </a:r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If it's certain that the value of a variable will be within -128 to 127, then it is used instead of int to save memory.</a:t>
            </a:r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Default value: 0</a:t>
            </a:r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79F1B-A93B-534F-7BBE-0BE7659CB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2" t="42987" r="26834" b="28849"/>
          <a:stretch/>
        </p:blipFill>
        <p:spPr>
          <a:xfrm>
            <a:off x="1824326" y="4246959"/>
            <a:ext cx="54953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9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short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805937"/>
          </a:xfrm>
        </p:spPr>
        <p:txBody>
          <a:bodyPr>
            <a:noAutofit/>
          </a:bodyPr>
          <a:lstStyle/>
          <a:p>
            <a:pPr fontAlgn="base">
              <a:spcAft>
                <a:spcPts val="1200"/>
              </a:spcAft>
            </a:pPr>
            <a:r>
              <a:rPr lang="en-US" altLang="en-US" sz="2400" dirty="0"/>
              <a:t>The </a:t>
            </a:r>
            <a:r>
              <a:rPr lang="en-US" altLang="en-US" sz="2400" dirty="0">
                <a:solidFill>
                  <a:srgbClr val="8474E2"/>
                </a:solidFill>
              </a:rPr>
              <a:t>short</a:t>
            </a:r>
            <a:r>
              <a:rPr lang="en-US" altLang="en-US" sz="2400" dirty="0"/>
              <a:t> data type in Java can have values from -32768 to 32767 (16-bit signed two's complement integer).</a:t>
            </a:r>
          </a:p>
          <a:p>
            <a:pPr fontAlgn="base">
              <a:spcAft>
                <a:spcPts val="1200"/>
              </a:spcAft>
            </a:pPr>
            <a:r>
              <a:rPr lang="en-US" altLang="en-US" sz="2400" dirty="0"/>
              <a:t>If it's certain that the value of a variable will be within -32768 and 32767, then it is used instead of other integer data types (int, long).</a:t>
            </a:r>
          </a:p>
          <a:p>
            <a:pPr fontAlgn="base">
              <a:spcAft>
                <a:spcPts val="1200"/>
              </a:spcAft>
            </a:pPr>
            <a:r>
              <a:rPr lang="en-US" altLang="en-US" sz="2400" dirty="0"/>
              <a:t>Default value: 0</a:t>
            </a:r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8550C-BE81-B894-9F23-E3910F29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42238" r="25588" b="27765"/>
          <a:stretch/>
        </p:blipFill>
        <p:spPr>
          <a:xfrm>
            <a:off x="1835696" y="4581128"/>
            <a:ext cx="481079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53809"/>
          </a:xfrm>
        </p:spPr>
        <p:txBody>
          <a:bodyPr>
            <a:noAutofit/>
          </a:bodyPr>
          <a:lstStyle/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The </a:t>
            </a:r>
            <a:r>
              <a:rPr lang="en-US" altLang="en-US" sz="2400" dirty="0">
                <a:solidFill>
                  <a:srgbClr val="8474E2"/>
                </a:solidFill>
              </a:rPr>
              <a:t>int</a:t>
            </a:r>
            <a:r>
              <a:rPr lang="en-US" altLang="en-US" sz="2400" dirty="0"/>
              <a:t> data type can have values from -231 to 231-1 (32-bit signed two's complement integer).</a:t>
            </a:r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r>
              <a:rPr lang="en-US" altLang="en-US" sz="2400" dirty="0"/>
              <a:t>Default value: 0</a:t>
            </a:r>
          </a:p>
          <a:p>
            <a:pPr marL="118872" indent="0" fontAlgn="base">
              <a:spcAft>
                <a:spcPts val="1200"/>
              </a:spcAft>
              <a:buNone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DC9B9-4551-7390-D73F-ABBBC51C7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46808" r="29525" b="27404"/>
          <a:stretch/>
        </p:blipFill>
        <p:spPr>
          <a:xfrm>
            <a:off x="1236059" y="3294117"/>
            <a:ext cx="6671881" cy="24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9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long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53809"/>
          </a:xfrm>
        </p:spPr>
        <p:txBody>
          <a:bodyPr>
            <a:noAutofit/>
          </a:bodyPr>
          <a:lstStyle/>
          <a:p>
            <a:pPr fontAlgn="base">
              <a:spcAft>
                <a:spcPts val="1200"/>
              </a:spcAft>
            </a:pPr>
            <a:r>
              <a:rPr lang="en-US" altLang="en-US" sz="2400" dirty="0"/>
              <a:t>The </a:t>
            </a:r>
            <a:r>
              <a:rPr lang="en-US" altLang="en-US" sz="2400" dirty="0">
                <a:solidFill>
                  <a:srgbClr val="8474E2"/>
                </a:solidFill>
              </a:rPr>
              <a:t>long</a:t>
            </a:r>
            <a:r>
              <a:rPr lang="en-US" altLang="en-US" sz="2400" dirty="0"/>
              <a:t> data type can have values from -263 to 263-1 (64-bit signed two's complement integer).</a:t>
            </a:r>
          </a:p>
          <a:p>
            <a:pPr fontAlgn="base">
              <a:spcAft>
                <a:spcPts val="1200"/>
              </a:spcAft>
            </a:pPr>
            <a:r>
              <a:rPr lang="en-US" altLang="en-US" sz="2400" dirty="0"/>
              <a:t>Default value: 0</a:t>
            </a:r>
          </a:p>
          <a:p>
            <a:pPr marL="118872" indent="0" fontAlgn="base">
              <a:spcAft>
                <a:spcPts val="1200"/>
              </a:spcAft>
              <a:buNone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9A61E-5795-5CBE-FF1D-68E08C6B0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42588" r="29525" b="30730"/>
          <a:stretch/>
        </p:blipFill>
        <p:spPr>
          <a:xfrm>
            <a:off x="1298062" y="3429000"/>
            <a:ext cx="6547876" cy="25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7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double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437785"/>
          </a:xfrm>
        </p:spPr>
        <p:txBody>
          <a:bodyPr>
            <a:noAutofit/>
          </a:bodyPr>
          <a:lstStyle/>
          <a:p>
            <a:pPr fontAlgn="base">
              <a:spcAft>
                <a:spcPts val="1200"/>
              </a:spcAft>
            </a:pPr>
            <a:r>
              <a:rPr lang="en-GB" sz="2400" dirty="0"/>
              <a:t>The </a:t>
            </a:r>
            <a:r>
              <a:rPr lang="en-GB" sz="2400" dirty="0">
                <a:solidFill>
                  <a:srgbClr val="8474E2"/>
                </a:solidFill>
              </a:rPr>
              <a:t>double</a:t>
            </a:r>
            <a:r>
              <a:rPr lang="en-GB" sz="2400" dirty="0"/>
              <a:t> data type is a double-precision 64-bit floating-point.</a:t>
            </a:r>
          </a:p>
          <a:p>
            <a:pPr fontAlgn="base">
              <a:spcAft>
                <a:spcPts val="1200"/>
              </a:spcAft>
            </a:pPr>
            <a:r>
              <a:rPr lang="en-GB" sz="2400" dirty="0"/>
              <a:t>It should never be used for precise values such as currency.</a:t>
            </a:r>
          </a:p>
          <a:p>
            <a:pPr fontAlgn="base">
              <a:spcAft>
                <a:spcPts val="1200"/>
              </a:spcAft>
            </a:pPr>
            <a:r>
              <a:rPr lang="en-GB" sz="2400" dirty="0"/>
              <a:t>Default value: 0.0 (0.0d)</a:t>
            </a:r>
          </a:p>
          <a:p>
            <a:pPr marL="118872" indent="0" fontAlgn="base">
              <a:spcAft>
                <a:spcPts val="1200"/>
              </a:spcAft>
              <a:buNone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 marL="118872" indent="0"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F518D-B84D-3878-D9A8-3C15069C0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44071" r="28738" b="27765"/>
          <a:stretch/>
        </p:blipFill>
        <p:spPr>
          <a:xfrm>
            <a:off x="1475656" y="3933056"/>
            <a:ext cx="600307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0333"/>
            <a:ext cx="8229600" cy="1437785"/>
          </a:xfrm>
        </p:spPr>
        <p:txBody>
          <a:bodyPr>
            <a:noAutofit/>
          </a:bodyPr>
          <a:lstStyle/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/>
              <a:t>The </a:t>
            </a:r>
            <a:r>
              <a:rPr lang="en-GB" sz="1800" dirty="0">
                <a:solidFill>
                  <a:srgbClr val="8474E2"/>
                </a:solidFill>
              </a:rPr>
              <a:t>float</a:t>
            </a:r>
            <a:r>
              <a:rPr lang="en-GB" sz="1800" dirty="0"/>
              <a:t> data type is a single-precision 32-bit floating-point.</a:t>
            </a: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/>
              <a:t>It should never be used for precise values such as currency.</a:t>
            </a: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/>
              <a:t>Default value: 0.0 (0.0f)</a:t>
            </a: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100" dirty="0">
              <a:solidFill>
                <a:srgbClr val="202124"/>
              </a:solidFill>
              <a:latin typeface="Google Sans"/>
            </a:endParaRP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1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100" dirty="0">
              <a:solidFill>
                <a:srgbClr val="202124"/>
              </a:solidFill>
              <a:latin typeface="Google Sans"/>
            </a:endParaRPr>
          </a:p>
          <a:p>
            <a:pPr lvl="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b="0" i="0" dirty="0">
                <a:solidFill>
                  <a:srgbClr val="202124"/>
                </a:solidFill>
                <a:effectLst/>
                <a:latin typeface="Google Sans"/>
              </a:rPr>
              <a:t>The key difference between a float and double in Java is that </a:t>
            </a:r>
            <a:r>
              <a:rPr lang="en-GB" sz="1800" b="0" i="0" dirty="0">
                <a:solidFill>
                  <a:srgbClr val="040C28"/>
                </a:solidFill>
                <a:effectLst/>
                <a:latin typeface="Google Sans"/>
              </a:rPr>
              <a:t>a double can represent much larger numbers than a float</a:t>
            </a:r>
            <a:r>
              <a:rPr lang="en-GB" sz="1800" b="0" i="0" dirty="0">
                <a:solidFill>
                  <a:srgbClr val="202124"/>
                </a:solidFill>
                <a:effectLst/>
                <a:latin typeface="Google Sans"/>
              </a:rPr>
              <a:t>. Both data types represent numbers with decimals, but a float is 32 bits in size while a double is 64 bits. A double is twice the size of a float — thus the term double</a:t>
            </a:r>
            <a:endParaRPr lang="en-GB" dirty="0"/>
          </a:p>
          <a:p>
            <a:pPr fontAlgn="base">
              <a:spcAft>
                <a:spcPts val="1200"/>
              </a:spcAft>
            </a:pPr>
            <a:endParaRPr lang="en-US" altLang="en-US" sz="18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18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1800" dirty="0"/>
          </a:p>
          <a:p>
            <a:pPr marL="118872" indent="0">
              <a:spcAft>
                <a:spcPts val="1200"/>
              </a:spcAft>
              <a:buNone/>
            </a:pPr>
            <a:endParaRPr lang="en-GB" sz="1800" dirty="0"/>
          </a:p>
          <a:p>
            <a:pPr marL="118872" indent="0">
              <a:spcAft>
                <a:spcPts val="1200"/>
              </a:spcAft>
              <a:buNone/>
            </a:pPr>
            <a:endParaRPr lang="en-GB" sz="1800" dirty="0"/>
          </a:p>
          <a:p>
            <a:pPr>
              <a:spcAft>
                <a:spcPts val="1200"/>
              </a:spcAft>
            </a:pPr>
            <a:endParaRPr lang="en-GB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51A52-5CFA-098E-DD56-F5F83369B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2" t="48518" r="31888" b="25694"/>
          <a:stretch/>
        </p:blipFill>
        <p:spPr>
          <a:xfrm>
            <a:off x="1406050" y="2924944"/>
            <a:ext cx="5688020" cy="22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9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Data Types: char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E926B-372A-9D61-93C8-5F85B1548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85" y="1484784"/>
            <a:ext cx="8640895" cy="5544616"/>
          </a:xfrm>
        </p:spPr>
        <p:txBody>
          <a:bodyPr>
            <a:noAutofit/>
          </a:bodyPr>
          <a:lstStyle/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/>
              <a:t>It's a 16-bit Unicode character.</a:t>
            </a:r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/>
              <a:t>The minimum value of the char data type is '\u0000’ (or 0) and the maximum value of the is '\</a:t>
            </a:r>
            <a:r>
              <a:rPr lang="en-GB" sz="1800" dirty="0" err="1"/>
              <a:t>uffff</a:t>
            </a:r>
            <a:r>
              <a:rPr lang="en-GB" sz="1800" dirty="0"/>
              <a:t>’ (or 65,535).</a:t>
            </a:r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sz="1800" dirty="0"/>
              <a:t>Default value: '\u0000’ (or 0)</a:t>
            </a:r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marR="0" lvl="0" defTabSz="91440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altLang="en-US" sz="1800" dirty="0"/>
              <a:t>Here, we have assigned 9 as a character (specified by single quotes) to the letter1 variable. However, the letter2 variable is assigned 65 as an integer number (no single quotes).</a:t>
            </a:r>
          </a:p>
          <a:p>
            <a:pPr marR="0" lvl="0" defTabSz="914400"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en-GB" altLang="en-US" sz="1800" dirty="0"/>
              <a:t>Hence, A is printed to the output. It is because Java treats characters as an integer and the ASCII value of A is 65.</a:t>
            </a:r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marL="118872" indent="0" fontAlgn="base">
              <a:lnSpc>
                <a:spcPts val="225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fontAlgn="base">
              <a:lnSpc>
                <a:spcPts val="2250"/>
              </a:lnSpc>
              <a:spcAft>
                <a:spcPts val="1200"/>
              </a:spcAft>
              <a:tabLst>
                <a:tab pos="457200" algn="l"/>
              </a:tabLst>
            </a:pPr>
            <a:endParaRPr lang="en-GB" sz="1800" dirty="0"/>
          </a:p>
          <a:p>
            <a:pPr marL="118872" indent="0" fontAlgn="base">
              <a:lnSpc>
                <a:spcPts val="225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endParaRPr lang="en-GB" sz="1800" dirty="0"/>
          </a:p>
          <a:p>
            <a:pPr fontAlgn="base">
              <a:spcAft>
                <a:spcPts val="1200"/>
              </a:spcAft>
            </a:pPr>
            <a:endParaRPr lang="en-US" altLang="en-US" sz="18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1800" dirty="0"/>
          </a:p>
          <a:p>
            <a:pPr marR="0" lvl="0" defTabSz="914400" fontAlgn="base">
              <a:lnSpc>
                <a:spcPct val="100000"/>
              </a:lnSpc>
              <a:spcAft>
                <a:spcPts val="1200"/>
              </a:spcAft>
              <a:tabLst/>
            </a:pPr>
            <a:endParaRPr lang="en-US" altLang="en-US" sz="1800" dirty="0"/>
          </a:p>
          <a:p>
            <a:pPr marL="118872" indent="0">
              <a:spcAft>
                <a:spcPts val="1200"/>
              </a:spcAft>
              <a:buNone/>
            </a:pPr>
            <a:endParaRPr lang="en-GB" sz="1800" dirty="0"/>
          </a:p>
          <a:p>
            <a:pPr marL="118872" indent="0">
              <a:spcAft>
                <a:spcPts val="1200"/>
              </a:spcAft>
              <a:buNone/>
            </a:pPr>
            <a:endParaRPr lang="en-GB" sz="1800" dirty="0"/>
          </a:p>
          <a:p>
            <a:pPr>
              <a:spcAft>
                <a:spcPts val="1200"/>
              </a:spcAft>
            </a:pPr>
            <a:endParaRPr lang="en-GB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06CECA4-BEFB-DBB5-6C20-2C21B354E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65" y="5849198"/>
            <a:ext cx="184731" cy="369332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41AC36-D813-26A3-2FB3-CFFF2E01D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35404" r="28738" b="29247"/>
          <a:stretch/>
        </p:blipFill>
        <p:spPr>
          <a:xfrm>
            <a:off x="2339752" y="3140968"/>
            <a:ext cx="3528392" cy="17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1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614</TotalTime>
  <Words>1015</Words>
  <Application>Microsoft Office PowerPoint</Application>
  <PresentationFormat>On-screen Show (4:3)</PresentationFormat>
  <Paragraphs>194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Corbel</vt:lpstr>
      <vt:lpstr>Droid Sans Mono</vt:lpstr>
      <vt:lpstr>euclid_circular_a</vt:lpstr>
      <vt:lpstr>Google Sans</vt:lpstr>
      <vt:lpstr>Inconsolata</vt:lpstr>
      <vt:lpstr>Times New Roman</vt:lpstr>
      <vt:lpstr>Wingdings</vt:lpstr>
      <vt:lpstr>Wingdings 2</vt:lpstr>
      <vt:lpstr>Wingdings 3</vt:lpstr>
      <vt:lpstr>PPT design-AG-2016</vt:lpstr>
      <vt:lpstr>Programming Skills Java Basics: Java Data Types  </vt:lpstr>
      <vt:lpstr>Java Data Types: boolean</vt:lpstr>
      <vt:lpstr>Java Data Types: byte</vt:lpstr>
      <vt:lpstr>Java Data Types: short</vt:lpstr>
      <vt:lpstr>Java Data Types: int</vt:lpstr>
      <vt:lpstr>Java Data Types: long</vt:lpstr>
      <vt:lpstr>Java Data Types: double</vt:lpstr>
      <vt:lpstr>Java Data Types: float</vt:lpstr>
      <vt:lpstr>Java Data Types: char</vt:lpstr>
      <vt:lpstr>Java Data Types: string</vt:lpstr>
      <vt:lpstr>Java Data Types:  Declaration and Assigning values</vt:lpstr>
      <vt:lpstr>Java Data Types: Valid Names and Good practice </vt:lpstr>
      <vt:lpstr>Java Data Types: Type Casting</vt:lpstr>
      <vt:lpstr>Java Data Types:  Widening Type Casting </vt:lpstr>
      <vt:lpstr>Java Data Types:  Narrowing Type Casting </vt:lpstr>
      <vt:lpstr>Java Data Types:  Type Casting Examples</vt:lpstr>
      <vt:lpstr>Java Data Types:  Type Casting Examples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Jeanette Adams</cp:lastModifiedBy>
  <cp:revision>190</cp:revision>
  <dcterms:created xsi:type="dcterms:W3CDTF">2010-09-12T20:40:41Z</dcterms:created>
  <dcterms:modified xsi:type="dcterms:W3CDTF">2023-09-21T10:35:45Z</dcterms:modified>
</cp:coreProperties>
</file>