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142" autoAdjust="0"/>
    <p:restoredTop sz="88395" autoAdjust="0"/>
  </p:normalViewPr>
  <p:slideViewPr>
    <p:cSldViewPr>
      <p:cViewPr varScale="1">
        <p:scale>
          <a:sx n="101" d="100"/>
          <a:sy n="101" d="100"/>
        </p:scale>
        <p:origin x="1512" y="9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Griffiths" userId="b424f9d0-3c63-4fb7-87ec-10316ce3d1bd" providerId="ADAL" clId="{4729D8DD-7160-4DEF-B9F5-383B17D94AC4}"/>
    <pc:docChg chg="addSld modSld">
      <pc:chgData name="Helen Griffiths" userId="b424f9d0-3c63-4fb7-87ec-10316ce3d1bd" providerId="ADAL" clId="{4729D8DD-7160-4DEF-B9F5-383B17D94AC4}" dt="2023-09-28T09:57:57.585" v="46" actId="14100"/>
      <pc:docMkLst>
        <pc:docMk/>
      </pc:docMkLst>
      <pc:sldChg chg="addSp delSp modSp new mod">
        <pc:chgData name="Helen Griffiths" userId="b424f9d0-3c63-4fb7-87ec-10316ce3d1bd" providerId="ADAL" clId="{4729D8DD-7160-4DEF-B9F5-383B17D94AC4}" dt="2023-09-28T09:57:57.585" v="46" actId="14100"/>
        <pc:sldMkLst>
          <pc:docMk/>
          <pc:sldMk cId="2648917933" sldId="264"/>
        </pc:sldMkLst>
        <pc:spChg chg="del">
          <ac:chgData name="Helen Griffiths" userId="b424f9d0-3c63-4fb7-87ec-10316ce3d1bd" providerId="ADAL" clId="{4729D8DD-7160-4DEF-B9F5-383B17D94AC4}" dt="2023-09-28T09:57:13.438" v="1" actId="3680"/>
          <ac:spMkLst>
            <pc:docMk/>
            <pc:sldMk cId="2648917933" sldId="264"/>
            <ac:spMk id="3" creationId="{E02D2BAA-C4DF-0513-2A6B-B6240747059A}"/>
          </ac:spMkLst>
        </pc:spChg>
        <pc:graphicFrameChg chg="add mod ord modGraphic">
          <ac:chgData name="Helen Griffiths" userId="b424f9d0-3c63-4fb7-87ec-10316ce3d1bd" providerId="ADAL" clId="{4729D8DD-7160-4DEF-B9F5-383B17D94AC4}" dt="2023-09-28T09:57:57.585" v="46" actId="14100"/>
          <ac:graphicFrameMkLst>
            <pc:docMk/>
            <pc:sldMk cId="2648917933" sldId="264"/>
            <ac:graphicFrameMk id="4" creationId="{A7887EEC-6FB8-4109-54B5-39BBA07C2E7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D59CE5-95B9-4DFD-BF56-393BE8A036C1}" type="datetimeFigureOut">
              <a:rPr lang="en-GB" smtClean="0"/>
              <a:t>28/09/2023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863F67-1194-45D4-9443-A2525A0E2F82}" type="slidenum">
              <a:rPr lang="en-GB" smtClean="0"/>
              <a:t>‹#›</a:t>
            </a:fld>
            <a:endParaRPr lang="en-GB"/>
          </a:p>
        </p:txBody>
      </p:sp>
    </p:spTree>
    <p:extLst>
      <p:ext uri="{BB962C8B-B14F-4D97-AF65-F5344CB8AC3E}">
        <p14:creationId xmlns:p14="http://schemas.microsoft.com/office/powerpoint/2010/main" val="3312496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28/09/2023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50574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28/09/2023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86657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28/09/2023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2755990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7B16B0F-3189-4923-AEC0-B849C6775039}" type="datetimeFigureOut">
              <a:rPr lang="en-GB" smtClean="0"/>
              <a:t>28/09/2023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975AD4-56C5-43AF-AECC-4AB49B53513B}" type="slidenum">
              <a:rPr lang="en-GB" smtClean="0"/>
              <a:t>‹#›</a:t>
            </a:fld>
            <a:endParaRPr lang="en-GB"/>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3718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28/09/2023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48710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9DCBAE-FF77-4AD6-9B65-550402772CCE}" type="datetimeFigureOut">
              <a:rPr lang="en-GB" smtClean="0"/>
              <a:pPr/>
              <a:t>28/09/2023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12952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09DCBAE-FF77-4AD6-9B65-550402772CCE}" type="datetimeFigureOut">
              <a:rPr lang="en-GB" smtClean="0"/>
              <a:pPr/>
              <a:t>28/09/2023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194119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09DCBAE-FF77-4AD6-9B65-550402772CCE}" type="datetimeFigureOut">
              <a:rPr lang="en-GB" smtClean="0"/>
              <a:pPr/>
              <a:t>28/09/2023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3002155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09DCBAE-FF77-4AD6-9B65-550402772CCE}" type="datetimeFigureOut">
              <a:rPr lang="en-GB" smtClean="0"/>
              <a:pPr/>
              <a:t>28/09/2023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3989192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9DCBAE-FF77-4AD6-9B65-550402772CCE}" type="datetimeFigureOut">
              <a:rPr lang="en-GB" smtClean="0"/>
              <a:pPr/>
              <a:t>28/09/2023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702279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09DCBAE-FF77-4AD6-9B65-550402772CCE}" type="datetimeFigureOut">
              <a:rPr lang="en-GB" smtClean="0"/>
              <a:pPr/>
              <a:t>28/09/2023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3145130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09DCBAE-FF77-4AD6-9B65-550402772CCE}" type="datetimeFigureOut">
              <a:rPr lang="en-GB" smtClean="0"/>
              <a:pPr/>
              <a:t>28/09/2023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956600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09DCBAE-FF77-4AD6-9B65-550402772CCE}" type="datetimeFigureOut">
              <a:rPr lang="en-GB" smtClean="0"/>
              <a:pPr/>
              <a:t>28/09/2023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661AEA-FD87-49A2-B3F8-32E62695D28F}" type="slidenum">
              <a:rPr lang="en-GB" smtClean="0"/>
              <a:pPr/>
              <a:t>‹#›</a:t>
            </a:fld>
            <a:endParaRPr lang="en-GB"/>
          </a:p>
        </p:txBody>
      </p:sp>
      <p:pic>
        <p:nvPicPr>
          <p:cNvPr id="9" name="Picture 1"/>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10442" y="185738"/>
            <a:ext cx="133191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BTECLogo.gif"/>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414308" y="185738"/>
            <a:ext cx="16192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692495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tags" Target="../tags/tag3.xml"/><Relationship Id="rId6" Type="http://schemas.openxmlformats.org/officeDocument/2006/relationships/image" Target="../media/image8.gif"/><Relationship Id="rId5" Type="http://schemas.openxmlformats.org/officeDocument/2006/relationships/image" Target="../media/image7.jp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tags" Target="../tags/tag4.xml"/><Relationship Id="rId5" Type="http://schemas.openxmlformats.org/officeDocument/2006/relationships/image" Target="../media/image11.jp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slideLayout" Target="../slideLayouts/slideLayout12.xml"/><Relationship Id="rId1" Type="http://schemas.openxmlformats.org/officeDocument/2006/relationships/tags" Target="../tags/tag5.xml"/><Relationship Id="rId5" Type="http://schemas.openxmlformats.org/officeDocument/2006/relationships/image" Target="../media/image14.jp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3887" y="3356992"/>
            <a:ext cx="6858000" cy="2088232"/>
          </a:xfrm>
        </p:spPr>
        <p:txBody>
          <a:bodyPr/>
          <a:lstStyle/>
          <a:p>
            <a:r>
              <a:rPr lang="en-GB" dirty="0"/>
              <a:t>Unit 2: Technology Systems</a:t>
            </a:r>
          </a:p>
        </p:txBody>
      </p:sp>
      <p:sp>
        <p:nvSpPr>
          <p:cNvPr id="3" name="Subtitle 2"/>
          <p:cNvSpPr>
            <a:spLocks noGrp="1"/>
          </p:cNvSpPr>
          <p:nvPr>
            <p:ph type="subTitle" idx="1"/>
          </p:nvPr>
        </p:nvSpPr>
        <p:spPr>
          <a:xfrm>
            <a:off x="1163887" y="5733256"/>
            <a:ext cx="6858000" cy="935682"/>
          </a:xfrm>
        </p:spPr>
        <p:txBody>
          <a:bodyPr/>
          <a:lstStyle/>
          <a:p>
            <a:r>
              <a:rPr lang="en-GB" sz="2400" dirty="0"/>
              <a:t>BTEC Level 1 / Level 2 First in Information and Creative Technology</a:t>
            </a:r>
            <a:r>
              <a:rPr lang="en-GB" dirty="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8650" y="1319918"/>
            <a:ext cx="6048474" cy="3114726"/>
          </a:xfrm>
          <a:prstGeom prst="rect">
            <a:avLst/>
          </a:prstGeom>
        </p:spPr>
      </p:pic>
    </p:spTree>
    <p:custDataLst>
      <p:tags r:id="rId1"/>
    </p:custDataLst>
    <p:extLst>
      <p:ext uri="{BB962C8B-B14F-4D97-AF65-F5344CB8AC3E}">
        <p14:creationId xmlns:p14="http://schemas.microsoft.com/office/powerpoint/2010/main" val="2025801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Physical methods of transferring data between devices use cabled topology to connect the devices together.  </a:t>
            </a:r>
          </a:p>
          <a:p>
            <a:r>
              <a:rPr lang="en-GB" dirty="0"/>
              <a:t>Cabling must always meet the requirements for specified users and purposes.</a:t>
            </a:r>
          </a:p>
          <a:p>
            <a:r>
              <a:rPr lang="en-GB" dirty="0"/>
              <a:t>Cabled methods include:</a:t>
            </a:r>
          </a:p>
          <a:p>
            <a:pPr lvl="1"/>
            <a:r>
              <a:rPr lang="en-GB" dirty="0"/>
              <a:t>Optical fibre</a:t>
            </a:r>
          </a:p>
          <a:p>
            <a:pPr lvl="1"/>
            <a:r>
              <a:rPr lang="en-GB" dirty="0"/>
              <a:t>UTP – unshielded twisted pair</a:t>
            </a:r>
          </a:p>
          <a:p>
            <a:pPr lvl="1"/>
            <a:r>
              <a:rPr lang="en-GB" dirty="0"/>
              <a:t>Coax – coaxial cables</a:t>
            </a:r>
          </a:p>
          <a:p>
            <a:endParaRPr lang="en-GB" dirty="0"/>
          </a:p>
        </p:txBody>
      </p:sp>
      <p:sp>
        <p:nvSpPr>
          <p:cNvPr id="3" name="Title 2"/>
          <p:cNvSpPr>
            <a:spLocks noGrp="1"/>
          </p:cNvSpPr>
          <p:nvPr>
            <p:ph type="title"/>
          </p:nvPr>
        </p:nvSpPr>
        <p:spPr/>
        <p:txBody>
          <a:bodyPr/>
          <a:lstStyle/>
          <a:p>
            <a:r>
              <a:rPr lang="en-GB" dirty="0"/>
              <a:t>Physical methods of transferring data</a:t>
            </a:r>
          </a:p>
        </p:txBody>
      </p:sp>
      <p:pic>
        <p:nvPicPr>
          <p:cNvPr id="1026"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4221088"/>
            <a:ext cx="3381220" cy="226119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486876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Optical fibre</a:t>
            </a:r>
          </a:p>
        </p:txBody>
      </p:sp>
      <p:pic>
        <p:nvPicPr>
          <p:cNvPr id="7" name="Content Placeholder 6"/>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6707508" y="188640"/>
            <a:ext cx="2297783" cy="1440160"/>
          </a:xfrm>
        </p:spPr>
      </p:pic>
      <p:pic>
        <p:nvPicPr>
          <p:cNvPr id="6" name="Content Placeholder 5"/>
          <p:cNvPicPr>
            <a:picLocks noGrp="1" noChangeAspect="1"/>
          </p:cNvPicPr>
          <p:nvPr>
            <p:ph sz="quarter" idx="14"/>
          </p:nvPr>
        </p:nvPicPr>
        <p:blipFill>
          <a:blip r:embed="rId4">
            <a:extLst>
              <a:ext uri="{28A0092B-C50C-407E-A947-70E740481C1C}">
                <a14:useLocalDpi xmlns:a14="http://schemas.microsoft.com/office/drawing/2010/main" val="0"/>
              </a:ext>
            </a:extLst>
          </a:blip>
          <a:stretch>
            <a:fillRect/>
          </a:stretch>
        </p:blipFill>
        <p:spPr>
          <a:xfrm>
            <a:off x="4083945" y="188640"/>
            <a:ext cx="2389249" cy="1584176"/>
          </a:xfr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7624" y="3917960"/>
            <a:ext cx="2708920" cy="2708920"/>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96719" y="4256513"/>
            <a:ext cx="4552950" cy="2333625"/>
          </a:xfrm>
          <a:prstGeom prst="rect">
            <a:avLst/>
          </a:prstGeom>
        </p:spPr>
      </p:pic>
      <p:sp>
        <p:nvSpPr>
          <p:cNvPr id="11" name="TextBox 10"/>
          <p:cNvSpPr txBox="1"/>
          <p:nvPr/>
        </p:nvSpPr>
        <p:spPr>
          <a:xfrm>
            <a:off x="323528" y="2132856"/>
            <a:ext cx="3888432" cy="1785104"/>
          </a:xfrm>
          <a:prstGeom prst="rect">
            <a:avLst/>
          </a:prstGeom>
          <a:noFill/>
        </p:spPr>
        <p:txBody>
          <a:bodyPr wrap="square" rtlCol="0">
            <a:spAutoFit/>
          </a:bodyPr>
          <a:lstStyle/>
          <a:p>
            <a:r>
              <a:rPr lang="en-GB" sz="2200" dirty="0">
                <a:solidFill>
                  <a:schemeClr val="tx1">
                    <a:lumMod val="85000"/>
                    <a:lumOff val="15000"/>
                  </a:schemeClr>
                </a:solidFill>
              </a:rPr>
              <a:t>This is used for very fast connections between switches in a network and to bring broadband to buildings and business premises.</a:t>
            </a:r>
          </a:p>
        </p:txBody>
      </p:sp>
      <p:sp>
        <p:nvSpPr>
          <p:cNvPr id="12" name="TextBox 11"/>
          <p:cNvSpPr txBox="1"/>
          <p:nvPr/>
        </p:nvSpPr>
        <p:spPr>
          <a:xfrm>
            <a:off x="4932040" y="2132856"/>
            <a:ext cx="3723348" cy="2123658"/>
          </a:xfrm>
          <a:prstGeom prst="rect">
            <a:avLst/>
          </a:prstGeom>
          <a:noFill/>
        </p:spPr>
        <p:txBody>
          <a:bodyPr wrap="square" rtlCol="0">
            <a:spAutoFit/>
          </a:bodyPr>
          <a:lstStyle/>
          <a:p>
            <a:r>
              <a:rPr lang="en-GB" sz="2200" dirty="0">
                <a:solidFill>
                  <a:schemeClr val="tx1">
                    <a:lumMod val="85000"/>
                    <a:lumOff val="15000"/>
                  </a:schemeClr>
                </a:solidFill>
              </a:rPr>
              <a:t>Optical fibre cables are great for fast connections, but not very good for places where the cable might be moved, such as a connection to a workstation.</a:t>
            </a:r>
          </a:p>
        </p:txBody>
      </p:sp>
    </p:spTree>
    <p:custDataLst>
      <p:tags r:id="rId1"/>
    </p:custDataLst>
    <p:extLst>
      <p:ext uri="{BB962C8B-B14F-4D97-AF65-F5344CB8AC3E}">
        <p14:creationId xmlns:p14="http://schemas.microsoft.com/office/powerpoint/2010/main" val="974465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Unshielded twisted pair</a:t>
            </a:r>
          </a:p>
        </p:txBody>
      </p:sp>
      <p:sp>
        <p:nvSpPr>
          <p:cNvPr id="3" name="Content Placeholder 2"/>
          <p:cNvSpPr>
            <a:spLocks noGrp="1"/>
          </p:cNvSpPr>
          <p:nvPr>
            <p:ph sz="quarter" idx="13"/>
          </p:nvPr>
        </p:nvSpPr>
        <p:spPr/>
        <p:txBody>
          <a:bodyPr/>
          <a:lstStyle/>
          <a:p>
            <a:pPr marL="0" indent="0">
              <a:buNone/>
            </a:pPr>
            <a:r>
              <a:rPr lang="en-GB" dirty="0"/>
              <a:t>Used widely to connect computers and printers to switches in LANs with CAT6 or CAT5 cabling.</a:t>
            </a:r>
          </a:p>
        </p:txBody>
      </p:sp>
      <p:sp>
        <p:nvSpPr>
          <p:cNvPr id="4" name="Content Placeholder 3"/>
          <p:cNvSpPr>
            <a:spLocks noGrp="1"/>
          </p:cNvSpPr>
          <p:nvPr>
            <p:ph sz="quarter" idx="14"/>
          </p:nvPr>
        </p:nvSpPr>
        <p:spPr/>
        <p:txBody>
          <a:bodyPr/>
          <a:lstStyle/>
          <a:p>
            <a:pPr marL="0" indent="0">
              <a:buNone/>
            </a:pPr>
            <a:r>
              <a:rPr lang="en-GB" dirty="0"/>
              <a:t>UTP is a great all-rounder for cabled LANS, but is poor at very high speeds.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5236" y="4005064"/>
            <a:ext cx="2980209" cy="181089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2892" y="4276035"/>
            <a:ext cx="2991673" cy="223224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60232" y="4536608"/>
            <a:ext cx="2314575" cy="1971675"/>
          </a:xfrm>
          <a:prstGeom prst="rect">
            <a:avLst/>
          </a:prstGeom>
        </p:spPr>
      </p:pic>
    </p:spTree>
    <p:custDataLst>
      <p:tags r:id="rId1"/>
    </p:custDataLst>
    <p:extLst>
      <p:ext uri="{BB962C8B-B14F-4D97-AF65-F5344CB8AC3E}">
        <p14:creationId xmlns:p14="http://schemas.microsoft.com/office/powerpoint/2010/main" val="2558292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Coaxial Cables</a:t>
            </a:r>
          </a:p>
        </p:txBody>
      </p:sp>
      <p:sp>
        <p:nvSpPr>
          <p:cNvPr id="3" name="Content Placeholder 2"/>
          <p:cNvSpPr>
            <a:spLocks noGrp="1"/>
          </p:cNvSpPr>
          <p:nvPr>
            <p:ph sz="quarter" idx="13"/>
          </p:nvPr>
        </p:nvSpPr>
        <p:spPr>
          <a:xfrm>
            <a:off x="467544" y="2240280"/>
            <a:ext cx="4022160" cy="4213056"/>
          </a:xfrm>
        </p:spPr>
        <p:txBody>
          <a:bodyPr/>
          <a:lstStyle/>
          <a:p>
            <a:pPr marL="0" indent="0">
              <a:buNone/>
            </a:pPr>
            <a:r>
              <a:rPr lang="en-GB" dirty="0"/>
              <a:t>Coax is used to connect homes to optical broadband systems.</a:t>
            </a:r>
          </a:p>
          <a:p>
            <a:pPr marL="0" indent="0">
              <a:buNone/>
            </a:pPr>
            <a:r>
              <a:rPr lang="en-GB" dirty="0"/>
              <a:t>Coax is good for short distances, but poor for longer stretches.</a:t>
            </a:r>
          </a:p>
        </p:txBody>
      </p:sp>
      <p:sp>
        <p:nvSpPr>
          <p:cNvPr id="4" name="Content Placeholder 3"/>
          <p:cNvSpPr>
            <a:spLocks noGrp="1"/>
          </p:cNvSpPr>
          <p:nvPr>
            <p:ph sz="quarter" idx="14"/>
          </p:nvPr>
        </p:nvSpPr>
        <p:spPr/>
        <p:txBody>
          <a:bodyPr/>
          <a:lstStyle/>
          <a:p>
            <a:pPr marL="0" indent="0">
              <a:buNone/>
            </a:pPr>
            <a:r>
              <a:rPr lang="en-GB" dirty="0"/>
              <a:t>Older networks used copper coaxial cabling, which was a lot slower, this has mostly been replaced by UTP.</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4293096"/>
            <a:ext cx="3840427" cy="2304256"/>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19672" y="4683072"/>
            <a:ext cx="2704300" cy="1914280"/>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00192" y="116632"/>
            <a:ext cx="2640754" cy="1754634"/>
          </a:xfrm>
          <a:prstGeom prst="rect">
            <a:avLst/>
          </a:prstGeom>
        </p:spPr>
      </p:pic>
    </p:spTree>
    <p:custDataLst>
      <p:tags r:id="rId1"/>
    </p:custDataLst>
    <p:extLst>
      <p:ext uri="{BB962C8B-B14F-4D97-AF65-F5344CB8AC3E}">
        <p14:creationId xmlns:p14="http://schemas.microsoft.com/office/powerpoint/2010/main" val="2853351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99247" y="1844825"/>
            <a:ext cx="7745505" cy="4752528"/>
          </a:xfrm>
        </p:spPr>
        <p:txBody>
          <a:bodyPr>
            <a:normAutofit/>
          </a:bodyPr>
          <a:lstStyle/>
          <a:p>
            <a:r>
              <a:rPr lang="en-GB" sz="2800" b="1" dirty="0"/>
              <a:t>Wi-Fi</a:t>
            </a:r>
          </a:p>
          <a:p>
            <a:pPr lvl="1"/>
            <a:r>
              <a:rPr lang="en-GB" sz="2400" dirty="0"/>
              <a:t>Wi-Fi is a very common technology built into every laptop for connection to LANs.</a:t>
            </a:r>
          </a:p>
          <a:p>
            <a:pPr lvl="1"/>
            <a:r>
              <a:rPr lang="en-GB" sz="2400" dirty="0"/>
              <a:t>Many printers and desktop computers have built in Wi-Fi for connection to a wireless network and so they are easily positioned without a network cable.</a:t>
            </a:r>
          </a:p>
          <a:p>
            <a:pPr lvl="1"/>
            <a:r>
              <a:rPr lang="en-GB" sz="2400" dirty="0"/>
              <a:t>Other computers that need a wireless connection can have a Wi-Fi network card installed or Wi-Fi devices can connect via the USB port (universal serial bus)</a:t>
            </a:r>
          </a:p>
          <a:p>
            <a:pPr lvl="1"/>
            <a:r>
              <a:rPr lang="en-GB" sz="2400" dirty="0"/>
              <a:t>Wi-Fi needs a wireless access point (WAP) which is often part of a router and acts like a switch to connect the wireless devices together.</a:t>
            </a:r>
          </a:p>
        </p:txBody>
      </p:sp>
      <p:sp>
        <p:nvSpPr>
          <p:cNvPr id="2" name="Title 1"/>
          <p:cNvSpPr>
            <a:spLocks noGrp="1"/>
          </p:cNvSpPr>
          <p:nvPr>
            <p:ph type="title"/>
          </p:nvPr>
        </p:nvSpPr>
        <p:spPr/>
        <p:txBody>
          <a:bodyPr/>
          <a:lstStyle/>
          <a:p>
            <a:r>
              <a:rPr lang="en-GB" dirty="0"/>
              <a:t>Wireless methods of transferring data</a:t>
            </a:r>
          </a:p>
        </p:txBody>
      </p:sp>
      <p:pic>
        <p:nvPicPr>
          <p:cNvPr id="6" name="Picture 4" descr="Image result for wif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5765911"/>
            <a:ext cx="2184177" cy="109208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97559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sz="2800" b="1" dirty="0"/>
              <a:t>Wi-Fi</a:t>
            </a:r>
          </a:p>
          <a:p>
            <a:pPr lvl="1"/>
            <a:r>
              <a:rPr lang="en-GB" sz="2400" dirty="0"/>
              <a:t>802.11 protocol defines how Wi-Fi devices can transmit and receive data.  802.11 has several variations – 802.11g at 54 Mbps and 802.11n at up to 300Mbps are the current standards.</a:t>
            </a:r>
          </a:p>
          <a:p>
            <a:pPr lvl="1"/>
            <a:r>
              <a:rPr lang="en-GB" sz="2400" dirty="0"/>
              <a:t>When looking for a wireless router, you first want to check whether it’s b, g or n.  The letters refer to the wireless communication standard on which the router is based: 802.11b, 802.11g, and 802.11n. </a:t>
            </a:r>
          </a:p>
          <a:p>
            <a:pPr lvl="1"/>
            <a:r>
              <a:rPr lang="en-GB" sz="2400" dirty="0"/>
              <a:t>The first generation of wireless routers was b, followed by g, and now n – the newest generation. </a:t>
            </a:r>
          </a:p>
          <a:p>
            <a:pPr lvl="1"/>
            <a:r>
              <a:rPr lang="en-GB" sz="2400" dirty="0"/>
              <a:t>The primary difference among the router standards is and range.</a:t>
            </a:r>
          </a:p>
          <a:p>
            <a:pPr lvl="1"/>
            <a:r>
              <a:rPr lang="en-GB" sz="2400" dirty="0"/>
              <a:t>You won’t find many b routers available anymore (except on eBay, perhaps) because it’s old technology. </a:t>
            </a:r>
          </a:p>
        </p:txBody>
      </p:sp>
      <p:sp>
        <p:nvSpPr>
          <p:cNvPr id="3" name="Title 2"/>
          <p:cNvSpPr>
            <a:spLocks noGrp="1"/>
          </p:cNvSpPr>
          <p:nvPr>
            <p:ph type="title"/>
          </p:nvPr>
        </p:nvSpPr>
        <p:spPr/>
        <p:txBody>
          <a:bodyPr/>
          <a:lstStyle/>
          <a:p>
            <a:r>
              <a:rPr lang="en-GB" dirty="0"/>
              <a:t>Wireless methods of transferring data</a:t>
            </a:r>
          </a:p>
        </p:txBody>
      </p:sp>
      <p:pic>
        <p:nvPicPr>
          <p:cNvPr id="3076" name="Picture 4" descr="Image result for wifi"/>
          <p:cNvPicPr>
            <a:picLocks noChangeAspect="1" noChangeArrowheads="1"/>
          </p:cNvPicPr>
          <p:nvPr/>
        </p:nvPicPr>
        <p:blipFill rotWithShape="1">
          <a:blip r:embed="rId3">
            <a:extLst>
              <a:ext uri="{28A0092B-C50C-407E-A947-70E740481C1C}">
                <a14:useLocalDpi xmlns:a14="http://schemas.microsoft.com/office/drawing/2010/main" val="0"/>
              </a:ext>
            </a:extLst>
          </a:blip>
          <a:srcRect l="16602" r="16833"/>
          <a:stretch/>
        </p:blipFill>
        <p:spPr bwMode="auto">
          <a:xfrm>
            <a:off x="7308304" y="5484307"/>
            <a:ext cx="1828800" cy="137369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204371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3200" b="1" dirty="0"/>
              <a:t>Bluetooth</a:t>
            </a:r>
          </a:p>
          <a:p>
            <a:pPr lvl="1"/>
            <a:r>
              <a:rPr lang="en-GB" sz="2800" dirty="0"/>
              <a:t>Bluetooth is a short-range, fairly slow wireless technology that is built into most mobile devices.  It is used to connect mobile phones to headsets and for data transfers such as MP3 music between phones and computers. </a:t>
            </a:r>
          </a:p>
        </p:txBody>
      </p:sp>
      <p:sp>
        <p:nvSpPr>
          <p:cNvPr id="3" name="Title 2"/>
          <p:cNvSpPr>
            <a:spLocks noGrp="1"/>
          </p:cNvSpPr>
          <p:nvPr>
            <p:ph type="title"/>
          </p:nvPr>
        </p:nvSpPr>
        <p:spPr/>
        <p:txBody>
          <a:bodyPr/>
          <a:lstStyle/>
          <a:p>
            <a:r>
              <a:rPr lang="en-GB" dirty="0"/>
              <a:t>Wireless methods of transferring data</a:t>
            </a:r>
          </a:p>
        </p:txBody>
      </p:sp>
      <p:pic>
        <p:nvPicPr>
          <p:cNvPr id="7" name="Picture 6" descr="Image result for bluetooth"/>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6189" y="4487406"/>
            <a:ext cx="3168352" cy="1980083"/>
          </a:xfrm>
          <a:prstGeom prst="rect">
            <a:avLst/>
          </a:prstGeom>
          <a:noFill/>
          <a:ln>
            <a:noFill/>
          </a:ln>
        </p:spPr>
      </p:pic>
      <p:pic>
        <p:nvPicPr>
          <p:cNvPr id="8" name="Picture 7" descr="Related image"/>
          <p:cNvPicPr/>
          <p:nvPr/>
        </p:nvPicPr>
        <p:blipFill>
          <a:blip r:embed="rId4">
            <a:extLst>
              <a:ext uri="{28A0092B-C50C-407E-A947-70E740481C1C}">
                <a14:useLocalDpi xmlns:a14="http://schemas.microsoft.com/office/drawing/2010/main" val="0"/>
              </a:ext>
            </a:extLst>
          </a:blip>
          <a:srcRect/>
          <a:stretch>
            <a:fillRect/>
          </a:stretch>
        </p:blipFill>
        <p:spPr bwMode="auto">
          <a:xfrm>
            <a:off x="5015892" y="4487406"/>
            <a:ext cx="3014335" cy="1980083"/>
          </a:xfrm>
          <a:prstGeom prst="rect">
            <a:avLst/>
          </a:prstGeom>
          <a:noFill/>
          <a:ln>
            <a:noFill/>
          </a:ln>
        </p:spPr>
      </p:pic>
    </p:spTree>
    <p:custDataLst>
      <p:tags r:id="rId1"/>
    </p:custDataLst>
    <p:extLst>
      <p:ext uri="{BB962C8B-B14F-4D97-AF65-F5344CB8AC3E}">
        <p14:creationId xmlns:p14="http://schemas.microsoft.com/office/powerpoint/2010/main" val="427921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C1ED-518C-0AA7-2EF5-DF56C387816F}"/>
              </a:ext>
            </a:extLst>
          </p:cNvPr>
          <p:cNvSpPr>
            <a:spLocks noGrp="1"/>
          </p:cNvSpPr>
          <p:nvPr>
            <p:ph type="title"/>
          </p:nvPr>
        </p:nvSpPr>
        <p:spPr/>
        <p:txBody>
          <a:bodyPr/>
          <a:lstStyle/>
          <a:p>
            <a:endParaRPr lang="en-GB"/>
          </a:p>
        </p:txBody>
      </p:sp>
      <p:graphicFrame>
        <p:nvGraphicFramePr>
          <p:cNvPr id="4" name="Table 4">
            <a:extLst>
              <a:ext uri="{FF2B5EF4-FFF2-40B4-BE49-F238E27FC236}">
                <a16:creationId xmlns:a16="http://schemas.microsoft.com/office/drawing/2014/main" id="{A7887EEC-6FB8-4109-54B5-39BBA07C2E70}"/>
              </a:ext>
            </a:extLst>
          </p:cNvPr>
          <p:cNvGraphicFramePr>
            <a:graphicFrameLocks noGrp="1"/>
          </p:cNvGraphicFramePr>
          <p:nvPr>
            <p:ph idx="1"/>
            <p:extLst>
              <p:ext uri="{D42A27DB-BD31-4B8C-83A1-F6EECF244321}">
                <p14:modId xmlns:p14="http://schemas.microsoft.com/office/powerpoint/2010/main" val="1906601911"/>
              </p:ext>
            </p:extLst>
          </p:nvPr>
        </p:nvGraphicFramePr>
        <p:xfrm>
          <a:off x="628650" y="1825624"/>
          <a:ext cx="7886700" cy="4483696"/>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1080296800"/>
                    </a:ext>
                  </a:extLst>
                </a:gridCol>
                <a:gridCol w="2628900">
                  <a:extLst>
                    <a:ext uri="{9D8B030D-6E8A-4147-A177-3AD203B41FA5}">
                      <a16:colId xmlns:a16="http://schemas.microsoft.com/office/drawing/2014/main" val="605563907"/>
                    </a:ext>
                  </a:extLst>
                </a:gridCol>
                <a:gridCol w="2628900">
                  <a:extLst>
                    <a:ext uri="{9D8B030D-6E8A-4147-A177-3AD203B41FA5}">
                      <a16:colId xmlns:a16="http://schemas.microsoft.com/office/drawing/2014/main" val="211826972"/>
                    </a:ext>
                  </a:extLst>
                </a:gridCol>
              </a:tblGrid>
              <a:tr h="418665">
                <a:tc>
                  <a:txBody>
                    <a:bodyPr/>
                    <a:lstStyle/>
                    <a:p>
                      <a:r>
                        <a:rPr lang="en-GB" dirty="0"/>
                        <a:t>Methods of transferring</a:t>
                      </a:r>
                    </a:p>
                  </a:txBody>
                  <a:tcPr/>
                </a:tc>
                <a:tc>
                  <a:txBody>
                    <a:bodyPr/>
                    <a:lstStyle/>
                    <a:p>
                      <a:r>
                        <a:rPr lang="en-GB" dirty="0"/>
                        <a:t>Benefits</a:t>
                      </a:r>
                    </a:p>
                  </a:txBody>
                  <a:tcPr/>
                </a:tc>
                <a:tc>
                  <a:txBody>
                    <a:bodyPr/>
                    <a:lstStyle/>
                    <a:p>
                      <a:r>
                        <a:rPr lang="en-GB" dirty="0"/>
                        <a:t>Drawbacks</a:t>
                      </a:r>
                    </a:p>
                  </a:txBody>
                  <a:tcPr/>
                </a:tc>
                <a:extLst>
                  <a:ext uri="{0D108BD9-81ED-4DB2-BD59-A6C34878D82A}">
                    <a16:rowId xmlns:a16="http://schemas.microsoft.com/office/drawing/2014/main" val="3063418415"/>
                  </a:ext>
                </a:extLst>
              </a:tr>
              <a:tr h="4065031">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312176983"/>
                  </a:ext>
                </a:extLst>
              </a:tr>
            </a:tbl>
          </a:graphicData>
        </a:graphic>
      </p:graphicFrame>
    </p:spTree>
    <p:extLst>
      <p:ext uri="{BB962C8B-B14F-4D97-AF65-F5344CB8AC3E}">
        <p14:creationId xmlns:p14="http://schemas.microsoft.com/office/powerpoint/2010/main" val="26489179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546</TotalTime>
  <Words>488</Words>
  <Application>Microsoft Office PowerPoint</Application>
  <PresentationFormat>On-screen Show (4:3)</PresentationFormat>
  <Paragraphs>38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Unit 2: Technology Systems</vt:lpstr>
      <vt:lpstr>Physical methods of transferring data</vt:lpstr>
      <vt:lpstr>Optical fibre</vt:lpstr>
      <vt:lpstr>Unshielded twisted pair</vt:lpstr>
      <vt:lpstr>Coaxial Cables</vt:lpstr>
      <vt:lpstr>Wireless methods of transferring data</vt:lpstr>
      <vt:lpstr>Wireless methods of transferring data</vt:lpstr>
      <vt:lpstr>Wireless methods of transferring data</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Animation</dc:title>
  <dc:creator>Adam Ahrens</dc:creator>
  <cp:lastModifiedBy>Helen Griffiths</cp:lastModifiedBy>
  <cp:revision>56</cp:revision>
  <dcterms:created xsi:type="dcterms:W3CDTF">2013-04-26T09:20:41Z</dcterms:created>
  <dcterms:modified xsi:type="dcterms:W3CDTF">2023-09-28T09:57:59Z</dcterms:modified>
</cp:coreProperties>
</file>