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338" r:id="rId3"/>
    <p:sldId id="349" r:id="rId4"/>
    <p:sldId id="340" r:id="rId5"/>
    <p:sldId id="341" r:id="rId6"/>
    <p:sldId id="342" r:id="rId7"/>
    <p:sldId id="343" r:id="rId8"/>
    <p:sldId id="344" r:id="rId9"/>
    <p:sldId id="345" r:id="rId10"/>
    <p:sldId id="346" r:id="rId11"/>
    <p:sldId id="347" r:id="rId12"/>
    <p:sldId id="348" r:id="rId13"/>
    <p:sldId id="350" r:id="rId14"/>
    <p:sldId id="351" r:id="rId15"/>
    <p:sldId id="35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74E2"/>
    <a:srgbClr val="E78000"/>
    <a:srgbClr val="EBA039"/>
    <a:srgbClr val="F0AD00"/>
    <a:srgbClr val="525252"/>
    <a:srgbClr val="87A2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89879" autoAdjust="0"/>
  </p:normalViewPr>
  <p:slideViewPr>
    <p:cSldViewPr>
      <p:cViewPr varScale="1">
        <p:scale>
          <a:sx n="100" d="100"/>
          <a:sy n="100" d="100"/>
        </p:scale>
        <p:origin x="15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03/11/2023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a:t>
            </a:fld>
            <a:endParaRPr lang="en-GB" dirty="0"/>
          </a:p>
        </p:txBody>
      </p:sp>
    </p:spTree>
    <p:extLst>
      <p:ext uri="{BB962C8B-B14F-4D97-AF65-F5344CB8AC3E}">
        <p14:creationId xmlns:p14="http://schemas.microsoft.com/office/powerpoint/2010/main" val="340160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15</a:t>
            </a:fld>
            <a:endParaRPr lang="en-GB" dirty="0"/>
          </a:p>
        </p:txBody>
      </p:sp>
    </p:spTree>
    <p:extLst>
      <p:ext uri="{BB962C8B-B14F-4D97-AF65-F5344CB8AC3E}">
        <p14:creationId xmlns:p14="http://schemas.microsoft.com/office/powerpoint/2010/main" val="385818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7</a:t>
            </a:fld>
            <a:endParaRPr lang="en-GB" dirty="0"/>
          </a:p>
        </p:txBody>
      </p:sp>
    </p:spTree>
    <p:extLst>
      <p:ext uri="{BB962C8B-B14F-4D97-AF65-F5344CB8AC3E}">
        <p14:creationId xmlns:p14="http://schemas.microsoft.com/office/powerpoint/2010/main" val="404733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8</a:t>
            </a:fld>
            <a:endParaRPr lang="en-GB" dirty="0"/>
          </a:p>
        </p:txBody>
      </p:sp>
    </p:spTree>
    <p:extLst>
      <p:ext uri="{BB962C8B-B14F-4D97-AF65-F5344CB8AC3E}">
        <p14:creationId xmlns:p14="http://schemas.microsoft.com/office/powerpoint/2010/main" val="237682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9</a:t>
            </a:fld>
            <a:endParaRPr lang="en-GB" dirty="0"/>
          </a:p>
        </p:txBody>
      </p:sp>
    </p:spTree>
    <p:extLst>
      <p:ext uri="{BB962C8B-B14F-4D97-AF65-F5344CB8AC3E}">
        <p14:creationId xmlns:p14="http://schemas.microsoft.com/office/powerpoint/2010/main" val="243487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10</a:t>
            </a:fld>
            <a:endParaRPr lang="en-GB" dirty="0"/>
          </a:p>
        </p:txBody>
      </p:sp>
    </p:spTree>
    <p:extLst>
      <p:ext uri="{BB962C8B-B14F-4D97-AF65-F5344CB8AC3E}">
        <p14:creationId xmlns:p14="http://schemas.microsoft.com/office/powerpoint/2010/main" val="175882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11</a:t>
            </a:fld>
            <a:endParaRPr lang="en-GB" dirty="0"/>
          </a:p>
        </p:txBody>
      </p:sp>
    </p:spTree>
    <p:extLst>
      <p:ext uri="{BB962C8B-B14F-4D97-AF65-F5344CB8AC3E}">
        <p14:creationId xmlns:p14="http://schemas.microsoft.com/office/powerpoint/2010/main" val="199825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12</a:t>
            </a:fld>
            <a:endParaRPr lang="en-GB" dirty="0"/>
          </a:p>
        </p:txBody>
      </p:sp>
    </p:spTree>
    <p:extLst>
      <p:ext uri="{BB962C8B-B14F-4D97-AF65-F5344CB8AC3E}">
        <p14:creationId xmlns:p14="http://schemas.microsoft.com/office/powerpoint/2010/main" val="3222696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13</a:t>
            </a:fld>
            <a:endParaRPr lang="en-GB" dirty="0"/>
          </a:p>
        </p:txBody>
      </p:sp>
    </p:spTree>
    <p:extLst>
      <p:ext uri="{BB962C8B-B14F-4D97-AF65-F5344CB8AC3E}">
        <p14:creationId xmlns:p14="http://schemas.microsoft.com/office/powerpoint/2010/main" val="265178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14</a:t>
            </a:fld>
            <a:endParaRPr lang="en-GB" dirty="0"/>
          </a:p>
        </p:txBody>
      </p:sp>
    </p:spTree>
    <p:extLst>
      <p:ext uri="{BB962C8B-B14F-4D97-AF65-F5344CB8AC3E}">
        <p14:creationId xmlns:p14="http://schemas.microsoft.com/office/powerpoint/2010/main" val="351598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11/3/2023</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11/3/2023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11/3/2023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11/3/2023</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11/3/2023</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11/3/2023</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11/3/2023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11/3/2023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11/3/2023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4400" dirty="0"/>
              <a:t>Programming Skills</a:t>
            </a:r>
            <a:br>
              <a:rPr lang="en-GB" sz="4400" dirty="0"/>
            </a:br>
            <a:r>
              <a:rPr lang="en-GB" sz="4400" dirty="0" smtClean="0">
                <a:solidFill>
                  <a:schemeClr val="tx1"/>
                </a:solidFill>
              </a:rPr>
              <a:t>Java Methods</a:t>
            </a:r>
            <a:r>
              <a:rPr lang="en-GB" sz="6600" dirty="0"/>
              <a:t/>
            </a:r>
            <a:br>
              <a:rPr lang="en-GB" sz="6600" dirty="0"/>
            </a:br>
            <a:r>
              <a:rPr lang="en-GB" sz="6600" dirty="0"/>
              <a:t/>
            </a:r>
            <a:br>
              <a:rPr lang="en-GB" sz="6600" dirty="0"/>
            </a:br>
            <a:endParaRPr lang="en-GB" sz="2400" b="0" dirty="0">
              <a:solidFill>
                <a:schemeClr val="tx1"/>
              </a:solidFill>
            </a:endParaRPr>
          </a:p>
        </p:txBody>
      </p:sp>
      <p:sp>
        <p:nvSpPr>
          <p:cNvPr id="3" name="Subtitle 2"/>
          <p:cNvSpPr>
            <a:spLocks noGrp="1"/>
          </p:cNvSpPr>
          <p:nvPr>
            <p:ph type="subTitle" idx="1"/>
          </p:nvPr>
        </p:nvSpPr>
        <p:spPr/>
        <p:txBody>
          <a:bodyPr>
            <a:normAutofit/>
          </a:bodyPr>
          <a:lstStyle/>
          <a:p>
            <a:r>
              <a:rPr lang="en-GB" sz="4000" b="1" dirty="0"/>
              <a:t>HND Computing (Year 2)</a:t>
            </a:r>
            <a:endParaRPr lang="en-GB"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normAutofit/>
          </a:bodyPr>
          <a:lstStyle/>
          <a:p>
            <a:r>
              <a:rPr lang="en-GB" dirty="0" smtClean="0"/>
              <a:t>Return Values</a:t>
            </a:r>
            <a:endParaRPr lang="en-GB"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rotWithShape="1">
          <a:blip r:embed="rId3"/>
          <a:srcRect l="13775" t="47092" r="66144" b="30170"/>
          <a:stretch/>
        </p:blipFill>
        <p:spPr>
          <a:xfrm>
            <a:off x="971600" y="2420888"/>
            <a:ext cx="6339833" cy="3888432"/>
          </a:xfrm>
          <a:prstGeom prst="rect">
            <a:avLst/>
          </a:prstGeom>
        </p:spPr>
      </p:pic>
      <p:sp>
        <p:nvSpPr>
          <p:cNvPr id="7" name="Rectangle 2"/>
          <p:cNvSpPr>
            <a:spLocks noChangeArrowheads="1"/>
          </p:cNvSpPr>
          <p:nvPr/>
        </p:nvSpPr>
        <p:spPr bwMode="auto">
          <a:xfrm>
            <a:off x="135260" y="1620203"/>
            <a:ext cx="8788796" cy="597499"/>
          </a:xfrm>
          <a:prstGeom prst="rect">
            <a:avLst/>
          </a:prstGeom>
          <a:noFill/>
          <a:ln>
            <a:noFill/>
          </a:ln>
          <a:effectLst/>
        </p:spPr>
        <p:txBody>
          <a:bodyPr vert="horz" wrap="square" lIns="0" tIns="158700" rIns="0" bIns="158700" numCol="1" anchor="ctr" anchorCtr="0" compatLnSpc="1">
            <a:prstTxWarp prst="textNoShape">
              <a:avLst/>
            </a:prstTxWarp>
            <a:spAutoFit/>
          </a:bodyPr>
          <a:lstStyle/>
          <a:p>
            <a:pPr marL="438912" indent="-320040" fontAlgn="base">
              <a:spcAft>
                <a:spcPct val="0"/>
              </a:spcAft>
              <a:buClr>
                <a:schemeClr val="accent1"/>
              </a:buClr>
              <a:buSzPct val="80000"/>
              <a:buFont typeface="Wingdings 2"/>
              <a:buChar char=""/>
            </a:pPr>
            <a:r>
              <a:rPr lang="en-GB" dirty="0"/>
              <a:t>This example returns the sum of a method's </a:t>
            </a:r>
            <a:r>
              <a:rPr lang="en-GB" b="1" dirty="0"/>
              <a:t>two parameters</a:t>
            </a:r>
            <a:r>
              <a:rPr lang="en-GB" dirty="0" smtClean="0"/>
              <a:t>:</a:t>
            </a:r>
            <a:endParaRPr lang="en-US" altLang="en-US" sz="2000" dirty="0">
              <a:latin typeface="Calibri" pitchFamily="34" charset="0"/>
            </a:endParaRPr>
          </a:p>
        </p:txBody>
      </p:sp>
    </p:spTree>
    <p:extLst>
      <p:ext uri="{BB962C8B-B14F-4D97-AF65-F5344CB8AC3E}">
        <p14:creationId xmlns:p14="http://schemas.microsoft.com/office/powerpoint/2010/main" val="335824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normAutofit/>
          </a:bodyPr>
          <a:lstStyle/>
          <a:p>
            <a:r>
              <a:rPr lang="en-GB" dirty="0" smtClean="0"/>
              <a:t>Return Values</a:t>
            </a:r>
            <a:endParaRPr lang="en-GB"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135260" y="1481704"/>
            <a:ext cx="8788796" cy="874497"/>
          </a:xfrm>
          <a:prstGeom prst="rect">
            <a:avLst/>
          </a:prstGeom>
          <a:noFill/>
          <a:ln>
            <a:noFill/>
          </a:ln>
          <a:effectLst/>
        </p:spPr>
        <p:txBody>
          <a:bodyPr vert="horz" wrap="square" lIns="0" tIns="158700" rIns="0" bIns="158700" numCol="1" anchor="ctr" anchorCtr="0" compatLnSpc="1">
            <a:prstTxWarp prst="textNoShape">
              <a:avLst/>
            </a:prstTxWarp>
            <a:spAutoFit/>
          </a:bodyPr>
          <a:lstStyle/>
          <a:p>
            <a:pPr marL="438912" indent="-320040" fontAlgn="base">
              <a:spcAft>
                <a:spcPct val="0"/>
              </a:spcAft>
              <a:buClr>
                <a:schemeClr val="accent1"/>
              </a:buClr>
              <a:buSzPct val="80000"/>
              <a:buFont typeface="Wingdings 2"/>
              <a:buChar char=""/>
            </a:pPr>
            <a:r>
              <a:rPr lang="en-GB" dirty="0"/>
              <a:t>You can also store the result in a variable (recommended, as it is easier to read and maintain</a:t>
            </a:r>
            <a:r>
              <a:rPr lang="en-GB" dirty="0" smtClean="0"/>
              <a:t>):</a:t>
            </a:r>
            <a:endParaRPr lang="en-US" altLang="en-US" sz="2000" dirty="0">
              <a:latin typeface="Calibri" pitchFamily="34" charset="0"/>
            </a:endParaRPr>
          </a:p>
        </p:txBody>
      </p:sp>
      <p:pic>
        <p:nvPicPr>
          <p:cNvPr id="5" name="Picture 4"/>
          <p:cNvPicPr>
            <a:picLocks noChangeAspect="1"/>
          </p:cNvPicPr>
          <p:nvPr/>
        </p:nvPicPr>
        <p:blipFill rotWithShape="1">
          <a:blip r:embed="rId3"/>
          <a:srcRect l="14169" t="36189" r="66931" b="37643"/>
          <a:stretch/>
        </p:blipFill>
        <p:spPr>
          <a:xfrm>
            <a:off x="1547664" y="2204864"/>
            <a:ext cx="5760640" cy="4320480"/>
          </a:xfrm>
          <a:prstGeom prst="rect">
            <a:avLst/>
          </a:prstGeom>
        </p:spPr>
      </p:pic>
    </p:spTree>
    <p:extLst>
      <p:ext uri="{BB962C8B-B14F-4D97-AF65-F5344CB8AC3E}">
        <p14:creationId xmlns:p14="http://schemas.microsoft.com/office/powerpoint/2010/main" val="84167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normAutofit/>
          </a:bodyPr>
          <a:lstStyle/>
          <a:p>
            <a:r>
              <a:rPr lang="en-GB" dirty="0" smtClean="0"/>
              <a:t>Return Values</a:t>
            </a:r>
            <a:endParaRPr lang="en-GB"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rotWithShape="1">
          <a:blip r:embed="rId3"/>
          <a:srcRect l="13775" t="24558" r="53544" b="26739"/>
          <a:stretch/>
        </p:blipFill>
        <p:spPr>
          <a:xfrm>
            <a:off x="1115616" y="1556792"/>
            <a:ext cx="6336704" cy="5115170"/>
          </a:xfrm>
          <a:prstGeom prst="rect">
            <a:avLst/>
          </a:prstGeom>
        </p:spPr>
      </p:pic>
    </p:spTree>
    <p:extLst>
      <p:ext uri="{BB962C8B-B14F-4D97-AF65-F5344CB8AC3E}">
        <p14:creationId xmlns:p14="http://schemas.microsoft.com/office/powerpoint/2010/main" val="1124206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normAutofit/>
          </a:bodyPr>
          <a:lstStyle/>
          <a:p>
            <a:r>
              <a:rPr lang="en-GB" dirty="0" smtClean="0"/>
              <a:t>Return Values</a:t>
            </a:r>
            <a:endParaRPr lang="en-GB"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rotWithShape="1">
          <a:blip r:embed="rId3"/>
          <a:srcRect l="38029" t="27467" r="31647" b="13923"/>
          <a:stretch/>
        </p:blipFill>
        <p:spPr>
          <a:xfrm>
            <a:off x="1691680" y="1700808"/>
            <a:ext cx="4608512" cy="4824536"/>
          </a:xfrm>
          <a:prstGeom prst="rect">
            <a:avLst/>
          </a:prstGeom>
        </p:spPr>
      </p:pic>
    </p:spTree>
    <p:extLst>
      <p:ext uri="{BB962C8B-B14F-4D97-AF65-F5344CB8AC3E}">
        <p14:creationId xmlns:p14="http://schemas.microsoft.com/office/powerpoint/2010/main" val="187355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normAutofit/>
          </a:bodyPr>
          <a:lstStyle/>
          <a:p>
            <a:r>
              <a:rPr lang="en-GB" dirty="0" smtClean="0"/>
              <a:t>Java Standard Library Method</a:t>
            </a:r>
            <a:endParaRPr lang="en-GB"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rotWithShape="1">
          <a:blip r:embed="rId3"/>
          <a:srcRect l="38587" t="45068" r="33063" b="18586"/>
          <a:stretch/>
        </p:blipFill>
        <p:spPr>
          <a:xfrm>
            <a:off x="1187624" y="1844824"/>
            <a:ext cx="6532566" cy="4536504"/>
          </a:xfrm>
          <a:prstGeom prst="rect">
            <a:avLst/>
          </a:prstGeom>
        </p:spPr>
      </p:pic>
    </p:spTree>
    <p:extLst>
      <p:ext uri="{BB962C8B-B14F-4D97-AF65-F5344CB8AC3E}">
        <p14:creationId xmlns:p14="http://schemas.microsoft.com/office/powerpoint/2010/main" val="106127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normAutofit/>
          </a:bodyPr>
          <a:lstStyle/>
          <a:p>
            <a:r>
              <a:rPr lang="en-GB" dirty="0" smtClean="0"/>
              <a:t>Java Method Reusability</a:t>
            </a:r>
            <a:endParaRPr lang="en-GB"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rotWithShape="1">
          <a:blip r:embed="rId3"/>
          <a:srcRect l="37929" t="28920" r="32281" b="9293"/>
          <a:stretch/>
        </p:blipFill>
        <p:spPr>
          <a:xfrm>
            <a:off x="1763688" y="1628800"/>
            <a:ext cx="4608512" cy="5177792"/>
          </a:xfrm>
          <a:prstGeom prst="rect">
            <a:avLst/>
          </a:prstGeom>
        </p:spPr>
      </p:pic>
    </p:spTree>
    <p:extLst>
      <p:ext uri="{BB962C8B-B14F-4D97-AF65-F5344CB8AC3E}">
        <p14:creationId xmlns:p14="http://schemas.microsoft.com/office/powerpoint/2010/main" val="250316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lstStyle/>
          <a:p>
            <a:r>
              <a:rPr lang="en-GB" dirty="0" smtClean="0"/>
              <a:t>Introduction</a:t>
            </a:r>
            <a:endParaRPr lang="en-GB" dirty="0"/>
          </a:p>
        </p:txBody>
      </p:sp>
      <p:sp>
        <p:nvSpPr>
          <p:cNvPr id="3" name="Content Placeholder 2">
            <a:extLst>
              <a:ext uri="{FF2B5EF4-FFF2-40B4-BE49-F238E27FC236}">
                <a16:creationId xmlns:a16="http://schemas.microsoft.com/office/drawing/2014/main" id="{FC8E926B-372A-9D61-93C8-5F85B154859E}"/>
              </a:ext>
            </a:extLst>
          </p:cNvPr>
          <p:cNvSpPr>
            <a:spLocks noGrp="1"/>
          </p:cNvSpPr>
          <p:nvPr>
            <p:ph idx="1"/>
          </p:nvPr>
        </p:nvSpPr>
        <p:spPr>
          <a:xfrm>
            <a:off x="457200" y="1775191"/>
            <a:ext cx="8229600" cy="4625609"/>
          </a:xfrm>
        </p:spPr>
        <p:txBody>
          <a:bodyPr>
            <a:noAutofit/>
          </a:bodyPr>
          <a:lstStyle/>
          <a:p>
            <a:r>
              <a:rPr lang="en-GB" dirty="0"/>
              <a:t>Methods are used to perform certain actions, and they are also known as </a:t>
            </a:r>
            <a:r>
              <a:rPr lang="en-GB" b="1" dirty="0"/>
              <a:t>functions</a:t>
            </a:r>
            <a:r>
              <a:rPr lang="en-GB" dirty="0"/>
              <a:t>.</a:t>
            </a:r>
          </a:p>
          <a:p>
            <a:r>
              <a:rPr lang="en-GB" dirty="0" smtClean="0"/>
              <a:t>A</a:t>
            </a:r>
            <a:r>
              <a:rPr lang="en-GB" dirty="0"/>
              <a:t> </a:t>
            </a:r>
            <a:r>
              <a:rPr lang="en-GB" b="1" dirty="0"/>
              <a:t>method</a:t>
            </a:r>
            <a:r>
              <a:rPr lang="en-GB" dirty="0"/>
              <a:t> is a block of code which only runs when it is called.</a:t>
            </a:r>
          </a:p>
          <a:p>
            <a:r>
              <a:rPr lang="en-GB" dirty="0" smtClean="0"/>
              <a:t>Why </a:t>
            </a:r>
            <a:r>
              <a:rPr lang="en-GB" dirty="0"/>
              <a:t>use methods? </a:t>
            </a:r>
            <a:endParaRPr lang="en-GB" dirty="0" smtClean="0"/>
          </a:p>
          <a:p>
            <a:pPr lvl="1"/>
            <a:r>
              <a:rPr lang="en-GB" dirty="0" smtClean="0"/>
              <a:t>To </a:t>
            </a:r>
            <a:r>
              <a:rPr lang="en-GB" dirty="0"/>
              <a:t>reuse code: define the code once, and use it many times</a:t>
            </a:r>
            <a:r>
              <a:rPr lang="en-GB" dirty="0" smtClean="0"/>
              <a:t>.</a:t>
            </a:r>
          </a:p>
          <a:p>
            <a:pPr lvl="1"/>
            <a:r>
              <a:rPr lang="en-GB" dirty="0"/>
              <a:t>Dividing a complex problem into smaller chunks makes your program easy to </a:t>
            </a:r>
            <a:r>
              <a:rPr lang="en-GB" dirty="0" smtClean="0"/>
              <a:t>understand.</a:t>
            </a:r>
            <a:endParaRPr lang="en-GB" dirty="0"/>
          </a:p>
          <a:p>
            <a:pPr marL="118872" indent="0">
              <a:spcAft>
                <a:spcPts val="1200"/>
              </a:spcAft>
              <a:buNone/>
            </a:pPr>
            <a:endParaRPr lang="en-GB" sz="2400" dirty="0"/>
          </a:p>
          <a:p>
            <a:pPr>
              <a:spcAft>
                <a:spcPts val="1200"/>
              </a:spcAft>
            </a:pPr>
            <a:endParaRPr lang="en-GB" sz="2400"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808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lstStyle/>
          <a:p>
            <a:r>
              <a:rPr lang="en-GB" dirty="0" smtClean="0"/>
              <a:t>Introduction</a:t>
            </a:r>
            <a:endParaRPr lang="en-GB" dirty="0"/>
          </a:p>
        </p:txBody>
      </p:sp>
      <p:sp>
        <p:nvSpPr>
          <p:cNvPr id="3" name="Content Placeholder 2">
            <a:extLst>
              <a:ext uri="{FF2B5EF4-FFF2-40B4-BE49-F238E27FC236}">
                <a16:creationId xmlns:a16="http://schemas.microsoft.com/office/drawing/2014/main" id="{FC8E926B-372A-9D61-93C8-5F85B154859E}"/>
              </a:ext>
            </a:extLst>
          </p:cNvPr>
          <p:cNvSpPr>
            <a:spLocks noGrp="1"/>
          </p:cNvSpPr>
          <p:nvPr>
            <p:ph idx="1"/>
          </p:nvPr>
        </p:nvSpPr>
        <p:spPr>
          <a:xfrm>
            <a:off x="457200" y="1775191"/>
            <a:ext cx="8229600" cy="4625609"/>
          </a:xfrm>
        </p:spPr>
        <p:txBody>
          <a:bodyPr>
            <a:noAutofit/>
          </a:bodyPr>
          <a:lstStyle/>
          <a:p>
            <a:r>
              <a:rPr lang="en-GB" dirty="0" smtClean="0"/>
              <a:t>In </a:t>
            </a:r>
            <a:r>
              <a:rPr lang="en-GB" dirty="0"/>
              <a:t>Java, there are two types of methods:</a:t>
            </a:r>
          </a:p>
          <a:p>
            <a:pPr lvl="1"/>
            <a:r>
              <a:rPr lang="en-GB" b="1" dirty="0"/>
              <a:t>User-defined Methods</a:t>
            </a:r>
            <a:r>
              <a:rPr lang="en-GB" dirty="0"/>
              <a:t>: We can create our own method based on our requirements.</a:t>
            </a:r>
          </a:p>
          <a:p>
            <a:pPr lvl="1"/>
            <a:r>
              <a:rPr lang="en-GB" b="1" dirty="0"/>
              <a:t>Standard Library Methods</a:t>
            </a:r>
            <a:r>
              <a:rPr lang="en-GB" dirty="0"/>
              <a:t>: These are built-in methods in Java that are available to use</a:t>
            </a:r>
            <a:r>
              <a:rPr lang="en-GB" dirty="0" smtClean="0"/>
              <a:t>.</a:t>
            </a:r>
          </a:p>
          <a:p>
            <a:pPr lvl="2"/>
            <a:r>
              <a:rPr lang="en-GB" dirty="0" smtClean="0"/>
              <a:t>Example: </a:t>
            </a:r>
            <a:r>
              <a:rPr lang="en-GB" b="1" dirty="0" err="1" smtClean="0"/>
              <a:t>System.out.println</a:t>
            </a:r>
            <a:r>
              <a:rPr lang="en-GB" b="1" dirty="0"/>
              <a:t>()</a:t>
            </a:r>
          </a:p>
          <a:p>
            <a:pPr lvl="1"/>
            <a:endParaRPr lang="en-GB" dirty="0"/>
          </a:p>
          <a:p>
            <a:pPr marL="118872" indent="0">
              <a:spcAft>
                <a:spcPts val="1200"/>
              </a:spcAft>
              <a:buNone/>
            </a:pPr>
            <a:endParaRPr lang="en-GB" sz="2400" dirty="0"/>
          </a:p>
          <a:p>
            <a:pPr>
              <a:spcAft>
                <a:spcPts val="1200"/>
              </a:spcAft>
            </a:pPr>
            <a:endParaRPr lang="en-GB" sz="2400"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301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lstStyle/>
          <a:p>
            <a:r>
              <a:rPr lang="en-GB" dirty="0"/>
              <a:t>Declaring </a:t>
            </a:r>
            <a:r>
              <a:rPr lang="en-GB" dirty="0" smtClean="0"/>
              <a:t>a </a:t>
            </a:r>
            <a:r>
              <a:rPr lang="en-GB" dirty="0" smtClean="0"/>
              <a:t>Method</a:t>
            </a:r>
            <a:endParaRPr lang="en-GB" dirty="0"/>
          </a:p>
        </p:txBody>
      </p:sp>
      <p:sp>
        <p:nvSpPr>
          <p:cNvPr id="3" name="Content Placeholder 2">
            <a:extLst>
              <a:ext uri="{FF2B5EF4-FFF2-40B4-BE49-F238E27FC236}">
                <a16:creationId xmlns:a16="http://schemas.microsoft.com/office/drawing/2014/main" id="{FC8E926B-372A-9D61-93C8-5F85B154859E}"/>
              </a:ext>
            </a:extLst>
          </p:cNvPr>
          <p:cNvSpPr>
            <a:spLocks noGrp="1"/>
          </p:cNvSpPr>
          <p:nvPr>
            <p:ph idx="1"/>
          </p:nvPr>
        </p:nvSpPr>
        <p:spPr>
          <a:xfrm>
            <a:off x="168077" y="1484784"/>
            <a:ext cx="8229600" cy="4625609"/>
          </a:xfrm>
        </p:spPr>
        <p:txBody>
          <a:bodyPr>
            <a:noAutofit/>
          </a:bodyPr>
          <a:lstStyle/>
          <a:p>
            <a:r>
              <a:rPr lang="en-GB" sz="2400" dirty="0" smtClean="0"/>
              <a:t>A </a:t>
            </a:r>
            <a:r>
              <a:rPr lang="en-GB" sz="2400" dirty="0"/>
              <a:t>method must be declared within a class. </a:t>
            </a:r>
          </a:p>
          <a:p>
            <a:r>
              <a:rPr lang="en-GB" sz="2400" dirty="0"/>
              <a:t>It is defined with the name of the method, followed by parentheses </a:t>
            </a:r>
            <a:r>
              <a:rPr lang="en-GB" sz="2400" b="1" dirty="0"/>
              <a:t>()</a:t>
            </a:r>
          </a:p>
          <a:p>
            <a:pPr>
              <a:spcAft>
                <a:spcPts val="1200"/>
              </a:spcAft>
            </a:pPr>
            <a:endParaRPr lang="en-GB" sz="2400"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11560" y="2795736"/>
            <a:ext cx="7056784" cy="4044596"/>
          </a:xfrm>
          <a:prstGeom prst="rect">
            <a:avLst/>
          </a:prstGeom>
          <a:noFill/>
          <a:ln>
            <a:noFill/>
          </a:ln>
          <a:effectLst/>
        </p:spPr>
        <p:txBody>
          <a:bodyPr vert="horz" wrap="square" lIns="0" tIns="15870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77AA"/>
                </a:solidFill>
                <a:effectLst/>
                <a:latin typeface="Consolas" panose="020B0609020204030204" pitchFamily="49" charset="0"/>
              </a:rPr>
              <a:t>public</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smtClean="0">
                <a:ln>
                  <a:noFill/>
                </a:ln>
                <a:solidFill>
                  <a:srgbClr val="0077AA"/>
                </a:solidFill>
                <a:effectLst/>
                <a:latin typeface="Consolas" panose="020B0609020204030204" pitchFamily="49" charset="0"/>
              </a:rPr>
              <a:t>class</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smtClean="0">
                <a:ln>
                  <a:noFill/>
                </a:ln>
                <a:solidFill>
                  <a:srgbClr val="DD4A68"/>
                </a:solidFill>
                <a:effectLst/>
                <a:latin typeface="Consolas" panose="020B0609020204030204" pitchFamily="49" charset="0"/>
              </a:rPr>
              <a:t>Main</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99999"/>
                </a:solidFill>
                <a:effectLst/>
                <a:latin typeface="Consolas" panose="020B0609020204030204" pitchFamily="49" charset="0"/>
              </a:rPr>
              <a:t>{</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	</a:t>
            </a:r>
            <a:r>
              <a:rPr kumimoji="0" lang="en-US" altLang="en-US" sz="2000" b="0" i="0" u="none" strike="noStrike" cap="none" normalizeH="0" baseline="0" dirty="0" smtClean="0">
                <a:ln>
                  <a:noFill/>
                </a:ln>
                <a:solidFill>
                  <a:srgbClr val="0077AA"/>
                </a:solidFill>
                <a:effectLst/>
                <a:latin typeface="Consolas" panose="020B0609020204030204" pitchFamily="49" charset="0"/>
              </a:rPr>
              <a:t>static</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smtClean="0">
                <a:ln>
                  <a:noFill/>
                </a:ln>
                <a:solidFill>
                  <a:srgbClr val="0077AA"/>
                </a:solidFill>
                <a:effectLst/>
                <a:latin typeface="Consolas" panose="020B0609020204030204" pitchFamily="49" charset="0"/>
              </a:rPr>
              <a:t>void</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err="1" smtClean="0">
                <a:ln>
                  <a:noFill/>
                </a:ln>
                <a:solidFill>
                  <a:srgbClr val="DD4A68"/>
                </a:solidFill>
                <a:effectLst/>
                <a:latin typeface="Consolas" panose="020B0609020204030204" pitchFamily="49" charset="0"/>
              </a:rPr>
              <a:t>myMethod</a:t>
            </a:r>
            <a:r>
              <a:rPr kumimoji="0" lang="en-US" altLang="en-US" sz="2000" b="0" i="0" u="none" strike="noStrike" cap="none" normalizeH="0" baseline="0" dirty="0" smtClean="0">
                <a:ln>
                  <a:noFill/>
                </a:ln>
                <a:solidFill>
                  <a:srgbClr val="999999"/>
                </a:solidFill>
                <a:effectLst/>
                <a:latin typeface="Consolas" panose="020B0609020204030204" pitchFamily="49" charset="0"/>
              </a:rPr>
              <a:t>()</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	</a:t>
            </a:r>
            <a:r>
              <a:rPr kumimoji="0" lang="en-US" altLang="en-US" sz="2000" b="0" i="0" u="none" strike="noStrike" cap="none" normalizeH="0" baseline="0" dirty="0" smtClean="0">
                <a:ln>
                  <a:noFill/>
                </a:ln>
                <a:solidFill>
                  <a:srgbClr val="999999"/>
                </a:solidFill>
                <a:effectLst/>
                <a:latin typeface="Consolas" panose="020B0609020204030204" pitchFamily="49" charset="0"/>
              </a:rPr>
              <a:t>{</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r>
              <a:rPr kumimoji="0" lang="en-US" altLang="en-US" sz="2000" b="0" i="0" u="none" strike="noStrike" cap="none" normalizeH="0" baseline="0" dirty="0" smtClean="0">
                <a:ln>
                  <a:noFill/>
                </a:ln>
                <a:solidFill>
                  <a:srgbClr val="708090"/>
                </a:solidFill>
                <a:effectLst/>
                <a:latin typeface="Consolas" panose="020B0609020204030204" pitchFamily="49" charset="0"/>
              </a:rPr>
              <a:t>// code to be executed</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nsolas" panose="020B0609020204030204" pitchFamily="49" charset="0"/>
              </a:rPr>
              <a:t>	</a:t>
            </a:r>
            <a:r>
              <a:rPr kumimoji="0" lang="en-US" altLang="en-US" sz="2000" b="0" i="0" u="none" strike="noStrike" cap="none" normalizeH="0" baseline="0" dirty="0" smtClean="0">
                <a:ln>
                  <a:noFill/>
                </a:ln>
                <a:solidFill>
                  <a:srgbClr val="999999"/>
                </a:solidFill>
                <a:effectLst/>
                <a:latin typeface="Consolas" panose="020B0609020204030204" pitchFamily="49" charset="0"/>
              </a:rPr>
              <a:t>}</a:t>
            </a:r>
            <a:r>
              <a:rPr kumimoji="0" lang="en-US" altLang="en-US" sz="2000" b="0" i="0" u="none" strike="noStrike" cap="none" normalizeH="0" baseline="0" dirty="0" smtClean="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99999"/>
                </a:solidFill>
                <a:effectLst/>
                <a:latin typeface="Consolas" panose="020B0609020204030204" pitchFamily="49" charset="0"/>
              </a:rPr>
              <a:t>}</a:t>
            </a:r>
            <a:r>
              <a:rPr kumimoji="0" lang="en-US" altLang="en-US" sz="12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panose="020B0604020202020204" pitchFamily="34" charset="0"/>
            </a:endParaRPr>
          </a:p>
          <a:p>
            <a:pPr lvl="0" eaLnBrk="0" fontAlgn="base" hangingPunct="0">
              <a:spcBef>
                <a:spcPct val="0"/>
              </a:spcBef>
              <a:spcAft>
                <a:spcPct val="0"/>
              </a:spcAft>
            </a:pPr>
            <a:r>
              <a:rPr lang="en-US" altLang="en-US" dirty="0" err="1" smtClean="0">
                <a:solidFill>
                  <a:srgbClr val="DD4A68"/>
                </a:solidFill>
                <a:latin typeface="Consolas" panose="020B0609020204030204" pitchFamily="49" charset="0"/>
              </a:rPr>
              <a:t>myMethod</a:t>
            </a:r>
            <a:r>
              <a:rPr lang="en-US" altLang="en-US" dirty="0">
                <a:solidFill>
                  <a:srgbClr val="999999"/>
                </a:solidFill>
                <a:latin typeface="Consolas" panose="020B0609020204030204" pitchFamily="49" charset="0"/>
              </a:rPr>
              <a:t>()</a:t>
            </a:r>
            <a:r>
              <a:rPr lang="en-US" altLang="en-US" dirty="0">
                <a:solidFill>
                  <a:srgbClr val="000000"/>
                </a:solidFill>
                <a:latin typeface="Consolas" panose="020B0609020204030204" pitchFamily="49" charset="0"/>
              </a:rPr>
              <a:t> </a:t>
            </a:r>
            <a:r>
              <a:rPr lang="en-GB" dirty="0" smtClean="0"/>
              <a:t>is </a:t>
            </a:r>
            <a:r>
              <a:rPr lang="en-GB" dirty="0"/>
              <a:t>the name of the </a:t>
            </a:r>
            <a:r>
              <a:rPr lang="en-GB" dirty="0" smtClean="0"/>
              <a:t>method</a:t>
            </a:r>
          </a:p>
          <a:p>
            <a:pPr lvl="0" eaLnBrk="0" fontAlgn="base" hangingPunct="0">
              <a:spcBef>
                <a:spcPct val="0"/>
              </a:spcBef>
              <a:spcAft>
                <a:spcPct val="0"/>
              </a:spcAft>
            </a:pPr>
            <a:r>
              <a:rPr lang="en-US" altLang="en-US" dirty="0">
                <a:solidFill>
                  <a:srgbClr val="0077AA"/>
                </a:solidFill>
                <a:latin typeface="Consolas" panose="020B0609020204030204" pitchFamily="49" charset="0"/>
              </a:rPr>
              <a:t>static </a:t>
            </a:r>
            <a:r>
              <a:rPr lang="en-GB" dirty="0" smtClean="0"/>
              <a:t>means </a:t>
            </a:r>
            <a:r>
              <a:rPr lang="en-GB" dirty="0"/>
              <a:t>that the method belongs to the Main class and not an object of the Main class. You will learn more about objects and how to access methods through </a:t>
            </a:r>
            <a:r>
              <a:rPr lang="en-GB" dirty="0" smtClean="0"/>
              <a:t>objects in the next topic.</a:t>
            </a:r>
          </a:p>
          <a:p>
            <a:pPr lvl="0" eaLnBrk="0" fontAlgn="base" hangingPunct="0">
              <a:spcBef>
                <a:spcPct val="0"/>
              </a:spcBef>
              <a:spcAft>
                <a:spcPct val="0"/>
              </a:spcAft>
            </a:pPr>
            <a:r>
              <a:rPr lang="en-US" altLang="en-US" dirty="0">
                <a:solidFill>
                  <a:srgbClr val="0077AA"/>
                </a:solidFill>
                <a:latin typeface="Consolas" panose="020B0609020204030204" pitchFamily="49" charset="0"/>
              </a:rPr>
              <a:t>void </a:t>
            </a:r>
            <a:r>
              <a:rPr lang="en-GB" dirty="0" smtClean="0"/>
              <a:t>means </a:t>
            </a:r>
            <a:r>
              <a:rPr lang="en-GB" dirty="0"/>
              <a:t>that this method does not have a return value. You will learn more about return values later in this </a:t>
            </a:r>
            <a:r>
              <a:rPr lang="en-GB" dirty="0" smtClean="0"/>
              <a:t>topic</a:t>
            </a:r>
            <a:endParaRPr kumimoji="0" lang="en-US" altLang="en-US" sz="4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95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lstStyle/>
          <a:p>
            <a:r>
              <a:rPr lang="en-GB" dirty="0" smtClean="0"/>
              <a:t>Calling a Method</a:t>
            </a:r>
            <a:endParaRPr lang="en-GB" dirty="0"/>
          </a:p>
        </p:txBody>
      </p:sp>
      <p:sp>
        <p:nvSpPr>
          <p:cNvPr id="3" name="Content Placeholder 2">
            <a:extLst>
              <a:ext uri="{FF2B5EF4-FFF2-40B4-BE49-F238E27FC236}">
                <a16:creationId xmlns:a16="http://schemas.microsoft.com/office/drawing/2014/main" id="{FC8E926B-372A-9D61-93C8-5F85B154859E}"/>
              </a:ext>
            </a:extLst>
          </p:cNvPr>
          <p:cNvSpPr>
            <a:spLocks noGrp="1"/>
          </p:cNvSpPr>
          <p:nvPr>
            <p:ph idx="1"/>
          </p:nvPr>
        </p:nvSpPr>
        <p:spPr>
          <a:xfrm>
            <a:off x="457200" y="1775191"/>
            <a:ext cx="8229600" cy="4625609"/>
          </a:xfrm>
        </p:spPr>
        <p:txBody>
          <a:bodyPr>
            <a:noAutofit/>
          </a:bodyPr>
          <a:lstStyle/>
          <a:p>
            <a:endParaRPr lang="en-GB" dirty="0" smtClean="0"/>
          </a:p>
          <a:p>
            <a:endParaRPr lang="en-GB" sz="2400" b="1" dirty="0"/>
          </a:p>
          <a:p>
            <a:pPr>
              <a:spcAft>
                <a:spcPts val="1200"/>
              </a:spcAft>
            </a:pPr>
            <a:endParaRPr lang="en-GB" sz="2400"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423714" y="1844824"/>
            <a:ext cx="7056784" cy="1859382"/>
          </a:xfrm>
          <a:prstGeom prst="rect">
            <a:avLst/>
          </a:prstGeom>
          <a:noFill/>
          <a:ln>
            <a:noFill/>
          </a:ln>
          <a:effectLst/>
        </p:spPr>
        <p:txBody>
          <a:bodyPr vert="horz" wrap="square" lIns="0" tIns="158700" rIns="0" bIns="158700" numCol="1" anchor="ctr" anchorCtr="0" compatLnSpc="1">
            <a:prstTxWarp prst="textNoShape">
              <a:avLst/>
            </a:prstTxWarp>
            <a:spAutoFit/>
          </a:bodyPr>
          <a:lstStyle/>
          <a:p>
            <a:pPr marL="438912" lvl="0" indent="-320040" fontAlgn="base">
              <a:spcAft>
                <a:spcPct val="0"/>
              </a:spcAft>
              <a:buClr>
                <a:schemeClr val="accent1"/>
              </a:buClr>
              <a:buSzPct val="80000"/>
              <a:buFont typeface="Wingdings 2"/>
              <a:buChar char=""/>
            </a:pPr>
            <a:r>
              <a:rPr lang="en-GB" sz="2000" dirty="0">
                <a:latin typeface="Calibri" pitchFamily="34" charset="0"/>
              </a:rPr>
              <a:t>To </a:t>
            </a:r>
            <a:r>
              <a:rPr lang="en-GB" sz="2000" dirty="0">
                <a:latin typeface="Calibri" pitchFamily="34" charset="0"/>
              </a:rPr>
              <a:t>call a method in Java, write the method's name followed by two parentheses () and a semicolon</a:t>
            </a:r>
            <a:r>
              <a:rPr lang="en-GB" sz="2000" dirty="0">
                <a:latin typeface="Calibri" pitchFamily="34" charset="0"/>
              </a:rPr>
              <a:t>;</a:t>
            </a:r>
          </a:p>
          <a:p>
            <a:pPr marL="118872" lvl="0" fontAlgn="base">
              <a:spcAft>
                <a:spcPct val="0"/>
              </a:spcAft>
              <a:buClr>
                <a:schemeClr val="accent1"/>
              </a:buClr>
              <a:buSzPct val="80000"/>
            </a:pPr>
            <a:endParaRPr lang="en-US" altLang="en-US" sz="2000" dirty="0">
              <a:latin typeface="Calibri" pitchFamily="34" charset="0"/>
            </a:endParaRPr>
          </a:p>
          <a:p>
            <a:pPr marL="438912" lvl="0" indent="-320040" fontAlgn="base">
              <a:spcAft>
                <a:spcPct val="0"/>
              </a:spcAft>
              <a:buClr>
                <a:schemeClr val="accent1"/>
              </a:buClr>
              <a:buSzPct val="80000"/>
              <a:buFont typeface="Wingdings 2"/>
              <a:buChar char=""/>
            </a:pPr>
            <a:r>
              <a:rPr lang="en-GB" sz="2000" dirty="0">
                <a:latin typeface="Calibri" pitchFamily="34" charset="0"/>
              </a:rPr>
              <a:t>In the following example</a:t>
            </a:r>
            <a:r>
              <a:rPr lang="en-GB" sz="2000" dirty="0">
                <a:latin typeface="Calibri" pitchFamily="34" charset="0"/>
              </a:rPr>
              <a:t>, </a:t>
            </a:r>
            <a:r>
              <a:rPr lang="en-US" altLang="en-US" sz="2000" dirty="0" err="1">
                <a:latin typeface="Calibri" pitchFamily="34" charset="0"/>
              </a:rPr>
              <a:t>myMethod</a:t>
            </a:r>
            <a:r>
              <a:rPr lang="en-US" altLang="en-US" sz="2000" dirty="0">
                <a:latin typeface="Calibri" pitchFamily="34" charset="0"/>
              </a:rPr>
              <a:t> </a:t>
            </a:r>
            <a:r>
              <a:rPr lang="en-GB" sz="2000" dirty="0">
                <a:latin typeface="Calibri" pitchFamily="34" charset="0"/>
              </a:rPr>
              <a:t>is used to print a text (the action), when it is called:</a:t>
            </a:r>
            <a:endParaRPr lang="en-US" altLang="en-US" sz="2000" dirty="0">
              <a:latin typeface="Calibri" pitchFamily="34" charset="0"/>
            </a:endParaRPr>
          </a:p>
        </p:txBody>
      </p:sp>
      <p:pic>
        <p:nvPicPr>
          <p:cNvPr id="6" name="Picture 5"/>
          <p:cNvPicPr>
            <a:picLocks noChangeAspect="1"/>
          </p:cNvPicPr>
          <p:nvPr/>
        </p:nvPicPr>
        <p:blipFill rotWithShape="1">
          <a:blip r:embed="rId2"/>
          <a:srcRect l="13775" t="34008" r="63781" b="40550"/>
          <a:stretch/>
        </p:blipFill>
        <p:spPr>
          <a:xfrm>
            <a:off x="484336" y="3818922"/>
            <a:ext cx="4663727" cy="2863692"/>
          </a:xfrm>
          <a:prstGeom prst="rect">
            <a:avLst/>
          </a:prstGeom>
        </p:spPr>
      </p:pic>
    </p:spTree>
    <p:extLst>
      <p:ext uri="{BB962C8B-B14F-4D97-AF65-F5344CB8AC3E}">
        <p14:creationId xmlns:p14="http://schemas.microsoft.com/office/powerpoint/2010/main" val="70003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lstStyle/>
          <a:p>
            <a:r>
              <a:rPr lang="en-GB" dirty="0" smtClean="0"/>
              <a:t>Calling a Method</a:t>
            </a:r>
            <a:endParaRPr lang="en-GB" dirty="0"/>
          </a:p>
        </p:txBody>
      </p:sp>
      <p:sp>
        <p:nvSpPr>
          <p:cNvPr id="3" name="Content Placeholder 2">
            <a:extLst>
              <a:ext uri="{FF2B5EF4-FFF2-40B4-BE49-F238E27FC236}">
                <a16:creationId xmlns:a16="http://schemas.microsoft.com/office/drawing/2014/main" id="{FC8E926B-372A-9D61-93C8-5F85B154859E}"/>
              </a:ext>
            </a:extLst>
          </p:cNvPr>
          <p:cNvSpPr>
            <a:spLocks noGrp="1"/>
          </p:cNvSpPr>
          <p:nvPr>
            <p:ph idx="1"/>
          </p:nvPr>
        </p:nvSpPr>
        <p:spPr>
          <a:xfrm>
            <a:off x="457200" y="1775191"/>
            <a:ext cx="8229600" cy="4625609"/>
          </a:xfrm>
        </p:spPr>
        <p:txBody>
          <a:bodyPr>
            <a:noAutofit/>
          </a:bodyPr>
          <a:lstStyle/>
          <a:p>
            <a:endParaRPr lang="en-GB" dirty="0" smtClean="0"/>
          </a:p>
          <a:p>
            <a:endParaRPr lang="en-GB" sz="2400" b="1" dirty="0"/>
          </a:p>
          <a:p>
            <a:pPr>
              <a:spcAft>
                <a:spcPts val="1200"/>
              </a:spcAft>
            </a:pPr>
            <a:endParaRPr lang="en-GB" sz="2400"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323528" y="1613411"/>
            <a:ext cx="7056784" cy="628276"/>
          </a:xfrm>
          <a:prstGeom prst="rect">
            <a:avLst/>
          </a:prstGeom>
          <a:noFill/>
          <a:ln>
            <a:noFill/>
          </a:ln>
          <a:effectLst/>
        </p:spPr>
        <p:txBody>
          <a:bodyPr vert="horz" wrap="square" lIns="0" tIns="158700" rIns="0" bIns="158700" numCol="1" anchor="ctr" anchorCtr="0" compatLnSpc="1">
            <a:prstTxWarp prst="textNoShape">
              <a:avLst/>
            </a:prstTxWarp>
            <a:spAutoFit/>
          </a:bodyPr>
          <a:lstStyle/>
          <a:p>
            <a:pPr lvl="0" eaLnBrk="0" fontAlgn="base" hangingPunct="0">
              <a:spcBef>
                <a:spcPct val="0"/>
              </a:spcBef>
              <a:spcAft>
                <a:spcPct val="0"/>
              </a:spcAft>
            </a:pPr>
            <a:r>
              <a:rPr lang="en-GB" sz="2000" dirty="0">
                <a:latin typeface="Calibri" pitchFamily="34" charset="0"/>
              </a:rPr>
              <a:t>A method can also be called multiple times</a:t>
            </a:r>
            <a:r>
              <a:rPr lang="en-GB" dirty="0" smtClean="0"/>
              <a:t>:</a:t>
            </a:r>
            <a:endParaRPr lang="en-US" altLang="en-US" sz="1400" dirty="0">
              <a:latin typeface="Arial" panose="020B0604020202020204" pitchFamily="34" charset="0"/>
            </a:endParaRPr>
          </a:p>
        </p:txBody>
      </p:sp>
      <p:pic>
        <p:nvPicPr>
          <p:cNvPr id="7" name="Picture 6"/>
          <p:cNvPicPr>
            <a:picLocks noChangeAspect="1"/>
          </p:cNvPicPr>
          <p:nvPr/>
        </p:nvPicPr>
        <p:blipFill rotWithShape="1">
          <a:blip r:embed="rId3"/>
          <a:srcRect l="13781" t="53065" r="64563" b="12044"/>
          <a:stretch/>
        </p:blipFill>
        <p:spPr>
          <a:xfrm>
            <a:off x="1043608" y="2132856"/>
            <a:ext cx="5256584" cy="4587564"/>
          </a:xfrm>
          <a:prstGeom prst="rect">
            <a:avLst/>
          </a:prstGeom>
        </p:spPr>
      </p:pic>
    </p:spTree>
    <p:extLst>
      <p:ext uri="{BB962C8B-B14F-4D97-AF65-F5344CB8AC3E}">
        <p14:creationId xmlns:p14="http://schemas.microsoft.com/office/powerpoint/2010/main" val="229816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normAutofit/>
          </a:bodyPr>
          <a:lstStyle/>
          <a:p>
            <a:r>
              <a:rPr lang="en-GB" dirty="0" smtClean="0"/>
              <a:t>Parameters and Arguments</a:t>
            </a:r>
            <a:endParaRPr lang="en-GB"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35260" y="1340768"/>
            <a:ext cx="8788796" cy="3706042"/>
          </a:xfrm>
          <a:prstGeom prst="rect">
            <a:avLst/>
          </a:prstGeom>
          <a:noFill/>
          <a:ln>
            <a:noFill/>
          </a:ln>
          <a:effectLst/>
        </p:spPr>
        <p:txBody>
          <a:bodyPr vert="horz" wrap="square" lIns="0" tIns="158700" rIns="0" bIns="158700" numCol="1" anchor="ctr" anchorCtr="0" compatLnSpc="1">
            <a:prstTxWarp prst="textNoShape">
              <a:avLst/>
            </a:prstTxWarp>
            <a:spAutoFit/>
          </a:bodyPr>
          <a:lstStyle/>
          <a:p>
            <a:pPr marL="438912" indent="-320040" fontAlgn="base">
              <a:spcAft>
                <a:spcPct val="0"/>
              </a:spcAft>
              <a:buClr>
                <a:schemeClr val="accent1"/>
              </a:buClr>
              <a:buSzPct val="80000"/>
              <a:buFont typeface="Wingdings 2"/>
              <a:buChar char=""/>
            </a:pPr>
            <a:r>
              <a:rPr lang="en-GB" sz="2000" dirty="0">
                <a:latin typeface="Calibri" pitchFamily="34" charset="0"/>
              </a:rPr>
              <a:t>Information </a:t>
            </a:r>
            <a:r>
              <a:rPr lang="en-GB" sz="2000" dirty="0">
                <a:latin typeface="Calibri" pitchFamily="34" charset="0"/>
              </a:rPr>
              <a:t>can be passed to methods as parameter. </a:t>
            </a:r>
            <a:endParaRPr lang="en-GB" sz="2000" dirty="0">
              <a:latin typeface="Calibri" pitchFamily="34" charset="0"/>
            </a:endParaRPr>
          </a:p>
          <a:p>
            <a:pPr marL="438912" indent="-320040" fontAlgn="base">
              <a:spcAft>
                <a:spcPct val="0"/>
              </a:spcAft>
              <a:buClr>
                <a:schemeClr val="accent1"/>
              </a:buClr>
              <a:buSzPct val="80000"/>
              <a:buFont typeface="Wingdings 2"/>
              <a:buChar char=""/>
            </a:pPr>
            <a:r>
              <a:rPr lang="en-GB" sz="2000" dirty="0">
                <a:latin typeface="Calibri" pitchFamily="34" charset="0"/>
              </a:rPr>
              <a:t>Parameters </a:t>
            </a:r>
            <a:r>
              <a:rPr lang="en-GB" sz="2000" dirty="0">
                <a:latin typeface="Calibri" pitchFamily="34" charset="0"/>
              </a:rPr>
              <a:t>act as variables inside the method.</a:t>
            </a:r>
          </a:p>
          <a:p>
            <a:pPr marL="438912" indent="-320040" fontAlgn="base">
              <a:spcAft>
                <a:spcPct val="0"/>
              </a:spcAft>
              <a:buClr>
                <a:schemeClr val="accent1"/>
              </a:buClr>
              <a:buSzPct val="80000"/>
              <a:buFont typeface="Wingdings 2"/>
              <a:buChar char=""/>
            </a:pPr>
            <a:r>
              <a:rPr lang="en-GB" sz="2000" dirty="0">
                <a:latin typeface="Calibri" pitchFamily="34" charset="0"/>
              </a:rPr>
              <a:t>Parameters are specified after the method name, inside the parentheses. You can add as many parameters as you want, just separate them with a comma.</a:t>
            </a:r>
          </a:p>
          <a:p>
            <a:pPr marL="438912" indent="-320040" fontAlgn="base">
              <a:spcAft>
                <a:spcPct val="0"/>
              </a:spcAft>
              <a:buClr>
                <a:schemeClr val="accent1"/>
              </a:buClr>
              <a:buSzPct val="80000"/>
              <a:buFont typeface="Wingdings 2"/>
              <a:buChar char=""/>
            </a:pPr>
            <a:r>
              <a:rPr lang="en-GB" sz="2000" dirty="0">
                <a:latin typeface="Calibri" pitchFamily="34" charset="0"/>
              </a:rPr>
              <a:t>The following example has a method that takes </a:t>
            </a:r>
            <a:r>
              <a:rPr lang="en-GB" sz="2000" dirty="0">
                <a:latin typeface="Calibri" pitchFamily="34" charset="0"/>
              </a:rPr>
              <a:t>a </a:t>
            </a:r>
            <a:r>
              <a:rPr lang="en-GB" sz="2000" dirty="0">
                <a:solidFill>
                  <a:srgbClr val="FF0000"/>
                </a:solidFill>
                <a:latin typeface="Calibri" pitchFamily="34" charset="0"/>
              </a:rPr>
              <a:t>String</a:t>
            </a:r>
            <a:r>
              <a:rPr lang="en-GB" sz="2000" dirty="0">
                <a:latin typeface="Calibri" pitchFamily="34" charset="0"/>
              </a:rPr>
              <a:t> </a:t>
            </a:r>
            <a:r>
              <a:rPr lang="en-GB" sz="2000" dirty="0">
                <a:latin typeface="Calibri" pitchFamily="34" charset="0"/>
              </a:rPr>
              <a:t>called </a:t>
            </a:r>
            <a:r>
              <a:rPr lang="en-GB" sz="2000" b="1" dirty="0" err="1">
                <a:latin typeface="Calibri" pitchFamily="34" charset="0"/>
              </a:rPr>
              <a:t>fname</a:t>
            </a:r>
            <a:r>
              <a:rPr lang="en-GB" sz="2000" dirty="0">
                <a:latin typeface="Calibri" pitchFamily="34" charset="0"/>
              </a:rPr>
              <a:t> as parameter. </a:t>
            </a:r>
            <a:r>
              <a:rPr lang="en-GB" sz="2000" dirty="0">
                <a:latin typeface="Calibri" pitchFamily="34" charset="0"/>
              </a:rPr>
              <a:t>When the method is called, we pass along a first name, which is used inside the method to print the full name</a:t>
            </a:r>
            <a:r>
              <a:rPr lang="en-GB" sz="2000" dirty="0" smtClean="0">
                <a:latin typeface="Calibri" pitchFamily="34" charset="0"/>
              </a:rPr>
              <a:t>:</a:t>
            </a:r>
          </a:p>
          <a:p>
            <a:pPr marL="438912" indent="-320040" fontAlgn="base">
              <a:spcAft>
                <a:spcPct val="0"/>
              </a:spcAft>
              <a:buClr>
                <a:schemeClr val="accent1"/>
              </a:buClr>
              <a:buSzPct val="80000"/>
              <a:buFont typeface="Wingdings 2"/>
              <a:buChar char=""/>
            </a:pPr>
            <a:endParaRPr lang="en-GB" sz="2000" dirty="0">
              <a:latin typeface="Calibri" pitchFamily="34" charset="0"/>
            </a:endParaRPr>
          </a:p>
          <a:p>
            <a:pPr marL="438912" indent="-320040" fontAlgn="base">
              <a:spcAft>
                <a:spcPct val="0"/>
              </a:spcAft>
              <a:buClr>
                <a:schemeClr val="accent1"/>
              </a:buClr>
              <a:buSzPct val="80000"/>
              <a:buFont typeface="Wingdings 2"/>
              <a:buChar char=""/>
            </a:pPr>
            <a:endParaRPr lang="en-GB" sz="2000" dirty="0" smtClean="0">
              <a:latin typeface="Calibri" pitchFamily="34" charset="0"/>
            </a:endParaRPr>
          </a:p>
          <a:p>
            <a:pPr marL="118872" fontAlgn="base">
              <a:spcAft>
                <a:spcPct val="0"/>
              </a:spcAft>
              <a:buClr>
                <a:schemeClr val="accent1"/>
              </a:buClr>
              <a:buSzPct val="80000"/>
            </a:pPr>
            <a:endParaRPr lang="en-GB" sz="2000" dirty="0">
              <a:latin typeface="Calibri" pitchFamily="34" charset="0"/>
            </a:endParaRPr>
          </a:p>
          <a:p>
            <a:pPr marL="118872" fontAlgn="base">
              <a:spcAft>
                <a:spcPct val="0"/>
              </a:spcAft>
              <a:buClr>
                <a:schemeClr val="accent1"/>
              </a:buClr>
              <a:buSzPct val="80000"/>
            </a:pPr>
            <a:endParaRPr lang="en-US" altLang="en-US" sz="2000" dirty="0">
              <a:latin typeface="Calibri" pitchFamily="34" charset="0"/>
            </a:endParaRPr>
          </a:p>
        </p:txBody>
      </p:sp>
      <p:pic>
        <p:nvPicPr>
          <p:cNvPr id="9" name="Picture 8"/>
          <p:cNvPicPr>
            <a:picLocks noChangeAspect="1"/>
          </p:cNvPicPr>
          <p:nvPr/>
        </p:nvPicPr>
        <p:blipFill rotWithShape="1">
          <a:blip r:embed="rId3"/>
          <a:srcRect l="13775" t="28777" r="64962" b="39823"/>
          <a:stretch/>
        </p:blipFill>
        <p:spPr>
          <a:xfrm>
            <a:off x="827584" y="3747459"/>
            <a:ext cx="3885588" cy="3108234"/>
          </a:xfrm>
          <a:prstGeom prst="rect">
            <a:avLst/>
          </a:prstGeom>
        </p:spPr>
      </p:pic>
      <p:sp>
        <p:nvSpPr>
          <p:cNvPr id="10" name="TextBox 9"/>
          <p:cNvSpPr txBox="1"/>
          <p:nvPr/>
        </p:nvSpPr>
        <p:spPr>
          <a:xfrm>
            <a:off x="5292080" y="4308146"/>
            <a:ext cx="3631976" cy="1754326"/>
          </a:xfrm>
          <a:prstGeom prst="rect">
            <a:avLst/>
          </a:prstGeom>
          <a:noFill/>
        </p:spPr>
        <p:txBody>
          <a:bodyPr wrap="square" rtlCol="0">
            <a:spAutoFit/>
          </a:bodyPr>
          <a:lstStyle/>
          <a:p>
            <a:r>
              <a:rPr lang="en-GB" dirty="0"/>
              <a:t>When a </a:t>
            </a:r>
            <a:r>
              <a:rPr lang="en-GB" b="1" dirty="0"/>
              <a:t>parameter</a:t>
            </a:r>
            <a:r>
              <a:rPr lang="en-GB" dirty="0"/>
              <a:t> is passed to the method, it is called an </a:t>
            </a:r>
            <a:r>
              <a:rPr lang="en-GB" b="1" dirty="0"/>
              <a:t>argument</a:t>
            </a:r>
            <a:r>
              <a:rPr lang="en-GB" dirty="0"/>
              <a:t>. </a:t>
            </a:r>
            <a:endParaRPr lang="en-GB" dirty="0" smtClean="0"/>
          </a:p>
          <a:p>
            <a:endParaRPr lang="en-GB" dirty="0" smtClean="0"/>
          </a:p>
          <a:p>
            <a:r>
              <a:rPr lang="en-GB" dirty="0" smtClean="0"/>
              <a:t>So</a:t>
            </a:r>
            <a:r>
              <a:rPr lang="en-GB" dirty="0"/>
              <a:t>, </a:t>
            </a:r>
            <a:r>
              <a:rPr lang="en-GB" dirty="0" smtClean="0"/>
              <a:t>in this </a:t>
            </a:r>
            <a:r>
              <a:rPr lang="en-GB" dirty="0"/>
              <a:t>example </a:t>
            </a:r>
            <a:r>
              <a:rPr lang="en-GB" dirty="0" smtClean="0"/>
              <a:t>above: </a:t>
            </a:r>
            <a:r>
              <a:rPr lang="en-GB" b="1" dirty="0" err="1" smtClean="0"/>
              <a:t>Fname</a:t>
            </a:r>
            <a:r>
              <a:rPr lang="en-GB" dirty="0" smtClean="0"/>
              <a:t> </a:t>
            </a:r>
            <a:r>
              <a:rPr lang="en-GB" dirty="0"/>
              <a:t>is a </a:t>
            </a:r>
            <a:r>
              <a:rPr lang="en-GB" b="1" dirty="0"/>
              <a:t>parameter</a:t>
            </a:r>
            <a:r>
              <a:rPr lang="en-GB" dirty="0"/>
              <a:t>, </a:t>
            </a:r>
            <a:r>
              <a:rPr lang="en-GB" dirty="0" smtClean="0"/>
              <a:t>while </a:t>
            </a:r>
            <a:r>
              <a:rPr lang="en-GB" b="1" dirty="0" smtClean="0"/>
              <a:t>Liam</a:t>
            </a:r>
            <a:r>
              <a:rPr lang="en-GB" dirty="0" smtClean="0"/>
              <a:t>, </a:t>
            </a:r>
            <a:r>
              <a:rPr lang="en-GB" b="1" dirty="0" smtClean="0"/>
              <a:t>Jenny</a:t>
            </a:r>
            <a:r>
              <a:rPr lang="en-GB" dirty="0" smtClean="0"/>
              <a:t> and </a:t>
            </a:r>
            <a:r>
              <a:rPr lang="en-GB" b="1" dirty="0" err="1" smtClean="0"/>
              <a:t>Anja</a:t>
            </a:r>
            <a:r>
              <a:rPr lang="en-GB" dirty="0" smtClean="0"/>
              <a:t> are arguments</a:t>
            </a:r>
            <a:endParaRPr lang="en-GB" dirty="0"/>
          </a:p>
        </p:txBody>
      </p:sp>
    </p:spTree>
    <p:extLst>
      <p:ext uri="{BB962C8B-B14F-4D97-AF65-F5344CB8AC3E}">
        <p14:creationId xmlns:p14="http://schemas.microsoft.com/office/powerpoint/2010/main" val="239239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normAutofit/>
          </a:bodyPr>
          <a:lstStyle/>
          <a:p>
            <a:r>
              <a:rPr lang="en-GB" dirty="0" smtClean="0"/>
              <a:t>Multiple Parameters</a:t>
            </a:r>
            <a:endParaRPr lang="en-GB"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35260" y="1620203"/>
            <a:ext cx="8788796" cy="597499"/>
          </a:xfrm>
          <a:prstGeom prst="rect">
            <a:avLst/>
          </a:prstGeom>
          <a:noFill/>
          <a:ln>
            <a:noFill/>
          </a:ln>
          <a:effectLst/>
        </p:spPr>
        <p:txBody>
          <a:bodyPr vert="horz" wrap="square" lIns="0" tIns="158700" rIns="0" bIns="158700" numCol="1" anchor="ctr" anchorCtr="0" compatLnSpc="1">
            <a:prstTxWarp prst="textNoShape">
              <a:avLst/>
            </a:prstTxWarp>
            <a:spAutoFit/>
          </a:bodyPr>
          <a:lstStyle/>
          <a:p>
            <a:pPr marL="438912" indent="-320040" fontAlgn="base">
              <a:spcAft>
                <a:spcPct val="0"/>
              </a:spcAft>
              <a:buClr>
                <a:schemeClr val="accent1"/>
              </a:buClr>
              <a:buSzPct val="80000"/>
              <a:buFont typeface="Wingdings 2"/>
              <a:buChar char=""/>
            </a:pPr>
            <a:r>
              <a:rPr lang="en-GB" dirty="0"/>
              <a:t>You can have as many parameters as you like</a:t>
            </a:r>
            <a:r>
              <a:rPr lang="en-GB" dirty="0" smtClean="0"/>
              <a:t>:</a:t>
            </a:r>
            <a:endParaRPr lang="en-US" altLang="en-US" sz="2000" dirty="0">
              <a:latin typeface="Calibri" pitchFamily="34" charset="0"/>
            </a:endParaRPr>
          </a:p>
        </p:txBody>
      </p:sp>
      <p:sp>
        <p:nvSpPr>
          <p:cNvPr id="10" name="TextBox 9"/>
          <p:cNvSpPr txBox="1"/>
          <p:nvPr/>
        </p:nvSpPr>
        <p:spPr>
          <a:xfrm>
            <a:off x="5292080" y="4308146"/>
            <a:ext cx="3631976" cy="1754326"/>
          </a:xfrm>
          <a:prstGeom prst="rect">
            <a:avLst/>
          </a:prstGeom>
          <a:noFill/>
        </p:spPr>
        <p:txBody>
          <a:bodyPr wrap="square" rtlCol="0">
            <a:spAutoFit/>
          </a:bodyPr>
          <a:lstStyle/>
          <a:p>
            <a:r>
              <a:rPr lang="en-GB" dirty="0"/>
              <a:t>Note that when you are working with multiple parameters, the method call must have the same number of arguments as there are parameters, and the arguments must be passed in the same order</a:t>
            </a:r>
            <a:endParaRPr lang="en-GB" dirty="0"/>
          </a:p>
        </p:txBody>
      </p:sp>
      <p:pic>
        <p:nvPicPr>
          <p:cNvPr id="3" name="Picture 2"/>
          <p:cNvPicPr>
            <a:picLocks noChangeAspect="1"/>
          </p:cNvPicPr>
          <p:nvPr/>
        </p:nvPicPr>
        <p:blipFill rotWithShape="1">
          <a:blip r:embed="rId3"/>
          <a:srcRect l="13775" t="34008" r="64569" b="32554"/>
          <a:stretch/>
        </p:blipFill>
        <p:spPr>
          <a:xfrm>
            <a:off x="395536" y="2521256"/>
            <a:ext cx="4464496" cy="3733942"/>
          </a:xfrm>
          <a:prstGeom prst="rect">
            <a:avLst/>
          </a:prstGeom>
        </p:spPr>
      </p:pic>
    </p:spTree>
    <p:extLst>
      <p:ext uri="{BB962C8B-B14F-4D97-AF65-F5344CB8AC3E}">
        <p14:creationId xmlns:p14="http://schemas.microsoft.com/office/powerpoint/2010/main" val="107144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a:xfrm>
            <a:off x="135260" y="63921"/>
            <a:ext cx="8229600" cy="1252728"/>
          </a:xfrm>
        </p:spPr>
        <p:txBody>
          <a:bodyPr>
            <a:normAutofit/>
          </a:bodyPr>
          <a:lstStyle/>
          <a:p>
            <a:r>
              <a:rPr lang="en-GB" dirty="0" smtClean="0"/>
              <a:t>Return Values</a:t>
            </a:r>
            <a:endParaRPr lang="en-GB" dirty="0"/>
          </a:p>
        </p:txBody>
      </p:sp>
      <p:sp>
        <p:nvSpPr>
          <p:cNvPr id="4" name="Rectangle 1">
            <a:extLst>
              <a:ext uri="{FF2B5EF4-FFF2-40B4-BE49-F238E27FC236}">
                <a16:creationId xmlns:a16="http://schemas.microsoft.com/office/drawing/2014/main" id="{0043E063-F28E-99B4-06DC-DC599D9E53C4}"/>
              </a:ext>
            </a:extLst>
          </p:cNvPr>
          <p:cNvSpPr>
            <a:spLocks noChangeArrowheads="1"/>
          </p:cNvSpPr>
          <p:nvPr/>
        </p:nvSpPr>
        <p:spPr bwMode="auto">
          <a:xfrm>
            <a:off x="-1908720" y="2719953"/>
            <a:ext cx="65" cy="553998"/>
          </a:xfrm>
          <a:prstGeom prst="rect">
            <a:avLst/>
          </a:prstGeom>
          <a:solidFill>
            <a:srgbClr val="F9FA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35260" y="1539004"/>
            <a:ext cx="8788796" cy="1736272"/>
          </a:xfrm>
          <a:prstGeom prst="rect">
            <a:avLst/>
          </a:prstGeom>
          <a:noFill/>
          <a:ln>
            <a:noFill/>
          </a:ln>
          <a:effectLst/>
        </p:spPr>
        <p:txBody>
          <a:bodyPr vert="horz" wrap="square" lIns="0" tIns="158700" rIns="0" bIns="158700" numCol="1" anchor="ctr" anchorCtr="0" compatLnSpc="1">
            <a:prstTxWarp prst="textNoShape">
              <a:avLst/>
            </a:prstTxWarp>
            <a:spAutoFit/>
          </a:bodyPr>
          <a:lstStyle/>
          <a:p>
            <a:pPr marL="438912" indent="-320040" fontAlgn="base">
              <a:spcAft>
                <a:spcPct val="0"/>
              </a:spcAft>
              <a:buClr>
                <a:schemeClr val="accent1"/>
              </a:buClr>
              <a:buSzPct val="80000"/>
              <a:buFont typeface="Wingdings 2"/>
              <a:buChar char=""/>
            </a:pPr>
            <a:r>
              <a:rPr lang="en-GB" dirty="0"/>
              <a:t>The </a:t>
            </a:r>
            <a:r>
              <a:rPr lang="en-GB" dirty="0">
                <a:solidFill>
                  <a:srgbClr val="FF0000"/>
                </a:solidFill>
              </a:rPr>
              <a:t>void</a:t>
            </a:r>
            <a:r>
              <a:rPr lang="en-GB" dirty="0"/>
              <a:t> keyword, used in the </a:t>
            </a:r>
            <a:r>
              <a:rPr lang="en-GB" dirty="0" smtClean="0"/>
              <a:t>examples, </a:t>
            </a:r>
            <a:r>
              <a:rPr lang="en-GB" dirty="0"/>
              <a:t>indicates that the method should not return a value. </a:t>
            </a:r>
            <a:endParaRPr lang="en-GB" dirty="0" smtClean="0"/>
          </a:p>
          <a:p>
            <a:pPr marL="438912" indent="-320040" fontAlgn="base">
              <a:spcAft>
                <a:spcPct val="0"/>
              </a:spcAft>
              <a:buClr>
                <a:schemeClr val="accent1"/>
              </a:buClr>
              <a:buSzPct val="80000"/>
              <a:buFont typeface="Wingdings 2"/>
              <a:buChar char=""/>
            </a:pPr>
            <a:r>
              <a:rPr lang="en-GB" dirty="0" smtClean="0"/>
              <a:t>If </a:t>
            </a:r>
            <a:r>
              <a:rPr lang="en-GB" dirty="0"/>
              <a:t>you want the method to return a value, you can use a primitive data type (such as </a:t>
            </a:r>
            <a:r>
              <a:rPr lang="en-GB" dirty="0" err="1"/>
              <a:t>int</a:t>
            </a:r>
            <a:r>
              <a:rPr lang="en-GB" dirty="0"/>
              <a:t>, char, etc.) instead of void, and use the return keyword inside the method:</a:t>
            </a:r>
          </a:p>
          <a:p>
            <a:pPr marL="118872" fontAlgn="base">
              <a:spcAft>
                <a:spcPct val="0"/>
              </a:spcAft>
              <a:buClr>
                <a:schemeClr val="accent1"/>
              </a:buClr>
              <a:buSzPct val="80000"/>
            </a:pPr>
            <a:endParaRPr lang="en-US" altLang="en-US" sz="2000" dirty="0">
              <a:latin typeface="Calibri" pitchFamily="34" charset="0"/>
            </a:endParaRPr>
          </a:p>
        </p:txBody>
      </p:sp>
      <p:pic>
        <p:nvPicPr>
          <p:cNvPr id="6" name="Picture 5"/>
          <p:cNvPicPr>
            <a:picLocks noChangeAspect="1"/>
          </p:cNvPicPr>
          <p:nvPr/>
        </p:nvPicPr>
        <p:blipFill rotWithShape="1">
          <a:blip r:embed="rId3"/>
          <a:srcRect l="13775" t="43458" r="66144" b="33281"/>
          <a:stretch/>
        </p:blipFill>
        <p:spPr>
          <a:xfrm>
            <a:off x="395536" y="3110144"/>
            <a:ext cx="4705273" cy="2952328"/>
          </a:xfrm>
          <a:prstGeom prst="rect">
            <a:avLst/>
          </a:prstGeom>
        </p:spPr>
      </p:pic>
    </p:spTree>
    <p:extLst>
      <p:ext uri="{BB962C8B-B14F-4D97-AF65-F5344CB8AC3E}">
        <p14:creationId xmlns:p14="http://schemas.microsoft.com/office/powerpoint/2010/main" val="935059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660</TotalTime>
  <Words>293</Words>
  <Application>Microsoft Office PowerPoint</Application>
  <PresentationFormat>On-screen Show (4:3)</PresentationFormat>
  <Paragraphs>69</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Consolas</vt:lpstr>
      <vt:lpstr>Corbel</vt:lpstr>
      <vt:lpstr>Wingdings</vt:lpstr>
      <vt:lpstr>Wingdings 2</vt:lpstr>
      <vt:lpstr>Wingdings 3</vt:lpstr>
      <vt:lpstr>PPT design-AG-2016</vt:lpstr>
      <vt:lpstr>Programming Skills Java Methods  </vt:lpstr>
      <vt:lpstr>Introduction</vt:lpstr>
      <vt:lpstr>Introduction</vt:lpstr>
      <vt:lpstr>Declaring a Method</vt:lpstr>
      <vt:lpstr>Calling a Method</vt:lpstr>
      <vt:lpstr>Calling a Method</vt:lpstr>
      <vt:lpstr>Parameters and Arguments</vt:lpstr>
      <vt:lpstr>Multiple Parameters</vt:lpstr>
      <vt:lpstr>Return Values</vt:lpstr>
      <vt:lpstr>Return Values</vt:lpstr>
      <vt:lpstr>Return Values</vt:lpstr>
      <vt:lpstr>Return Values</vt:lpstr>
      <vt:lpstr>Return Values</vt:lpstr>
      <vt:lpstr>Java Standard Library Method</vt:lpstr>
      <vt:lpstr>Java Method Reusability</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NPTC Powys ACL</cp:lastModifiedBy>
  <cp:revision>197</cp:revision>
  <dcterms:created xsi:type="dcterms:W3CDTF">2010-09-12T20:40:41Z</dcterms:created>
  <dcterms:modified xsi:type="dcterms:W3CDTF">2023-11-03T15:22:09Z</dcterms:modified>
</cp:coreProperties>
</file>