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7" r:id="rId8"/>
    <p:sldId id="261" r:id="rId9"/>
    <p:sldId id="262" r:id="rId10"/>
    <p:sldId id="263" r:id="rId11"/>
    <p:sldId id="268" r:id="rId12"/>
    <p:sldId id="264" r:id="rId13"/>
  </p:sldIdLst>
  <p:sldSz cx="9144000" cy="5143500" type="screen16x9"/>
  <p:notesSz cx="6858000" cy="9144000"/>
  <p:custDataLst>
    <p:tags r:id="rId1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C05C1-6DFD-46A2-9189-C4573964431B}" v="93" dt="2023-11-08T12:34:06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Griffiths" userId="b424f9d0-3c63-4fb7-87ec-10316ce3d1bd" providerId="ADAL" clId="{42BC05C1-6DFD-46A2-9189-C4573964431B}"/>
    <pc:docChg chg="custSel addSld delSld modSld sldOrd replTag">
      <pc:chgData name="Helen Griffiths" userId="b424f9d0-3c63-4fb7-87ec-10316ce3d1bd" providerId="ADAL" clId="{42BC05C1-6DFD-46A2-9189-C4573964431B}" dt="2023-11-08T12:34:29.321" v="497" actId="20577"/>
      <pc:docMkLst>
        <pc:docMk/>
      </pc:docMkLst>
      <pc:sldChg chg="modSp mod">
        <pc:chgData name="Helen Griffiths" userId="b424f9d0-3c63-4fb7-87ec-10316ce3d1bd" providerId="ADAL" clId="{42BC05C1-6DFD-46A2-9189-C4573964431B}" dt="2023-11-08T11:59:20.152" v="1" actId="20577"/>
        <pc:sldMkLst>
          <pc:docMk/>
          <pc:sldMk cId="0" sldId="257"/>
        </pc:sldMkLst>
        <pc:spChg chg="mod">
          <ac:chgData name="Helen Griffiths" userId="b424f9d0-3c63-4fb7-87ec-10316ce3d1bd" providerId="ADAL" clId="{42BC05C1-6DFD-46A2-9189-C4573964431B}" dt="2023-11-08T11:59:20.152" v="1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Helen Griffiths" userId="b424f9d0-3c63-4fb7-87ec-10316ce3d1bd" providerId="ADAL" clId="{42BC05C1-6DFD-46A2-9189-C4573964431B}" dt="2023-11-08T12:33:50.383" v="419" actId="1076"/>
        <pc:sldMkLst>
          <pc:docMk/>
          <pc:sldMk cId="0" sldId="261"/>
        </pc:sldMkLst>
        <pc:spChg chg="mod">
          <ac:chgData name="Helen Griffiths" userId="b424f9d0-3c63-4fb7-87ec-10316ce3d1bd" providerId="ADAL" clId="{42BC05C1-6DFD-46A2-9189-C4573964431B}" dt="2023-11-08T12:33:50.383" v="419" actId="1076"/>
          <ac:spMkLst>
            <pc:docMk/>
            <pc:sldMk cId="0" sldId="261"/>
            <ac:spMk id="3" creationId="{00000000-0000-0000-0000-000000000000}"/>
          </ac:spMkLst>
        </pc:spChg>
      </pc:sldChg>
      <pc:sldChg chg="new del mod setBg chgLayout">
        <pc:chgData name="Helen Griffiths" userId="b424f9d0-3c63-4fb7-87ec-10316ce3d1bd" providerId="ADAL" clId="{42BC05C1-6DFD-46A2-9189-C4573964431B}" dt="2023-11-08T12:00:07.616" v="5" actId="47"/>
        <pc:sldMkLst>
          <pc:docMk/>
          <pc:sldMk cId="1753516172" sldId="265"/>
        </pc:sldMkLst>
      </pc:sldChg>
      <pc:sldChg chg="addSp delSp modSp new mod setBg">
        <pc:chgData name="Helen Griffiths" userId="b424f9d0-3c63-4fb7-87ec-10316ce3d1bd" providerId="ADAL" clId="{42BC05C1-6DFD-46A2-9189-C4573964431B}" dt="2023-11-08T12:27:33.742" v="201"/>
        <pc:sldMkLst>
          <pc:docMk/>
          <pc:sldMk cId="2707046118" sldId="265"/>
        </pc:sldMkLst>
        <pc:spChg chg="add mod">
          <ac:chgData name="Helen Griffiths" userId="b424f9d0-3c63-4fb7-87ec-10316ce3d1bd" providerId="ADAL" clId="{42BC05C1-6DFD-46A2-9189-C4573964431B}" dt="2023-11-08T12:04:48.683" v="78" actId="1076"/>
          <ac:spMkLst>
            <pc:docMk/>
            <pc:sldMk cId="2707046118" sldId="265"/>
            <ac:spMk id="2" creationId="{F5BA5134-246A-8AA6-822D-F57784A1950C}"/>
          </ac:spMkLst>
        </pc:spChg>
        <pc:spChg chg="add mod">
          <ac:chgData name="Helen Griffiths" userId="b424f9d0-3c63-4fb7-87ec-10316ce3d1bd" providerId="ADAL" clId="{42BC05C1-6DFD-46A2-9189-C4573964431B}" dt="2023-11-08T12:06:06.684" v="187" actId="14100"/>
          <ac:spMkLst>
            <pc:docMk/>
            <pc:sldMk cId="2707046118" sldId="265"/>
            <ac:spMk id="5" creationId="{11BD8D2B-E813-5432-E66D-5DE7AED3B3C6}"/>
          </ac:spMkLst>
        </pc:spChg>
        <pc:picChg chg="add mod ord modVis replST">
          <ac:chgData name="Helen Griffiths" userId="b424f9d0-3c63-4fb7-87ec-10316ce3d1bd" providerId="ADAL" clId="{42BC05C1-6DFD-46A2-9189-C4573964431B}" dt="2023-11-08T12:27:33.742" v="201"/>
          <ac:picMkLst>
            <pc:docMk/>
            <pc:sldMk cId="2707046118" sldId="265"/>
            <ac:picMk id="4" creationId="{F6D4A286-7844-FCF3-E9B5-E2B9BD2E16DF}"/>
          </ac:picMkLst>
        </pc:picChg>
        <pc:picChg chg="add del mod">
          <ac:chgData name="Helen Griffiths" userId="b424f9d0-3c63-4fb7-87ec-10316ce3d1bd" providerId="ADAL" clId="{42BC05C1-6DFD-46A2-9189-C4573964431B}" dt="2023-11-08T12:01:46.044" v="17" actId="478"/>
          <ac:picMkLst>
            <pc:docMk/>
            <pc:sldMk cId="2707046118" sldId="265"/>
            <ac:picMk id="5122" creationId="{07E13496-74EB-6722-3C02-33273AE3DC17}"/>
          </ac:picMkLst>
        </pc:picChg>
        <pc:picChg chg="add del mod">
          <ac:chgData name="Helen Griffiths" userId="b424f9d0-3c63-4fb7-87ec-10316ce3d1bd" providerId="ADAL" clId="{42BC05C1-6DFD-46A2-9189-C4573964431B}" dt="2023-11-08T12:03:27.984" v="56" actId="478"/>
          <ac:picMkLst>
            <pc:docMk/>
            <pc:sldMk cId="2707046118" sldId="265"/>
            <ac:picMk id="5124" creationId="{DD75BD93-0BF5-5619-FE0A-99B86D380955}"/>
          </ac:picMkLst>
        </pc:picChg>
        <pc:picChg chg="add mod">
          <ac:chgData name="Helen Griffiths" userId="b424f9d0-3c63-4fb7-87ec-10316ce3d1bd" providerId="ADAL" clId="{42BC05C1-6DFD-46A2-9189-C4573964431B}" dt="2023-11-08T12:04:45.251" v="77" actId="14100"/>
          <ac:picMkLst>
            <pc:docMk/>
            <pc:sldMk cId="2707046118" sldId="265"/>
            <ac:picMk id="5126" creationId="{083A2021-0A4D-BD3F-50CF-7FB9D5EFA46C}"/>
          </ac:picMkLst>
        </pc:picChg>
      </pc:sldChg>
      <pc:sldChg chg="new del">
        <pc:chgData name="Helen Griffiths" userId="b424f9d0-3c63-4fb7-87ec-10316ce3d1bd" providerId="ADAL" clId="{42BC05C1-6DFD-46A2-9189-C4573964431B}" dt="2023-11-08T12:27:11.435" v="198" actId="47"/>
        <pc:sldMkLst>
          <pc:docMk/>
          <pc:sldMk cId="2473691401" sldId="266"/>
        </pc:sldMkLst>
      </pc:sldChg>
      <pc:sldChg chg="addSp delSp modSp add mod ord">
        <pc:chgData name="Helen Griffiths" userId="b424f9d0-3c63-4fb7-87ec-10316ce3d1bd" providerId="ADAL" clId="{42BC05C1-6DFD-46A2-9189-C4573964431B}" dt="2023-11-08T12:33:15.161" v="414" actId="20577"/>
        <pc:sldMkLst>
          <pc:docMk/>
          <pc:sldMk cId="1705047297" sldId="267"/>
        </pc:sldMkLst>
        <pc:spChg chg="mod">
          <ac:chgData name="Helen Griffiths" userId="b424f9d0-3c63-4fb7-87ec-10316ce3d1bd" providerId="ADAL" clId="{42BC05C1-6DFD-46A2-9189-C4573964431B}" dt="2023-11-08T12:31:52.135" v="375" actId="1076"/>
          <ac:spMkLst>
            <pc:docMk/>
            <pc:sldMk cId="1705047297" sldId="267"/>
            <ac:spMk id="2" creationId="{F5BA5134-246A-8AA6-822D-F57784A1950C}"/>
          </ac:spMkLst>
        </pc:spChg>
        <pc:spChg chg="mod">
          <ac:chgData name="Helen Griffiths" userId="b424f9d0-3c63-4fb7-87ec-10316ce3d1bd" providerId="ADAL" clId="{42BC05C1-6DFD-46A2-9189-C4573964431B}" dt="2023-11-08T12:33:15.161" v="414" actId="20577"/>
          <ac:spMkLst>
            <pc:docMk/>
            <pc:sldMk cId="1705047297" sldId="267"/>
            <ac:spMk id="5" creationId="{11BD8D2B-E813-5432-E66D-5DE7AED3B3C6}"/>
          </ac:spMkLst>
        </pc:spChg>
        <pc:spChg chg="add mod ord">
          <ac:chgData name="Helen Griffiths" userId="b424f9d0-3c63-4fb7-87ec-10316ce3d1bd" providerId="ADAL" clId="{42BC05C1-6DFD-46A2-9189-C4573964431B}" dt="2023-11-08T12:31:54.272" v="376" actId="14100"/>
          <ac:spMkLst>
            <pc:docMk/>
            <pc:sldMk cId="1705047297" sldId="267"/>
            <ac:spMk id="9" creationId="{386B9C0B-D033-518A-2CAE-F4DBA512534B}"/>
          </ac:spMkLst>
        </pc:spChg>
        <pc:picChg chg="del">
          <ac:chgData name="Helen Griffiths" userId="b424f9d0-3c63-4fb7-87ec-10316ce3d1bd" providerId="ADAL" clId="{42BC05C1-6DFD-46A2-9189-C4573964431B}" dt="2023-11-08T12:27:30.106" v="199" actId="478"/>
          <ac:picMkLst>
            <pc:docMk/>
            <pc:sldMk cId="1705047297" sldId="267"/>
            <ac:picMk id="4" creationId="{F6D4A286-7844-FCF3-E9B5-E2B9BD2E16DF}"/>
          </ac:picMkLst>
        </pc:picChg>
        <pc:picChg chg="add del mod ord replST">
          <ac:chgData name="Helen Griffiths" userId="b424f9d0-3c63-4fb7-87ec-10316ce3d1bd" providerId="ADAL" clId="{42BC05C1-6DFD-46A2-9189-C4573964431B}" dt="2023-11-08T12:27:34.055" v="220"/>
          <ac:picMkLst>
            <pc:docMk/>
            <pc:sldMk cId="1705047297" sldId="267"/>
            <ac:picMk id="6" creationId="{4C7F7C42-8BC3-08EA-1AD2-20C0D86516D5}"/>
          </ac:picMkLst>
        </pc:picChg>
        <pc:picChg chg="add mod ord replST">
          <ac:chgData name="Helen Griffiths" userId="b424f9d0-3c63-4fb7-87ec-10316ce3d1bd" providerId="ADAL" clId="{42BC05C1-6DFD-46A2-9189-C4573964431B}" dt="2023-11-08T12:33:09.921" v="413"/>
          <ac:picMkLst>
            <pc:docMk/>
            <pc:sldMk cId="1705047297" sldId="267"/>
            <ac:picMk id="8" creationId="{C35CC8AA-688D-0659-F9C9-9E6D2171AB5A}"/>
          </ac:picMkLst>
        </pc:picChg>
        <pc:picChg chg="mod">
          <ac:chgData name="Helen Griffiths" userId="b424f9d0-3c63-4fb7-87ec-10316ce3d1bd" providerId="ADAL" clId="{42BC05C1-6DFD-46A2-9189-C4573964431B}" dt="2023-11-08T12:31:44.711" v="372" actId="1076"/>
          <ac:picMkLst>
            <pc:docMk/>
            <pc:sldMk cId="1705047297" sldId="267"/>
            <ac:picMk id="5126" creationId="{083A2021-0A4D-BD3F-50CF-7FB9D5EFA46C}"/>
          </ac:picMkLst>
        </pc:picChg>
      </pc:sldChg>
      <pc:sldChg chg="modSp add mod ord setBg">
        <pc:chgData name="Helen Griffiths" userId="b424f9d0-3c63-4fb7-87ec-10316ce3d1bd" providerId="ADAL" clId="{42BC05C1-6DFD-46A2-9189-C4573964431B}" dt="2023-11-08T12:34:29.321" v="497" actId="20577"/>
        <pc:sldMkLst>
          <pc:docMk/>
          <pc:sldMk cId="2115335300" sldId="268"/>
        </pc:sldMkLst>
        <pc:spChg chg="mod">
          <ac:chgData name="Helen Griffiths" userId="b424f9d0-3c63-4fb7-87ec-10316ce3d1bd" providerId="ADAL" clId="{42BC05C1-6DFD-46A2-9189-C4573964431B}" dt="2023-11-08T12:34:29.321" v="497" actId="20577"/>
          <ac:spMkLst>
            <pc:docMk/>
            <pc:sldMk cId="2115335300" sldId="268"/>
            <ac:spMk id="5" creationId="{11BD8D2B-E813-5432-E66D-5DE7AED3B3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84601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multiple_choice_without%20result_default.png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7620000" cy="5143500"/>
          <a:chOff x="0" y="0"/>
          <a:chExt cx="7620000" cy="5143500"/>
        </a:xfrm>
      </p:grpSpPr>
      <p:sp>
        <p:nvSpPr>
          <p:cNvPr id="3" name="TextBox 2"/>
          <p:cNvSpPr txBox="1"/>
          <p:nvPr/>
        </p:nvSpPr>
        <p:spPr>
          <a:xfrm>
            <a:off x="899592" y="195486"/>
            <a:ext cx="561662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u="none" spc="0" dirty="0">
                <a:solidFill>
                  <a:schemeClr val="bg1"/>
                </a:solidFill>
                <a:latin typeface="Arial"/>
              </a:rPr>
              <a:t>Utility Applications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67250"/>
            <a:ext cx="3048000" cy="4762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rtl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Arial"/>
              </a:rPr>
              <a:t>Image By Timea Kadar
https://www.pexels.com/@timea-kadar-860778</a:t>
            </a:r>
          </a:p>
        </p:txBody>
      </p:sp>
    </p:spTree>
  </p:cSld>
  <p:clrMapOvr>
    <a:masterClrMapping/>
  </p:clrMapOvr>
  <p:transition spd="slow" advClick="0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10858500" cy="5143500"/>
          <a:chOff x="0" y="0"/>
          <a:chExt cx="10858500" cy="5143500"/>
        </a:xfrm>
      </p:grpSpPr>
      <p:sp>
        <p:nvSpPr>
          <p:cNvPr id="2" name="TextBox 1"/>
          <p:cNvSpPr txBox="1"/>
          <p:nvPr/>
        </p:nvSpPr>
        <p:spPr>
          <a:xfrm>
            <a:off x="251520" y="285750"/>
            <a:ext cx="69847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none" spc="0" dirty="0">
                <a:solidFill>
                  <a:srgbClr val="673AB7">
                    <a:alpha val="100000"/>
                  </a:srgbClr>
                </a:solidFill>
                <a:latin typeface="Comic Sans MS"/>
              </a:rPr>
              <a:t>Importance of Anti-Virus Software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502" y="1417588"/>
            <a:ext cx="673680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Arial"/>
              </a:rPr>
              <a:t>The internet is filled with various types of malicious software that can harm computer systems and compromise user privacy.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>
                  <a:alpha val="100000"/>
                </a:srgbClr>
              </a:solidFill>
              <a:latin typeface="Arial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Arial"/>
              </a:rPr>
              <a:t>Anti-virus software helps protect against these threats by continuously monitoring for suspicious activities and files.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>
                  <a:alpha val="100000"/>
                </a:srgbClr>
              </a:solidFill>
              <a:latin typeface="Arial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Arial"/>
              </a:rPr>
              <a:t>By regularly updating and using anti-virus software, users can reduce the risk of malware infections and ensure the safety of their digital experiences.</a:t>
            </a:r>
          </a:p>
        </p:txBody>
      </p:sp>
      <p:pic>
        <p:nvPicPr>
          <p:cNvPr id="4098" name="Picture 2" descr="EDR vs. Antivirus | SMS Datacenter">
            <a:extLst>
              <a:ext uri="{FF2B5EF4-FFF2-40B4-BE49-F238E27FC236}">
                <a16:creationId xmlns:a16="http://schemas.microsoft.com/office/drawing/2014/main" id="{6FADE4BF-1767-72C3-624A-B89F2E906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4" r="50000"/>
          <a:stretch/>
        </p:blipFill>
        <p:spPr bwMode="auto">
          <a:xfrm>
            <a:off x="7335426" y="0"/>
            <a:ext cx="180857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chool Open Days: how to find your light bulb moment | School Guide Blog">
            <a:extLst>
              <a:ext uri="{FF2B5EF4-FFF2-40B4-BE49-F238E27FC236}">
                <a16:creationId xmlns:a16="http://schemas.microsoft.com/office/drawing/2014/main" id="{083A2021-0A4D-BD3F-50CF-7FB9D5EF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4"/>
            <a:ext cx="4618562" cy="51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BA5134-246A-8AA6-822D-F57784A1950C}"/>
              </a:ext>
            </a:extLst>
          </p:cNvPr>
          <p:cNvSpPr txBox="1"/>
          <p:nvPr/>
        </p:nvSpPr>
        <p:spPr>
          <a:xfrm>
            <a:off x="2915816" y="458797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Show me!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F6D4A286-7844-FCF3-E9B5-E2B9BD2E16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29000"/>
            <a:ext cx="2219546" cy="57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D8D2B-E813-5432-E66D-5DE7AED3B3C6}"/>
              </a:ext>
            </a:extLst>
          </p:cNvPr>
          <p:cNvSpPr txBox="1"/>
          <p:nvPr/>
        </p:nvSpPr>
        <p:spPr>
          <a:xfrm>
            <a:off x="4788024" y="483518"/>
            <a:ext cx="4355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Question – What is the difference between a firewall and anti-virus software?</a:t>
            </a:r>
          </a:p>
        </p:txBody>
      </p:sp>
    </p:spTree>
    <p:extLst>
      <p:ext uri="{BB962C8B-B14F-4D97-AF65-F5344CB8AC3E}">
        <p14:creationId xmlns:p14="http://schemas.microsoft.com/office/powerpoint/2010/main" val="211533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285750"/>
          <a:ext cx="9144000" cy="8639175"/>
          <a:chOff x="0" y="285750"/>
          <a:chExt cx="9144000" cy="8639175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25"/>
            <a:ext cx="9144000" cy="47815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500" y="285750"/>
            <a:ext cx="8286750" cy="1143000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none" spc="0">
                <a:solidFill>
                  <a:srgbClr val="E91E63">
                    <a:alpha val="100000"/>
                  </a:srgbClr>
                </a:solidFill>
                <a:latin typeface="Comic Sans MS"/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203598"/>
            <a:ext cx="8286750" cy="2062103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Comic Sans MS"/>
              </a:rPr>
              <a:t>Utility applications, such as disk defragmenters, firewalls, and anti-virus software, are essential tools for optimizing computer performance and enhancing security.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>
                  <a:alpha val="100000"/>
                </a:srgbClr>
              </a:solidFill>
              <a:latin typeface="Comic Sans MS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Comic Sans MS"/>
              </a:rPr>
              <a:t>By utilizing these applications, users can keep their computers running smoothly, protect their data, and ensure a safe online experience.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>
                  <a:alpha val="100000"/>
                </a:srgbClr>
              </a:solidFill>
              <a:latin typeface="Comic Sans MS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Comic Sans MS"/>
              </a:rPr>
              <a:t>Remember to regularly update and use these utility applications to keep your computer system in its best shape.</a:t>
            </a:r>
          </a:p>
        </p:txBody>
      </p:sp>
    </p:spTree>
  </p:cSld>
  <p:clrMapOvr>
    <a:masterClrMapping/>
  </p:clrMapOvr>
  <p:transition spd="slow" advClick="0"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285750"/>
          <a:ext cx="9144000" cy="8639175"/>
          <a:chOff x="0" y="285750"/>
          <a:chExt cx="9144000" cy="8639175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857625"/>
            <a:ext cx="9144000" cy="47815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500" y="285750"/>
            <a:ext cx="8286750" cy="1143000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none" spc="0">
                <a:solidFill>
                  <a:srgbClr val="009688">
                    <a:alpha val="100000"/>
                  </a:srgbClr>
                </a:solidFill>
                <a:latin typeface="Verdana"/>
              </a:rPr>
              <a:t>Introduction to Utility Applications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084213"/>
            <a:ext cx="8286750" cy="2554545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Times New Roman"/>
              </a:rPr>
              <a:t>Utility Applications are software programs designed to enhance the performance and functionality of a computer system.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u="none" spc="0" dirty="0">
              <a:solidFill>
                <a:srgbClr val="000000">
                  <a:alpha val="100000"/>
                </a:srgbClr>
              </a:solidFill>
              <a:latin typeface="Times New Roman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Times New Roman"/>
              </a:rPr>
              <a:t>They perform various tasks to improve efficiency and security.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u="none" spc="0" dirty="0">
              <a:solidFill>
                <a:srgbClr val="000000">
                  <a:alpha val="100000"/>
                </a:srgbClr>
              </a:solidFill>
              <a:latin typeface="Times New Roman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Times New Roman"/>
              </a:rPr>
              <a:t>This presentation will focus on three important utility applications –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u="none" spc="0" dirty="0">
              <a:solidFill>
                <a:srgbClr val="000000">
                  <a:alpha val="100000"/>
                </a:srgbClr>
              </a:solidFill>
              <a:latin typeface="Times New Roman"/>
            </a:endParaRPr>
          </a:p>
          <a:p>
            <a:pPr marL="285750" marR="0" lvl="0" indent="-28575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Times New Roman"/>
              </a:rPr>
              <a:t>disk defragmenters, </a:t>
            </a:r>
          </a:p>
          <a:p>
            <a:pPr marL="285750" marR="0" lvl="0" indent="-28575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Times New Roman"/>
              </a:rPr>
              <a:t>firewalls, </a:t>
            </a:r>
          </a:p>
          <a:p>
            <a:pPr marL="285750" marR="0" lvl="0" indent="-28575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Times New Roman"/>
              </a:rPr>
              <a:t>and anti-virus software.</a:t>
            </a:r>
          </a:p>
        </p:txBody>
      </p:sp>
    </p:spTree>
  </p:cSld>
  <p:clrMapOvr>
    <a:masterClrMapping/>
  </p:clrMapOvr>
  <p:transition spd="med" advClick="0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285750"/>
          <a:ext cx="9144000" cy="8639175"/>
          <a:chOff x="0" y="285750"/>
          <a:chExt cx="9144000" cy="8639175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857625"/>
            <a:ext cx="9144000" cy="47815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500" y="285750"/>
            <a:ext cx="8001000" cy="1143000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none" spc="0">
                <a:solidFill>
                  <a:srgbClr val="3F51B5">
                    <a:alpha val="100000"/>
                  </a:srgbClr>
                </a:solidFill>
                <a:latin typeface="Verdana"/>
              </a:rPr>
              <a:t>Role of Utility Applications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187" y="1131590"/>
            <a:ext cx="8286750" cy="2062103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285750" marR="0" lvl="0" indent="-28575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Arial"/>
              </a:rPr>
              <a:t>Utility applications play a crucial role in helping computer systems operate efficiently and securely. </a:t>
            </a:r>
          </a:p>
          <a:p>
            <a:pPr marL="285750" marR="0" lvl="0" indent="-28575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u="none" spc="0" dirty="0">
              <a:solidFill>
                <a:srgbClr val="000000">
                  <a:alpha val="100000"/>
                </a:srgbClr>
              </a:solidFill>
              <a:latin typeface="Arial"/>
            </a:endParaRPr>
          </a:p>
          <a:p>
            <a:pPr marL="285750" marR="0" lvl="0" indent="-28575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Arial"/>
              </a:rPr>
              <a:t>They can optimize system performance, protect against threats, and enhance user experience. </a:t>
            </a:r>
          </a:p>
          <a:p>
            <a:pPr marL="285750" marR="0" lvl="0" indent="-28575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u="none" spc="0" dirty="0">
              <a:solidFill>
                <a:srgbClr val="000000">
                  <a:alpha val="100000"/>
                </a:srgbClr>
              </a:solidFill>
              <a:latin typeface="Arial"/>
            </a:endParaRPr>
          </a:p>
          <a:p>
            <a:pPr marL="285750" marR="0" lvl="0" indent="-28575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Arial"/>
              </a:rPr>
              <a:t>By using utility applications, users can ensure their computers are functioning at their best and stay protected from potential risks.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667250"/>
            <a:ext cx="3048000" cy="4762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rtl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Arial"/>
              </a:rPr>
              <a:t>Image By Emre Can Acer
https://www.pexels.com/@emrecan</a:t>
            </a:r>
          </a:p>
        </p:txBody>
      </p:sp>
    </p:spTree>
  </p:cSld>
  <p:clrMapOvr>
    <a:masterClrMapping/>
  </p:clrMapOvr>
  <p:transition advClick="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chool Open Days: how to find your light bulb moment | School Guide Blog">
            <a:extLst>
              <a:ext uri="{FF2B5EF4-FFF2-40B4-BE49-F238E27FC236}">
                <a16:creationId xmlns:a16="http://schemas.microsoft.com/office/drawing/2014/main" id="{083A2021-0A4D-BD3F-50CF-7FB9D5EF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4"/>
            <a:ext cx="4618562" cy="51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BA5134-246A-8AA6-822D-F57784A1950C}"/>
              </a:ext>
            </a:extLst>
          </p:cNvPr>
          <p:cNvSpPr txBox="1"/>
          <p:nvPr/>
        </p:nvSpPr>
        <p:spPr>
          <a:xfrm>
            <a:off x="2915816" y="458797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Show me!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F6D4A286-7844-FCF3-E9B5-E2B9BD2E16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29000"/>
            <a:ext cx="2219546" cy="57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D8D2B-E813-5432-E66D-5DE7AED3B3C6}"/>
              </a:ext>
            </a:extLst>
          </p:cNvPr>
          <p:cNvSpPr txBox="1"/>
          <p:nvPr/>
        </p:nvSpPr>
        <p:spPr>
          <a:xfrm>
            <a:off x="4788024" y="483518"/>
            <a:ext cx="4355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Question - Name one piece of utility software which this presentation will discuss.</a:t>
            </a:r>
          </a:p>
        </p:txBody>
      </p:sp>
    </p:spTree>
    <p:extLst>
      <p:ext uri="{BB962C8B-B14F-4D97-AF65-F5344CB8AC3E}">
        <p14:creationId xmlns:p14="http://schemas.microsoft.com/office/powerpoint/2010/main" val="270704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10858500" cy="5143500"/>
          <a:chOff x="0" y="0"/>
          <a:chExt cx="10858500" cy="5143500"/>
        </a:xfrm>
      </p:grpSpPr>
      <p:sp>
        <p:nvSpPr>
          <p:cNvPr id="2" name="TextBox 1"/>
          <p:cNvSpPr txBox="1"/>
          <p:nvPr/>
        </p:nvSpPr>
        <p:spPr>
          <a:xfrm>
            <a:off x="571500" y="285750"/>
            <a:ext cx="4572000" cy="1077218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none" spc="0" dirty="0">
                <a:solidFill>
                  <a:srgbClr val="FF0000"/>
                </a:solidFill>
                <a:latin typeface="Comic Sans MS"/>
              </a:rPr>
              <a:t>Understanding Disk Defragmenters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499" y="1923678"/>
            <a:ext cx="652078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Disk defragmenters are utility applications that help organize and optimize the data stored on a computer's hard drive.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Over time, files on a hard drive can become scattered, making it harder for the computer to access them quickly.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Defragmentation rearranges the fragmented files, resulting in quicker file access and improved overall system performance.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667250"/>
            <a:ext cx="3048000" cy="4762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rtl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Image By Todd Trapani
https://www.pexels.com/@todd-trapani-488382</a:t>
            </a:r>
          </a:p>
        </p:txBody>
      </p:sp>
      <p:pic>
        <p:nvPicPr>
          <p:cNvPr id="1028" name="Picture 4" descr="daily defrag">
            <a:extLst>
              <a:ext uri="{FF2B5EF4-FFF2-40B4-BE49-F238E27FC236}">
                <a16:creationId xmlns:a16="http://schemas.microsoft.com/office/drawing/2014/main" id="{082BE25D-3470-1410-1DB4-D2D910DB7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3" t="10791" r="5478" b="40648"/>
          <a:stretch/>
        </p:blipFill>
        <p:spPr bwMode="auto">
          <a:xfrm rot="16200000">
            <a:off x="5600143" y="1599642"/>
            <a:ext cx="51435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285750"/>
          <a:ext cx="9144000" cy="8639175"/>
          <a:chOff x="0" y="285750"/>
          <a:chExt cx="9144000" cy="8639175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25"/>
            <a:ext cx="9144000" cy="47815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500" y="285750"/>
            <a:ext cx="8286750" cy="1143000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none" spc="0">
                <a:solidFill>
                  <a:srgbClr val="03A9F4">
                    <a:alpha val="100000"/>
                  </a:srgbClr>
                </a:solidFill>
                <a:latin typeface="Calibri"/>
              </a:rPr>
              <a:t>The Importance of Disk Defragmenters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428750"/>
            <a:ext cx="8286750" cy="1815882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Arial"/>
              </a:rPr>
              <a:t>A fragmented hard drive can significantly slow down a computer's performance, leading to longer loading times and delays in accessing files.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>
                  <a:alpha val="100000"/>
                </a:srgbClr>
              </a:solidFill>
              <a:latin typeface="Arial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Arial"/>
              </a:rPr>
              <a:t>By regularly using a disk defragmenter, users can keep their hard drives organized, reducing the time it takes for the system to find and retrieve data.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>
                  <a:alpha val="100000"/>
                </a:srgbClr>
              </a:solidFill>
              <a:latin typeface="Arial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Arial"/>
              </a:rPr>
              <a:t>This results in faster and more efficient operations.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667250"/>
            <a:ext cx="3048000" cy="4762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rtl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Arial"/>
              </a:rPr>
              <a:t>Image By Andre William
https://www.pexels.com/@andwilliam</a:t>
            </a:r>
          </a:p>
        </p:txBody>
      </p:sp>
    </p:spTree>
  </p:cSld>
  <p:clrMapOvr>
    <a:masterClrMapping/>
  </p:clrMapOvr>
  <p:transition spd="slow" advClick="0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6B9C0B-D033-518A-2CAE-F4DBA512534B}"/>
              </a:ext>
            </a:extLst>
          </p:cNvPr>
          <p:cNvSpPr/>
          <p:nvPr/>
        </p:nvSpPr>
        <p:spPr>
          <a:xfrm>
            <a:off x="0" y="0"/>
            <a:ext cx="2987825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6" name="Picture 6" descr="School Open Days: how to find your light bulb moment | School Guide Blog">
            <a:extLst>
              <a:ext uri="{FF2B5EF4-FFF2-40B4-BE49-F238E27FC236}">
                <a16:creationId xmlns:a16="http://schemas.microsoft.com/office/drawing/2014/main" id="{083A2021-0A4D-BD3F-50CF-7FB9D5EF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" y="775606"/>
            <a:ext cx="28515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BA5134-246A-8AA6-822D-F57784A1950C}"/>
              </a:ext>
            </a:extLst>
          </p:cNvPr>
          <p:cNvSpPr txBox="1"/>
          <p:nvPr/>
        </p:nvSpPr>
        <p:spPr>
          <a:xfrm>
            <a:off x="682283" y="393484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Show me!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D8D2B-E813-5432-E66D-5DE7AED3B3C6}"/>
              </a:ext>
            </a:extLst>
          </p:cNvPr>
          <p:cNvSpPr txBox="1"/>
          <p:nvPr/>
        </p:nvSpPr>
        <p:spPr>
          <a:xfrm>
            <a:off x="3004728" y="286976"/>
            <a:ext cx="57437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Select the correct statement.</a:t>
            </a:r>
          </a:p>
          <a:p>
            <a:endParaRPr lang="en-GB" sz="3200" dirty="0"/>
          </a:p>
          <a:p>
            <a:pPr marL="450850" indent="-450850"/>
            <a:r>
              <a:rPr lang="en-GB" sz="2400" dirty="0"/>
              <a:t>A  	</a:t>
            </a:r>
            <a:r>
              <a:rPr lang="en-US" sz="24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Defragmentation slows down file access.</a:t>
            </a:r>
          </a:p>
          <a:p>
            <a:pPr marL="450850" indent="-450850"/>
            <a:endParaRPr lang="en-US" sz="240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450850" indent="-450850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B 	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+mj-lt"/>
              </a:rPr>
              <a:t>Defragmentation helps to keep hard drives organized.</a:t>
            </a:r>
          </a:p>
          <a:p>
            <a:pPr marL="450850" indent="-450850"/>
            <a:endParaRPr lang="en-US" sz="2400" dirty="0">
              <a:solidFill>
                <a:srgbClr val="000000">
                  <a:alpha val="100000"/>
                </a:srgbClr>
              </a:solidFill>
              <a:latin typeface="+mj-lt"/>
            </a:endParaRPr>
          </a:p>
          <a:p>
            <a:pPr marL="450850" indent="-450850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+mj-lt"/>
              </a:rPr>
              <a:t>C 	Defragmentation </a:t>
            </a:r>
            <a:r>
              <a:rPr lang="en-US" sz="2400" u="none" spc="0" dirty="0">
                <a:solidFill>
                  <a:srgbClr val="000000">
                    <a:alpha val="100000"/>
                  </a:srgbClr>
                </a:solidFill>
                <a:latin typeface="+mj-lt"/>
              </a:rPr>
              <a:t>reduces the time it takes for the system to find and retrieve data. </a:t>
            </a:r>
            <a:endParaRPr lang="en-GB" sz="2400" dirty="0">
              <a:latin typeface="+mj-lt"/>
            </a:endParaRP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C35CC8AA-688D-0659-F9C9-9E6D2171AB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7423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4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10858500" cy="5143500"/>
          <a:chOff x="0" y="0"/>
          <a:chExt cx="10858500" cy="5143500"/>
        </a:xfrm>
      </p:grpSpPr>
      <p:sp>
        <p:nvSpPr>
          <p:cNvPr id="2" name="TextBox 1"/>
          <p:cNvSpPr txBox="1"/>
          <p:nvPr/>
        </p:nvSpPr>
        <p:spPr>
          <a:xfrm>
            <a:off x="571500" y="285750"/>
            <a:ext cx="4572000" cy="584775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none" spc="0" dirty="0">
                <a:latin typeface="Comic Sans MS"/>
              </a:rPr>
              <a:t>The Role of Firewalls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30" y="1275606"/>
            <a:ext cx="6288781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pc="0" dirty="0">
                <a:solidFill>
                  <a:srgbClr val="000000">
                    <a:alpha val="100000"/>
                  </a:srgbClr>
                </a:solidFill>
                <a:latin typeface="+mj-lt"/>
              </a:rPr>
              <a:t>Firewalls are utility applications that monitor and control the incoming and outgoing network traffic on a computer system.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>
                  <a:alpha val="100000"/>
                </a:srgbClr>
              </a:solidFill>
              <a:latin typeface="+mj-lt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pc="0" dirty="0">
                <a:solidFill>
                  <a:srgbClr val="000000">
                    <a:alpha val="100000"/>
                  </a:srgbClr>
                </a:solidFill>
                <a:latin typeface="+mj-lt"/>
              </a:rPr>
              <a:t>They act as a barrier between the computer and potential threats from the internet, preventing unauthorized access and protecting sensitive information.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>
                  <a:alpha val="100000"/>
                </a:srgbClr>
              </a:solidFill>
              <a:latin typeface="+mj-lt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pc="0" dirty="0">
                <a:solidFill>
                  <a:srgbClr val="000000">
                    <a:alpha val="100000"/>
                  </a:srgbClr>
                </a:solidFill>
                <a:latin typeface="+mj-lt"/>
              </a:rPr>
              <a:t>Firewalls play a crucial role in keeping computer systems secure from various online threats.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667250"/>
            <a:ext cx="3048000" cy="4762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rtl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Times New Roman"/>
              </a:rPr>
              <a:t>Image By Emre Can Acer
https://www.pexels.com/@emrecan</a:t>
            </a:r>
          </a:p>
        </p:txBody>
      </p:sp>
      <p:pic>
        <p:nvPicPr>
          <p:cNvPr id="2050" name="Picture 2" descr="1500+ Fire Pictures | Download Free Images on Unsplash">
            <a:extLst>
              <a:ext uri="{FF2B5EF4-FFF2-40B4-BE49-F238E27FC236}">
                <a16:creationId xmlns:a16="http://schemas.microsoft.com/office/drawing/2014/main" id="{2050213C-8759-543E-E7BC-2942C8D06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r="9183"/>
          <a:stretch/>
        </p:blipFill>
        <p:spPr bwMode="auto">
          <a:xfrm>
            <a:off x="6551711" y="0"/>
            <a:ext cx="259228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285750"/>
          <a:ext cx="9144000" cy="8639175"/>
          <a:chOff x="0" y="285750"/>
          <a:chExt cx="9144000" cy="8639175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286750" cy="1143000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none" spc="0">
                <a:solidFill>
                  <a:srgbClr val="FF5722">
                    <a:alpha val="100000"/>
                  </a:srgbClr>
                </a:solidFill>
                <a:latin typeface="Verdana"/>
              </a:rPr>
              <a:t>Understanding Anti-Virus Software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844" y="627534"/>
            <a:ext cx="866945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Verdana"/>
              </a:rPr>
              <a:t>Anti-virus software is a utility application designed to detect, prevent, and remove malicious software, such as viruses, worms, and Trojans, from a computer system.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>
                  <a:alpha val="100000"/>
                </a:srgbClr>
              </a:solidFill>
              <a:latin typeface="Verdana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Verdana"/>
              </a:rPr>
              <a:t>It scans files, emails, and websites for potential threats and neutralizes them to protect the computer and its data from being compromised. </a:t>
            </a: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>
                  <a:alpha val="100000"/>
                </a:srgbClr>
              </a:solidFill>
              <a:latin typeface="Verdana"/>
            </a:endParaRPr>
          </a:p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 dirty="0">
                <a:solidFill>
                  <a:srgbClr val="000000">
                    <a:alpha val="100000"/>
                  </a:srgbClr>
                </a:solidFill>
                <a:latin typeface="Verdana"/>
              </a:rPr>
              <a:t>Anti-virus software is an essential tool for maintaining a safe and secure computer system.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667250"/>
            <a:ext cx="3048000" cy="4762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rtl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Verdana"/>
              </a:rPr>
              <a:t>Image By Tuesday Temptation
https://www.pexels.com/@tuesday-temptation-190692</a:t>
            </a:r>
          </a:p>
        </p:txBody>
      </p:sp>
      <p:pic>
        <p:nvPicPr>
          <p:cNvPr id="3076" name="Picture 4" descr="New vaccine technology could protect from future viruses and variants |  University of Cambridge">
            <a:extLst>
              <a:ext uri="{FF2B5EF4-FFF2-40B4-BE49-F238E27FC236}">
                <a16:creationId xmlns:a16="http://schemas.microsoft.com/office/drawing/2014/main" id="{062E5ECC-8774-037F-1262-554F7667C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9" b="28056"/>
          <a:stretch/>
        </p:blipFill>
        <p:spPr bwMode="auto">
          <a:xfrm>
            <a:off x="0" y="2979964"/>
            <a:ext cx="9143780" cy="21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comb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747364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true,&quot;HasAutoStop&quot;:false,&quot;HasMinimizeMode&quot;:false,&quot;TimerValue&quot;:&quot;01:00&quot;,&quot;HasAutoStart&quot;:false,&quot;HasCorrectAnswers&quot;:true,&quot;McqAnswers&quot;:[&quot;B&quot;,&quot;C&quot;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heme/theme1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667</Words>
  <Application>Microsoft Office PowerPoint</Application>
  <PresentationFormat>On-screen Show (16:9)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Verdana</vt:lpstr>
      <vt:lpstr>Theme43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Helen Griffiths</cp:lastModifiedBy>
  <cp:revision>1</cp:revision>
  <dcterms:created xsi:type="dcterms:W3CDTF">2023-11-08T11:44:12Z</dcterms:created>
  <dcterms:modified xsi:type="dcterms:W3CDTF">2023-11-08T12:34:33Z</dcterms:modified>
  <cp:category/>
</cp:coreProperties>
</file>