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2"/>
  </p:notesMasterIdLst>
  <p:handoutMasterIdLst>
    <p:handoutMasterId r:id="rId13"/>
  </p:handoutMasterIdLst>
  <p:sldIdLst>
    <p:sldId id="257" r:id="rId4"/>
    <p:sldId id="258" r:id="rId5"/>
    <p:sldId id="259" r:id="rId6"/>
    <p:sldId id="270" r:id="rId7"/>
    <p:sldId id="261" r:id="rId8"/>
    <p:sldId id="263" r:id="rId9"/>
    <p:sldId id="264" r:id="rId10"/>
    <p:sldId id="267" r:id="rId11"/>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F8FB0CD-4B85-1D4A-9E9B-D0038407E1EE}" type="datetimeFigureOut">
              <a:rPr lang="en-GB" smtClean="0"/>
              <a:t>26/11/2023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E6DE7F-694C-0345-8206-1AF227299DAE}" type="slidenum">
              <a:rPr lang="en-GB" smtClean="0"/>
              <a:t>‹#›</a:t>
            </a:fld>
            <a:endParaRPr lang="en-GB"/>
          </a:p>
        </p:txBody>
      </p:sp>
    </p:spTree>
    <p:extLst>
      <p:ext uri="{BB962C8B-B14F-4D97-AF65-F5344CB8AC3E}">
        <p14:creationId xmlns:p14="http://schemas.microsoft.com/office/powerpoint/2010/main" val="600494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smtClean="0">
                <a:latin typeface="Arial" panose="020B0604020202020204" pitchFamily="34" charset="0"/>
                <a:ea typeface="+mn-ea"/>
                <a:cs typeface="Arial" panose="020B0604020202020204" pitchFamily="34" charset="0"/>
              </a:defRPr>
            </a:lvl1pPr>
          </a:lstStyle>
          <a:p>
            <a:pPr>
              <a:defRPr/>
            </a:pPr>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smtClean="0">
                <a:latin typeface="Arial" panose="020B0604020202020204" pitchFamily="34" charset="0"/>
                <a:ea typeface="+mn-ea"/>
                <a:cs typeface="Arial" panose="020B0604020202020204" pitchFamily="34" charset="0"/>
              </a:defRPr>
            </a:lvl1pPr>
          </a:lstStyle>
          <a:p>
            <a:pPr>
              <a:defRPr/>
            </a:pPr>
            <a:fld id="{1A8A2C18-E1F9-1A48-BAF4-51D6FDC44886}" type="datetimeFigureOut">
              <a:rPr lang="en-GB"/>
              <a:pPr>
                <a:defRPr/>
              </a:pPr>
              <a:t>26/11/2023</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smtClean="0">
                <a:latin typeface="Arial" panose="020B0604020202020204" pitchFamily="34" charset="0"/>
                <a:ea typeface="+mn-ea"/>
                <a:cs typeface="Arial" panose="020B0604020202020204" pitchFamily="34" charset="0"/>
              </a:defRPr>
            </a:lvl1pPr>
          </a:lstStyle>
          <a:p>
            <a:pPr>
              <a:defRPr/>
            </a:pPr>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smtClean="0">
                <a:latin typeface="Arial" panose="020B0604020202020204" pitchFamily="34" charset="0"/>
                <a:ea typeface="+mn-ea"/>
                <a:cs typeface="Arial" panose="020B0604020202020204" pitchFamily="34" charset="0"/>
              </a:defRPr>
            </a:lvl1pPr>
          </a:lstStyle>
          <a:p>
            <a:pPr>
              <a:defRPr/>
            </a:pPr>
            <a:fld id="{ACB17E28-07F7-3448-9920-534F2E12CF78}" type="slidenum">
              <a:rPr lang="en-GB"/>
              <a:pPr>
                <a:defRPr/>
              </a:pPr>
              <a:t>‹#›</a:t>
            </a:fld>
            <a:endParaRPr lang="en-GB"/>
          </a:p>
        </p:txBody>
      </p:sp>
    </p:spTree>
    <p:extLst>
      <p:ext uri="{BB962C8B-B14F-4D97-AF65-F5344CB8AC3E}">
        <p14:creationId xmlns:p14="http://schemas.microsoft.com/office/powerpoint/2010/main" val="21282241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1</a:t>
            </a:fld>
            <a:endParaRPr lang="en-GB"/>
          </a:p>
        </p:txBody>
      </p:sp>
    </p:spTree>
    <p:extLst>
      <p:ext uri="{BB962C8B-B14F-4D97-AF65-F5344CB8AC3E}">
        <p14:creationId xmlns:p14="http://schemas.microsoft.com/office/powerpoint/2010/main" val="2669039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2</a:t>
            </a:fld>
            <a:endParaRPr lang="en-GB"/>
          </a:p>
        </p:txBody>
      </p:sp>
    </p:spTree>
    <p:extLst>
      <p:ext uri="{BB962C8B-B14F-4D97-AF65-F5344CB8AC3E}">
        <p14:creationId xmlns:p14="http://schemas.microsoft.com/office/powerpoint/2010/main" val="1745420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3</a:t>
            </a:fld>
            <a:endParaRPr lang="en-GB"/>
          </a:p>
        </p:txBody>
      </p:sp>
    </p:spTree>
    <p:extLst>
      <p:ext uri="{BB962C8B-B14F-4D97-AF65-F5344CB8AC3E}">
        <p14:creationId xmlns:p14="http://schemas.microsoft.com/office/powerpoint/2010/main" val="1794673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4</a:t>
            </a:fld>
            <a:endParaRPr lang="en-GB"/>
          </a:p>
        </p:txBody>
      </p:sp>
    </p:spTree>
    <p:extLst>
      <p:ext uri="{BB962C8B-B14F-4D97-AF65-F5344CB8AC3E}">
        <p14:creationId xmlns:p14="http://schemas.microsoft.com/office/powerpoint/2010/main" val="3952345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5</a:t>
            </a:fld>
            <a:endParaRPr lang="en-GB"/>
          </a:p>
        </p:txBody>
      </p:sp>
    </p:spTree>
    <p:extLst>
      <p:ext uri="{BB962C8B-B14F-4D97-AF65-F5344CB8AC3E}">
        <p14:creationId xmlns:p14="http://schemas.microsoft.com/office/powerpoint/2010/main" val="1221167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6</a:t>
            </a:fld>
            <a:endParaRPr lang="en-GB"/>
          </a:p>
        </p:txBody>
      </p:sp>
    </p:spTree>
    <p:extLst>
      <p:ext uri="{BB962C8B-B14F-4D97-AF65-F5344CB8AC3E}">
        <p14:creationId xmlns:p14="http://schemas.microsoft.com/office/powerpoint/2010/main" val="1616434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7</a:t>
            </a:fld>
            <a:endParaRPr lang="en-GB"/>
          </a:p>
        </p:txBody>
      </p:sp>
    </p:spTree>
    <p:extLst>
      <p:ext uri="{BB962C8B-B14F-4D97-AF65-F5344CB8AC3E}">
        <p14:creationId xmlns:p14="http://schemas.microsoft.com/office/powerpoint/2010/main" val="2806041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8</a:t>
            </a:fld>
            <a:endParaRPr lang="en-GB"/>
          </a:p>
        </p:txBody>
      </p:sp>
    </p:spTree>
    <p:extLst>
      <p:ext uri="{BB962C8B-B14F-4D97-AF65-F5344CB8AC3E}">
        <p14:creationId xmlns:p14="http://schemas.microsoft.com/office/powerpoint/2010/main" val="274532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954DB25-BD22-BE42-B477-A830F1A7F0B2}" type="datetimeFigureOut">
              <a:rPr lang="en-GB"/>
              <a:pPr>
                <a:defRPr/>
              </a:pPr>
              <a:t>26/11/2023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D1923DB-4479-4547-8526-28F6BD5F5E2F}" type="slidenum">
              <a:rPr lang="en-GB" altLang="en-US"/>
              <a:pPr>
                <a:defRPr/>
              </a:pPr>
              <a:t>‹#›</a:t>
            </a:fld>
            <a:endParaRPr lang="en-GB" altLang="en-US"/>
          </a:p>
        </p:txBody>
      </p:sp>
    </p:spTree>
    <p:extLst>
      <p:ext uri="{BB962C8B-B14F-4D97-AF65-F5344CB8AC3E}">
        <p14:creationId xmlns:p14="http://schemas.microsoft.com/office/powerpoint/2010/main" val="10290789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976238F-9D2A-1743-8B09-E907474F007E}" type="datetimeFigureOut">
              <a:rPr lang="en-GB"/>
              <a:pPr>
                <a:defRPr/>
              </a:pPr>
              <a:t>26/11/2023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C8B818-2E9B-8F48-8225-81387E4BDBC2}" type="slidenum">
              <a:rPr lang="en-GB" altLang="en-US"/>
              <a:pPr>
                <a:defRPr/>
              </a:pPr>
              <a:t>‹#›</a:t>
            </a:fld>
            <a:endParaRPr lang="en-GB" altLang="en-US"/>
          </a:p>
        </p:txBody>
      </p:sp>
    </p:spTree>
    <p:extLst>
      <p:ext uri="{BB962C8B-B14F-4D97-AF65-F5344CB8AC3E}">
        <p14:creationId xmlns:p14="http://schemas.microsoft.com/office/powerpoint/2010/main" val="6922182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876DD8D-C38B-8C4F-A5A5-062C8A400EBE}" type="datetimeFigureOut">
              <a:rPr lang="en-GB"/>
              <a:pPr>
                <a:defRPr/>
              </a:pPr>
              <a:t>26/11/2023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469BF70-73D2-3943-919F-822A32F13C25}" type="slidenum">
              <a:rPr lang="en-GB" altLang="en-US"/>
              <a:pPr>
                <a:defRPr/>
              </a:pPr>
              <a:t>‹#›</a:t>
            </a:fld>
            <a:endParaRPr lang="en-GB" altLang="en-US"/>
          </a:p>
        </p:txBody>
      </p:sp>
    </p:spTree>
    <p:extLst>
      <p:ext uri="{BB962C8B-B14F-4D97-AF65-F5344CB8AC3E}">
        <p14:creationId xmlns:p14="http://schemas.microsoft.com/office/powerpoint/2010/main" val="11935648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965BC96-916E-1E4F-BC61-22F8F572AFA5}" type="datetimeFigureOut">
              <a:rPr lang="en-GB"/>
              <a:pPr>
                <a:defRPr/>
              </a:pPr>
              <a:t>26/11/2023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2230DF-DD19-C74B-BA1E-B377E0DACC28}" type="slidenum">
              <a:rPr lang="en-GB" altLang="en-US"/>
              <a:pPr>
                <a:defRPr/>
              </a:pPr>
              <a:t>‹#›</a:t>
            </a:fld>
            <a:endParaRPr lang="en-GB" altLang="en-US"/>
          </a:p>
        </p:txBody>
      </p:sp>
    </p:spTree>
    <p:extLst>
      <p:ext uri="{BB962C8B-B14F-4D97-AF65-F5344CB8AC3E}">
        <p14:creationId xmlns:p14="http://schemas.microsoft.com/office/powerpoint/2010/main" val="20444563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C7A6F06-BF8D-AD40-9A5F-821AA86B2CB2}" type="datetimeFigureOut">
              <a:rPr lang="en-GB"/>
              <a:pPr>
                <a:defRPr/>
              </a:pPr>
              <a:t>26/11/2023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A89A4CE-AC9A-154E-820A-C314DA711EC6}" type="slidenum">
              <a:rPr lang="en-GB" altLang="en-US"/>
              <a:pPr>
                <a:defRPr/>
              </a:pPr>
              <a:t>‹#›</a:t>
            </a:fld>
            <a:endParaRPr lang="en-GB" altLang="en-US"/>
          </a:p>
        </p:txBody>
      </p:sp>
    </p:spTree>
    <p:extLst>
      <p:ext uri="{BB962C8B-B14F-4D97-AF65-F5344CB8AC3E}">
        <p14:creationId xmlns:p14="http://schemas.microsoft.com/office/powerpoint/2010/main" val="14387829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72B813C8-E59B-7642-96BC-C8D066FA8E8E}" type="datetimeFigureOut">
              <a:rPr lang="en-GB"/>
              <a:pPr>
                <a:defRPr/>
              </a:pPr>
              <a:t>26/11/2023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1D8B08D-A230-FB4F-A3C2-F9376B90D6E1}" type="slidenum">
              <a:rPr lang="en-GB" altLang="en-US"/>
              <a:pPr>
                <a:defRPr/>
              </a:pPr>
              <a:t>‹#›</a:t>
            </a:fld>
            <a:endParaRPr lang="en-GB" altLang="en-US"/>
          </a:p>
        </p:txBody>
      </p:sp>
    </p:spTree>
    <p:extLst>
      <p:ext uri="{BB962C8B-B14F-4D97-AF65-F5344CB8AC3E}">
        <p14:creationId xmlns:p14="http://schemas.microsoft.com/office/powerpoint/2010/main" val="9590409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8197503F-9C88-C142-A441-E99B5329BEBA}" type="datetimeFigureOut">
              <a:rPr lang="en-GB"/>
              <a:pPr>
                <a:defRPr/>
              </a:pPr>
              <a:t>26/11/2023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25AD9F3-89C5-2249-9AF8-6C8C4F86E9E7}" type="slidenum">
              <a:rPr lang="en-GB" altLang="en-US"/>
              <a:pPr>
                <a:defRPr/>
              </a:pPr>
              <a:t>‹#›</a:t>
            </a:fld>
            <a:endParaRPr lang="en-GB" altLang="en-US"/>
          </a:p>
        </p:txBody>
      </p:sp>
    </p:spTree>
    <p:extLst>
      <p:ext uri="{BB962C8B-B14F-4D97-AF65-F5344CB8AC3E}">
        <p14:creationId xmlns:p14="http://schemas.microsoft.com/office/powerpoint/2010/main" val="17368792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3885185-9FD5-3142-9C42-512415D25433}" type="datetimeFigureOut">
              <a:rPr lang="en-GB"/>
              <a:pPr>
                <a:defRPr/>
              </a:pPr>
              <a:t>26/11/2023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62A3C98-6789-C243-8762-BFDBA137311F}" type="slidenum">
              <a:rPr lang="en-GB" altLang="en-US"/>
              <a:pPr>
                <a:defRPr/>
              </a:pPr>
              <a:t>‹#›</a:t>
            </a:fld>
            <a:endParaRPr lang="en-GB" altLang="en-US"/>
          </a:p>
        </p:txBody>
      </p:sp>
    </p:spTree>
    <p:extLst>
      <p:ext uri="{BB962C8B-B14F-4D97-AF65-F5344CB8AC3E}">
        <p14:creationId xmlns:p14="http://schemas.microsoft.com/office/powerpoint/2010/main" val="9848957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242FCF-D1EB-C342-9E5F-584F415B3BA8}" type="datetimeFigureOut">
              <a:rPr lang="en-GB"/>
              <a:pPr>
                <a:defRPr/>
              </a:pPr>
              <a:t>26/11/2023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3D30588-F17D-8E45-A7EB-0E2FF6DE6036}" type="slidenum">
              <a:rPr lang="en-GB" altLang="en-US"/>
              <a:pPr>
                <a:defRPr/>
              </a:pPr>
              <a:t>‹#›</a:t>
            </a:fld>
            <a:endParaRPr lang="en-GB" altLang="en-US"/>
          </a:p>
        </p:txBody>
      </p:sp>
    </p:spTree>
    <p:extLst>
      <p:ext uri="{BB962C8B-B14F-4D97-AF65-F5344CB8AC3E}">
        <p14:creationId xmlns:p14="http://schemas.microsoft.com/office/powerpoint/2010/main" val="3382468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40CE28D-740B-384C-AF7D-DE697B1F0A29}" type="datetimeFigureOut">
              <a:rPr lang="en-GB"/>
              <a:pPr>
                <a:defRPr/>
              </a:pPr>
              <a:t>26/11/2023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BD93C94-A2CF-D749-94B2-DE1070EFCC7A}" type="slidenum">
              <a:rPr lang="en-GB" altLang="en-US"/>
              <a:pPr>
                <a:defRPr/>
              </a:pPr>
              <a:t>‹#›</a:t>
            </a:fld>
            <a:endParaRPr lang="en-GB" altLang="en-US"/>
          </a:p>
        </p:txBody>
      </p:sp>
    </p:spTree>
    <p:extLst>
      <p:ext uri="{BB962C8B-B14F-4D97-AF65-F5344CB8AC3E}">
        <p14:creationId xmlns:p14="http://schemas.microsoft.com/office/powerpoint/2010/main" val="5263338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77A9B4-4B78-824E-95BF-5AB1FB5E830D}" type="datetimeFigureOut">
              <a:rPr lang="en-GB"/>
              <a:pPr>
                <a:defRPr/>
              </a:pPr>
              <a:t>26/11/2023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62ED921-2361-BE46-BA42-AEEDA9E7FE46}" type="slidenum">
              <a:rPr lang="en-GB" altLang="en-US"/>
              <a:pPr>
                <a:defRPr/>
              </a:pPr>
              <a:t>‹#›</a:t>
            </a:fld>
            <a:endParaRPr lang="en-GB" altLang="en-US"/>
          </a:p>
        </p:txBody>
      </p:sp>
    </p:spTree>
    <p:extLst>
      <p:ext uri="{BB962C8B-B14F-4D97-AF65-F5344CB8AC3E}">
        <p14:creationId xmlns:p14="http://schemas.microsoft.com/office/powerpoint/2010/main" val="6078581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FC4BBF8C-2063-0F46-A742-E1868B01F9B1}" type="datetimeFigureOut">
              <a:rPr lang="en-GB"/>
              <a:pPr>
                <a:defRPr/>
              </a:pPr>
              <a:t>26/11/2023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A4988119-E6AD-BC44-9CF4-122E14C9C38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32856"/>
            <a:ext cx="7772400" cy="1370013"/>
          </a:xfrm>
        </p:spPr>
        <p:txBody>
          <a:bodyPr/>
          <a:lstStyle/>
          <a:p>
            <a:br>
              <a:rPr lang="en-GB" altLang="en-US" sz="2800" dirty="0"/>
            </a:br>
            <a:br>
              <a:rPr lang="en-GB" altLang="en-US" sz="2800" dirty="0"/>
            </a:br>
            <a:br>
              <a:rPr lang="en-GB" altLang="en-US" sz="2800" dirty="0"/>
            </a:br>
            <a:br>
              <a:rPr lang="en-GB" altLang="en-US" sz="2800" dirty="0">
                <a:latin typeface="Comic Sans MS" panose="030F0702030302020204" pitchFamily="66" charset="0"/>
              </a:rPr>
            </a:br>
            <a:br>
              <a:rPr lang="en-GB" altLang="en-US" sz="2800" dirty="0">
                <a:latin typeface="Comic Sans MS" panose="030F0702030302020204" pitchFamily="66" charset="0"/>
              </a:rPr>
            </a:br>
            <a:endParaRPr lang="en-GB" altLang="en-US" sz="2800" dirty="0"/>
          </a:p>
        </p:txBody>
      </p:sp>
      <p:sp>
        <p:nvSpPr>
          <p:cNvPr id="3" name="Subtitle 2"/>
          <p:cNvSpPr>
            <a:spLocks noGrp="1"/>
          </p:cNvSpPr>
          <p:nvPr>
            <p:ph type="subTitle" idx="1"/>
          </p:nvPr>
        </p:nvSpPr>
        <p:spPr>
          <a:xfrm>
            <a:off x="1371600" y="3886200"/>
            <a:ext cx="7161213" cy="982663"/>
          </a:xfrm>
        </p:spPr>
        <p:txBody>
          <a:bodyPr/>
          <a:lstStyle/>
          <a:p>
            <a:r>
              <a:rPr lang="en-GB" altLang="x-none" sz="2800" dirty="0">
                <a:solidFill>
                  <a:schemeClr val="tx1"/>
                </a:solidFill>
              </a:rPr>
              <a:t>                                                </a:t>
            </a:r>
          </a:p>
          <a:p>
            <a:r>
              <a:rPr lang="en-GB" altLang="x-none" sz="2800" dirty="0">
                <a:solidFill>
                  <a:schemeClr val="tx1"/>
                </a:solidFill>
              </a:rPr>
              <a:t>                                                </a:t>
            </a:r>
            <a:endParaRPr lang="en-GB" altLang="x-none" sz="2400" dirty="0">
              <a:solidFill>
                <a:schemeClr val="tx1"/>
              </a:solidFill>
            </a:endParaRPr>
          </a:p>
        </p:txBody>
      </p:sp>
      <p:pic>
        <p:nvPicPr>
          <p:cNvPr id="307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5925" y="260350"/>
            <a:ext cx="201295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txBox="1">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GB" altLang="en-US" sz="8000" b="1" dirty="0">
                <a:latin typeface="Comic Sans MS" panose="030F0702030302020204" pitchFamily="66" charset="0"/>
              </a:rPr>
              <a:t>COSHH</a:t>
            </a:r>
            <a:endParaRPr lang="en-GB" altLang="en-US" sz="8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sp>
        <p:nvSpPr>
          <p:cNvPr id="3" name="Rectangle 2"/>
          <p:cNvSpPr/>
          <p:nvPr/>
        </p:nvSpPr>
        <p:spPr>
          <a:xfrm>
            <a:off x="457200" y="1653606"/>
            <a:ext cx="8003232" cy="3970318"/>
          </a:xfrm>
          <a:prstGeom prst="rect">
            <a:avLst/>
          </a:prstGeom>
        </p:spPr>
        <p:txBody>
          <a:bodyPr wrap="square">
            <a:spAutoFit/>
          </a:bodyPr>
          <a:lstStyle/>
          <a:p>
            <a:pPr eaLnBrk="1" hangingPunct="1">
              <a:lnSpc>
                <a:spcPct val="90000"/>
              </a:lnSpc>
              <a:buFont typeface="Wingdings" panose="05000000000000000000" pitchFamily="2" charset="2"/>
              <a:buNone/>
            </a:pPr>
            <a:r>
              <a:rPr lang="en-GB" altLang="en-US" sz="2800" b="1" dirty="0">
                <a:solidFill>
                  <a:schemeClr val="accent2"/>
                </a:solidFill>
                <a:latin typeface="Comic Sans MS" panose="030F0702030302020204" pitchFamily="66" charset="0"/>
              </a:rPr>
              <a:t>Aim:</a:t>
            </a:r>
          </a:p>
          <a:p>
            <a:pPr eaLnBrk="1" hangingPunct="1">
              <a:lnSpc>
                <a:spcPct val="90000"/>
              </a:lnSpc>
              <a:buFontTx/>
              <a:buChar char="•"/>
            </a:pPr>
            <a:r>
              <a:rPr lang="en-GB" altLang="en-US" sz="2800" dirty="0">
                <a:latin typeface="Comic Sans MS" panose="030F0702030302020204" pitchFamily="66" charset="0"/>
              </a:rPr>
              <a:t> Introduce COSHH Regulations and their requirement in a salon. </a:t>
            </a:r>
          </a:p>
          <a:p>
            <a:pPr eaLnBrk="1" hangingPunct="1">
              <a:lnSpc>
                <a:spcPct val="90000"/>
              </a:lnSpc>
              <a:buFontTx/>
              <a:buNone/>
            </a:pPr>
            <a:endParaRPr lang="en-GB" altLang="en-US" sz="2800" dirty="0">
              <a:latin typeface="Comic Sans MS" panose="030F0702030302020204" pitchFamily="66" charset="0"/>
            </a:endParaRPr>
          </a:p>
          <a:p>
            <a:pPr eaLnBrk="1" hangingPunct="1">
              <a:lnSpc>
                <a:spcPct val="90000"/>
              </a:lnSpc>
              <a:buFontTx/>
              <a:buNone/>
            </a:pPr>
            <a:r>
              <a:rPr lang="en-GB" altLang="en-US" sz="2800" b="1" dirty="0">
                <a:solidFill>
                  <a:schemeClr val="accent2"/>
                </a:solidFill>
                <a:latin typeface="Comic Sans MS" panose="030F0702030302020204" pitchFamily="66" charset="0"/>
              </a:rPr>
              <a:t>Objectives:</a:t>
            </a:r>
          </a:p>
          <a:p>
            <a:pPr eaLnBrk="1" hangingPunct="1">
              <a:lnSpc>
                <a:spcPct val="90000"/>
              </a:lnSpc>
              <a:buFontTx/>
              <a:buNone/>
            </a:pPr>
            <a:r>
              <a:rPr lang="en-GB" altLang="en-US" sz="2800" b="1" dirty="0">
                <a:solidFill>
                  <a:schemeClr val="accent2"/>
                </a:solidFill>
                <a:latin typeface="Comic Sans MS" panose="030F0702030302020204" pitchFamily="66" charset="0"/>
              </a:rPr>
              <a:t>The student should be able to:</a:t>
            </a:r>
          </a:p>
          <a:p>
            <a:pPr eaLnBrk="1" hangingPunct="1">
              <a:lnSpc>
                <a:spcPct val="90000"/>
              </a:lnSpc>
              <a:buFontTx/>
              <a:buChar char="•"/>
            </a:pPr>
            <a:r>
              <a:rPr lang="en-GB" altLang="en-US" sz="2800" dirty="0">
                <a:latin typeface="Comic Sans MS" panose="030F0702030302020204" pitchFamily="66" charset="0"/>
              </a:rPr>
              <a:t>State what COSHH stands for.</a:t>
            </a:r>
          </a:p>
          <a:p>
            <a:pPr eaLnBrk="1" hangingPunct="1">
              <a:lnSpc>
                <a:spcPct val="90000"/>
              </a:lnSpc>
              <a:buFontTx/>
              <a:buChar char="•"/>
            </a:pPr>
            <a:r>
              <a:rPr lang="en-GB" altLang="en-US" sz="2800" dirty="0">
                <a:latin typeface="Comic Sans MS" panose="030F0702030302020204" pitchFamily="66" charset="0"/>
              </a:rPr>
              <a:t>Identify some COSHH regulations.</a:t>
            </a:r>
          </a:p>
          <a:p>
            <a:pPr eaLnBrk="1" hangingPunct="1">
              <a:lnSpc>
                <a:spcPct val="90000"/>
              </a:lnSpc>
              <a:buFontTx/>
              <a:buChar char="•"/>
            </a:pPr>
            <a:r>
              <a:rPr lang="en-GB" altLang="en-US" sz="2800" dirty="0">
                <a:latin typeface="Comic Sans MS" panose="030F0702030302020204" pitchFamily="66" charset="0"/>
              </a:rPr>
              <a:t>Identify COSHH symbols.</a:t>
            </a:r>
          </a:p>
          <a:p>
            <a:pPr eaLnBrk="1" hangingPunct="1">
              <a:lnSpc>
                <a:spcPct val="90000"/>
              </a:lnSpc>
              <a:buFontTx/>
              <a:buChar char="•"/>
            </a:pPr>
            <a:r>
              <a:rPr lang="en-GB" altLang="en-US" sz="2800" dirty="0">
                <a:latin typeface="Comic Sans MS" panose="030F0702030302020204" pitchFamily="66" charset="0"/>
              </a:rPr>
              <a:t>State how chemicals enter the body.</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sp>
        <p:nvSpPr>
          <p:cNvPr id="3" name="Rectangle 2"/>
          <p:cNvSpPr/>
          <p:nvPr/>
        </p:nvSpPr>
        <p:spPr>
          <a:xfrm>
            <a:off x="611560" y="1471044"/>
            <a:ext cx="7704856" cy="2862322"/>
          </a:xfrm>
          <a:prstGeom prst="rect">
            <a:avLst/>
          </a:prstGeom>
        </p:spPr>
        <p:txBody>
          <a:bodyPr wrap="square">
            <a:spAutoFit/>
          </a:bodyPr>
          <a:lstStyle/>
          <a:p>
            <a:pPr algn="ctr" eaLnBrk="1" hangingPunct="1">
              <a:buFont typeface="Wingdings" panose="05000000000000000000" pitchFamily="2" charset="2"/>
              <a:buNone/>
            </a:pPr>
            <a:r>
              <a:rPr lang="en-GB" altLang="en-US" sz="2400" b="1" dirty="0">
                <a:latin typeface="Comic Sans MS" panose="030F0702030302020204" pitchFamily="66" charset="0"/>
              </a:rPr>
              <a:t>Control of Substances Hazardous to Health (COSHH) Regulations 2002</a:t>
            </a:r>
          </a:p>
          <a:p>
            <a:pPr algn="ctr" eaLnBrk="1" hangingPunct="1">
              <a:buFont typeface="Wingdings" panose="05000000000000000000" pitchFamily="2" charset="2"/>
              <a:buNone/>
            </a:pPr>
            <a:endParaRPr lang="en-GB" altLang="en-US" sz="2400" dirty="0">
              <a:latin typeface="Comic Sans MS" panose="030F0702030302020204" pitchFamily="66" charset="0"/>
            </a:endParaRPr>
          </a:p>
          <a:p>
            <a:pPr algn="ctr" eaLnBrk="1" hangingPunct="1">
              <a:buFont typeface="Wingdings" panose="05000000000000000000" pitchFamily="2" charset="2"/>
              <a:buNone/>
            </a:pPr>
            <a:r>
              <a:rPr lang="en-GB" altLang="en-US" sz="2400" dirty="0">
                <a:latin typeface="Comic Sans MS" panose="030F0702030302020204" pitchFamily="66" charset="0"/>
              </a:rPr>
              <a:t>The purpose of this regulation is for employers to identify substances in the workplace and assess the possible risk to health.</a:t>
            </a:r>
          </a:p>
          <a:p>
            <a:pPr algn="ctr" eaLnBrk="1" hangingPunct="1">
              <a:buFont typeface="Wingdings" panose="05000000000000000000" pitchFamily="2" charset="2"/>
              <a:buNone/>
            </a:pPr>
            <a:endParaRPr lang="en-GB" altLang="en-US" b="1" dirty="0">
              <a:latin typeface="Comic Sans MS" panose="030F0702030302020204" pitchFamily="66" charset="0"/>
            </a:endParaRPr>
          </a:p>
          <a:p>
            <a:pPr eaLnBrk="1" hangingPunct="1">
              <a:buFont typeface="Wingdings" panose="05000000000000000000" pitchFamily="2" charset="2"/>
              <a:buNone/>
            </a:pPr>
            <a:endParaRPr lang="en-GB" altLang="en-US" dirty="0"/>
          </a:p>
        </p:txBody>
      </p:sp>
      <p:pic>
        <p:nvPicPr>
          <p:cNvPr id="6" name="Picture 7" descr="COSHH Leafl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3789363"/>
            <a:ext cx="1655763"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cosh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01756" y="4443264"/>
            <a:ext cx="129698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11"/>
          <p:cNvSpPr>
            <a:spLocks noChangeArrowheads="1"/>
          </p:cNvSpPr>
          <p:nvPr/>
        </p:nvSpPr>
        <p:spPr bwMode="auto">
          <a:xfrm>
            <a:off x="2627313" y="4149725"/>
            <a:ext cx="4824412" cy="1562100"/>
          </a:xfrm>
          <a:prstGeom prst="ellipse">
            <a:avLst/>
          </a:prstGeom>
          <a:solidFill>
            <a:schemeClr val="accent1"/>
          </a:solidFill>
          <a:ln w="9525">
            <a:solidFill>
              <a:schemeClr val="tx1"/>
            </a:solidFill>
            <a:round/>
            <a:headEnd/>
            <a:tailEnd/>
          </a:ln>
        </p:spPr>
        <p:txBody>
          <a:bodyPr wrap="none" anchor="ctr"/>
          <a:lstStyle>
            <a:lvl1pPr>
              <a:defRPr sz="3200" b="1">
                <a:solidFill>
                  <a:schemeClr val="tx1"/>
                </a:solidFill>
                <a:latin typeface="Arial" panose="020B0604020202020204" pitchFamily="34" charset="0"/>
                <a:ea typeface="ＭＳ Ｐゴシック" panose="020B0600070205080204" pitchFamily="34" charset="-128"/>
              </a:defRPr>
            </a:lvl1pPr>
            <a:lvl2pPr marL="742950" indent="-285750">
              <a:defRPr sz="3200" b="1">
                <a:solidFill>
                  <a:schemeClr val="tx1"/>
                </a:solidFill>
                <a:latin typeface="Arial" panose="020B0604020202020204" pitchFamily="34" charset="0"/>
                <a:ea typeface="ＭＳ Ｐゴシック" panose="020B0600070205080204" pitchFamily="34" charset="-128"/>
              </a:defRPr>
            </a:lvl2pPr>
            <a:lvl3pPr marL="1143000" indent="-228600">
              <a:defRPr sz="3200" b="1">
                <a:solidFill>
                  <a:schemeClr val="tx1"/>
                </a:solidFill>
                <a:latin typeface="Arial" panose="020B0604020202020204" pitchFamily="34" charset="0"/>
                <a:ea typeface="ＭＳ Ｐゴシック" panose="020B0600070205080204" pitchFamily="34" charset="-128"/>
              </a:defRPr>
            </a:lvl3pPr>
            <a:lvl4pPr marL="1600200" indent="-228600">
              <a:defRPr sz="3200" b="1">
                <a:solidFill>
                  <a:schemeClr val="tx1"/>
                </a:solidFill>
                <a:latin typeface="Arial" panose="020B0604020202020204" pitchFamily="34" charset="0"/>
                <a:ea typeface="ＭＳ Ｐゴシック" panose="020B0600070205080204" pitchFamily="34" charset="-128"/>
              </a:defRPr>
            </a:lvl4pPr>
            <a:lvl5pPr marL="2057400" indent="-228600">
              <a:defRPr sz="32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9pPr>
          </a:lstStyle>
          <a:p>
            <a:pPr algn="ctr"/>
            <a:r>
              <a:rPr lang="en-GB" altLang="en-US" sz="2000" dirty="0">
                <a:latin typeface="Comic Sans MS" panose="030F0702030302020204" pitchFamily="66" charset="0"/>
              </a:rPr>
              <a:t>Substances that seem harmless </a:t>
            </a:r>
          </a:p>
          <a:p>
            <a:pPr algn="ctr"/>
            <a:r>
              <a:rPr lang="en-GB" altLang="en-US" sz="2000" dirty="0">
                <a:latin typeface="Comic Sans MS" panose="030F0702030302020204" pitchFamily="66" charset="0"/>
              </a:rPr>
              <a:t>may be hazardous if stored </a:t>
            </a:r>
          </a:p>
          <a:p>
            <a:pPr algn="ctr"/>
            <a:r>
              <a:rPr lang="en-GB" altLang="en-US" sz="2000" dirty="0">
                <a:latin typeface="Comic Sans MS" panose="030F0702030302020204" pitchFamily="66" charset="0"/>
              </a:rPr>
              <a:t>incorrectly.</a:t>
            </a:r>
          </a:p>
        </p:txBody>
      </p:sp>
    </p:spTree>
    <p:extLst>
      <p:ext uri="{BB962C8B-B14F-4D97-AF65-F5344CB8AC3E}">
        <p14:creationId xmlns:p14="http://schemas.microsoft.com/office/powerpoint/2010/main" val="2348942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par>
                                <p:cTn id="23" presetID="2" presetClass="entr" presetSubtype="4" fill="hold"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750" fill="hold"/>
                                        <p:tgtEl>
                                          <p:spTgt spid="3">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r>
              <a:rPr lang="en-GB" altLang="en-US" sz="2800" b="1" dirty="0">
                <a:solidFill>
                  <a:schemeClr val="bg1"/>
                </a:solidFill>
                <a:latin typeface="Comic Sans MS" panose="030F0702030302020204" pitchFamily="66" charset="0"/>
                <a:ea typeface="Calibri" charset="0"/>
                <a:cs typeface="Calibri" charset="0"/>
              </a:rPr>
              <a:t>Employers Responsibility</a:t>
            </a: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sp>
        <p:nvSpPr>
          <p:cNvPr id="5" name="Rectangle 6"/>
          <p:cNvSpPr txBox="1">
            <a:spLocks noChangeArrowheads="1"/>
          </p:cNvSpPr>
          <p:nvPr/>
        </p:nvSpPr>
        <p:spPr bwMode="auto">
          <a:xfrm>
            <a:off x="0" y="1471045"/>
            <a:ext cx="9144000" cy="495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buFont typeface="Wingdings" panose="05000000000000000000" pitchFamily="2" charset="2"/>
              <a:buNone/>
            </a:pPr>
            <a:r>
              <a:rPr lang="en-GB" altLang="en-US" sz="2300" dirty="0">
                <a:latin typeface="Comic Sans MS" panose="030F0702030302020204" pitchFamily="66" charset="0"/>
              </a:rPr>
              <a:t>Exposure to hazardous substances can be controlled by:</a:t>
            </a:r>
          </a:p>
          <a:p>
            <a:pPr eaLnBrk="1" hangingPunct="1">
              <a:lnSpc>
                <a:spcPct val="80000"/>
              </a:lnSpc>
              <a:buFont typeface="Wingdings" panose="05000000000000000000" pitchFamily="2" charset="2"/>
              <a:buNone/>
            </a:pPr>
            <a:endParaRPr lang="en-GB" altLang="en-US" sz="2300" dirty="0">
              <a:latin typeface="Comic Sans MS" panose="030F0702030302020204" pitchFamily="66" charset="0"/>
            </a:endParaRPr>
          </a:p>
          <a:p>
            <a:pPr eaLnBrk="1" hangingPunct="1">
              <a:lnSpc>
                <a:spcPct val="80000"/>
              </a:lnSpc>
            </a:pPr>
            <a:r>
              <a:rPr lang="en-GB" altLang="en-US" sz="2300" dirty="0">
                <a:latin typeface="Comic Sans MS" panose="030F0702030302020204" pitchFamily="66" charset="0"/>
              </a:rPr>
              <a:t>Identify hazards – read product labels.</a:t>
            </a:r>
          </a:p>
          <a:p>
            <a:pPr eaLnBrk="1" hangingPunct="1">
              <a:lnSpc>
                <a:spcPct val="80000"/>
              </a:lnSpc>
            </a:pPr>
            <a:r>
              <a:rPr lang="en-GB" altLang="en-US" sz="2300" dirty="0">
                <a:latin typeface="Comic Sans MS" panose="030F0702030302020204" pitchFamily="66" charset="0"/>
              </a:rPr>
              <a:t>List and assess substances used in the workplace </a:t>
            </a:r>
            <a:r>
              <a:rPr lang="en-GB" altLang="en-US" sz="2300" dirty="0">
                <a:solidFill>
                  <a:srgbClr val="C00000"/>
                </a:solidFill>
                <a:latin typeface="Comic Sans MS" panose="030F0702030302020204" pitchFamily="66" charset="0"/>
              </a:rPr>
              <a:t>(documented and given a hazard rating).</a:t>
            </a:r>
            <a:endParaRPr lang="en-GB" altLang="en-US" sz="2300" dirty="0">
              <a:latin typeface="Comic Sans MS" panose="030F0702030302020204" pitchFamily="66" charset="0"/>
            </a:endParaRPr>
          </a:p>
          <a:p>
            <a:pPr eaLnBrk="1" hangingPunct="1">
              <a:lnSpc>
                <a:spcPct val="80000"/>
              </a:lnSpc>
              <a:buFontTx/>
              <a:buChar char="•"/>
            </a:pPr>
            <a:r>
              <a:rPr lang="en-GB" altLang="en-US" sz="2300" dirty="0">
                <a:latin typeface="Comic Sans MS" panose="030F0702030302020204" pitchFamily="66" charset="0"/>
              </a:rPr>
              <a:t>Carry out a risk assessment  - how to prevent health becoming harmed.</a:t>
            </a:r>
          </a:p>
          <a:p>
            <a:pPr eaLnBrk="1" hangingPunct="1">
              <a:lnSpc>
                <a:spcPct val="80000"/>
              </a:lnSpc>
              <a:buFontTx/>
              <a:buChar char="•"/>
            </a:pPr>
            <a:r>
              <a:rPr lang="en-GB" altLang="en-US" sz="2300" dirty="0">
                <a:solidFill>
                  <a:srgbClr val="C00000"/>
                </a:solidFill>
                <a:latin typeface="Comic Sans MS" panose="030F0702030302020204" pitchFamily="66" charset="0"/>
              </a:rPr>
              <a:t>Control the risks -to reduce harm and ensure they are followed.</a:t>
            </a:r>
          </a:p>
          <a:p>
            <a:pPr eaLnBrk="1" hangingPunct="1">
              <a:lnSpc>
                <a:spcPct val="80000"/>
              </a:lnSpc>
              <a:buFontTx/>
              <a:buChar char="•"/>
            </a:pPr>
            <a:r>
              <a:rPr lang="en-GB" altLang="en-US" sz="2300" dirty="0">
                <a:latin typeface="Comic Sans MS" panose="030F0702030302020204" pitchFamily="66" charset="0"/>
              </a:rPr>
              <a:t>Ensure control measures of hazardous substances are put in place and work correctly.</a:t>
            </a:r>
          </a:p>
          <a:p>
            <a:pPr eaLnBrk="1" hangingPunct="1">
              <a:lnSpc>
                <a:spcPct val="80000"/>
              </a:lnSpc>
              <a:buFontTx/>
              <a:buChar char="•"/>
            </a:pPr>
            <a:r>
              <a:rPr lang="en-GB" altLang="en-US" sz="2300" dirty="0">
                <a:solidFill>
                  <a:srgbClr val="C00000"/>
                </a:solidFill>
                <a:latin typeface="Comic Sans MS" panose="030F0702030302020204" pitchFamily="66" charset="0"/>
              </a:rPr>
              <a:t>Train all staff.</a:t>
            </a:r>
          </a:p>
          <a:p>
            <a:pPr eaLnBrk="1" hangingPunct="1">
              <a:lnSpc>
                <a:spcPct val="80000"/>
              </a:lnSpc>
            </a:pPr>
            <a:r>
              <a:rPr lang="en-GB" altLang="en-US" sz="2300" dirty="0">
                <a:latin typeface="Comic Sans MS" panose="030F0702030302020204" pitchFamily="66" charset="0"/>
              </a:rPr>
              <a:t>Regular monitoring of control measures and hazardous substances used e.g. new products.</a:t>
            </a:r>
          </a:p>
          <a:p>
            <a:pPr eaLnBrk="1" hangingPunct="1">
              <a:lnSpc>
                <a:spcPct val="80000"/>
              </a:lnSpc>
            </a:pPr>
            <a:r>
              <a:rPr lang="en-GB" altLang="en-US" sz="2300" dirty="0">
                <a:solidFill>
                  <a:srgbClr val="C00000"/>
                </a:solidFill>
                <a:latin typeface="Comic Sans MS" panose="030F0702030302020204" pitchFamily="66" charset="0"/>
              </a:rPr>
              <a:t>Emergency Plan.</a:t>
            </a:r>
          </a:p>
        </p:txBody>
      </p:sp>
    </p:spTree>
    <p:extLst>
      <p:ext uri="{BB962C8B-B14F-4D97-AF65-F5344CB8AC3E}">
        <p14:creationId xmlns:p14="http://schemas.microsoft.com/office/powerpoint/2010/main" val="22673702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37" presetClass="entr" presetSubtype="0" fill="hold" nodeType="after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xEl>
                                              <p:pRg st="5" end="5"/>
                                            </p:txEl>
                                          </p:spTgt>
                                        </p:tgtEl>
                                        <p:attrNameLst>
                                          <p:attrName>ppt_y</p:attrName>
                                        </p:attrNameLst>
                                      </p:cBhvr>
                                      <p:tavLst>
                                        <p:tav tm="0">
                                          <p:val>
                                            <p:strVal val="#ppt_y-.03"/>
                                          </p:val>
                                        </p:tav>
                                        <p:tav tm="100000">
                                          <p:val>
                                            <p:strVal val="#ppt_y"/>
                                          </p:val>
                                        </p:tav>
                                      </p:tavLst>
                                    </p:anim>
                                  </p:childTnLst>
                                </p:cTn>
                              </p:par>
                            </p:childTnLst>
                          </p:cTn>
                        </p:par>
                        <p:par>
                          <p:cTn id="39" fill="hold">
                            <p:stCondLst>
                              <p:cond delay="5000"/>
                            </p:stCondLst>
                            <p:childTnLst>
                              <p:par>
                                <p:cTn id="40" presetID="37" presetClass="entr" presetSubtype="0" fill="hold" nodeType="after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1000"/>
                                        <p:tgtEl>
                                          <p:spTgt spid="5">
                                            <p:txEl>
                                              <p:pRg st="6" end="6"/>
                                            </p:txEl>
                                          </p:spTgt>
                                        </p:tgtEl>
                                      </p:cBhvr>
                                    </p:animEffect>
                                    <p:anim calcmode="lin" valueType="num">
                                      <p:cBhvr>
                                        <p:cTn id="4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5">
                                            <p:txEl>
                                              <p:pRg st="6" end="6"/>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
                                            <p:txEl>
                                              <p:pRg st="6" end="6"/>
                                            </p:txEl>
                                          </p:spTgt>
                                        </p:tgtEl>
                                        <p:attrNameLst>
                                          <p:attrName>ppt_y</p:attrName>
                                        </p:attrNameLst>
                                      </p:cBhvr>
                                      <p:tavLst>
                                        <p:tav tm="0">
                                          <p:val>
                                            <p:strVal val="#ppt_y-.03"/>
                                          </p:val>
                                        </p:tav>
                                        <p:tav tm="100000">
                                          <p:val>
                                            <p:strVal val="#ppt_y"/>
                                          </p:val>
                                        </p:tav>
                                      </p:tavLst>
                                    </p:anim>
                                  </p:childTnLst>
                                </p:cTn>
                              </p:par>
                            </p:childTnLst>
                          </p:cTn>
                        </p:par>
                        <p:par>
                          <p:cTn id="46" fill="hold">
                            <p:stCondLst>
                              <p:cond delay="6000"/>
                            </p:stCondLst>
                            <p:childTnLst>
                              <p:par>
                                <p:cTn id="47" presetID="37" presetClass="entr" presetSubtype="0" fill="hold" nodeType="after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1000"/>
                                        <p:tgtEl>
                                          <p:spTgt spid="5">
                                            <p:txEl>
                                              <p:pRg st="7" end="7"/>
                                            </p:txEl>
                                          </p:spTgt>
                                        </p:tgtEl>
                                      </p:cBhvr>
                                    </p:animEffect>
                                    <p:anim calcmode="lin" valueType="num">
                                      <p:cBhvr>
                                        <p:cTn id="5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5">
                                            <p:txEl>
                                              <p:pRg st="7" end="7"/>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5">
                                            <p:txEl>
                                              <p:pRg st="7" end="7"/>
                                            </p:txEl>
                                          </p:spTgt>
                                        </p:tgtEl>
                                        <p:attrNameLst>
                                          <p:attrName>ppt_y</p:attrName>
                                        </p:attrNameLst>
                                      </p:cBhvr>
                                      <p:tavLst>
                                        <p:tav tm="0">
                                          <p:val>
                                            <p:strVal val="#ppt_y-.03"/>
                                          </p:val>
                                        </p:tav>
                                        <p:tav tm="100000">
                                          <p:val>
                                            <p:strVal val="#ppt_y"/>
                                          </p:val>
                                        </p:tav>
                                      </p:tavLst>
                                    </p:anim>
                                  </p:childTnLst>
                                </p:cTn>
                              </p:par>
                            </p:childTnLst>
                          </p:cTn>
                        </p:par>
                        <p:par>
                          <p:cTn id="53" fill="hold">
                            <p:stCondLst>
                              <p:cond delay="7000"/>
                            </p:stCondLst>
                            <p:childTnLst>
                              <p:par>
                                <p:cTn id="54" presetID="37" presetClass="entr" presetSubtype="0" fill="hold" nodeType="after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Effect transition="in" filter="fade">
                                      <p:cBhvr>
                                        <p:cTn id="56" dur="1000"/>
                                        <p:tgtEl>
                                          <p:spTgt spid="5">
                                            <p:txEl>
                                              <p:pRg st="8" end="8"/>
                                            </p:txEl>
                                          </p:spTgt>
                                        </p:tgtEl>
                                      </p:cBhvr>
                                    </p:animEffect>
                                    <p:anim calcmode="lin" valueType="num">
                                      <p:cBhvr>
                                        <p:cTn id="57"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8" dur="900" decel="100000" fill="hold"/>
                                        <p:tgtEl>
                                          <p:spTgt spid="5">
                                            <p:txEl>
                                              <p:pRg st="8" end="8"/>
                                            </p:txEl>
                                          </p:spTgt>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
                                            <p:txEl>
                                              <p:pRg st="8" end="8"/>
                                            </p:txEl>
                                          </p:spTgt>
                                        </p:tgtEl>
                                        <p:attrNameLst>
                                          <p:attrName>ppt_y</p:attrName>
                                        </p:attrNameLst>
                                      </p:cBhvr>
                                      <p:tavLst>
                                        <p:tav tm="0">
                                          <p:val>
                                            <p:strVal val="#ppt_y-.03"/>
                                          </p:val>
                                        </p:tav>
                                        <p:tav tm="100000">
                                          <p:val>
                                            <p:strVal val="#ppt_y"/>
                                          </p:val>
                                        </p:tav>
                                      </p:tavLst>
                                    </p:anim>
                                  </p:childTnLst>
                                </p:cTn>
                              </p:par>
                            </p:childTnLst>
                          </p:cTn>
                        </p:par>
                        <p:par>
                          <p:cTn id="60" fill="hold">
                            <p:stCondLst>
                              <p:cond delay="8000"/>
                            </p:stCondLst>
                            <p:childTnLst>
                              <p:par>
                                <p:cTn id="61" presetID="37" presetClass="entr" presetSubtype="0" fill="hold" nodeType="afterEffect">
                                  <p:stCondLst>
                                    <p:cond delay="0"/>
                                  </p:stCondLst>
                                  <p:childTnLst>
                                    <p:set>
                                      <p:cBhvr>
                                        <p:cTn id="62" dur="1" fill="hold">
                                          <p:stCondLst>
                                            <p:cond delay="0"/>
                                          </p:stCondLst>
                                        </p:cTn>
                                        <p:tgtEl>
                                          <p:spTgt spid="5">
                                            <p:txEl>
                                              <p:pRg st="9" end="9"/>
                                            </p:txEl>
                                          </p:spTgt>
                                        </p:tgtEl>
                                        <p:attrNameLst>
                                          <p:attrName>style.visibility</p:attrName>
                                        </p:attrNameLst>
                                      </p:cBhvr>
                                      <p:to>
                                        <p:strVal val="visible"/>
                                      </p:to>
                                    </p:set>
                                    <p:animEffect transition="in" filter="fade">
                                      <p:cBhvr>
                                        <p:cTn id="63" dur="1000"/>
                                        <p:tgtEl>
                                          <p:spTgt spid="5">
                                            <p:txEl>
                                              <p:pRg st="9" end="9"/>
                                            </p:txEl>
                                          </p:spTgt>
                                        </p:tgtEl>
                                      </p:cBhvr>
                                    </p:animEffect>
                                    <p:anim calcmode="lin" valueType="num">
                                      <p:cBhvr>
                                        <p:cTn id="6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5">
                                            <p:txEl>
                                              <p:pRg st="9" end="9"/>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5">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sp>
        <p:nvSpPr>
          <p:cNvPr id="5" name="Rectangle 6"/>
          <p:cNvSpPr txBox="1">
            <a:spLocks noChangeArrowheads="1"/>
          </p:cNvSpPr>
          <p:nvPr/>
        </p:nvSpPr>
        <p:spPr bwMode="auto">
          <a:xfrm>
            <a:off x="179388" y="1435901"/>
            <a:ext cx="8964612"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eaLnBrk="1" hangingPunct="1">
              <a:buFont typeface="Wingdings" panose="05000000000000000000" pitchFamily="2" charset="2"/>
              <a:buNone/>
            </a:pPr>
            <a:r>
              <a:rPr lang="en-GB" altLang="en-US" dirty="0">
                <a:latin typeface="Comic Sans MS" panose="030F0702030302020204" pitchFamily="66" charset="0"/>
              </a:rPr>
              <a:t>The majority of products that we use in the salon are generally safe, however some products can become hazardous if;</a:t>
            </a:r>
          </a:p>
          <a:p>
            <a:pPr marL="514350" indent="-514350" eaLnBrk="1" hangingPunct="1">
              <a:buFont typeface="Wingdings" panose="05000000000000000000" pitchFamily="2" charset="2"/>
              <a:buAutoNum type="arabicParenR"/>
            </a:pPr>
            <a:r>
              <a:rPr lang="en-GB" altLang="en-US" dirty="0">
                <a:latin typeface="Comic Sans MS" panose="030F0702030302020204" pitchFamily="66" charset="0"/>
              </a:rPr>
              <a:t>Used incorrectly.</a:t>
            </a:r>
          </a:p>
          <a:p>
            <a:pPr marL="514350" indent="-514350" eaLnBrk="1" hangingPunct="1">
              <a:buFont typeface="Wingdings" panose="05000000000000000000" pitchFamily="2" charset="2"/>
              <a:buAutoNum type="arabicParenR"/>
            </a:pPr>
            <a:r>
              <a:rPr lang="en-GB" altLang="en-US" dirty="0">
                <a:latin typeface="Comic Sans MS" panose="030F0702030302020204" pitchFamily="66" charset="0"/>
              </a:rPr>
              <a:t>Stored incorrectly.</a:t>
            </a:r>
          </a:p>
          <a:p>
            <a:pPr marL="514350" indent="-514350" eaLnBrk="1" hangingPunct="1">
              <a:buFont typeface="Wingdings" panose="05000000000000000000" pitchFamily="2" charset="2"/>
              <a:buNone/>
            </a:pPr>
            <a:endParaRPr lang="en-GB" altLang="en-US" dirty="0">
              <a:latin typeface="Comic Sans MS" panose="030F0702030302020204" pitchFamily="66" charset="0"/>
            </a:endParaRPr>
          </a:p>
          <a:p>
            <a:pPr marL="514350" indent="-514350" algn="ctr" eaLnBrk="1" hangingPunct="1">
              <a:buFont typeface="Wingdings" panose="05000000000000000000" pitchFamily="2" charset="2"/>
              <a:buNone/>
            </a:pPr>
            <a:r>
              <a:rPr lang="en-GB" altLang="en-US" b="1" dirty="0">
                <a:solidFill>
                  <a:schemeClr val="hlink"/>
                </a:solidFill>
                <a:latin typeface="Comic Sans MS" panose="030F0702030302020204" pitchFamily="66" charset="0"/>
              </a:rPr>
              <a:t>All salons should be aware of the correct use and storage of the products that is use daily.</a:t>
            </a:r>
            <a:r>
              <a:rPr lang="en-GB" altLang="en-US" dirty="0">
                <a:latin typeface="Comic Sans MS" panose="030F0702030302020204" pitchFamily="66" charset="0"/>
              </a:rPr>
              <a:t> </a:t>
            </a:r>
          </a:p>
        </p:txBody>
      </p:sp>
    </p:spTree>
    <p:extLst>
      <p:ext uri="{BB962C8B-B14F-4D97-AF65-F5344CB8AC3E}">
        <p14:creationId xmlns:p14="http://schemas.microsoft.com/office/powerpoint/2010/main" val="1186022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sp>
        <p:nvSpPr>
          <p:cNvPr id="5" name="Text Box 6"/>
          <p:cNvSpPr txBox="1">
            <a:spLocks noChangeArrowheads="1"/>
          </p:cNvSpPr>
          <p:nvPr/>
        </p:nvSpPr>
        <p:spPr bwMode="auto">
          <a:xfrm>
            <a:off x="89694" y="1484386"/>
            <a:ext cx="896461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panose="020B0604020202020204" pitchFamily="34" charset="0"/>
                <a:ea typeface="ＭＳ Ｐゴシック" panose="020B0600070205080204" pitchFamily="34" charset="-128"/>
              </a:defRPr>
            </a:lvl1pPr>
            <a:lvl2pPr marL="742950" indent="-285750">
              <a:defRPr sz="3200" b="1">
                <a:solidFill>
                  <a:schemeClr val="tx1"/>
                </a:solidFill>
                <a:latin typeface="Arial" panose="020B0604020202020204" pitchFamily="34" charset="0"/>
                <a:ea typeface="ＭＳ Ｐゴシック" panose="020B0600070205080204" pitchFamily="34" charset="-128"/>
              </a:defRPr>
            </a:lvl2pPr>
            <a:lvl3pPr marL="1143000" indent="-228600">
              <a:defRPr sz="3200" b="1">
                <a:solidFill>
                  <a:schemeClr val="tx1"/>
                </a:solidFill>
                <a:latin typeface="Arial" panose="020B0604020202020204" pitchFamily="34" charset="0"/>
                <a:ea typeface="ＭＳ Ｐゴシック" panose="020B0600070205080204" pitchFamily="34" charset="-128"/>
              </a:defRPr>
            </a:lvl3pPr>
            <a:lvl4pPr marL="1600200" indent="-228600">
              <a:defRPr sz="3200" b="1">
                <a:solidFill>
                  <a:schemeClr val="tx1"/>
                </a:solidFill>
                <a:latin typeface="Arial" panose="020B0604020202020204" pitchFamily="34" charset="0"/>
                <a:ea typeface="ＭＳ Ｐゴシック" panose="020B0600070205080204" pitchFamily="34" charset="-128"/>
              </a:defRPr>
            </a:lvl4pPr>
            <a:lvl5pPr marL="2057400" indent="-228600">
              <a:defRPr sz="32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9pPr>
          </a:lstStyle>
          <a:p>
            <a:pPr marL="342900" indent="-342900">
              <a:buFont typeface="Arial" panose="020B0604020202020204" pitchFamily="34" charset="0"/>
              <a:buChar char="•"/>
            </a:pPr>
            <a:r>
              <a:rPr lang="en-GB" altLang="en-US" sz="2400" b="0" dirty="0">
                <a:latin typeface="Comic Sans MS" panose="030F0702030302020204" pitchFamily="66" charset="0"/>
              </a:rPr>
              <a:t>COSHH regulations state that hazardous substances are identified with warning symbols. </a:t>
            </a:r>
          </a:p>
          <a:p>
            <a:pPr marL="342900" indent="-342900">
              <a:buFont typeface="Arial" panose="020B0604020202020204" pitchFamily="34" charset="0"/>
              <a:buChar char="•"/>
            </a:pPr>
            <a:r>
              <a:rPr lang="en-GB" altLang="en-US" sz="2400" b="0" dirty="0">
                <a:latin typeface="Comic Sans MS" panose="030F0702030302020204" pitchFamily="66" charset="0"/>
              </a:rPr>
              <a:t>Identified on packaging with storage with correct handling.</a:t>
            </a:r>
          </a:p>
          <a:p>
            <a:pPr marL="342900" indent="-342900">
              <a:buFont typeface="Arial" panose="020B0604020202020204" pitchFamily="34" charset="0"/>
              <a:buChar char="•"/>
            </a:pPr>
            <a:r>
              <a:rPr lang="en-GB" altLang="en-US" sz="2400" b="0" dirty="0">
                <a:latin typeface="Comic Sans MS" panose="030F0702030302020204" pitchFamily="66" charset="0"/>
              </a:rPr>
              <a:t>Hazardous substances must be stored in a metal, lockable cupboard and labelled.</a:t>
            </a:r>
          </a:p>
          <a:p>
            <a:endParaRPr lang="en-GB" altLang="en-US" sz="2400" b="0" dirty="0">
              <a:latin typeface="Comic Sans MS" panose="030F0702030302020204" pitchFamily="66" charset="0"/>
            </a:endParaRPr>
          </a:p>
        </p:txBody>
      </p:sp>
      <p:pic>
        <p:nvPicPr>
          <p:cNvPr id="6" name="Picture 8" descr="coshh labelled bottl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173" y="3792710"/>
            <a:ext cx="2592288" cy="232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COS01">
            <a:extLst>
              <a:ext uri="{FF2B5EF4-FFF2-40B4-BE49-F238E27FC236}">
                <a16:creationId xmlns:a16="http://schemas.microsoft.com/office/drawing/2014/main" id="{DF3C9191-8F7B-9EE0-C19E-FA80F7C79D6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3291128"/>
            <a:ext cx="3202771" cy="2955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91084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par>
                                <p:cTn id="25" presetID="31" presetClass="entr" presetSubtype="0" fill="hold" nodeType="withEffect">
                                  <p:stCondLst>
                                    <p:cond delay="0"/>
                                  </p:stCondLst>
                                  <p:iterate type="lt">
                                    <p:tmPct val="5000"/>
                                  </p:iterate>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par>
                                <p:cTn id="31" presetID="31" presetClass="entr" presetSubtype="0" fill="hold" nodeType="withEffect">
                                  <p:stCondLst>
                                    <p:cond delay="0"/>
                                  </p:stCondLst>
                                  <p:iterate type="lt">
                                    <p:tmPct val="5000"/>
                                  </p:iterate>
                                  <p:childTnLst>
                                    <p:set>
                                      <p:cBhvr>
                                        <p:cTn id="32" dur="1" fill="hold">
                                          <p:stCondLst>
                                            <p:cond delay="0"/>
                                          </p:stCondLst>
                                        </p:cTn>
                                        <p:tgtEl>
                                          <p:spTgt spid="3"/>
                                        </p:tgtEl>
                                        <p:attrNameLst>
                                          <p:attrName>style.visibility</p:attrName>
                                        </p:attrNameLst>
                                      </p:cBhvr>
                                      <p:to>
                                        <p:strVal val="visible"/>
                                      </p:to>
                                    </p:set>
                                    <p:anim calcmode="lin" valueType="num">
                                      <p:cBhvr>
                                        <p:cTn id="33" dur="2000" fill="hold"/>
                                        <p:tgtEl>
                                          <p:spTgt spid="3"/>
                                        </p:tgtEl>
                                        <p:attrNameLst>
                                          <p:attrName>ppt_w</p:attrName>
                                        </p:attrNameLst>
                                      </p:cBhvr>
                                      <p:tavLst>
                                        <p:tav tm="0">
                                          <p:val>
                                            <p:fltVal val="0"/>
                                          </p:val>
                                        </p:tav>
                                        <p:tav tm="100000">
                                          <p:val>
                                            <p:strVal val="#ppt_w"/>
                                          </p:val>
                                        </p:tav>
                                      </p:tavLst>
                                    </p:anim>
                                    <p:anim calcmode="lin" valueType="num">
                                      <p:cBhvr>
                                        <p:cTn id="34" dur="2000" fill="hold"/>
                                        <p:tgtEl>
                                          <p:spTgt spid="3"/>
                                        </p:tgtEl>
                                        <p:attrNameLst>
                                          <p:attrName>ppt_h</p:attrName>
                                        </p:attrNameLst>
                                      </p:cBhvr>
                                      <p:tavLst>
                                        <p:tav tm="0">
                                          <p:val>
                                            <p:fltVal val="0"/>
                                          </p:val>
                                        </p:tav>
                                        <p:tav tm="100000">
                                          <p:val>
                                            <p:strVal val="#ppt_h"/>
                                          </p:val>
                                        </p:tav>
                                      </p:tavLst>
                                    </p:anim>
                                    <p:anim calcmode="lin" valueType="num">
                                      <p:cBhvr>
                                        <p:cTn id="35" dur="2000" fill="hold"/>
                                        <p:tgtEl>
                                          <p:spTgt spid="3"/>
                                        </p:tgtEl>
                                        <p:attrNameLst>
                                          <p:attrName>style.rotation</p:attrName>
                                        </p:attrNameLst>
                                      </p:cBhvr>
                                      <p:tavLst>
                                        <p:tav tm="0">
                                          <p:val>
                                            <p:fltVal val="90"/>
                                          </p:val>
                                        </p:tav>
                                        <p:tav tm="100000">
                                          <p:val>
                                            <p:fltVal val="0"/>
                                          </p:val>
                                        </p:tav>
                                      </p:tavLst>
                                    </p:anim>
                                    <p:animEffect transition="in" filter="fade">
                                      <p:cBhvr>
                                        <p:cTn id="3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pic>
        <p:nvPicPr>
          <p:cNvPr id="5" name="Picture 5" descr="COSHH%20Symbols%2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 y="1653606"/>
            <a:ext cx="7848600"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950913" y="4859338"/>
            <a:ext cx="7869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panose="020B0604020202020204" pitchFamily="34" charset="0"/>
                <a:ea typeface="ＭＳ Ｐゴシック" panose="020B0600070205080204" pitchFamily="34" charset="-128"/>
              </a:defRPr>
            </a:lvl1pPr>
            <a:lvl2pPr marL="742950" indent="-285750">
              <a:defRPr sz="3200" b="1">
                <a:solidFill>
                  <a:schemeClr val="tx1"/>
                </a:solidFill>
                <a:latin typeface="Arial" panose="020B0604020202020204" pitchFamily="34" charset="0"/>
                <a:ea typeface="ＭＳ Ｐゴシック" panose="020B0600070205080204" pitchFamily="34" charset="-128"/>
              </a:defRPr>
            </a:lvl2pPr>
            <a:lvl3pPr marL="1143000" indent="-228600">
              <a:defRPr sz="3200" b="1">
                <a:solidFill>
                  <a:schemeClr val="tx1"/>
                </a:solidFill>
                <a:latin typeface="Arial" panose="020B0604020202020204" pitchFamily="34" charset="0"/>
                <a:ea typeface="ＭＳ Ｐゴシック" panose="020B0600070205080204" pitchFamily="34" charset="-128"/>
              </a:defRPr>
            </a:lvl3pPr>
            <a:lvl4pPr marL="1600200" indent="-228600">
              <a:defRPr sz="3200" b="1">
                <a:solidFill>
                  <a:schemeClr val="tx1"/>
                </a:solidFill>
                <a:latin typeface="Arial" panose="020B0604020202020204" pitchFamily="34" charset="0"/>
                <a:ea typeface="ＭＳ Ｐゴシック" panose="020B0600070205080204" pitchFamily="34" charset="-128"/>
              </a:defRPr>
            </a:lvl4pPr>
            <a:lvl5pPr marL="2057400" indent="-228600">
              <a:defRPr sz="32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b="1">
                <a:solidFill>
                  <a:schemeClr val="tx1"/>
                </a:solidFill>
                <a:latin typeface="Arial" panose="020B0604020202020204" pitchFamily="34" charset="0"/>
                <a:ea typeface="ＭＳ Ｐゴシック" panose="020B0600070205080204" pitchFamily="34" charset="-128"/>
              </a:defRPr>
            </a:lvl9pPr>
          </a:lstStyle>
          <a:p>
            <a:r>
              <a:rPr lang="en-GB" altLang="en-US" sz="2800" b="0" dirty="0">
                <a:latin typeface="Comic Sans MS" panose="030F0702030302020204" pitchFamily="66" charset="0"/>
              </a:rPr>
              <a:t>Highly harmful, corrosive, flammable, toxic, explosive, oxidising agent, irritant, dust.</a:t>
            </a:r>
          </a:p>
        </p:txBody>
      </p:sp>
    </p:spTree>
    <p:extLst>
      <p:ext uri="{BB962C8B-B14F-4D97-AF65-F5344CB8AC3E}">
        <p14:creationId xmlns:p14="http://schemas.microsoft.com/office/powerpoint/2010/main" val="33248786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sp>
        <p:nvSpPr>
          <p:cNvPr id="5" name="Rectangle 6"/>
          <p:cNvSpPr txBox="1">
            <a:spLocks noChangeArrowheads="1"/>
          </p:cNvSpPr>
          <p:nvPr/>
        </p:nvSpPr>
        <p:spPr bwMode="auto">
          <a:xfrm>
            <a:off x="180972" y="1468687"/>
            <a:ext cx="8964613"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lnSpc>
                <a:spcPct val="90000"/>
              </a:lnSpc>
              <a:buFont typeface="Wingdings" panose="05000000000000000000" pitchFamily="2" charset="2"/>
              <a:buNone/>
            </a:pPr>
            <a:r>
              <a:rPr lang="en-GB" altLang="en-US" sz="2900" b="1" dirty="0">
                <a:latin typeface="Comic Sans MS" panose="030F0702030302020204" pitchFamily="66" charset="0"/>
              </a:rPr>
              <a:t>How hazardous substances can enter the body:</a:t>
            </a:r>
          </a:p>
          <a:p>
            <a:pPr eaLnBrk="1" hangingPunct="1">
              <a:lnSpc>
                <a:spcPct val="90000"/>
              </a:lnSpc>
              <a:buFont typeface="Wingdings" panose="05000000000000000000" pitchFamily="2" charset="2"/>
              <a:buChar char="Ø"/>
            </a:pPr>
            <a:r>
              <a:rPr lang="en-GB" altLang="en-US" sz="2500" dirty="0">
                <a:latin typeface="Comic Sans MS" panose="030F0702030302020204" pitchFamily="66" charset="0"/>
              </a:rPr>
              <a:t>Absorption – through the eyes and skin</a:t>
            </a:r>
          </a:p>
          <a:p>
            <a:pPr eaLnBrk="1" hangingPunct="1">
              <a:lnSpc>
                <a:spcPct val="90000"/>
              </a:lnSpc>
              <a:buFont typeface="Wingdings" panose="05000000000000000000" pitchFamily="2" charset="2"/>
              <a:buChar char="Ø"/>
            </a:pPr>
            <a:r>
              <a:rPr lang="en-GB" altLang="en-US" sz="2500" dirty="0">
                <a:latin typeface="Comic Sans MS" panose="030F0702030302020204" pitchFamily="66" charset="0"/>
              </a:rPr>
              <a:t>Inhalation – the nose</a:t>
            </a:r>
          </a:p>
          <a:p>
            <a:pPr eaLnBrk="1" hangingPunct="1">
              <a:lnSpc>
                <a:spcPct val="90000"/>
              </a:lnSpc>
              <a:buFont typeface="Wingdings" panose="05000000000000000000" pitchFamily="2" charset="2"/>
              <a:buChar char="Ø"/>
            </a:pPr>
            <a:r>
              <a:rPr lang="en-GB" altLang="en-US" sz="2500" dirty="0">
                <a:latin typeface="Comic Sans MS" panose="030F0702030302020204" pitchFamily="66" charset="0"/>
              </a:rPr>
              <a:t>Injection</a:t>
            </a:r>
          </a:p>
          <a:p>
            <a:pPr eaLnBrk="1" hangingPunct="1">
              <a:lnSpc>
                <a:spcPct val="90000"/>
              </a:lnSpc>
              <a:buFont typeface="Wingdings" panose="05000000000000000000" pitchFamily="2" charset="2"/>
              <a:buChar char="Ø"/>
            </a:pPr>
            <a:r>
              <a:rPr lang="en-GB" altLang="en-US" sz="2500" dirty="0">
                <a:latin typeface="Comic Sans MS" panose="030F0702030302020204" pitchFamily="66" charset="0"/>
              </a:rPr>
              <a:t>Ingestion – the mouth</a:t>
            </a:r>
          </a:p>
          <a:p>
            <a:pPr eaLnBrk="1" hangingPunct="1">
              <a:lnSpc>
                <a:spcPct val="90000"/>
              </a:lnSpc>
              <a:buFont typeface="Wingdings" panose="05000000000000000000" pitchFamily="2" charset="2"/>
              <a:buChar char="Ø"/>
            </a:pPr>
            <a:r>
              <a:rPr lang="en-GB" altLang="en-US" sz="2500" dirty="0">
                <a:latin typeface="Comic Sans MS" panose="030F0702030302020204" pitchFamily="66" charset="0"/>
              </a:rPr>
              <a:t>Direct contact</a:t>
            </a:r>
          </a:p>
          <a:p>
            <a:pPr eaLnBrk="1" hangingPunct="1">
              <a:lnSpc>
                <a:spcPct val="90000"/>
              </a:lnSpc>
              <a:buFont typeface="Wingdings" panose="05000000000000000000" pitchFamily="2" charset="2"/>
              <a:buNone/>
            </a:pPr>
            <a:r>
              <a:rPr lang="en-GB" altLang="en-US" sz="2500" dirty="0">
                <a:solidFill>
                  <a:srgbClr val="C00000"/>
                </a:solidFill>
                <a:latin typeface="Comic Sans MS" panose="030F0702030302020204" pitchFamily="66" charset="0"/>
              </a:rPr>
              <a:t>NB. By law all beauty and hair suppliers (manufacturers) must provide guidelines (called material safety data sheets – MSDSs) or COSHH sheet stating how they should be used and stored.</a:t>
            </a:r>
          </a:p>
          <a:p>
            <a:pPr eaLnBrk="1" hangingPunct="1">
              <a:lnSpc>
                <a:spcPct val="90000"/>
              </a:lnSpc>
              <a:buFont typeface="Wingdings" panose="05000000000000000000" pitchFamily="2" charset="2"/>
              <a:buNone/>
            </a:pPr>
            <a:r>
              <a:rPr lang="en-GB" altLang="en-US" sz="2500" dirty="0">
                <a:solidFill>
                  <a:srgbClr val="0070C0"/>
                </a:solidFill>
                <a:latin typeface="Comic Sans MS" panose="030F0702030302020204" pitchFamily="66" charset="0"/>
              </a:rPr>
              <a:t>COSHH sheets must be stored in a central file for all staff to access and read.</a:t>
            </a:r>
          </a:p>
        </p:txBody>
      </p:sp>
    </p:spTree>
    <p:extLst>
      <p:ext uri="{BB962C8B-B14F-4D97-AF65-F5344CB8AC3E}">
        <p14:creationId xmlns:p14="http://schemas.microsoft.com/office/powerpoint/2010/main" val="2784538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67707A572EA249B12BBFBF7FC9BCFB" ma:contentTypeVersion="0" ma:contentTypeDescription="Create a new document." ma:contentTypeScope="" ma:versionID="61a0fa81d8907abad2350717ac5e5115">
  <xsd:schema xmlns:xsd="http://www.w3.org/2001/XMLSchema" xmlns:xs="http://www.w3.org/2001/XMLSchema" xmlns:p="http://schemas.microsoft.com/office/2006/metadata/properties" xmlns:ns2="6a6a8440-0aa7-461f-ae7a-bcca76889349" targetNamespace="http://schemas.microsoft.com/office/2006/metadata/properties" ma:root="true" ma:fieldsID="5056dd786202f25ebbd228de58bfe8cf" ns2:_="">
    <xsd:import namespace="6a6a8440-0aa7-461f-ae7a-bcca76889349"/>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6a8440-0aa7-461f-ae7a-bcca768893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5CA5718E-FDE3-4DCE-940C-10CD044C24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6a8440-0aa7-461f-ae7a-bcca768893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E83BF5-B98A-49B3-922B-5CC3BF61B6F2}">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803</TotalTime>
  <Words>1885</Words>
  <Application>Microsoft Office PowerPoint</Application>
  <PresentationFormat>On-screen Show (4:3)</PresentationFormat>
  <Paragraphs>76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Wingdings</vt:lpstr>
      <vt:lpstr>Office Theme</vt:lpstr>
      <vt:lpstr>     </vt:lpstr>
      <vt:lpstr>PowerPoint Presentation</vt:lpstr>
      <vt:lpstr>PowerPoint Presentation</vt:lpstr>
      <vt:lpstr>Employers Responsibility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willmat</dc:creator>
  <cp:lastModifiedBy>Alison Grattarola</cp:lastModifiedBy>
  <cp:revision>204</cp:revision>
  <cp:lastPrinted>2017-03-27T09:19:50Z</cp:lastPrinted>
  <dcterms:created xsi:type="dcterms:W3CDTF">2013-06-10T13:23:18Z</dcterms:created>
  <dcterms:modified xsi:type="dcterms:W3CDTF">2023-11-27T00:35:23Z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CDZPJN7WH53Y-91-1</vt:lpwstr>
  </property>
  <property fmtid="{D5CDD505-2E9C-101B-9397-08002B2CF9AE}" pid="3" name="_dlc_DocIdItemGuid">
    <vt:lpwstr>8712268e-11eb-4197-8c47-560575bb143b</vt:lpwstr>
  </property>
  <property fmtid="{D5CDD505-2E9C-101B-9397-08002B2CF9AE}" pid="4" name="_dlc_DocIdUrl">
    <vt:lpwstr>http://ntn-mis-shp1/sites/nptcgroupintranet/functional/marketing/_layouts/15/DocIdRedir.aspx?ID=CDZPJN7WH53Y-91-1, CDZPJN7WH53Y-91-1</vt:lpwstr>
  </property>
</Properties>
</file>