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E8A1-6DA8-4496-BCE8-03ED561CC4E5}"/>
              </a:ext>
            </a:extLst>
          </p:cNvPr>
          <p:cNvSpPr>
            <a:spLocks noGrp="1"/>
          </p:cNvSpPr>
          <p:nvPr>
            <p:ph type="ctrTitle"/>
          </p:nvPr>
        </p:nvSpPr>
        <p:spPr>
          <a:xfrm>
            <a:off x="838200" y="365760"/>
            <a:ext cx="10515600" cy="2890202"/>
          </a:xfrm>
        </p:spPr>
        <p:txBody>
          <a:bodyPr anchor="b">
            <a:normAutofit/>
          </a:bodyPr>
          <a:lstStyle>
            <a:lvl1pPr algn="l">
              <a:defRPr sz="6600"/>
            </a:lvl1pPr>
          </a:lstStyle>
          <a:p>
            <a:r>
              <a:rPr lang="en-US"/>
              <a:t>Click to edit Master title style</a:t>
            </a:r>
          </a:p>
        </p:txBody>
      </p:sp>
      <p:sp>
        <p:nvSpPr>
          <p:cNvPr id="3" name="Subtitle 2">
            <a:extLst>
              <a:ext uri="{FF2B5EF4-FFF2-40B4-BE49-F238E27FC236}">
                <a16:creationId xmlns:a16="http://schemas.microsoft.com/office/drawing/2014/main" id="{3EB24CCC-3D44-4BB5-AA35-A21607EF69A4}"/>
              </a:ext>
            </a:extLst>
          </p:cNvPr>
          <p:cNvSpPr>
            <a:spLocks noGrp="1"/>
          </p:cNvSpPr>
          <p:nvPr>
            <p:ph type="subTitle" idx="1"/>
          </p:nvPr>
        </p:nvSpPr>
        <p:spPr>
          <a:xfrm>
            <a:off x="838200" y="3506150"/>
            <a:ext cx="10515600" cy="248348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1F80F6-1855-44E9-BA95-5E00A06E786D}"/>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5" name="Footer Placeholder 4">
            <a:extLst>
              <a:ext uri="{FF2B5EF4-FFF2-40B4-BE49-F238E27FC236}">
                <a16:creationId xmlns:a16="http://schemas.microsoft.com/office/drawing/2014/main" id="{873D7FFD-570A-4968-B943-AF87BB6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CE6A8-0665-4714-B241-6AFBA8C6F8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301904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26EC-DC54-4882-9D58-F201EA25C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804E7C-4CBA-49AF-B24C-1A1FF51C21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3C727-C0C7-4BBA-9CF5-6C1FAC76B10C}"/>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5" name="Footer Placeholder 4">
            <a:extLst>
              <a:ext uri="{FF2B5EF4-FFF2-40B4-BE49-F238E27FC236}">
                <a16:creationId xmlns:a16="http://schemas.microsoft.com/office/drawing/2014/main" id="{34603986-C5B4-4956-AC6F-4F36186B8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5F941-E847-4C51-97D6-21066B26EB26}"/>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3812308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0338D2-D9EE-4B67-97C1-08ABD574530B}"/>
              </a:ext>
            </a:extLst>
          </p:cNvPr>
          <p:cNvSpPr>
            <a:spLocks noGrp="1"/>
          </p:cNvSpPr>
          <p:nvPr>
            <p:ph type="title" orient="vert"/>
          </p:nvPr>
        </p:nvSpPr>
        <p:spPr>
          <a:xfrm>
            <a:off x="7353848" y="365125"/>
            <a:ext cx="3999952"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4B1422-6C1E-4422-80E8-34B0092FBF05}"/>
              </a:ext>
            </a:extLst>
          </p:cNvPr>
          <p:cNvSpPr>
            <a:spLocks noGrp="1"/>
          </p:cNvSpPr>
          <p:nvPr>
            <p:ph type="body" orient="vert" idx="1"/>
          </p:nvPr>
        </p:nvSpPr>
        <p:spPr>
          <a:xfrm>
            <a:off x="838200" y="365125"/>
            <a:ext cx="626546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C8B53C-3084-4BC0-A80E-DB41C04C6258}"/>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5" name="Footer Placeholder 4">
            <a:extLst>
              <a:ext uri="{FF2B5EF4-FFF2-40B4-BE49-F238E27FC236}">
                <a16:creationId xmlns:a16="http://schemas.microsoft.com/office/drawing/2014/main" id="{8276BFDE-DC70-4A6E-90B8-337FC4725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3578F-39AE-4F6F-9614-32EF672E616D}"/>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49718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A8A8-ECDA-4018-ABB4-CC22892BE8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90AE7C-51AF-4F0E-B5A3-8C7E1026C2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F28C09-A717-49AB-B60E-433BC469258F}"/>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5" name="Footer Placeholder 4">
            <a:extLst>
              <a:ext uri="{FF2B5EF4-FFF2-40B4-BE49-F238E27FC236}">
                <a16:creationId xmlns:a16="http://schemas.microsoft.com/office/drawing/2014/main" id="{1D11A47A-6E5A-4754-8B43-9CE556160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CA1EB-7AC7-4F86-90C0-AA980D88722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17011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5957-C46F-4F17-BC8C-6507E676E916}"/>
              </a:ext>
            </a:extLst>
          </p:cNvPr>
          <p:cNvSpPr>
            <a:spLocks noGrp="1"/>
          </p:cNvSpPr>
          <p:nvPr>
            <p:ph type="title"/>
          </p:nvPr>
        </p:nvSpPr>
        <p:spPr>
          <a:xfrm>
            <a:off x="831850" y="365760"/>
            <a:ext cx="10515600" cy="3827868"/>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D9661B-6633-4C8B-8B9C-E514DF851D3E}"/>
              </a:ext>
            </a:extLst>
          </p:cNvPr>
          <p:cNvSpPr>
            <a:spLocks noGrp="1"/>
          </p:cNvSpPr>
          <p:nvPr>
            <p:ph type="body" idx="1"/>
          </p:nvPr>
        </p:nvSpPr>
        <p:spPr>
          <a:xfrm>
            <a:off x="831850" y="4443817"/>
            <a:ext cx="10515600" cy="1645834"/>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6274BF-C1CD-4709-B0A0-E9407DBEA73C}"/>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5" name="Footer Placeholder 4">
            <a:extLst>
              <a:ext uri="{FF2B5EF4-FFF2-40B4-BE49-F238E27FC236}">
                <a16:creationId xmlns:a16="http://schemas.microsoft.com/office/drawing/2014/main" id="{CC9ADB94-0A5B-4B56-B0B1-1FF5580A4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A668A-35AE-4CDF-AC4C-2BEEA9EE80F8}"/>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80440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F1FD-0E96-4963-9F09-92861572B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79E5F0-B650-4AFF-B90E-23B378684D66}"/>
              </a:ext>
            </a:extLst>
          </p:cNvPr>
          <p:cNvSpPr>
            <a:spLocks noGrp="1"/>
          </p:cNvSpPr>
          <p:nvPr>
            <p:ph sz="half" idx="1"/>
          </p:nvPr>
        </p:nvSpPr>
        <p:spPr>
          <a:xfrm>
            <a:off x="838200" y="1940876"/>
            <a:ext cx="5181600" cy="4236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D1747B-302D-476E-8F4F-E4B114C6624E}"/>
              </a:ext>
            </a:extLst>
          </p:cNvPr>
          <p:cNvSpPr>
            <a:spLocks noGrp="1"/>
          </p:cNvSpPr>
          <p:nvPr>
            <p:ph sz="half" idx="2"/>
          </p:nvPr>
        </p:nvSpPr>
        <p:spPr>
          <a:xfrm>
            <a:off x="6172200" y="1940876"/>
            <a:ext cx="5181600" cy="4236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0577D-22F7-4958-BB3D-6C9265EA1964}"/>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6" name="Footer Placeholder 5">
            <a:extLst>
              <a:ext uri="{FF2B5EF4-FFF2-40B4-BE49-F238E27FC236}">
                <a16:creationId xmlns:a16="http://schemas.microsoft.com/office/drawing/2014/main" id="{71EC5B46-A8FB-4683-9618-3F6E07383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7887BD-93E9-4181-9D7F-940C3E1730FF}"/>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410345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3D79-FA27-4567-9032-AF722733E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7C1BF-703F-4992-BB0C-EB1E579C7410}"/>
              </a:ext>
            </a:extLst>
          </p:cNvPr>
          <p:cNvSpPr>
            <a:spLocks noGrp="1"/>
          </p:cNvSpPr>
          <p:nvPr>
            <p:ph type="body" idx="1"/>
          </p:nvPr>
        </p:nvSpPr>
        <p:spPr>
          <a:xfrm>
            <a:off x="839788" y="1951823"/>
            <a:ext cx="5157787"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B2FCE1-6DC0-43B5-8016-89FD4AF5ABD2}"/>
              </a:ext>
            </a:extLst>
          </p:cNvPr>
          <p:cNvSpPr>
            <a:spLocks noGrp="1"/>
          </p:cNvSpPr>
          <p:nvPr>
            <p:ph sz="half" idx="2"/>
          </p:nvPr>
        </p:nvSpPr>
        <p:spPr>
          <a:xfrm>
            <a:off x="839788" y="2954741"/>
            <a:ext cx="5157787" cy="3234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2FED7A-67D0-43CC-889A-25F8849647F1}"/>
              </a:ext>
            </a:extLst>
          </p:cNvPr>
          <p:cNvSpPr>
            <a:spLocks noGrp="1"/>
          </p:cNvSpPr>
          <p:nvPr>
            <p:ph type="body" sz="quarter" idx="3"/>
          </p:nvPr>
        </p:nvSpPr>
        <p:spPr>
          <a:xfrm>
            <a:off x="6172200" y="1951823"/>
            <a:ext cx="5183188"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1C176-48F2-44EC-B3A2-A144403D57FB}"/>
              </a:ext>
            </a:extLst>
          </p:cNvPr>
          <p:cNvSpPr>
            <a:spLocks noGrp="1"/>
          </p:cNvSpPr>
          <p:nvPr>
            <p:ph sz="quarter" idx="4"/>
          </p:nvPr>
        </p:nvSpPr>
        <p:spPr>
          <a:xfrm>
            <a:off x="6172200" y="2954741"/>
            <a:ext cx="5183188" cy="3234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187B8-AC48-4FE7-8658-8A31E37311F6}"/>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8" name="Footer Placeholder 7">
            <a:extLst>
              <a:ext uri="{FF2B5EF4-FFF2-40B4-BE49-F238E27FC236}">
                <a16:creationId xmlns:a16="http://schemas.microsoft.com/office/drawing/2014/main" id="{7CCAB465-E22E-45DC-89C9-406121BCED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F9D1CF-F964-4405-8677-5F9E2A02878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20167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3453-DD0F-41C0-8F4A-5DC343F5EB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E6313-506F-4456-B3D9-D9655538F9FB}"/>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4" name="Footer Placeholder 3">
            <a:extLst>
              <a:ext uri="{FF2B5EF4-FFF2-40B4-BE49-F238E27FC236}">
                <a16:creationId xmlns:a16="http://schemas.microsoft.com/office/drawing/2014/main" id="{E8F26068-7707-41EC-93EF-A24CAF8FFD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9C8A3C-8C01-4039-B47B-57D8497587A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08393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92633-8C77-419D-B24D-2B3D44DBA556}"/>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3" name="Footer Placeholder 2">
            <a:extLst>
              <a:ext uri="{FF2B5EF4-FFF2-40B4-BE49-F238E27FC236}">
                <a16:creationId xmlns:a16="http://schemas.microsoft.com/office/drawing/2014/main" id="{FD149D59-0A88-4A14-A740-4CCD9B526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A3DEF9-802F-444E-92D2-397862EEAB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77124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3C20-3881-4F15-94F7-9D7B9F9E357A}"/>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a:t>Click to edit Master title style</a:t>
            </a:r>
          </a:p>
        </p:txBody>
      </p:sp>
      <p:sp>
        <p:nvSpPr>
          <p:cNvPr id="3" name="Content Placeholder 2">
            <a:extLst>
              <a:ext uri="{FF2B5EF4-FFF2-40B4-BE49-F238E27FC236}">
                <a16:creationId xmlns:a16="http://schemas.microsoft.com/office/drawing/2014/main" id="{B268F40F-6C2A-48EC-8F16-DA179A1DA375}"/>
              </a:ext>
            </a:extLst>
          </p:cNvPr>
          <p:cNvSpPr>
            <a:spLocks noGrp="1"/>
          </p:cNvSpPr>
          <p:nvPr>
            <p:ph idx="1"/>
          </p:nvPr>
        </p:nvSpPr>
        <p:spPr>
          <a:xfrm>
            <a:off x="5554638" y="457201"/>
            <a:ext cx="5800749" cy="540385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736B7E-D33D-48C7-97AC-5C0D9874FE53}"/>
              </a:ext>
            </a:extLst>
          </p:cNvPr>
          <p:cNvSpPr>
            <a:spLocks noGrp="1"/>
          </p:cNvSpPr>
          <p:nvPr>
            <p:ph type="body" sz="half" idx="2"/>
          </p:nvPr>
        </p:nvSpPr>
        <p:spPr>
          <a:xfrm>
            <a:off x="839788" y="3657600"/>
            <a:ext cx="4343400" cy="2211387"/>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5" name="Date Placeholder 4">
            <a:extLst>
              <a:ext uri="{FF2B5EF4-FFF2-40B4-BE49-F238E27FC236}">
                <a16:creationId xmlns:a16="http://schemas.microsoft.com/office/drawing/2014/main" id="{E9149BC5-FF58-463A-B4FA-F0F912F1234F}"/>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6" name="Footer Placeholder 5">
            <a:extLst>
              <a:ext uri="{FF2B5EF4-FFF2-40B4-BE49-F238E27FC236}">
                <a16:creationId xmlns:a16="http://schemas.microsoft.com/office/drawing/2014/main" id="{947072D7-4A2A-407F-A084-6AE8DD0016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4C41C-C368-475C-BDC1-DC5B29C7800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24654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F67B0-865B-44ED-9DFE-36C73B0C8B43}"/>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a:t>Click to edit Master title style</a:t>
            </a:r>
          </a:p>
        </p:txBody>
      </p:sp>
      <p:sp>
        <p:nvSpPr>
          <p:cNvPr id="3" name="Picture Placeholder 2">
            <a:extLst>
              <a:ext uri="{FF2B5EF4-FFF2-40B4-BE49-F238E27FC236}">
                <a16:creationId xmlns:a16="http://schemas.microsoft.com/office/drawing/2014/main" id="{B73C5CF7-138A-437C-9E0A-FF4179970319}"/>
              </a:ext>
            </a:extLst>
          </p:cNvPr>
          <p:cNvSpPr>
            <a:spLocks noGrp="1"/>
          </p:cNvSpPr>
          <p:nvPr>
            <p:ph type="pic" idx="1"/>
          </p:nvPr>
        </p:nvSpPr>
        <p:spPr>
          <a:xfrm>
            <a:off x="5561462" y="457201"/>
            <a:ext cx="5793925"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117822-7770-4117-96A2-8D2FF0A01044}"/>
              </a:ext>
            </a:extLst>
          </p:cNvPr>
          <p:cNvSpPr>
            <a:spLocks noGrp="1"/>
          </p:cNvSpPr>
          <p:nvPr>
            <p:ph type="body" sz="half" idx="2"/>
          </p:nvPr>
        </p:nvSpPr>
        <p:spPr>
          <a:xfrm>
            <a:off x="839788" y="3664424"/>
            <a:ext cx="4343400" cy="2204564"/>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5" name="Date Placeholder 4">
            <a:extLst>
              <a:ext uri="{FF2B5EF4-FFF2-40B4-BE49-F238E27FC236}">
                <a16:creationId xmlns:a16="http://schemas.microsoft.com/office/drawing/2014/main" id="{11295030-39C7-4814-A766-1A3E094EBA15}"/>
              </a:ext>
            </a:extLst>
          </p:cNvPr>
          <p:cNvSpPr>
            <a:spLocks noGrp="1"/>
          </p:cNvSpPr>
          <p:nvPr>
            <p:ph type="dt" sz="half" idx="10"/>
          </p:nvPr>
        </p:nvSpPr>
        <p:spPr/>
        <p:txBody>
          <a:bodyPr/>
          <a:lstStyle/>
          <a:p>
            <a:fld id="{FD2766A6-3C10-4AB8-86A1-BB1F0CDA7EFE}" type="datetimeFigureOut">
              <a:rPr lang="en-US" smtClean="0"/>
              <a:t>10/17/2024</a:t>
            </a:fld>
            <a:endParaRPr lang="en-US"/>
          </a:p>
        </p:txBody>
      </p:sp>
      <p:sp>
        <p:nvSpPr>
          <p:cNvPr id="6" name="Footer Placeholder 5">
            <a:extLst>
              <a:ext uri="{FF2B5EF4-FFF2-40B4-BE49-F238E27FC236}">
                <a16:creationId xmlns:a16="http://schemas.microsoft.com/office/drawing/2014/main" id="{B91F02CD-DC87-47B6-96C4-F6470B1D8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FF531-02C2-4C1D-A692-7040378066C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356050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818BD-D734-48A1-8CC0-609D11E5560E}"/>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AF9D215A-D2A1-4903-A905-F8B06EF41B4F}"/>
              </a:ext>
            </a:extLst>
          </p:cNvPr>
          <p:cNvSpPr>
            <a:spLocks noGrp="1"/>
          </p:cNvSpPr>
          <p:nvPr>
            <p:ph type="body" idx="1"/>
          </p:nvPr>
        </p:nvSpPr>
        <p:spPr>
          <a:xfrm>
            <a:off x="838200" y="1940875"/>
            <a:ext cx="10515600" cy="42360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42B88A-7A1D-4AA1-8536-28DC13DBA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2766A6-3C10-4AB8-86A1-BB1F0CDA7EFE}" type="datetimeFigureOut">
              <a:rPr lang="en-US" smtClean="0"/>
              <a:pPr/>
              <a:t>10/17/2024</a:t>
            </a:fld>
            <a:endParaRPr lang="en-US"/>
          </a:p>
        </p:txBody>
      </p:sp>
      <p:sp>
        <p:nvSpPr>
          <p:cNvPr id="5" name="Footer Placeholder 4">
            <a:extLst>
              <a:ext uri="{FF2B5EF4-FFF2-40B4-BE49-F238E27FC236}">
                <a16:creationId xmlns:a16="http://schemas.microsoft.com/office/drawing/2014/main" id="{B37FE925-0C4B-4BAE-9799-3A9D46D920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ADAD54-E5C5-4D48-8592-BB22F0A851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60201-1C40-4B39-813D-5CD9493BAEED}" type="slidenum">
              <a:rPr lang="en-US" smtClean="0"/>
              <a:pPr/>
              <a:t>‹#›</a:t>
            </a:fld>
            <a:endParaRPr lang="en-US"/>
          </a:p>
        </p:txBody>
      </p:sp>
    </p:spTree>
    <p:extLst>
      <p:ext uri="{BB962C8B-B14F-4D97-AF65-F5344CB8AC3E}">
        <p14:creationId xmlns:p14="http://schemas.microsoft.com/office/powerpoint/2010/main" val="34767729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100000"/>
        </a:lnSpc>
        <a:spcBef>
          <a:spcPct val="0"/>
        </a:spcBef>
        <a:buNone/>
        <a:defRPr lang="en-US" sz="5400" kern="1200" smtClean="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p:titleStyle>
    <p:body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roupnptc-my.sharepoint.com/:w:/g/personal/ashrruk_nptcgroup_ac_uk/Ef0Lh4xhVyRDsoJnojYgJfoB49jYfQ9_42SfEDSHLmKmzA?e=oPsQy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rukhsaana.ashraf@nptcgroup.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d.com/article/microaggressions-at-work/#Verbal%20Microaggression:%20%E2%80%9CWhere%20Are%20You%20Really%20From?%E2%80%9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0eIJaShPzc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ptcgroup.ac.uk/wp-content/uploads/2023/06/Anti-Racist-Action-Plan-2023-ENG.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1I3wJ7pJUj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9B06D8-F0B8-433D-814C-0A14E9E87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1182313"/>
            <a:ext cx="7018651" cy="2504408"/>
          </a:xfrm>
        </p:spPr>
        <p:txBody>
          <a:bodyPr anchor="ctr">
            <a:normAutofit/>
          </a:bodyPr>
          <a:lstStyle/>
          <a:p>
            <a:r>
              <a:rPr lang="en-US" sz="7200">
                <a:latin typeface="Aharoni"/>
                <a:ea typeface="Calibri Light"/>
                <a:cs typeface="Calibri Light"/>
              </a:rPr>
              <a:t>ANTI-RACISM </a:t>
            </a:r>
            <a:endParaRPr lang="en-US" sz="7200">
              <a:latin typeface="Aharoni"/>
            </a:endParaRPr>
          </a:p>
        </p:txBody>
      </p:sp>
      <p:sp>
        <p:nvSpPr>
          <p:cNvPr id="3" name="Subtitle 2"/>
          <p:cNvSpPr>
            <a:spLocks noGrp="1"/>
          </p:cNvSpPr>
          <p:nvPr>
            <p:ph type="subTitle" idx="1"/>
          </p:nvPr>
        </p:nvSpPr>
        <p:spPr>
          <a:xfrm>
            <a:off x="838200" y="4164307"/>
            <a:ext cx="4944647" cy="2007894"/>
          </a:xfrm>
        </p:spPr>
        <p:txBody>
          <a:bodyPr vert="horz" lIns="91440" tIns="45720" rIns="91440" bIns="45720" rtlCol="0" anchor="t">
            <a:normAutofit/>
          </a:bodyPr>
          <a:lstStyle/>
          <a:p>
            <a:r>
              <a:rPr lang="en-US" sz="3200" b="1">
                <a:ea typeface="Calibri"/>
                <a:cs typeface="Calibri"/>
              </a:rPr>
              <a:t>'Stand Up, Speak Out,</a:t>
            </a:r>
            <a:endParaRPr lang="en-US"/>
          </a:p>
          <a:p>
            <a:r>
              <a:rPr lang="en-US" sz="3200" b="1">
                <a:ea typeface="Calibri"/>
                <a:cs typeface="Calibri"/>
              </a:rPr>
              <a:t>End Racism'</a:t>
            </a:r>
            <a:endParaRPr lang="en-US"/>
          </a:p>
        </p:txBody>
      </p:sp>
      <p:pic>
        <p:nvPicPr>
          <p:cNvPr id="15" name="Picture 14" descr="Hands holding each other">
            <a:extLst>
              <a:ext uri="{FF2B5EF4-FFF2-40B4-BE49-F238E27FC236}">
                <a16:creationId xmlns:a16="http://schemas.microsoft.com/office/drawing/2014/main" id="{5E80A540-F452-D2EF-42F9-708A32A4303B}"/>
              </a:ext>
            </a:extLst>
          </p:cNvPr>
          <p:cNvPicPr>
            <a:picLocks noChangeAspect="1"/>
          </p:cNvPicPr>
          <p:nvPr/>
        </p:nvPicPr>
        <p:blipFill>
          <a:blip r:embed="rId2"/>
          <a:stretch>
            <a:fillRect/>
          </a:stretch>
        </p:blipFill>
        <p:spPr>
          <a:xfrm>
            <a:off x="8235424" y="3811393"/>
            <a:ext cx="3353344" cy="2235016"/>
          </a:xfrm>
          <a:prstGeom prst="rect">
            <a:avLst/>
          </a:prstGeom>
        </p:spPr>
      </p:pic>
      <p:pic>
        <p:nvPicPr>
          <p:cNvPr id="5" name="Picture 4" descr="Hands holding each other">
            <a:extLst>
              <a:ext uri="{FF2B5EF4-FFF2-40B4-BE49-F238E27FC236}">
                <a16:creationId xmlns:a16="http://schemas.microsoft.com/office/drawing/2014/main" id="{FBEF2849-654D-8F6B-52A2-82721EF1747D}"/>
              </a:ext>
            </a:extLst>
          </p:cNvPr>
          <p:cNvPicPr>
            <a:picLocks noChangeAspect="1"/>
          </p:cNvPicPr>
          <p:nvPr/>
        </p:nvPicPr>
        <p:blipFill>
          <a:blip r:embed="rId2"/>
          <a:stretch>
            <a:fillRect/>
          </a:stretch>
        </p:blipFill>
        <p:spPr>
          <a:xfrm>
            <a:off x="8235424" y="805767"/>
            <a:ext cx="3353344" cy="2235016"/>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FCF5C-97E4-8920-7032-3BCE870F5799}"/>
              </a:ext>
            </a:extLst>
          </p:cNvPr>
          <p:cNvSpPr>
            <a:spLocks noGrp="1"/>
          </p:cNvSpPr>
          <p:nvPr>
            <p:ph type="title"/>
          </p:nvPr>
        </p:nvSpPr>
        <p:spPr/>
        <p:txBody>
          <a:bodyPr/>
          <a:lstStyle/>
          <a:p>
            <a:r>
              <a:rPr lang="en-US">
                <a:latin typeface="Aharoni"/>
                <a:cs typeface="Angsana New"/>
              </a:rPr>
              <a:t>Short Quiz Together :</a:t>
            </a:r>
            <a:endParaRPr lang="en-US"/>
          </a:p>
        </p:txBody>
      </p:sp>
      <p:sp>
        <p:nvSpPr>
          <p:cNvPr id="3" name="Content Placeholder 2">
            <a:extLst>
              <a:ext uri="{FF2B5EF4-FFF2-40B4-BE49-F238E27FC236}">
                <a16:creationId xmlns:a16="http://schemas.microsoft.com/office/drawing/2014/main" id="{B2B78D55-8A0F-5C5F-05A5-3E623AC6E159}"/>
              </a:ext>
            </a:extLst>
          </p:cNvPr>
          <p:cNvSpPr>
            <a:spLocks noGrp="1"/>
          </p:cNvSpPr>
          <p:nvPr>
            <p:ph idx="1"/>
          </p:nvPr>
        </p:nvSpPr>
        <p:spPr/>
        <p:txBody>
          <a:bodyPr vert="horz" lIns="91440" tIns="45720" rIns="91440" bIns="45720" rtlCol="0" anchor="t">
            <a:normAutofit/>
          </a:bodyPr>
          <a:lstStyle/>
          <a:p>
            <a:pPr marL="0" indent="0">
              <a:buNone/>
            </a:pPr>
            <a:r>
              <a:rPr lang="en-US" b="1"/>
              <a:t>Find attached a very short quiz to hold some open class discussions on the subject of anti-racism.</a:t>
            </a:r>
          </a:p>
          <a:p>
            <a:pPr marL="0" indent="0">
              <a:buNone/>
            </a:pPr>
            <a:r>
              <a:rPr lang="en-US">
                <a:ea typeface="+mn-lt"/>
                <a:cs typeface="+mn-lt"/>
                <a:hlinkClick r:id="rId2"/>
              </a:rPr>
              <a:t>Anti-Racism Quiz.docx</a:t>
            </a:r>
            <a:endParaRPr lang="en-US"/>
          </a:p>
          <a:p>
            <a:pPr marL="0" indent="0">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06339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90C17-8FBD-E689-954A-E85176CA2557}"/>
              </a:ext>
            </a:extLst>
          </p:cNvPr>
          <p:cNvSpPr>
            <a:spLocks noGrp="1"/>
          </p:cNvSpPr>
          <p:nvPr>
            <p:ph type="title"/>
          </p:nvPr>
        </p:nvSpPr>
        <p:spPr/>
        <p:txBody>
          <a:bodyPr/>
          <a:lstStyle/>
          <a:p>
            <a:r>
              <a:rPr lang="en-US">
                <a:latin typeface="Aharoni"/>
                <a:cs typeface="Angsana New"/>
              </a:rPr>
              <a:t>EDI NPTC COLLEGE</a:t>
            </a:r>
            <a:endParaRPr lang="en-US"/>
          </a:p>
        </p:txBody>
      </p:sp>
      <p:sp>
        <p:nvSpPr>
          <p:cNvPr id="3" name="Content Placeholder 2">
            <a:extLst>
              <a:ext uri="{FF2B5EF4-FFF2-40B4-BE49-F238E27FC236}">
                <a16:creationId xmlns:a16="http://schemas.microsoft.com/office/drawing/2014/main" id="{C1786A98-239F-CFD5-5AC1-CFCDAF637DD4}"/>
              </a:ext>
            </a:extLst>
          </p:cNvPr>
          <p:cNvSpPr>
            <a:spLocks noGrp="1"/>
          </p:cNvSpPr>
          <p:nvPr>
            <p:ph idx="1"/>
          </p:nvPr>
        </p:nvSpPr>
        <p:spPr>
          <a:xfrm>
            <a:off x="937161" y="1911187"/>
            <a:ext cx="10515600" cy="4720996"/>
          </a:xfrm>
        </p:spPr>
        <p:txBody>
          <a:bodyPr vert="horz" lIns="91440" tIns="45720" rIns="91440" bIns="45720" rtlCol="0" anchor="t">
            <a:normAutofit/>
          </a:bodyPr>
          <a:lstStyle/>
          <a:p>
            <a:pPr marL="0" indent="0">
              <a:buNone/>
            </a:pPr>
            <a:r>
              <a:rPr lang="en-US" dirty="0"/>
              <a:t>If any member of our students or staff have been triggered by anything they have seen or </a:t>
            </a:r>
            <a:r>
              <a:rPr lang="en-US"/>
              <a:t>heard in today's session there is an Equality, Diversity and Inclusion officer you can reach </a:t>
            </a:r>
            <a:r>
              <a:rPr lang="en-US" dirty="0"/>
              <a:t>out to for further support:</a:t>
            </a:r>
          </a:p>
          <a:p>
            <a:pPr marL="0" indent="0">
              <a:buNone/>
            </a:pPr>
            <a:r>
              <a:rPr lang="en-US" dirty="0"/>
              <a:t>Contact </a:t>
            </a:r>
            <a:r>
              <a:rPr lang="en-US" dirty="0" err="1"/>
              <a:t>Rukhsaana</a:t>
            </a:r>
            <a:r>
              <a:rPr lang="en-US" dirty="0"/>
              <a:t> Ashraf (EDI Officer-HR)</a:t>
            </a:r>
          </a:p>
          <a:p>
            <a:pPr marL="0" indent="0">
              <a:buNone/>
            </a:pPr>
            <a:r>
              <a:rPr lang="en-US" dirty="0"/>
              <a:t>Email : </a:t>
            </a:r>
            <a:r>
              <a:rPr lang="en-US" dirty="0">
                <a:hlinkClick r:id="rId2"/>
              </a:rPr>
              <a:t>rukhsaana.ashraf@nptcgroup.ac.uk</a:t>
            </a:r>
            <a:r>
              <a:rPr lang="en-US" dirty="0"/>
              <a:t> for further support.</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342900" indent="-342900"/>
            <a:endParaRPr lang="en-US"/>
          </a:p>
        </p:txBody>
      </p:sp>
      <p:sp>
        <p:nvSpPr>
          <p:cNvPr id="4" name="TextBox 3">
            <a:extLst>
              <a:ext uri="{FF2B5EF4-FFF2-40B4-BE49-F238E27FC236}">
                <a16:creationId xmlns:a16="http://schemas.microsoft.com/office/drawing/2014/main" id="{DD00EC23-571F-E370-2887-BC295A5530D0}"/>
              </a:ext>
            </a:extLst>
          </p:cNvPr>
          <p:cNvSpPr txBox="1"/>
          <p:nvPr/>
        </p:nvSpPr>
        <p:spPr>
          <a:xfrm>
            <a:off x="2684317" y="2399805"/>
            <a:ext cx="111331" cy="618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314236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38A1-ED8B-70A1-1A01-C5A6D4EDEE3C}"/>
              </a:ext>
            </a:extLst>
          </p:cNvPr>
          <p:cNvSpPr>
            <a:spLocks noGrp="1"/>
          </p:cNvSpPr>
          <p:nvPr>
            <p:ph type="title"/>
          </p:nvPr>
        </p:nvSpPr>
        <p:spPr/>
        <p:txBody>
          <a:bodyPr/>
          <a:lstStyle/>
          <a:p>
            <a:r>
              <a:rPr lang="en-US">
                <a:latin typeface="Aharoni"/>
                <a:cs typeface="Angsana New"/>
              </a:rPr>
              <a:t>What is Racism ?</a:t>
            </a:r>
            <a:endParaRPr lang="en-US"/>
          </a:p>
        </p:txBody>
      </p:sp>
      <p:sp>
        <p:nvSpPr>
          <p:cNvPr id="3" name="Content Placeholder 2">
            <a:extLst>
              <a:ext uri="{FF2B5EF4-FFF2-40B4-BE49-F238E27FC236}">
                <a16:creationId xmlns:a16="http://schemas.microsoft.com/office/drawing/2014/main" id="{C679A55E-BE8F-8C93-647C-F37AFAC5DAFA}"/>
              </a:ext>
            </a:extLst>
          </p:cNvPr>
          <p:cNvSpPr>
            <a:spLocks noGrp="1"/>
          </p:cNvSpPr>
          <p:nvPr>
            <p:ph idx="4294967295"/>
          </p:nvPr>
        </p:nvSpPr>
        <p:spPr>
          <a:xfrm>
            <a:off x="0" y="1941513"/>
            <a:ext cx="10515600" cy="4235450"/>
          </a:xfrm>
        </p:spPr>
        <p:txBody>
          <a:bodyPr vert="horz" lIns="91440" tIns="45720" rIns="91440" bIns="45720" rtlCol="0" anchor="t">
            <a:normAutofit lnSpcReduction="10000"/>
          </a:bodyPr>
          <a:lstStyle/>
          <a:p>
            <a:r>
              <a:rPr lang="en-US"/>
              <a:t>Racism is a deeply ingrained belief or ideology that assigns different values, abilities and characteristics to individuals or groups based on the colour of their skin. </a:t>
            </a:r>
          </a:p>
          <a:p>
            <a:endParaRPr lang="en-US"/>
          </a:p>
          <a:p>
            <a:r>
              <a:rPr lang="en-US"/>
              <a:t>It involves discriminating against or treating people unfairly. This then can result in affecting their opportunities, rights and overall well-being. </a:t>
            </a:r>
          </a:p>
          <a:p>
            <a:endParaRPr lang="en-US"/>
          </a:p>
          <a:p>
            <a:r>
              <a:rPr lang="en-US"/>
              <a:t>There are many different types of racism. Stereotypes, biased attitude, and systemic or institutionalised racism.</a:t>
            </a:r>
          </a:p>
          <a:p>
            <a:endParaRPr lang="en-US"/>
          </a:p>
          <a:p>
            <a:r>
              <a:rPr lang="en-US"/>
              <a:t>It is important we actively challenge racism to promote equality and inclusivity for ALL individuals. </a:t>
            </a:r>
          </a:p>
        </p:txBody>
      </p:sp>
    </p:spTree>
    <p:extLst>
      <p:ext uri="{BB962C8B-B14F-4D97-AF65-F5344CB8AC3E}">
        <p14:creationId xmlns:p14="http://schemas.microsoft.com/office/powerpoint/2010/main" val="54598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9AD4-DBAD-E22A-38B6-167C8CF5C41A}"/>
              </a:ext>
            </a:extLst>
          </p:cNvPr>
          <p:cNvSpPr>
            <a:spLocks noGrp="1"/>
          </p:cNvSpPr>
          <p:nvPr>
            <p:ph type="title"/>
          </p:nvPr>
        </p:nvSpPr>
        <p:spPr/>
        <p:txBody>
          <a:bodyPr>
            <a:normAutofit fontScale="90000"/>
          </a:bodyPr>
          <a:lstStyle/>
          <a:p>
            <a:br>
              <a:rPr lang="en-US">
                <a:latin typeface="Aharoni"/>
                <a:cs typeface="Angsana New"/>
              </a:rPr>
            </a:br>
            <a:r>
              <a:rPr lang="en-US">
                <a:latin typeface="Aharoni"/>
                <a:cs typeface="Angsana New"/>
              </a:rPr>
              <a:t>Use Of Appropriate Language</a:t>
            </a:r>
            <a:endParaRPr lang="en-US"/>
          </a:p>
        </p:txBody>
      </p:sp>
      <p:sp>
        <p:nvSpPr>
          <p:cNvPr id="5" name="Content Placeholder 4">
            <a:extLst>
              <a:ext uri="{FF2B5EF4-FFF2-40B4-BE49-F238E27FC236}">
                <a16:creationId xmlns:a16="http://schemas.microsoft.com/office/drawing/2014/main" id="{A7041392-4D7A-9433-AEA5-92B6A572DFD4}"/>
              </a:ext>
            </a:extLst>
          </p:cNvPr>
          <p:cNvSpPr>
            <a:spLocks noGrp="1"/>
          </p:cNvSpPr>
          <p:nvPr>
            <p:ph idx="1"/>
          </p:nvPr>
        </p:nvSpPr>
        <p:spPr/>
        <p:txBody>
          <a:bodyPr vert="horz" lIns="91440" tIns="45720" rIns="91440" bIns="45720" rtlCol="0" anchor="t">
            <a:normAutofit fontScale="92500" lnSpcReduction="20000"/>
          </a:bodyPr>
          <a:lstStyle/>
          <a:p>
            <a:r>
              <a:rPr lang="en-US" b="1" dirty="0"/>
              <a:t>No Racial slurs</a:t>
            </a:r>
            <a:r>
              <a:rPr lang="en-US" dirty="0"/>
              <a:t>. Refrain from using any language that directly targets individuals or groups based on their race. These terms reinforce harmful stereotypes and contribute to a culture of oppression.</a:t>
            </a:r>
          </a:p>
          <a:p>
            <a:r>
              <a:rPr lang="en-US" dirty="0"/>
              <a:t>Always use </a:t>
            </a:r>
            <a:r>
              <a:rPr lang="en-US" b="1" dirty="0"/>
              <a:t>inclusive language</a:t>
            </a:r>
            <a:r>
              <a:rPr lang="en-US" dirty="0"/>
              <a:t>. Be mindful of the language you use and be inclusive in your communication. </a:t>
            </a:r>
          </a:p>
          <a:p>
            <a:r>
              <a:rPr lang="en-US" dirty="0"/>
              <a:t>Use </a:t>
            </a:r>
            <a:r>
              <a:rPr lang="en-US" b="1" dirty="0"/>
              <a:t>cultural appropriate</a:t>
            </a:r>
            <a:r>
              <a:rPr lang="en-US" dirty="0"/>
              <a:t> language. This involves adopting elements of another culture without respecting or understanding their significance. Be mindful of other people's practices,  traditions, attire or language from </a:t>
            </a:r>
            <a:r>
              <a:rPr lang="en-US" dirty="0" err="1"/>
              <a:t>marginalised</a:t>
            </a:r>
            <a:r>
              <a:rPr lang="en-US" dirty="0"/>
              <a:t> communities.</a:t>
            </a:r>
          </a:p>
          <a:p>
            <a:r>
              <a:rPr lang="en-US" b="1" dirty="0"/>
              <a:t>Respect</a:t>
            </a:r>
            <a:r>
              <a:rPr lang="en-US" dirty="0"/>
              <a:t> people's self-identifications. Use the terminology that is preferred such as Black, indigenous ,Asian instead of outdated terms and Global Majority instead of B.A.M.E.    </a:t>
            </a:r>
          </a:p>
          <a:p>
            <a:r>
              <a:rPr lang="en-US" b="1" dirty="0"/>
              <a:t>Strive to educate </a:t>
            </a:r>
            <a:r>
              <a:rPr lang="en-US" dirty="0"/>
              <a:t>yourself. Keep informed on the language and terminology surrounding race and equality.  </a:t>
            </a:r>
          </a:p>
        </p:txBody>
      </p:sp>
    </p:spTree>
    <p:extLst>
      <p:ext uri="{BB962C8B-B14F-4D97-AF65-F5344CB8AC3E}">
        <p14:creationId xmlns:p14="http://schemas.microsoft.com/office/powerpoint/2010/main" val="2513362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451D-208E-5879-AA59-44032DD3E57E}"/>
              </a:ext>
            </a:extLst>
          </p:cNvPr>
          <p:cNvSpPr>
            <a:spLocks noGrp="1"/>
          </p:cNvSpPr>
          <p:nvPr>
            <p:ph type="title"/>
          </p:nvPr>
        </p:nvSpPr>
        <p:spPr/>
        <p:txBody>
          <a:bodyPr/>
          <a:lstStyle/>
          <a:p>
            <a:r>
              <a:rPr lang="en-US">
                <a:latin typeface="Aharoni"/>
                <a:cs typeface="Angsana New"/>
              </a:rPr>
              <a:t>What are Microaggressions ?</a:t>
            </a:r>
            <a:endParaRPr lang="en-US"/>
          </a:p>
        </p:txBody>
      </p:sp>
      <p:sp>
        <p:nvSpPr>
          <p:cNvPr id="3" name="Content Placeholder 2">
            <a:extLst>
              <a:ext uri="{FF2B5EF4-FFF2-40B4-BE49-F238E27FC236}">
                <a16:creationId xmlns:a16="http://schemas.microsoft.com/office/drawing/2014/main" id="{84E39951-F637-7475-2173-791716C2CFBD}"/>
              </a:ext>
            </a:extLst>
          </p:cNvPr>
          <p:cNvSpPr>
            <a:spLocks noGrp="1"/>
          </p:cNvSpPr>
          <p:nvPr>
            <p:ph idx="1"/>
          </p:nvPr>
        </p:nvSpPr>
        <p:spPr/>
        <p:txBody>
          <a:bodyPr vert="horz" lIns="91440" tIns="45720" rIns="91440" bIns="45720" rtlCol="0" anchor="t">
            <a:normAutofit/>
          </a:bodyPr>
          <a:lstStyle/>
          <a:p>
            <a:r>
              <a:rPr lang="en-US" dirty="0"/>
              <a:t>Micro-aggressions are subtle forms of discrimination that </a:t>
            </a:r>
            <a:r>
              <a:rPr lang="en-US" dirty="0" err="1"/>
              <a:t>marginalise</a:t>
            </a:r>
            <a:r>
              <a:rPr lang="en-US" dirty="0"/>
              <a:t> individuals based on their race, gender, sexuality or other aspects of their identity. </a:t>
            </a:r>
          </a:p>
          <a:p>
            <a:r>
              <a:rPr lang="en-US" dirty="0"/>
              <a:t>They usually take place within everyday interactions and occur in verbal and non-verbal communication or in actions.</a:t>
            </a:r>
          </a:p>
          <a:p>
            <a:pPr marL="0" indent="0">
              <a:buNone/>
            </a:pPr>
            <a:r>
              <a:rPr lang="en-US" dirty="0"/>
              <a:t>Examples:</a:t>
            </a:r>
          </a:p>
          <a:p>
            <a:pPr marL="0" indent="0">
              <a:buNone/>
            </a:pPr>
            <a:r>
              <a:rPr lang="en-US" dirty="0"/>
              <a:t>Making assumptions about someone's intelligence or abilities based on their race or asking inappropriate questions about their background. </a:t>
            </a:r>
            <a:r>
              <a:rPr lang="en-US"/>
              <a:t>E.g.</a:t>
            </a:r>
            <a:r>
              <a:rPr lang="en-US" dirty="0"/>
              <a:t> saying to a person of </a:t>
            </a:r>
            <a:r>
              <a:rPr lang="en-US" err="1"/>
              <a:t>colour</a:t>
            </a:r>
            <a:r>
              <a:rPr lang="en-US" dirty="0"/>
              <a:t> 'you speak perfect English'. </a:t>
            </a:r>
          </a:p>
          <a:p>
            <a:pPr marL="0" indent="0">
              <a:buNone/>
            </a:pPr>
            <a:r>
              <a:rPr lang="en-US" dirty="0"/>
              <a:t>Micro-aggressions are a reflection of 'implicit bias's (Stereotypes and prejudices that are outside the level of one's conscious awareness).    </a:t>
            </a:r>
          </a:p>
          <a:p>
            <a:pPr marL="0" indent="0">
              <a:buNone/>
            </a:pPr>
            <a:endParaRPr lang="en-US"/>
          </a:p>
          <a:p>
            <a:pPr marL="0" indent="0">
              <a:buNone/>
            </a:pPr>
            <a:endParaRPr lang="en-US"/>
          </a:p>
          <a:p>
            <a:endParaRPr lang="en-US"/>
          </a:p>
          <a:p>
            <a:endParaRPr lang="en-US"/>
          </a:p>
          <a:p>
            <a:endParaRPr lang="en-US"/>
          </a:p>
          <a:p>
            <a:endParaRPr lang="en-US"/>
          </a:p>
        </p:txBody>
      </p:sp>
    </p:spTree>
    <p:extLst>
      <p:ext uri="{BB962C8B-B14F-4D97-AF65-F5344CB8AC3E}">
        <p14:creationId xmlns:p14="http://schemas.microsoft.com/office/powerpoint/2010/main" val="709771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5548-06A9-C75A-7421-FFAB5F1407AE}"/>
              </a:ext>
            </a:extLst>
          </p:cNvPr>
          <p:cNvSpPr>
            <a:spLocks noGrp="1"/>
          </p:cNvSpPr>
          <p:nvPr>
            <p:ph type="title"/>
          </p:nvPr>
        </p:nvSpPr>
        <p:spPr/>
        <p:txBody>
          <a:bodyPr/>
          <a:lstStyle/>
          <a:p>
            <a:r>
              <a:rPr lang="en-US">
                <a:latin typeface="Aharoni"/>
                <a:cs typeface="Angsana New"/>
              </a:rPr>
              <a:t>Unconscious Bias</a:t>
            </a:r>
            <a:endParaRPr lang="en-US"/>
          </a:p>
        </p:txBody>
      </p:sp>
      <p:sp>
        <p:nvSpPr>
          <p:cNvPr id="3" name="Content Placeholder 2">
            <a:extLst>
              <a:ext uri="{FF2B5EF4-FFF2-40B4-BE49-F238E27FC236}">
                <a16:creationId xmlns:a16="http://schemas.microsoft.com/office/drawing/2014/main" id="{B4C450F2-6335-3C4E-92A6-C8EEFC3BDA40}"/>
              </a:ext>
            </a:extLst>
          </p:cNvPr>
          <p:cNvSpPr>
            <a:spLocks noGrp="1"/>
          </p:cNvSpPr>
          <p:nvPr>
            <p:ph idx="1"/>
          </p:nvPr>
        </p:nvSpPr>
        <p:spPr/>
        <p:txBody>
          <a:bodyPr vert="horz" lIns="91440" tIns="45720" rIns="91440" bIns="45720" rtlCol="0" anchor="t">
            <a:normAutofit/>
          </a:bodyPr>
          <a:lstStyle/>
          <a:p>
            <a:r>
              <a:rPr lang="en-US" dirty="0"/>
              <a:t>Unconscious bias refers to the preferences, stereotypes or judgements we make about others sometimes without realising we are doing it.   </a:t>
            </a:r>
          </a:p>
          <a:p>
            <a:r>
              <a:rPr lang="en-US" dirty="0"/>
              <a:t>Theses biases are usually formed based our own personal experiences, cultural upbringing, and social influences. </a:t>
            </a:r>
          </a:p>
          <a:p>
            <a:r>
              <a:rPr lang="en-US" dirty="0"/>
              <a:t>Unconscious bias usually takes place at a subconscious level, often contradicting our conscious beliefs and values.</a:t>
            </a:r>
          </a:p>
          <a:p>
            <a:r>
              <a:rPr lang="en-US" dirty="0"/>
              <a:t>For example: unconsciously associating certain races with positive or negative characteristics. </a:t>
            </a:r>
          </a:p>
          <a:p>
            <a:r>
              <a:rPr lang="en-US" dirty="0"/>
              <a:t>Extra Info : </a:t>
            </a:r>
            <a:r>
              <a:rPr lang="en-US" dirty="0">
                <a:ea typeface="+mn-lt"/>
                <a:cs typeface="+mn-lt"/>
                <a:hlinkClick r:id="rId2"/>
              </a:rPr>
              <a:t>12 Microaggression Examples—and How to Respond to Them | Trusted Since 1922 (rd.com)</a:t>
            </a:r>
            <a:endParaRPr lang="en-US" dirty="0"/>
          </a:p>
        </p:txBody>
      </p:sp>
    </p:spTree>
    <p:extLst>
      <p:ext uri="{BB962C8B-B14F-4D97-AF65-F5344CB8AC3E}">
        <p14:creationId xmlns:p14="http://schemas.microsoft.com/office/powerpoint/2010/main" val="991755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66D34-22C6-A2B2-5656-243E0F57725B}"/>
              </a:ext>
            </a:extLst>
          </p:cNvPr>
          <p:cNvSpPr>
            <a:spLocks noGrp="1"/>
          </p:cNvSpPr>
          <p:nvPr>
            <p:ph type="title"/>
          </p:nvPr>
        </p:nvSpPr>
        <p:spPr/>
        <p:txBody>
          <a:bodyPr/>
          <a:lstStyle/>
          <a:p>
            <a:r>
              <a:rPr lang="en-US">
                <a:latin typeface="Aharoni"/>
                <a:cs typeface="Angsana New"/>
              </a:rPr>
              <a:t>Lived Experiences </a:t>
            </a:r>
            <a:endParaRPr lang="en-US"/>
          </a:p>
        </p:txBody>
      </p:sp>
      <p:sp>
        <p:nvSpPr>
          <p:cNvPr id="3" name="Content Placeholder 2">
            <a:extLst>
              <a:ext uri="{FF2B5EF4-FFF2-40B4-BE49-F238E27FC236}">
                <a16:creationId xmlns:a16="http://schemas.microsoft.com/office/drawing/2014/main" id="{279A5121-A21E-9470-D49D-83CAF5AB2273}"/>
              </a:ext>
            </a:extLst>
          </p:cNvPr>
          <p:cNvSpPr>
            <a:spLocks noGrp="1"/>
          </p:cNvSpPr>
          <p:nvPr>
            <p:ph idx="1"/>
          </p:nvPr>
        </p:nvSpPr>
        <p:spPr/>
        <p:txBody>
          <a:bodyPr vert="horz" lIns="91440" tIns="45720" rIns="91440" bIns="45720" rtlCol="0" anchor="t">
            <a:normAutofit/>
          </a:bodyPr>
          <a:lstStyle/>
          <a:p>
            <a:r>
              <a:rPr lang="en-US" dirty="0"/>
              <a:t>Lived experience refers to the personal encounters and observations that individuals from marginalised racial or ethnic backgrounds have faced through their daily lives.</a:t>
            </a:r>
          </a:p>
          <a:p>
            <a:r>
              <a:rPr lang="en-US" dirty="0"/>
              <a:t>Lived experiences can vary widely, as they are shaped by an individual's unique circumstance and interactions</a:t>
            </a:r>
          </a:p>
          <a:p>
            <a:r>
              <a:rPr lang="en-US" dirty="0"/>
              <a:t>Examples of this are encountering racial slurs, being denied opportunities ,facing discriminatory practices in housing, employment, or education, and enduring stereotypes in social settings. </a:t>
            </a:r>
          </a:p>
          <a:p>
            <a:r>
              <a:rPr lang="en-US" dirty="0"/>
              <a:t>It is very important to respect these experiences and they contribute to shaping the perspectives of those who are involved for their future experiences allowing them to move forward in society    </a:t>
            </a:r>
          </a:p>
        </p:txBody>
      </p:sp>
    </p:spTree>
    <p:extLst>
      <p:ext uri="{BB962C8B-B14F-4D97-AF65-F5344CB8AC3E}">
        <p14:creationId xmlns:p14="http://schemas.microsoft.com/office/powerpoint/2010/main" val="221758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DE61B-168C-1FAB-8AC9-24856CC787F3}"/>
              </a:ext>
            </a:extLst>
          </p:cNvPr>
          <p:cNvSpPr>
            <a:spLocks noGrp="1"/>
          </p:cNvSpPr>
          <p:nvPr>
            <p:ph type="title"/>
          </p:nvPr>
        </p:nvSpPr>
        <p:spPr/>
        <p:txBody>
          <a:bodyPr/>
          <a:lstStyle/>
          <a:p>
            <a:r>
              <a:rPr lang="en-US">
                <a:latin typeface="Aharoni"/>
                <a:cs typeface="Angsana New"/>
              </a:rPr>
              <a:t>Lived Experiences Shared </a:t>
            </a:r>
            <a:endParaRPr lang="en-US"/>
          </a:p>
        </p:txBody>
      </p:sp>
      <p:sp>
        <p:nvSpPr>
          <p:cNvPr id="3" name="Content Placeholder 2">
            <a:extLst>
              <a:ext uri="{FF2B5EF4-FFF2-40B4-BE49-F238E27FC236}">
                <a16:creationId xmlns:a16="http://schemas.microsoft.com/office/drawing/2014/main" id="{4D092DB1-BEB7-B56C-3FE1-6FEA288C7021}"/>
              </a:ext>
            </a:extLst>
          </p:cNvPr>
          <p:cNvSpPr>
            <a:spLocks noGrp="1"/>
          </p:cNvSpPr>
          <p:nvPr>
            <p:ph idx="1"/>
          </p:nvPr>
        </p:nvSpPr>
        <p:spPr/>
        <p:txBody>
          <a:bodyPr vert="horz" lIns="91440" tIns="45720" rIns="91440" bIns="45720" rtlCol="0" anchor="t">
            <a:normAutofit/>
          </a:bodyPr>
          <a:lstStyle/>
          <a:p>
            <a:endParaRPr lang="en-US">
              <a:ea typeface="+mn-lt"/>
              <a:cs typeface="+mn-lt"/>
            </a:endParaRPr>
          </a:p>
          <a:p>
            <a:r>
              <a:rPr lang="en-US">
                <a:ea typeface="+mn-lt"/>
                <a:cs typeface="+mn-lt"/>
              </a:rPr>
              <a:t>Watch This :</a:t>
            </a:r>
          </a:p>
          <a:p>
            <a:r>
              <a:rPr lang="en-US">
                <a:ea typeface="+mn-lt"/>
                <a:cs typeface="+mn-lt"/>
                <a:hlinkClick r:id="rId2"/>
              </a:rPr>
              <a:t>We Asked People About Racism &amp; White Privilege In The UK - YouTube</a:t>
            </a:r>
            <a:endParaRPr lang="en-US"/>
          </a:p>
          <a:p>
            <a:endParaRPr lang="en-US"/>
          </a:p>
          <a:p>
            <a:endParaRPr lang="en-US"/>
          </a:p>
        </p:txBody>
      </p:sp>
    </p:spTree>
    <p:extLst>
      <p:ext uri="{BB962C8B-B14F-4D97-AF65-F5344CB8AC3E}">
        <p14:creationId xmlns:p14="http://schemas.microsoft.com/office/powerpoint/2010/main" val="411572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3DB24-D95F-1B68-BE50-D978B3AB3FC9}"/>
              </a:ext>
            </a:extLst>
          </p:cNvPr>
          <p:cNvSpPr>
            <a:spLocks noGrp="1"/>
          </p:cNvSpPr>
          <p:nvPr>
            <p:ph type="title"/>
          </p:nvPr>
        </p:nvSpPr>
        <p:spPr>
          <a:xfrm>
            <a:off x="709551" y="276061"/>
            <a:ext cx="10515600" cy="1088056"/>
          </a:xfrm>
        </p:spPr>
        <p:txBody>
          <a:bodyPr>
            <a:normAutofit/>
          </a:bodyPr>
          <a:lstStyle/>
          <a:p>
            <a:r>
              <a:rPr lang="en-US" sz="4000">
                <a:latin typeface="Aharoni"/>
                <a:cs typeface="Angsana New"/>
              </a:rPr>
              <a:t>Anti-Racist Wales Action Plan </a:t>
            </a:r>
            <a:endParaRPr lang="en-US" sz="4000"/>
          </a:p>
        </p:txBody>
      </p:sp>
      <p:sp>
        <p:nvSpPr>
          <p:cNvPr id="3" name="Content Placeholder 2">
            <a:extLst>
              <a:ext uri="{FF2B5EF4-FFF2-40B4-BE49-F238E27FC236}">
                <a16:creationId xmlns:a16="http://schemas.microsoft.com/office/drawing/2014/main" id="{46051865-5FED-F7B5-29F3-555C3FEB00D4}"/>
              </a:ext>
            </a:extLst>
          </p:cNvPr>
          <p:cNvSpPr>
            <a:spLocks noGrp="1"/>
          </p:cNvSpPr>
          <p:nvPr>
            <p:ph idx="1"/>
          </p:nvPr>
        </p:nvSpPr>
        <p:spPr>
          <a:xfrm>
            <a:off x="521526" y="1366903"/>
            <a:ext cx="11020300" cy="5403824"/>
          </a:xfrm>
        </p:spPr>
        <p:txBody>
          <a:bodyPr vert="horz" lIns="91440" tIns="45720" rIns="91440" bIns="45720" rtlCol="0" anchor="t">
            <a:normAutofit fontScale="62500" lnSpcReduction="20000"/>
          </a:bodyPr>
          <a:lstStyle/>
          <a:p>
            <a:pPr marL="342900" indent="-342900"/>
            <a:r>
              <a:rPr lang="en-US" dirty="0"/>
              <a:t>The Welsh Government are taking steps to ensure that Wales is an anti-racist nation by 2030. </a:t>
            </a:r>
          </a:p>
          <a:p>
            <a:pPr marL="342900" indent="-342900"/>
            <a:endParaRPr lang="en-US"/>
          </a:p>
          <a:p>
            <a:pPr marL="342900" indent="-342900"/>
            <a:r>
              <a:rPr lang="en-US" dirty="0"/>
              <a:t>We here at NPTC Group Of Colleges have formed our own Anti-Racist Action Plan. It is bespoke to us as an </a:t>
            </a:r>
            <a:r>
              <a:rPr lang="en-US" err="1"/>
              <a:t>organisation</a:t>
            </a:r>
            <a:r>
              <a:rPr lang="en-US" dirty="0"/>
              <a:t>. It is a detailed plan that has many actions to improve our </a:t>
            </a:r>
            <a:r>
              <a:rPr lang="en-US" dirty="0">
                <a:latin typeface="Avenir Next LT Pro"/>
                <a:cs typeface="Aharoni"/>
              </a:rPr>
              <a:t>organsiations</a:t>
            </a:r>
            <a:r>
              <a:rPr lang="en-US" dirty="0"/>
              <a:t> across 4 mains areas (referred to as the 4 c's) Curriculum, culture, communication and climate.</a:t>
            </a:r>
          </a:p>
          <a:p>
            <a:pPr marL="342900" indent="-342900"/>
            <a:endParaRPr lang="en-US"/>
          </a:p>
          <a:p>
            <a:pPr marL="342900" indent="-342900"/>
            <a:r>
              <a:rPr lang="en-US" dirty="0"/>
              <a:t>This involves looking and improving many areas such as amenities,, staff and student numbers from ethnic minorities in our college, including student and staff consultation suggesting where and how we can look to improve and training for both our students and staff.</a:t>
            </a:r>
          </a:p>
          <a:p>
            <a:pPr marL="0" indent="0">
              <a:buNone/>
            </a:pPr>
            <a:endParaRPr lang="en-US"/>
          </a:p>
          <a:p>
            <a:pPr marL="342900" indent="-342900"/>
            <a:r>
              <a:rPr lang="en-US" dirty="0"/>
              <a:t>The plan can be found on our website under Equal Opportunities pages as it was published 31st March 2023 or please click on the following :</a:t>
            </a:r>
          </a:p>
          <a:p>
            <a:pPr marL="342900" indent="-342900"/>
            <a:endParaRPr lang="en-US" sz="1900">
              <a:ea typeface="+mn-lt"/>
              <a:cs typeface="+mn-lt"/>
            </a:endParaRPr>
          </a:p>
          <a:p>
            <a:pPr marL="342900" indent="-342900"/>
            <a:r>
              <a:rPr lang="en-US" sz="1900" dirty="0">
                <a:ea typeface="+mn-lt"/>
                <a:cs typeface="+mn-lt"/>
                <a:hlinkClick r:id="rId2"/>
              </a:rPr>
              <a:t>https://www.nptcgroup.ac.uk/wp-content/uploads/2023/06/Anti-Racist-Action-Plan-2023-ENG.pdf</a:t>
            </a:r>
            <a:endParaRPr lang="en-US" sz="1900" dirty="0"/>
          </a:p>
          <a:p>
            <a:pPr marL="342900" indent="-342900"/>
            <a:endParaRPr lang="en-US" sz="1800"/>
          </a:p>
          <a:p>
            <a:pPr marL="342900" indent="-342900"/>
            <a:endParaRPr lang="en-US" sz="1400"/>
          </a:p>
          <a:p>
            <a:pPr marL="342900" indent="-342900"/>
            <a:endParaRPr lang="en-US" sz="1400"/>
          </a:p>
          <a:p>
            <a:pPr marL="0" indent="0">
              <a:buNone/>
            </a:pPr>
            <a:r>
              <a:rPr lang="en-US" sz="1600" dirty="0"/>
              <a:t>  </a:t>
            </a:r>
          </a:p>
          <a:p>
            <a:pPr marL="0" indent="0">
              <a:buNone/>
            </a:pPr>
            <a:endParaRPr lang="en-US" sz="1600"/>
          </a:p>
          <a:p>
            <a:pPr marL="0" indent="0">
              <a:buNone/>
            </a:pPr>
            <a:endParaRPr lang="en-US"/>
          </a:p>
          <a:p>
            <a:pPr marL="0" indent="0">
              <a:buNone/>
            </a:pPr>
            <a:r>
              <a:rPr lang="en-US" dirty="0"/>
              <a:t>  </a:t>
            </a:r>
          </a:p>
        </p:txBody>
      </p:sp>
    </p:spTree>
    <p:extLst>
      <p:ext uri="{BB962C8B-B14F-4D97-AF65-F5344CB8AC3E}">
        <p14:creationId xmlns:p14="http://schemas.microsoft.com/office/powerpoint/2010/main" val="2221788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97D31-E18E-59A4-EBBC-DCD86AC59A5B}"/>
              </a:ext>
            </a:extLst>
          </p:cNvPr>
          <p:cNvSpPr>
            <a:spLocks noGrp="1"/>
          </p:cNvSpPr>
          <p:nvPr>
            <p:ph type="title"/>
          </p:nvPr>
        </p:nvSpPr>
        <p:spPr/>
        <p:txBody>
          <a:bodyPr/>
          <a:lstStyle/>
          <a:p>
            <a:r>
              <a:rPr lang="en-US">
                <a:latin typeface="Aharoni"/>
                <a:cs typeface="Angsana New"/>
              </a:rPr>
              <a:t>White Privilege</a:t>
            </a:r>
            <a:endParaRPr lang="en-US"/>
          </a:p>
        </p:txBody>
      </p:sp>
      <p:sp>
        <p:nvSpPr>
          <p:cNvPr id="3" name="Content Placeholder 2">
            <a:extLst>
              <a:ext uri="{FF2B5EF4-FFF2-40B4-BE49-F238E27FC236}">
                <a16:creationId xmlns:a16="http://schemas.microsoft.com/office/drawing/2014/main" id="{AB11C6C6-1CB2-1528-3FC1-8BFA7CF8CEF8}"/>
              </a:ext>
            </a:extLst>
          </p:cNvPr>
          <p:cNvSpPr>
            <a:spLocks noGrp="1"/>
          </p:cNvSpPr>
          <p:nvPr>
            <p:ph idx="1"/>
          </p:nvPr>
        </p:nvSpPr>
        <p:spPr>
          <a:xfrm>
            <a:off x="689758" y="2128901"/>
            <a:ext cx="10515600" cy="4236087"/>
          </a:xfrm>
        </p:spPr>
        <p:txBody>
          <a:bodyPr vert="horz" lIns="91440" tIns="45720" rIns="91440" bIns="45720" rtlCol="0" anchor="t">
            <a:normAutofit/>
          </a:bodyPr>
          <a:lstStyle/>
          <a:p>
            <a:r>
              <a:rPr lang="en-US"/>
              <a:t>White Privilege refers to the societal advantages and benefits that people who are perceived to be white receive solely based on their race.</a:t>
            </a:r>
          </a:p>
          <a:p>
            <a:r>
              <a:rPr lang="en-US"/>
              <a:t>It often leads to unearned privileges and advantages that come from being part of the dominant racial group.</a:t>
            </a:r>
          </a:p>
          <a:p>
            <a:r>
              <a:rPr lang="en-US"/>
              <a:t>Examples of this can be: easier access to quality education, higher employment opportunities, better housing options and being treated more fairly within legal systems. Often the media present this privilege more positively and there is no fear of racial profiling or discrimination.</a:t>
            </a:r>
          </a:p>
          <a:p>
            <a:r>
              <a:rPr lang="en-US"/>
              <a:t>Watch this ! </a:t>
            </a:r>
            <a:r>
              <a:rPr lang="en-US">
                <a:ea typeface="+mn-lt"/>
                <a:cs typeface="+mn-lt"/>
                <a:hlinkClick r:id="rId2"/>
              </a:rPr>
              <a:t>https://www.youtube.com/watch?v=1I3wJ7pJUjg</a:t>
            </a:r>
          </a:p>
          <a:p>
            <a:endParaRPr lang="en-US"/>
          </a:p>
          <a:p>
            <a:endParaRPr lang="en-US"/>
          </a:p>
          <a:p>
            <a:endParaRPr lang="en-US"/>
          </a:p>
          <a:p>
            <a:endParaRPr lang="en-US"/>
          </a:p>
        </p:txBody>
      </p:sp>
    </p:spTree>
    <p:extLst>
      <p:ext uri="{BB962C8B-B14F-4D97-AF65-F5344CB8AC3E}">
        <p14:creationId xmlns:p14="http://schemas.microsoft.com/office/powerpoint/2010/main" val="2579172592"/>
      </p:ext>
    </p:extLst>
  </p:cSld>
  <p:clrMapOvr>
    <a:masterClrMapping/>
  </p:clrMapOvr>
</p:sld>
</file>

<file path=ppt/theme/theme1.xml><?xml version="1.0" encoding="utf-8"?>
<a:theme xmlns:a="http://schemas.openxmlformats.org/drawingml/2006/main" name="FadeVTI">
  <a:themeElements>
    <a:clrScheme name="gradient">
      <a:dk1>
        <a:sysClr val="windowText" lastClr="000000"/>
      </a:dk1>
      <a:lt1>
        <a:sysClr val="window" lastClr="FFFFFF"/>
      </a:lt1>
      <a:dk2>
        <a:srgbClr val="203040"/>
      </a:dk2>
      <a:lt2>
        <a:srgbClr val="ECF0F0"/>
      </a:lt2>
      <a:accent1>
        <a:srgbClr val="00BAC8"/>
      </a:accent1>
      <a:accent2>
        <a:srgbClr val="794DFF"/>
      </a:accent2>
      <a:accent3>
        <a:srgbClr val="00D17D"/>
      </a:accent3>
      <a:accent4>
        <a:srgbClr val="E69500"/>
      </a:accent4>
      <a:accent5>
        <a:srgbClr val="FE5D21"/>
      </a:accent5>
      <a:accent6>
        <a:srgbClr val="DA2A69"/>
      </a:accent6>
      <a:hlink>
        <a:srgbClr val="3E8FF1"/>
      </a:hlink>
      <a:folHlink>
        <a:srgbClr val="939393"/>
      </a:folHlink>
    </a:clrScheme>
    <a:fontScheme name="Custom 49">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deVTI" id="{1194088A-B135-4437-9FD8-7466BBC13A13}" vid="{B787DE2F-1995-45D8-A8E2-6B5CC521AC5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932</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Aharoni</vt:lpstr>
      <vt:lpstr>Arial</vt:lpstr>
      <vt:lpstr>Avenir Next LT Pro</vt:lpstr>
      <vt:lpstr>Calibri</vt:lpstr>
      <vt:lpstr>FadeVTI</vt:lpstr>
      <vt:lpstr>ANTI-RACISM </vt:lpstr>
      <vt:lpstr>What is Racism ?</vt:lpstr>
      <vt:lpstr> Use Of Appropriate Language</vt:lpstr>
      <vt:lpstr>What are Microaggressions ?</vt:lpstr>
      <vt:lpstr>Unconscious Bias</vt:lpstr>
      <vt:lpstr>Lived Experiences </vt:lpstr>
      <vt:lpstr>Lived Experiences Shared </vt:lpstr>
      <vt:lpstr>Anti-Racist Wales Action Plan </vt:lpstr>
      <vt:lpstr>White Privilege</vt:lpstr>
      <vt:lpstr>Short Quiz Together :</vt:lpstr>
      <vt:lpstr>EDI NPTC COLLEGE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Davison</dc:creator>
  <cp:lastModifiedBy>Anthony Davison</cp:lastModifiedBy>
  <cp:revision>30</cp:revision>
  <dcterms:created xsi:type="dcterms:W3CDTF">2023-09-29T09:07:55Z</dcterms:created>
  <dcterms:modified xsi:type="dcterms:W3CDTF">2024-10-17T10:15:46Z</dcterms:modified>
</cp:coreProperties>
</file>