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8288000" cy="10287000"/>
  <p:notesSz cx="6858000" cy="9144000"/>
  <p:embeddedFontLst>
    <p:embeddedFont>
      <p:font typeface="Poppins" panose="00000500000000000000" pitchFamily="2" charset="0"/>
      <p:regular r:id="rId19"/>
    </p:embeddedFont>
    <p:embeddedFont>
      <p:font typeface="Poppins Bold" panose="020B0604020202020204" charset="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822DEA-55D5-42B2-8DAF-C2357DA33CEC}" v="36" dt="2025-06-12T10:32:28.4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68" d="100"/>
          <a:sy n="68" d="100"/>
        </p:scale>
        <p:origin x="894" y="6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Craddock-Jones" userId="a7629d4a-b779-462e-9028-6c3f4cc7d525" providerId="ADAL" clId="{AD822DEA-55D5-42B2-8DAF-C2357DA33CEC}"/>
    <pc:docChg chg="undo redo custSel modSld">
      <pc:chgData name="James Craddock-Jones" userId="a7629d4a-b779-462e-9028-6c3f4cc7d525" providerId="ADAL" clId="{AD822DEA-55D5-42B2-8DAF-C2357DA33CEC}" dt="2025-06-12T10:56:42.266" v="191" actId="20577"/>
      <pc:docMkLst>
        <pc:docMk/>
      </pc:docMkLst>
      <pc:sldChg chg="modSp mod modTransition">
        <pc:chgData name="James Craddock-Jones" userId="a7629d4a-b779-462e-9028-6c3f4cc7d525" providerId="ADAL" clId="{AD822DEA-55D5-42B2-8DAF-C2357DA33CEC}" dt="2025-06-09T11:03:39.259" v="169" actId="1036"/>
        <pc:sldMkLst>
          <pc:docMk/>
          <pc:sldMk cId="0" sldId="256"/>
        </pc:sldMkLst>
        <pc:spChg chg="mod">
          <ac:chgData name="James Craddock-Jones" userId="a7629d4a-b779-462e-9028-6c3f4cc7d525" providerId="ADAL" clId="{AD822DEA-55D5-42B2-8DAF-C2357DA33CEC}" dt="2025-06-09T10:50:28.426" v="72" actId="1036"/>
          <ac:spMkLst>
            <pc:docMk/>
            <pc:sldMk cId="0" sldId="256"/>
            <ac:spMk id="21" creationId="{00000000-0000-0000-0000-000000000000}"/>
          </ac:spMkLst>
        </pc:spChg>
        <pc:spChg chg="mod">
          <ac:chgData name="James Craddock-Jones" userId="a7629d4a-b779-462e-9028-6c3f4cc7d525" providerId="ADAL" clId="{AD822DEA-55D5-42B2-8DAF-C2357DA33CEC}" dt="2025-06-09T10:50:47.523" v="75" actId="1035"/>
          <ac:spMkLst>
            <pc:docMk/>
            <pc:sldMk cId="0" sldId="256"/>
            <ac:spMk id="22" creationId="{00000000-0000-0000-0000-000000000000}"/>
          </ac:spMkLst>
        </pc:spChg>
        <pc:spChg chg="mod">
          <ac:chgData name="James Craddock-Jones" userId="a7629d4a-b779-462e-9028-6c3f4cc7d525" providerId="ADAL" clId="{AD822DEA-55D5-42B2-8DAF-C2357DA33CEC}" dt="2025-06-09T10:46:04.962" v="12" actId="3626"/>
          <ac:spMkLst>
            <pc:docMk/>
            <pc:sldMk cId="0" sldId="256"/>
            <ac:spMk id="23" creationId="{00000000-0000-0000-0000-000000000000}"/>
          </ac:spMkLst>
        </pc:spChg>
        <pc:grpChg chg="mod">
          <ac:chgData name="James Craddock-Jones" userId="a7629d4a-b779-462e-9028-6c3f4cc7d525" providerId="ADAL" clId="{AD822DEA-55D5-42B2-8DAF-C2357DA33CEC}" dt="2025-06-09T11:03:39.259" v="169" actId="1036"/>
          <ac:grpSpMkLst>
            <pc:docMk/>
            <pc:sldMk cId="0" sldId="256"/>
            <ac:grpSpMk id="2" creationId="{00000000-0000-0000-0000-000000000000}"/>
          </ac:grpSpMkLst>
        </pc:grpChg>
        <pc:grpChg chg="mod">
          <ac:chgData name="James Craddock-Jones" userId="a7629d4a-b779-462e-9028-6c3f4cc7d525" providerId="ADAL" clId="{AD822DEA-55D5-42B2-8DAF-C2357DA33CEC}" dt="2025-06-09T10:50:36.222" v="73" actId="14100"/>
          <ac:grpSpMkLst>
            <pc:docMk/>
            <pc:sldMk cId="0" sldId="256"/>
            <ac:grpSpMk id="4" creationId="{00000000-0000-0000-0000-000000000000}"/>
          </ac:grpSpMkLst>
        </pc:grpChg>
        <pc:grpChg chg="mod">
          <ac:chgData name="James Craddock-Jones" userId="a7629d4a-b779-462e-9028-6c3f4cc7d525" providerId="ADAL" clId="{AD822DEA-55D5-42B2-8DAF-C2357DA33CEC}" dt="2025-06-09T11:03:36.705" v="167" actId="14100"/>
          <ac:grpSpMkLst>
            <pc:docMk/>
            <pc:sldMk cId="0" sldId="256"/>
            <ac:grpSpMk id="7" creationId="{00000000-0000-0000-0000-000000000000}"/>
          </ac:grpSpMkLst>
        </pc:grpChg>
      </pc:sldChg>
      <pc:sldChg chg="modSp mod modTransition">
        <pc:chgData name="James Craddock-Jones" userId="a7629d4a-b779-462e-9028-6c3f4cc7d525" providerId="ADAL" clId="{AD822DEA-55D5-42B2-8DAF-C2357DA33CEC}" dt="2025-06-12T10:56:42.266" v="191" actId="20577"/>
        <pc:sldMkLst>
          <pc:docMk/>
          <pc:sldMk cId="0" sldId="257"/>
        </pc:sldMkLst>
        <pc:spChg chg="mod">
          <ac:chgData name="James Craddock-Jones" userId="a7629d4a-b779-462e-9028-6c3f4cc7d525" providerId="ADAL" clId="{AD822DEA-55D5-42B2-8DAF-C2357DA33CEC}" dt="2025-06-09T10:46:00.906" v="11" actId="3626"/>
          <ac:spMkLst>
            <pc:docMk/>
            <pc:sldMk cId="0" sldId="257"/>
            <ac:spMk id="7" creationId="{00000000-0000-0000-0000-000000000000}"/>
          </ac:spMkLst>
        </pc:spChg>
        <pc:spChg chg="mod">
          <ac:chgData name="James Craddock-Jones" userId="a7629d4a-b779-462e-9028-6c3f4cc7d525" providerId="ADAL" clId="{AD822DEA-55D5-42B2-8DAF-C2357DA33CEC}" dt="2025-06-12T10:56:42.266" v="191" actId="20577"/>
          <ac:spMkLst>
            <pc:docMk/>
            <pc:sldMk cId="0" sldId="257"/>
            <ac:spMk id="9" creationId="{00000000-0000-0000-0000-000000000000}"/>
          </ac:spMkLst>
        </pc:spChg>
      </pc:sldChg>
      <pc:sldChg chg="modSp mod modTransition">
        <pc:chgData name="James Craddock-Jones" userId="a7629d4a-b779-462e-9028-6c3f4cc7d525" providerId="ADAL" clId="{AD822DEA-55D5-42B2-8DAF-C2357DA33CEC}" dt="2025-06-12T10:32:05.429" v="177"/>
        <pc:sldMkLst>
          <pc:docMk/>
          <pc:sldMk cId="0" sldId="258"/>
        </pc:sldMkLst>
        <pc:spChg chg="mod">
          <ac:chgData name="James Craddock-Jones" userId="a7629d4a-b779-462e-9028-6c3f4cc7d525" providerId="ADAL" clId="{AD822DEA-55D5-42B2-8DAF-C2357DA33CEC}" dt="2025-06-09T10:51:38.543" v="76" actId="1076"/>
          <ac:spMkLst>
            <pc:docMk/>
            <pc:sldMk cId="0" sldId="258"/>
            <ac:spMk id="10" creationId="{00000000-0000-0000-0000-000000000000}"/>
          </ac:spMkLst>
        </pc:spChg>
        <pc:spChg chg="mod">
          <ac:chgData name="James Craddock-Jones" userId="a7629d4a-b779-462e-9028-6c3f4cc7d525" providerId="ADAL" clId="{AD822DEA-55D5-42B2-8DAF-C2357DA33CEC}" dt="2025-06-09T10:45:57.914" v="10" actId="3626"/>
          <ac:spMkLst>
            <pc:docMk/>
            <pc:sldMk cId="0" sldId="258"/>
            <ac:spMk id="14" creationId="{00000000-0000-0000-0000-000000000000}"/>
          </ac:spMkLst>
        </pc:spChg>
      </pc:sldChg>
      <pc:sldChg chg="modSp mod modTransition">
        <pc:chgData name="James Craddock-Jones" userId="a7629d4a-b779-462e-9028-6c3f4cc7d525" providerId="ADAL" clId="{AD822DEA-55D5-42B2-8DAF-C2357DA33CEC}" dt="2025-06-12T10:32:06.802" v="178"/>
        <pc:sldMkLst>
          <pc:docMk/>
          <pc:sldMk cId="0" sldId="259"/>
        </pc:sldMkLst>
        <pc:spChg chg="mod">
          <ac:chgData name="James Craddock-Jones" userId="a7629d4a-b779-462e-9028-6c3f4cc7d525" providerId="ADAL" clId="{AD822DEA-55D5-42B2-8DAF-C2357DA33CEC}" dt="2025-06-09T10:45:52.303" v="9" actId="3626"/>
          <ac:spMkLst>
            <pc:docMk/>
            <pc:sldMk cId="0" sldId="259"/>
            <ac:spMk id="23" creationId="{00000000-0000-0000-0000-000000000000}"/>
          </ac:spMkLst>
        </pc:spChg>
      </pc:sldChg>
      <pc:sldChg chg="modSp mod modTransition">
        <pc:chgData name="James Craddock-Jones" userId="a7629d4a-b779-462e-9028-6c3f4cc7d525" providerId="ADAL" clId="{AD822DEA-55D5-42B2-8DAF-C2357DA33CEC}" dt="2025-06-09T10:47:52.826" v="25"/>
        <pc:sldMkLst>
          <pc:docMk/>
          <pc:sldMk cId="0" sldId="260"/>
        </pc:sldMkLst>
        <pc:spChg chg="mod">
          <ac:chgData name="James Craddock-Jones" userId="a7629d4a-b779-462e-9028-6c3f4cc7d525" providerId="ADAL" clId="{AD822DEA-55D5-42B2-8DAF-C2357DA33CEC}" dt="2025-06-09T10:45:41.058" v="8" actId="3626"/>
          <ac:spMkLst>
            <pc:docMk/>
            <pc:sldMk cId="0" sldId="260"/>
            <ac:spMk id="15" creationId="{00000000-0000-0000-0000-000000000000}"/>
          </ac:spMkLst>
        </pc:spChg>
      </pc:sldChg>
      <pc:sldChg chg="modSp mod modTransition">
        <pc:chgData name="James Craddock-Jones" userId="a7629d4a-b779-462e-9028-6c3f4cc7d525" providerId="ADAL" clId="{AD822DEA-55D5-42B2-8DAF-C2357DA33CEC}" dt="2025-06-09T10:53:10.067" v="79"/>
        <pc:sldMkLst>
          <pc:docMk/>
          <pc:sldMk cId="0" sldId="261"/>
        </pc:sldMkLst>
        <pc:spChg chg="mod">
          <ac:chgData name="James Craddock-Jones" userId="a7629d4a-b779-462e-9028-6c3f4cc7d525" providerId="ADAL" clId="{AD822DEA-55D5-42B2-8DAF-C2357DA33CEC}" dt="2025-06-09T10:52:55.660" v="78" actId="108"/>
          <ac:spMkLst>
            <pc:docMk/>
            <pc:sldMk cId="0" sldId="261"/>
            <ac:spMk id="15" creationId="{00000000-0000-0000-0000-000000000000}"/>
          </ac:spMkLst>
        </pc:spChg>
      </pc:sldChg>
      <pc:sldChg chg="modTransition">
        <pc:chgData name="James Craddock-Jones" userId="a7629d4a-b779-462e-9028-6c3f4cc7d525" providerId="ADAL" clId="{AD822DEA-55D5-42B2-8DAF-C2357DA33CEC}" dt="2025-06-12T10:32:11.729" v="179"/>
        <pc:sldMkLst>
          <pc:docMk/>
          <pc:sldMk cId="0" sldId="262"/>
        </pc:sldMkLst>
      </pc:sldChg>
      <pc:sldChg chg="modTransition">
        <pc:chgData name="James Craddock-Jones" userId="a7629d4a-b779-462e-9028-6c3f4cc7d525" providerId="ADAL" clId="{AD822DEA-55D5-42B2-8DAF-C2357DA33CEC}" dt="2025-06-12T10:32:20.351" v="181"/>
        <pc:sldMkLst>
          <pc:docMk/>
          <pc:sldMk cId="0" sldId="263"/>
        </pc:sldMkLst>
      </pc:sldChg>
      <pc:sldChg chg="modTransition">
        <pc:chgData name="James Craddock-Jones" userId="a7629d4a-b779-462e-9028-6c3f4cc7d525" providerId="ADAL" clId="{AD822DEA-55D5-42B2-8DAF-C2357DA33CEC}" dt="2025-06-12T10:32:24.288" v="182"/>
        <pc:sldMkLst>
          <pc:docMk/>
          <pc:sldMk cId="0" sldId="264"/>
        </pc:sldMkLst>
      </pc:sldChg>
      <pc:sldChg chg="modSp mod modTransition">
        <pc:chgData name="James Craddock-Jones" userId="a7629d4a-b779-462e-9028-6c3f4cc7d525" providerId="ADAL" clId="{AD822DEA-55D5-42B2-8DAF-C2357DA33CEC}" dt="2025-06-12T10:32:24.288" v="182"/>
        <pc:sldMkLst>
          <pc:docMk/>
          <pc:sldMk cId="0" sldId="265"/>
        </pc:sldMkLst>
        <pc:spChg chg="mod">
          <ac:chgData name="James Craddock-Jones" userId="a7629d4a-b779-462e-9028-6c3f4cc7d525" providerId="ADAL" clId="{AD822DEA-55D5-42B2-8DAF-C2357DA33CEC}" dt="2025-06-09T10:56:03.880" v="97" actId="20577"/>
          <ac:spMkLst>
            <pc:docMk/>
            <pc:sldMk cId="0" sldId="265"/>
            <ac:spMk id="11" creationId="{00000000-0000-0000-0000-000000000000}"/>
          </ac:spMkLst>
        </pc:spChg>
      </pc:sldChg>
      <pc:sldChg chg="modSp mod modTransition">
        <pc:chgData name="James Craddock-Jones" userId="a7629d4a-b779-462e-9028-6c3f4cc7d525" providerId="ADAL" clId="{AD822DEA-55D5-42B2-8DAF-C2357DA33CEC}" dt="2025-06-12T10:32:24.288" v="182"/>
        <pc:sldMkLst>
          <pc:docMk/>
          <pc:sldMk cId="0" sldId="266"/>
        </pc:sldMkLst>
        <pc:spChg chg="mod">
          <ac:chgData name="James Craddock-Jones" userId="a7629d4a-b779-462e-9028-6c3f4cc7d525" providerId="ADAL" clId="{AD822DEA-55D5-42B2-8DAF-C2357DA33CEC}" dt="2025-06-09T10:56:25.544" v="116" actId="20577"/>
          <ac:spMkLst>
            <pc:docMk/>
            <pc:sldMk cId="0" sldId="266"/>
            <ac:spMk id="11" creationId="{00000000-0000-0000-0000-000000000000}"/>
          </ac:spMkLst>
        </pc:spChg>
        <pc:spChg chg="mod">
          <ac:chgData name="James Craddock-Jones" userId="a7629d4a-b779-462e-9028-6c3f4cc7d525" providerId="ADAL" clId="{AD822DEA-55D5-42B2-8DAF-C2357DA33CEC}" dt="2025-06-09T11:04:19.836" v="172" actId="20577"/>
          <ac:spMkLst>
            <pc:docMk/>
            <pc:sldMk cId="0" sldId="266"/>
            <ac:spMk id="14" creationId="{00000000-0000-0000-0000-000000000000}"/>
          </ac:spMkLst>
        </pc:spChg>
      </pc:sldChg>
      <pc:sldChg chg="modSp mod modTransition">
        <pc:chgData name="James Craddock-Jones" userId="a7629d4a-b779-462e-9028-6c3f4cc7d525" providerId="ADAL" clId="{AD822DEA-55D5-42B2-8DAF-C2357DA33CEC}" dt="2025-06-12T10:32:24.288" v="182"/>
        <pc:sldMkLst>
          <pc:docMk/>
          <pc:sldMk cId="0" sldId="267"/>
        </pc:sldMkLst>
        <pc:spChg chg="mod">
          <ac:chgData name="James Craddock-Jones" userId="a7629d4a-b779-462e-9028-6c3f4cc7d525" providerId="ADAL" clId="{AD822DEA-55D5-42B2-8DAF-C2357DA33CEC}" dt="2025-06-09T10:56:36.543" v="127" actId="20577"/>
          <ac:spMkLst>
            <pc:docMk/>
            <pc:sldMk cId="0" sldId="267"/>
            <ac:spMk id="11" creationId="{00000000-0000-0000-0000-000000000000}"/>
          </ac:spMkLst>
        </pc:spChg>
        <pc:spChg chg="mod">
          <ac:chgData name="James Craddock-Jones" userId="a7629d4a-b779-462e-9028-6c3f4cc7d525" providerId="ADAL" clId="{AD822DEA-55D5-42B2-8DAF-C2357DA33CEC}" dt="2025-06-09T11:04:27.889" v="175"/>
          <ac:spMkLst>
            <pc:docMk/>
            <pc:sldMk cId="0" sldId="267"/>
            <ac:spMk id="16" creationId="{00000000-0000-0000-0000-000000000000}"/>
          </ac:spMkLst>
        </pc:spChg>
      </pc:sldChg>
      <pc:sldChg chg="modSp mod modTransition">
        <pc:chgData name="James Craddock-Jones" userId="a7629d4a-b779-462e-9028-6c3f4cc7d525" providerId="ADAL" clId="{AD822DEA-55D5-42B2-8DAF-C2357DA33CEC}" dt="2025-06-12T10:32:24.288" v="182"/>
        <pc:sldMkLst>
          <pc:docMk/>
          <pc:sldMk cId="0" sldId="268"/>
        </pc:sldMkLst>
        <pc:spChg chg="mod">
          <ac:chgData name="James Craddock-Jones" userId="a7629d4a-b779-462e-9028-6c3f4cc7d525" providerId="ADAL" clId="{AD822DEA-55D5-42B2-8DAF-C2357DA33CEC}" dt="2025-06-09T10:56:49.145" v="132" actId="20577"/>
          <ac:spMkLst>
            <pc:docMk/>
            <pc:sldMk cId="0" sldId="268"/>
            <ac:spMk id="11" creationId="{00000000-0000-0000-0000-000000000000}"/>
          </ac:spMkLst>
        </pc:spChg>
      </pc:sldChg>
      <pc:sldChg chg="modSp mod modTransition">
        <pc:chgData name="James Craddock-Jones" userId="a7629d4a-b779-462e-9028-6c3f4cc7d525" providerId="ADAL" clId="{AD822DEA-55D5-42B2-8DAF-C2357DA33CEC}" dt="2025-06-12T10:32:28.451" v="183"/>
        <pc:sldMkLst>
          <pc:docMk/>
          <pc:sldMk cId="0" sldId="269"/>
        </pc:sldMkLst>
        <pc:spChg chg="mod">
          <ac:chgData name="James Craddock-Jones" userId="a7629d4a-b779-462e-9028-6c3f4cc7d525" providerId="ADAL" clId="{AD822DEA-55D5-42B2-8DAF-C2357DA33CEC}" dt="2025-06-09T10:56:57.637" v="143" actId="20577"/>
          <ac:spMkLst>
            <pc:docMk/>
            <pc:sldMk cId="0" sldId="269"/>
            <ac:spMk id="11" creationId="{00000000-0000-0000-0000-000000000000}"/>
          </ac:spMkLst>
        </pc:spChg>
      </pc:sldChg>
      <pc:sldChg chg="modSp mod modTransition">
        <pc:chgData name="James Craddock-Jones" userId="a7629d4a-b779-462e-9028-6c3f4cc7d525" providerId="ADAL" clId="{AD822DEA-55D5-42B2-8DAF-C2357DA33CEC}" dt="2025-06-12T10:32:28.451" v="183"/>
        <pc:sldMkLst>
          <pc:docMk/>
          <pc:sldMk cId="0" sldId="270"/>
        </pc:sldMkLst>
        <pc:spChg chg="mod">
          <ac:chgData name="James Craddock-Jones" userId="a7629d4a-b779-462e-9028-6c3f4cc7d525" providerId="ADAL" clId="{AD822DEA-55D5-42B2-8DAF-C2357DA33CEC}" dt="2025-06-09T11:03:34.967" v="161" actId="20577"/>
          <ac:spMkLst>
            <pc:docMk/>
            <pc:sldMk cId="0" sldId="270"/>
            <ac:spMk id="11" creationId="{00000000-0000-0000-0000-000000000000}"/>
          </ac:spMkLst>
        </pc:spChg>
      </pc:sldChg>
      <pc:sldChg chg="modTransition">
        <pc:chgData name="James Craddock-Jones" userId="a7629d4a-b779-462e-9028-6c3f4cc7d525" providerId="ADAL" clId="{AD822DEA-55D5-42B2-8DAF-C2357DA33CEC}" dt="2025-06-12T10:32:28.451" v="183"/>
        <pc:sldMkLst>
          <pc:docMk/>
          <pc:sldMk cId="0" sldId="271"/>
        </pc:sldMkLst>
      </pc:sldChg>
      <pc:sldChg chg="modSp mod modTransition">
        <pc:chgData name="James Craddock-Jones" userId="a7629d4a-b779-462e-9028-6c3f4cc7d525" providerId="ADAL" clId="{AD822DEA-55D5-42B2-8DAF-C2357DA33CEC}" dt="2025-06-12T10:32:28.451" v="183"/>
        <pc:sldMkLst>
          <pc:docMk/>
          <pc:sldMk cId="0" sldId="272"/>
        </pc:sldMkLst>
        <pc:spChg chg="mod">
          <ac:chgData name="James Craddock-Jones" userId="a7629d4a-b779-462e-9028-6c3f4cc7d525" providerId="ADAL" clId="{AD822DEA-55D5-42B2-8DAF-C2357DA33CEC}" dt="2025-06-09T10:48:41.756" v="37" actId="33524"/>
          <ac:spMkLst>
            <pc:docMk/>
            <pc:sldMk cId="0" sldId="272"/>
            <ac:spMk id="9" creationId="{00000000-0000-0000-0000-000000000000}"/>
          </ac:spMkLst>
        </pc:spChg>
        <pc:spChg chg="mod">
          <ac:chgData name="James Craddock-Jones" userId="a7629d4a-b779-462e-9028-6c3f4cc7d525" providerId="ADAL" clId="{AD822DEA-55D5-42B2-8DAF-C2357DA33CEC}" dt="2025-06-09T10:45:19.243" v="5" actId="3626"/>
          <ac:spMkLst>
            <pc:docMk/>
            <pc:sldMk cId="0" sldId="272"/>
            <ac:spMk id="1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hyperlink" Target="https://www.nptcgroup.ac.uk"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hyperlink" Target="tel:03308188100" TargetMode="External"/><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nptcgroup.ac.uk"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nptcgroup.ac.uk" TargetMode="Externa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hyperlink" Target="https://www.nptcgroup.ac.uk" TargetMode="Externa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hyperlink" Target="https://www.nptcgroup.ac.uk" TargetMode="External"/><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nptcgroup.ac.uk" TargetMode="External"/><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12026"/>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8053822"/>
            <a:chOff x="0" y="0"/>
            <a:chExt cx="24384000" cy="10738429"/>
          </a:xfrm>
        </p:grpSpPr>
        <p:pic>
          <p:nvPicPr>
            <p:cNvPr id="3" name="Picture 3"/>
            <p:cNvPicPr>
              <a:picLocks noChangeAspect="1"/>
            </p:cNvPicPr>
            <p:nvPr/>
          </p:nvPicPr>
          <p:blipFill>
            <a:blip r:embed="rId2">
              <a:alphaModFix amt="30000"/>
            </a:blip>
            <a:srcRect t="20640" b="20640"/>
            <a:stretch>
              <a:fillRect/>
            </a:stretch>
          </p:blipFill>
          <p:spPr>
            <a:xfrm>
              <a:off x="0" y="0"/>
              <a:ext cx="24384000" cy="10738429"/>
            </a:xfrm>
            <a:prstGeom prst="rect">
              <a:avLst/>
            </a:prstGeom>
          </p:spPr>
        </p:pic>
      </p:grpSp>
      <p:grpSp>
        <p:nvGrpSpPr>
          <p:cNvPr id="4" name="Group 4"/>
          <p:cNvGrpSpPr/>
          <p:nvPr/>
        </p:nvGrpSpPr>
        <p:grpSpPr>
          <a:xfrm>
            <a:off x="0" y="3704540"/>
            <a:ext cx="4191000" cy="2056765"/>
            <a:chOff x="0" y="0"/>
            <a:chExt cx="1200150" cy="541699"/>
          </a:xfrm>
        </p:grpSpPr>
        <p:sp>
          <p:nvSpPr>
            <p:cNvPr id="5" name="Freeform 5"/>
            <p:cNvSpPr/>
            <p:nvPr/>
          </p:nvSpPr>
          <p:spPr>
            <a:xfrm>
              <a:off x="0" y="0"/>
              <a:ext cx="1200150" cy="541699"/>
            </a:xfrm>
            <a:custGeom>
              <a:avLst/>
              <a:gdLst/>
              <a:ahLst/>
              <a:cxnLst/>
              <a:rect l="l" t="t" r="r" b="b"/>
              <a:pathLst>
                <a:path w="1200150" h="541699">
                  <a:moveTo>
                    <a:pt x="0" y="0"/>
                  </a:moveTo>
                  <a:lnTo>
                    <a:pt x="1200150" y="0"/>
                  </a:lnTo>
                  <a:lnTo>
                    <a:pt x="1200150" y="541699"/>
                  </a:lnTo>
                  <a:lnTo>
                    <a:pt x="0" y="541699"/>
                  </a:lnTo>
                  <a:close/>
                </a:path>
              </a:pathLst>
            </a:custGeom>
            <a:solidFill>
              <a:srgbClr val="EC1D51"/>
            </a:solidFill>
          </p:spPr>
          <p:txBody>
            <a:bodyPr/>
            <a:lstStyle/>
            <a:p>
              <a:endParaRPr lang="en-GB"/>
            </a:p>
          </p:txBody>
        </p:sp>
        <p:sp>
          <p:nvSpPr>
            <p:cNvPr id="6" name="TextBox 6"/>
            <p:cNvSpPr txBox="1"/>
            <p:nvPr/>
          </p:nvSpPr>
          <p:spPr>
            <a:xfrm>
              <a:off x="0" y="-57150"/>
              <a:ext cx="1200150" cy="598849"/>
            </a:xfrm>
            <a:prstGeom prst="rect">
              <a:avLst/>
            </a:prstGeom>
          </p:spPr>
          <p:txBody>
            <a:bodyPr lIns="50800" tIns="50800" rIns="50800" bIns="50800" rtlCol="0" anchor="ctr"/>
            <a:lstStyle/>
            <a:p>
              <a:pPr algn="ctr">
                <a:lnSpc>
                  <a:spcPts val="2659"/>
                </a:lnSpc>
                <a:spcBef>
                  <a:spcPct val="0"/>
                </a:spcBef>
              </a:pPr>
              <a:endParaRPr/>
            </a:p>
          </p:txBody>
        </p:sp>
      </p:grpSp>
      <p:grpSp>
        <p:nvGrpSpPr>
          <p:cNvPr id="7" name="Group 7"/>
          <p:cNvGrpSpPr/>
          <p:nvPr/>
        </p:nvGrpSpPr>
        <p:grpSpPr>
          <a:xfrm>
            <a:off x="1" y="5997057"/>
            <a:ext cx="9905999" cy="2056765"/>
            <a:chOff x="0" y="0"/>
            <a:chExt cx="2646121" cy="541699"/>
          </a:xfrm>
        </p:grpSpPr>
        <p:sp>
          <p:nvSpPr>
            <p:cNvPr id="8" name="Freeform 8"/>
            <p:cNvSpPr/>
            <p:nvPr/>
          </p:nvSpPr>
          <p:spPr>
            <a:xfrm>
              <a:off x="0" y="0"/>
              <a:ext cx="2646121" cy="541699"/>
            </a:xfrm>
            <a:custGeom>
              <a:avLst/>
              <a:gdLst/>
              <a:ahLst/>
              <a:cxnLst/>
              <a:rect l="l" t="t" r="r" b="b"/>
              <a:pathLst>
                <a:path w="2646121" h="541699">
                  <a:moveTo>
                    <a:pt x="0" y="0"/>
                  </a:moveTo>
                  <a:lnTo>
                    <a:pt x="2646121" y="0"/>
                  </a:lnTo>
                  <a:lnTo>
                    <a:pt x="2646121" y="541699"/>
                  </a:lnTo>
                  <a:lnTo>
                    <a:pt x="0" y="541699"/>
                  </a:lnTo>
                  <a:close/>
                </a:path>
              </a:pathLst>
            </a:custGeom>
            <a:solidFill>
              <a:srgbClr val="EC1D51"/>
            </a:solidFill>
          </p:spPr>
          <p:txBody>
            <a:bodyPr/>
            <a:lstStyle/>
            <a:p>
              <a:endParaRPr lang="en-GB"/>
            </a:p>
          </p:txBody>
        </p:sp>
        <p:sp>
          <p:nvSpPr>
            <p:cNvPr id="9" name="TextBox 9"/>
            <p:cNvSpPr txBox="1"/>
            <p:nvPr/>
          </p:nvSpPr>
          <p:spPr>
            <a:xfrm>
              <a:off x="0" y="-57150"/>
              <a:ext cx="2646121" cy="598849"/>
            </a:xfrm>
            <a:prstGeom prst="rect">
              <a:avLst/>
            </a:prstGeom>
          </p:spPr>
          <p:txBody>
            <a:bodyPr lIns="50800" tIns="50800" rIns="50800" bIns="50800" rtlCol="0" anchor="ctr"/>
            <a:lstStyle/>
            <a:p>
              <a:pPr algn="ctr">
                <a:lnSpc>
                  <a:spcPts val="2659"/>
                </a:lnSpc>
                <a:spcBef>
                  <a:spcPct val="0"/>
                </a:spcBef>
              </a:pPr>
              <a:endParaRPr/>
            </a:p>
          </p:txBody>
        </p:sp>
      </p:grpSp>
      <p:sp>
        <p:nvSpPr>
          <p:cNvPr id="10" name="AutoShape 10"/>
          <p:cNvSpPr/>
          <p:nvPr/>
        </p:nvSpPr>
        <p:spPr>
          <a:xfrm>
            <a:off x="13360218" y="9083040"/>
            <a:ext cx="1888212" cy="0"/>
          </a:xfrm>
          <a:prstGeom prst="line">
            <a:avLst/>
          </a:prstGeom>
          <a:ln w="47625" cap="flat">
            <a:solidFill>
              <a:srgbClr val="FFFFFF"/>
            </a:solidFill>
            <a:prstDash val="solid"/>
            <a:headEnd type="none" w="sm" len="sm"/>
            <a:tailEnd type="arrow" w="med" len="sm"/>
          </a:ln>
        </p:spPr>
        <p:txBody>
          <a:bodyPr/>
          <a:lstStyle/>
          <a:p>
            <a:endParaRPr lang="en-GB"/>
          </a:p>
        </p:txBody>
      </p:sp>
      <p:grpSp>
        <p:nvGrpSpPr>
          <p:cNvPr id="11" name="Group 11"/>
          <p:cNvGrpSpPr/>
          <p:nvPr/>
        </p:nvGrpSpPr>
        <p:grpSpPr>
          <a:xfrm>
            <a:off x="17096060" y="992794"/>
            <a:ext cx="163240" cy="158457"/>
            <a:chOff x="0" y="0"/>
            <a:chExt cx="159347" cy="154679"/>
          </a:xfrm>
        </p:grpSpPr>
        <p:sp>
          <p:nvSpPr>
            <p:cNvPr id="12" name="Freeform 12"/>
            <p:cNvSpPr/>
            <p:nvPr/>
          </p:nvSpPr>
          <p:spPr>
            <a:xfrm>
              <a:off x="0" y="0"/>
              <a:ext cx="159347" cy="154679"/>
            </a:xfrm>
            <a:custGeom>
              <a:avLst/>
              <a:gdLst/>
              <a:ahLst/>
              <a:cxnLst/>
              <a:rect l="l" t="t" r="r" b="b"/>
              <a:pathLst>
                <a:path w="159347" h="154679">
                  <a:moveTo>
                    <a:pt x="0" y="0"/>
                  </a:moveTo>
                  <a:lnTo>
                    <a:pt x="159347" y="0"/>
                  </a:lnTo>
                  <a:lnTo>
                    <a:pt x="159347" y="154679"/>
                  </a:lnTo>
                  <a:lnTo>
                    <a:pt x="0" y="154679"/>
                  </a:lnTo>
                  <a:close/>
                </a:path>
              </a:pathLst>
            </a:custGeom>
            <a:solidFill>
              <a:srgbClr val="FFFFFF"/>
            </a:solidFill>
          </p:spPr>
          <p:txBody>
            <a:bodyPr/>
            <a:lstStyle/>
            <a:p>
              <a:endParaRPr lang="en-GB"/>
            </a:p>
          </p:txBody>
        </p:sp>
        <p:sp>
          <p:nvSpPr>
            <p:cNvPr id="13" name="TextBox 13"/>
            <p:cNvSpPr txBox="1"/>
            <p:nvPr/>
          </p:nvSpPr>
          <p:spPr>
            <a:xfrm>
              <a:off x="0" y="-66675"/>
              <a:ext cx="159347" cy="221354"/>
            </a:xfrm>
            <a:prstGeom prst="rect">
              <a:avLst/>
            </a:prstGeom>
          </p:spPr>
          <p:txBody>
            <a:bodyPr lIns="50800" tIns="50800" rIns="50800" bIns="50800" rtlCol="0" anchor="ctr"/>
            <a:lstStyle/>
            <a:p>
              <a:pPr algn="ctr">
                <a:lnSpc>
                  <a:spcPts val="3359"/>
                </a:lnSpc>
              </a:pPr>
              <a:endParaRPr/>
            </a:p>
          </p:txBody>
        </p:sp>
      </p:grpSp>
      <p:grpSp>
        <p:nvGrpSpPr>
          <p:cNvPr id="14" name="Group 14"/>
          <p:cNvGrpSpPr/>
          <p:nvPr/>
        </p:nvGrpSpPr>
        <p:grpSpPr>
          <a:xfrm>
            <a:off x="16820531" y="992794"/>
            <a:ext cx="163240" cy="158457"/>
            <a:chOff x="0" y="0"/>
            <a:chExt cx="159347" cy="154679"/>
          </a:xfrm>
        </p:grpSpPr>
        <p:sp>
          <p:nvSpPr>
            <p:cNvPr id="15" name="Freeform 15"/>
            <p:cNvSpPr/>
            <p:nvPr/>
          </p:nvSpPr>
          <p:spPr>
            <a:xfrm>
              <a:off x="0" y="0"/>
              <a:ext cx="159347" cy="154679"/>
            </a:xfrm>
            <a:custGeom>
              <a:avLst/>
              <a:gdLst/>
              <a:ahLst/>
              <a:cxnLst/>
              <a:rect l="l" t="t" r="r" b="b"/>
              <a:pathLst>
                <a:path w="159347" h="154679">
                  <a:moveTo>
                    <a:pt x="0" y="0"/>
                  </a:moveTo>
                  <a:lnTo>
                    <a:pt x="159347" y="0"/>
                  </a:lnTo>
                  <a:lnTo>
                    <a:pt x="159347" y="154679"/>
                  </a:lnTo>
                  <a:lnTo>
                    <a:pt x="0" y="154679"/>
                  </a:lnTo>
                  <a:close/>
                </a:path>
              </a:pathLst>
            </a:custGeom>
            <a:solidFill>
              <a:srgbClr val="FFFFFF"/>
            </a:solidFill>
          </p:spPr>
          <p:txBody>
            <a:bodyPr/>
            <a:lstStyle/>
            <a:p>
              <a:endParaRPr lang="en-GB"/>
            </a:p>
          </p:txBody>
        </p:sp>
        <p:sp>
          <p:nvSpPr>
            <p:cNvPr id="16" name="TextBox 16"/>
            <p:cNvSpPr txBox="1"/>
            <p:nvPr/>
          </p:nvSpPr>
          <p:spPr>
            <a:xfrm>
              <a:off x="0" y="-66675"/>
              <a:ext cx="159347" cy="221354"/>
            </a:xfrm>
            <a:prstGeom prst="rect">
              <a:avLst/>
            </a:prstGeom>
          </p:spPr>
          <p:txBody>
            <a:bodyPr lIns="50800" tIns="50800" rIns="50800" bIns="50800" rtlCol="0" anchor="ctr"/>
            <a:lstStyle/>
            <a:p>
              <a:pPr algn="ctr">
                <a:lnSpc>
                  <a:spcPts val="3359"/>
                </a:lnSpc>
              </a:pPr>
              <a:endParaRPr/>
            </a:p>
          </p:txBody>
        </p:sp>
      </p:grpSp>
      <p:grpSp>
        <p:nvGrpSpPr>
          <p:cNvPr id="17" name="Group 17"/>
          <p:cNvGrpSpPr/>
          <p:nvPr/>
        </p:nvGrpSpPr>
        <p:grpSpPr>
          <a:xfrm>
            <a:off x="16542991" y="992794"/>
            <a:ext cx="163240" cy="158457"/>
            <a:chOff x="0" y="0"/>
            <a:chExt cx="159347" cy="154679"/>
          </a:xfrm>
        </p:grpSpPr>
        <p:sp>
          <p:nvSpPr>
            <p:cNvPr id="18" name="Freeform 18"/>
            <p:cNvSpPr/>
            <p:nvPr/>
          </p:nvSpPr>
          <p:spPr>
            <a:xfrm>
              <a:off x="0" y="0"/>
              <a:ext cx="159347" cy="154679"/>
            </a:xfrm>
            <a:custGeom>
              <a:avLst/>
              <a:gdLst/>
              <a:ahLst/>
              <a:cxnLst/>
              <a:rect l="l" t="t" r="r" b="b"/>
              <a:pathLst>
                <a:path w="159347" h="154679">
                  <a:moveTo>
                    <a:pt x="0" y="0"/>
                  </a:moveTo>
                  <a:lnTo>
                    <a:pt x="159347" y="0"/>
                  </a:lnTo>
                  <a:lnTo>
                    <a:pt x="159347" y="154679"/>
                  </a:lnTo>
                  <a:lnTo>
                    <a:pt x="0" y="154679"/>
                  </a:lnTo>
                  <a:close/>
                </a:path>
              </a:pathLst>
            </a:custGeom>
            <a:solidFill>
              <a:srgbClr val="EC1D51"/>
            </a:solidFill>
          </p:spPr>
          <p:txBody>
            <a:bodyPr/>
            <a:lstStyle/>
            <a:p>
              <a:endParaRPr lang="en-GB"/>
            </a:p>
          </p:txBody>
        </p:sp>
        <p:sp>
          <p:nvSpPr>
            <p:cNvPr id="19" name="TextBox 19"/>
            <p:cNvSpPr txBox="1"/>
            <p:nvPr/>
          </p:nvSpPr>
          <p:spPr>
            <a:xfrm>
              <a:off x="0" y="-66675"/>
              <a:ext cx="159347" cy="221354"/>
            </a:xfrm>
            <a:prstGeom prst="rect">
              <a:avLst/>
            </a:prstGeom>
          </p:spPr>
          <p:txBody>
            <a:bodyPr lIns="50800" tIns="50800" rIns="50800" bIns="50800" rtlCol="0" anchor="ctr"/>
            <a:lstStyle/>
            <a:p>
              <a:pPr algn="ctr">
                <a:lnSpc>
                  <a:spcPts val="3359"/>
                </a:lnSpc>
              </a:pPr>
              <a:endParaRPr/>
            </a:p>
          </p:txBody>
        </p:sp>
      </p:grpSp>
      <p:sp>
        <p:nvSpPr>
          <p:cNvPr id="20" name="Freeform 20"/>
          <p:cNvSpPr/>
          <p:nvPr/>
        </p:nvSpPr>
        <p:spPr>
          <a:xfrm>
            <a:off x="571500" y="571500"/>
            <a:ext cx="2479762" cy="1438262"/>
          </a:xfrm>
          <a:custGeom>
            <a:avLst/>
            <a:gdLst/>
            <a:ahLst/>
            <a:cxnLst/>
            <a:rect l="l" t="t" r="r" b="b"/>
            <a:pathLst>
              <a:path w="2479762" h="1438262">
                <a:moveTo>
                  <a:pt x="0" y="0"/>
                </a:moveTo>
                <a:lnTo>
                  <a:pt x="2479762" y="0"/>
                </a:lnTo>
                <a:lnTo>
                  <a:pt x="2479762" y="1438262"/>
                </a:lnTo>
                <a:lnTo>
                  <a:pt x="0" y="1438262"/>
                </a:lnTo>
                <a:lnTo>
                  <a:pt x="0" y="0"/>
                </a:lnTo>
                <a:close/>
              </a:path>
            </a:pathLst>
          </a:custGeom>
          <a:blipFill>
            <a:blip r:embed="rId3"/>
            <a:stretch>
              <a:fillRect/>
            </a:stretch>
          </a:blipFill>
        </p:spPr>
        <p:txBody>
          <a:bodyPr/>
          <a:lstStyle/>
          <a:p>
            <a:endParaRPr lang="en-GB"/>
          </a:p>
        </p:txBody>
      </p:sp>
      <p:sp>
        <p:nvSpPr>
          <p:cNvPr id="21" name="TextBox 21"/>
          <p:cNvSpPr txBox="1"/>
          <p:nvPr/>
        </p:nvSpPr>
        <p:spPr>
          <a:xfrm>
            <a:off x="781582" y="4047852"/>
            <a:ext cx="2571218" cy="1400448"/>
          </a:xfrm>
          <a:prstGeom prst="rect">
            <a:avLst/>
          </a:prstGeom>
        </p:spPr>
        <p:txBody>
          <a:bodyPr wrap="square" lIns="0" tIns="0" rIns="0" bIns="0" rtlCol="0" anchor="t">
            <a:spAutoFit/>
          </a:bodyPr>
          <a:lstStyle/>
          <a:p>
            <a:pPr algn="l">
              <a:lnSpc>
                <a:spcPts val="11479"/>
              </a:lnSpc>
              <a:spcBef>
                <a:spcPct val="0"/>
              </a:spcBef>
            </a:pPr>
            <a:r>
              <a:rPr lang="en-US" sz="8199" dirty="0">
                <a:solidFill>
                  <a:srgbClr val="FFFFFF"/>
                </a:solidFill>
                <a:latin typeface="Poppins"/>
                <a:ea typeface="Poppins"/>
                <a:cs typeface="Poppins"/>
                <a:sym typeface="Poppins"/>
              </a:rPr>
              <a:t>2025</a:t>
            </a:r>
          </a:p>
        </p:txBody>
      </p:sp>
      <p:sp>
        <p:nvSpPr>
          <p:cNvPr id="22" name="TextBox 22"/>
          <p:cNvSpPr txBox="1"/>
          <p:nvPr/>
        </p:nvSpPr>
        <p:spPr>
          <a:xfrm>
            <a:off x="838198" y="6286500"/>
            <a:ext cx="8236023" cy="1477651"/>
          </a:xfrm>
          <a:prstGeom prst="rect">
            <a:avLst/>
          </a:prstGeom>
        </p:spPr>
        <p:txBody>
          <a:bodyPr lIns="0" tIns="0" rIns="0" bIns="0" rtlCol="0" anchor="t">
            <a:spAutoFit/>
          </a:bodyPr>
          <a:lstStyle/>
          <a:p>
            <a:pPr algn="l">
              <a:lnSpc>
                <a:spcPts val="11479"/>
              </a:lnSpc>
              <a:spcBef>
                <a:spcPct val="0"/>
              </a:spcBef>
            </a:pPr>
            <a:r>
              <a:rPr lang="en-US" sz="8199" dirty="0">
                <a:solidFill>
                  <a:srgbClr val="FFFFFF"/>
                </a:solidFill>
                <a:latin typeface="Poppins"/>
                <a:ea typeface="Poppins"/>
                <a:cs typeface="Poppins"/>
                <a:sym typeface="Poppins"/>
              </a:rPr>
              <a:t>CDT Taster Day</a:t>
            </a:r>
          </a:p>
        </p:txBody>
      </p:sp>
      <p:sp>
        <p:nvSpPr>
          <p:cNvPr id="23" name="TextBox 23"/>
          <p:cNvSpPr txBox="1"/>
          <p:nvPr/>
        </p:nvSpPr>
        <p:spPr>
          <a:xfrm>
            <a:off x="1028700" y="8890635"/>
            <a:ext cx="5217720" cy="375285"/>
          </a:xfrm>
          <a:prstGeom prst="rect">
            <a:avLst/>
          </a:prstGeom>
        </p:spPr>
        <p:txBody>
          <a:bodyPr lIns="0" tIns="0" rIns="0" bIns="0" rtlCol="0" anchor="t">
            <a:spAutoFit/>
          </a:bodyPr>
          <a:lstStyle/>
          <a:p>
            <a:pPr algn="l">
              <a:lnSpc>
                <a:spcPts val="2940"/>
              </a:lnSpc>
              <a:spcBef>
                <a:spcPct val="0"/>
              </a:spcBef>
            </a:pPr>
            <a:r>
              <a:rPr lang="en-US" sz="2100" dirty="0">
                <a:solidFill>
                  <a:srgbClr val="FFFFFF"/>
                </a:solidFill>
                <a:latin typeface="Poppins"/>
                <a:ea typeface="Poppins"/>
                <a:cs typeface="Poppins"/>
                <a:sym typeface="Poppins"/>
              </a:rPr>
              <a:t>https://www.nptcgroup.ac.uk</a:t>
            </a:r>
            <a:endParaRPr lang="en-US" sz="2100" dirty="0">
              <a:solidFill>
                <a:srgbClr val="FFFFFF"/>
              </a:solidFill>
              <a:latin typeface="Poppins"/>
              <a:ea typeface="Poppins"/>
              <a:cs typeface="Poppins"/>
              <a:sym typeface="Poppins"/>
              <a:hlinkClick r:id="rId4" tooltip="https://www.nptcgroup.ac.uk"/>
            </a:endParaRPr>
          </a:p>
        </p:txBody>
      </p:sp>
      <p:sp>
        <p:nvSpPr>
          <p:cNvPr id="24" name="TextBox 24"/>
          <p:cNvSpPr txBox="1"/>
          <p:nvPr/>
        </p:nvSpPr>
        <p:spPr>
          <a:xfrm>
            <a:off x="15749215" y="8890635"/>
            <a:ext cx="1828613" cy="375285"/>
          </a:xfrm>
          <a:prstGeom prst="rect">
            <a:avLst/>
          </a:prstGeom>
        </p:spPr>
        <p:txBody>
          <a:bodyPr lIns="0" tIns="0" rIns="0" bIns="0" rtlCol="0" anchor="t">
            <a:spAutoFit/>
          </a:bodyPr>
          <a:lstStyle/>
          <a:p>
            <a:pPr algn="l">
              <a:lnSpc>
                <a:spcPts val="2940"/>
              </a:lnSpc>
              <a:spcBef>
                <a:spcPct val="0"/>
              </a:spcBef>
            </a:pPr>
            <a:r>
              <a:rPr lang="en-US" sz="2100">
                <a:solidFill>
                  <a:srgbClr val="FFFFFF"/>
                </a:solidFill>
                <a:latin typeface="Poppins"/>
                <a:ea typeface="Poppins"/>
                <a:cs typeface="Poppins"/>
                <a:sym typeface="Poppins"/>
              </a:rPr>
              <a:t>Take a Look</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12026"/>
        </a:solidFill>
        <a:effectLst/>
      </p:bgPr>
    </p:bg>
    <p:spTree>
      <p:nvGrpSpPr>
        <p:cNvPr id="1" name=""/>
        <p:cNvGrpSpPr/>
        <p:nvPr/>
      </p:nvGrpSpPr>
      <p:grpSpPr>
        <a:xfrm>
          <a:off x="0" y="0"/>
          <a:ext cx="0" cy="0"/>
          <a:chOff x="0" y="0"/>
          <a:chExt cx="0" cy="0"/>
        </a:xfrm>
      </p:grpSpPr>
      <p:grpSp>
        <p:nvGrpSpPr>
          <p:cNvPr id="2" name="Group 2"/>
          <p:cNvGrpSpPr/>
          <p:nvPr/>
        </p:nvGrpSpPr>
        <p:grpSpPr>
          <a:xfrm>
            <a:off x="4511019" y="-128588"/>
            <a:ext cx="14664510" cy="2314575"/>
            <a:chOff x="0" y="0"/>
            <a:chExt cx="3862258" cy="609600"/>
          </a:xfrm>
        </p:grpSpPr>
        <p:sp>
          <p:nvSpPr>
            <p:cNvPr id="3" name="Freeform 3"/>
            <p:cNvSpPr/>
            <p:nvPr/>
          </p:nvSpPr>
          <p:spPr>
            <a:xfrm>
              <a:off x="0" y="0"/>
              <a:ext cx="3862258" cy="609600"/>
            </a:xfrm>
            <a:custGeom>
              <a:avLst/>
              <a:gdLst/>
              <a:ahLst/>
              <a:cxnLst/>
              <a:rect l="l" t="t" r="r" b="b"/>
              <a:pathLst>
                <a:path w="3862258" h="609600">
                  <a:moveTo>
                    <a:pt x="203200" y="0"/>
                  </a:moveTo>
                  <a:lnTo>
                    <a:pt x="3862258" y="0"/>
                  </a:lnTo>
                  <a:lnTo>
                    <a:pt x="3659058" y="609600"/>
                  </a:lnTo>
                  <a:lnTo>
                    <a:pt x="0" y="609600"/>
                  </a:lnTo>
                  <a:lnTo>
                    <a:pt x="203200" y="0"/>
                  </a:lnTo>
                  <a:close/>
                </a:path>
              </a:pathLst>
            </a:custGeom>
            <a:solidFill>
              <a:srgbClr val="3A3942"/>
            </a:solidFill>
          </p:spPr>
          <p:txBody>
            <a:bodyPr/>
            <a:lstStyle/>
            <a:p>
              <a:endParaRPr lang="en-GB"/>
            </a:p>
          </p:txBody>
        </p:sp>
        <p:sp>
          <p:nvSpPr>
            <p:cNvPr id="4" name="TextBox 4"/>
            <p:cNvSpPr txBox="1"/>
            <p:nvPr/>
          </p:nvSpPr>
          <p:spPr>
            <a:xfrm>
              <a:off x="101600" y="-57150"/>
              <a:ext cx="3659058" cy="666750"/>
            </a:xfrm>
            <a:prstGeom prst="rect">
              <a:avLst/>
            </a:prstGeom>
          </p:spPr>
          <p:txBody>
            <a:bodyPr lIns="50800" tIns="50800" rIns="50800" bIns="50800" rtlCol="0" anchor="ctr"/>
            <a:lstStyle/>
            <a:p>
              <a:pPr algn="ctr">
                <a:lnSpc>
                  <a:spcPts val="2519"/>
                </a:lnSpc>
              </a:pPr>
              <a:endParaRPr/>
            </a:p>
          </p:txBody>
        </p:sp>
      </p:grpSp>
      <p:grpSp>
        <p:nvGrpSpPr>
          <p:cNvPr id="5" name="Group 5"/>
          <p:cNvGrpSpPr/>
          <p:nvPr/>
        </p:nvGrpSpPr>
        <p:grpSpPr>
          <a:xfrm>
            <a:off x="-8661036" y="-128588"/>
            <a:ext cx="13987881" cy="2314575"/>
            <a:chOff x="0" y="0"/>
            <a:chExt cx="3684051" cy="609600"/>
          </a:xfrm>
        </p:grpSpPr>
        <p:sp>
          <p:nvSpPr>
            <p:cNvPr id="6" name="Freeform 6"/>
            <p:cNvSpPr/>
            <p:nvPr/>
          </p:nvSpPr>
          <p:spPr>
            <a:xfrm>
              <a:off x="0" y="0"/>
              <a:ext cx="3684051" cy="609600"/>
            </a:xfrm>
            <a:custGeom>
              <a:avLst/>
              <a:gdLst/>
              <a:ahLst/>
              <a:cxnLst/>
              <a:rect l="l" t="t" r="r" b="b"/>
              <a:pathLst>
                <a:path w="3684051" h="609600">
                  <a:moveTo>
                    <a:pt x="203200" y="0"/>
                  </a:moveTo>
                  <a:lnTo>
                    <a:pt x="3684051" y="0"/>
                  </a:lnTo>
                  <a:lnTo>
                    <a:pt x="3480851" y="609600"/>
                  </a:lnTo>
                  <a:lnTo>
                    <a:pt x="0" y="609600"/>
                  </a:lnTo>
                  <a:lnTo>
                    <a:pt x="203200" y="0"/>
                  </a:lnTo>
                  <a:close/>
                </a:path>
              </a:pathLst>
            </a:custGeom>
            <a:solidFill>
              <a:srgbClr val="212026">
                <a:alpha val="11765"/>
              </a:srgbClr>
            </a:solidFill>
          </p:spPr>
          <p:txBody>
            <a:bodyPr/>
            <a:lstStyle/>
            <a:p>
              <a:endParaRPr lang="en-GB"/>
            </a:p>
          </p:txBody>
        </p:sp>
        <p:sp>
          <p:nvSpPr>
            <p:cNvPr id="7" name="TextBox 7"/>
            <p:cNvSpPr txBox="1"/>
            <p:nvPr/>
          </p:nvSpPr>
          <p:spPr>
            <a:xfrm>
              <a:off x="101600" y="-57150"/>
              <a:ext cx="3480851" cy="666750"/>
            </a:xfrm>
            <a:prstGeom prst="rect">
              <a:avLst/>
            </a:prstGeom>
          </p:spPr>
          <p:txBody>
            <a:bodyPr lIns="50800" tIns="50800" rIns="50800" bIns="50800" rtlCol="0" anchor="ctr"/>
            <a:lstStyle/>
            <a:p>
              <a:pPr algn="ctr">
                <a:lnSpc>
                  <a:spcPts val="2519"/>
                </a:lnSpc>
              </a:pPr>
              <a:endParaRPr/>
            </a:p>
          </p:txBody>
        </p:sp>
      </p:grpSp>
      <p:grpSp>
        <p:nvGrpSpPr>
          <p:cNvPr id="8" name="Group 8"/>
          <p:cNvGrpSpPr/>
          <p:nvPr/>
        </p:nvGrpSpPr>
        <p:grpSpPr>
          <a:xfrm>
            <a:off x="-8704597" y="-128588"/>
            <a:ext cx="13987881" cy="2314575"/>
            <a:chOff x="0" y="0"/>
            <a:chExt cx="3684051" cy="609600"/>
          </a:xfrm>
        </p:grpSpPr>
        <p:sp>
          <p:nvSpPr>
            <p:cNvPr id="9" name="Freeform 9"/>
            <p:cNvSpPr/>
            <p:nvPr/>
          </p:nvSpPr>
          <p:spPr>
            <a:xfrm>
              <a:off x="0" y="0"/>
              <a:ext cx="3684051" cy="609600"/>
            </a:xfrm>
            <a:custGeom>
              <a:avLst/>
              <a:gdLst/>
              <a:ahLst/>
              <a:cxnLst/>
              <a:rect l="l" t="t" r="r" b="b"/>
              <a:pathLst>
                <a:path w="3684051" h="609600">
                  <a:moveTo>
                    <a:pt x="203200" y="0"/>
                  </a:moveTo>
                  <a:lnTo>
                    <a:pt x="3684051" y="0"/>
                  </a:lnTo>
                  <a:lnTo>
                    <a:pt x="3480851" y="609600"/>
                  </a:lnTo>
                  <a:lnTo>
                    <a:pt x="0" y="609600"/>
                  </a:lnTo>
                  <a:lnTo>
                    <a:pt x="203200" y="0"/>
                  </a:lnTo>
                  <a:close/>
                </a:path>
              </a:pathLst>
            </a:custGeom>
            <a:solidFill>
              <a:srgbClr val="EC1D51"/>
            </a:solidFill>
          </p:spPr>
          <p:txBody>
            <a:bodyPr/>
            <a:lstStyle/>
            <a:p>
              <a:endParaRPr lang="en-GB"/>
            </a:p>
          </p:txBody>
        </p:sp>
        <p:sp>
          <p:nvSpPr>
            <p:cNvPr id="10" name="TextBox 10"/>
            <p:cNvSpPr txBox="1"/>
            <p:nvPr/>
          </p:nvSpPr>
          <p:spPr>
            <a:xfrm>
              <a:off x="101600" y="-57150"/>
              <a:ext cx="3480851" cy="666750"/>
            </a:xfrm>
            <a:prstGeom prst="rect">
              <a:avLst/>
            </a:prstGeom>
          </p:spPr>
          <p:txBody>
            <a:bodyPr lIns="50800" tIns="50800" rIns="50800" bIns="50800" rtlCol="0" anchor="ctr"/>
            <a:lstStyle/>
            <a:p>
              <a:pPr algn="ctr">
                <a:lnSpc>
                  <a:spcPts val="2519"/>
                </a:lnSpc>
              </a:pPr>
              <a:endParaRPr/>
            </a:p>
          </p:txBody>
        </p:sp>
      </p:grpSp>
      <p:sp>
        <p:nvSpPr>
          <p:cNvPr id="11" name="TextBox 11"/>
          <p:cNvSpPr txBox="1"/>
          <p:nvPr/>
        </p:nvSpPr>
        <p:spPr>
          <a:xfrm>
            <a:off x="1028700" y="2582227"/>
            <a:ext cx="16230600" cy="1364541"/>
          </a:xfrm>
          <a:prstGeom prst="rect">
            <a:avLst/>
          </a:prstGeom>
        </p:spPr>
        <p:txBody>
          <a:bodyPr lIns="0" tIns="0" rIns="0" bIns="0" rtlCol="0" anchor="t">
            <a:spAutoFit/>
          </a:bodyPr>
          <a:lstStyle/>
          <a:p>
            <a:pPr algn="l">
              <a:lnSpc>
                <a:spcPts val="3359"/>
              </a:lnSpc>
            </a:pPr>
            <a:r>
              <a:rPr lang="en-US" sz="2399" b="1" dirty="0">
                <a:solidFill>
                  <a:srgbClr val="FFFFFF"/>
                </a:solidFill>
                <a:latin typeface="Poppins Bold"/>
                <a:ea typeface="Poppins Bold"/>
                <a:cs typeface="Poppins Bold"/>
                <a:sym typeface="Poppins Bold"/>
              </a:rPr>
              <a:t>Course Description</a:t>
            </a:r>
          </a:p>
          <a:p>
            <a:pPr algn="l">
              <a:lnSpc>
                <a:spcPts val="1199"/>
              </a:lnSpc>
            </a:pPr>
            <a:endParaRPr lang="en-US" sz="2399" b="1" dirty="0">
              <a:solidFill>
                <a:srgbClr val="FFFFFF"/>
              </a:solidFill>
              <a:latin typeface="Poppins Bold"/>
              <a:ea typeface="Poppins Bold"/>
              <a:cs typeface="Poppins Bold"/>
              <a:sym typeface="Poppins Bold"/>
            </a:endParaRPr>
          </a:p>
          <a:p>
            <a:pPr>
              <a:lnSpc>
                <a:spcPts val="3079"/>
              </a:lnSpc>
              <a:spcBef>
                <a:spcPct val="0"/>
              </a:spcBef>
            </a:pPr>
            <a:r>
              <a:rPr lang="en-US" sz="2199" b="1" dirty="0">
                <a:solidFill>
                  <a:srgbClr val="EC1D51"/>
                </a:solidFill>
                <a:latin typeface="Poppins Bold"/>
                <a:ea typeface="Poppins Bold"/>
                <a:cs typeface="Poppins Bold"/>
                <a:sym typeface="Poppins Bold"/>
              </a:rPr>
              <a:t>&gt;&gt;&gt;</a:t>
            </a:r>
            <a:r>
              <a:rPr lang="en-US" sz="2199" dirty="0">
                <a:solidFill>
                  <a:srgbClr val="EC1D51"/>
                </a:solidFill>
                <a:latin typeface="Poppins"/>
                <a:ea typeface="Poppins"/>
                <a:cs typeface="Poppins"/>
                <a:sym typeface="Poppins"/>
              </a:rPr>
              <a:t> </a:t>
            </a:r>
            <a:r>
              <a:rPr lang="en-US" sz="2199" dirty="0">
                <a:solidFill>
                  <a:srgbClr val="FFFFFF"/>
                </a:solidFill>
                <a:latin typeface="Poppins"/>
                <a:ea typeface="Poppins"/>
                <a:cs typeface="Poppins"/>
                <a:sym typeface="Poppins"/>
              </a:rPr>
              <a:t>This 1-year, full-time UAL Level 2 course is designed to develop practical and creative skills for the thriving games industry in Wales, preparing learners for Level 3 study, apprenticeships, or careers in the digital and creative sectors.</a:t>
            </a:r>
          </a:p>
        </p:txBody>
      </p:sp>
      <p:sp>
        <p:nvSpPr>
          <p:cNvPr id="12" name="TextBox 12"/>
          <p:cNvSpPr txBox="1"/>
          <p:nvPr/>
        </p:nvSpPr>
        <p:spPr>
          <a:xfrm>
            <a:off x="705916" y="509270"/>
            <a:ext cx="3063651" cy="1010286"/>
          </a:xfrm>
          <a:prstGeom prst="rect">
            <a:avLst/>
          </a:prstGeom>
        </p:spPr>
        <p:txBody>
          <a:bodyPr lIns="0" tIns="0" rIns="0" bIns="0" rtlCol="0" anchor="t">
            <a:spAutoFit/>
          </a:bodyPr>
          <a:lstStyle/>
          <a:p>
            <a:pPr algn="ctr">
              <a:lnSpc>
                <a:spcPts val="7839"/>
              </a:lnSpc>
              <a:spcBef>
                <a:spcPct val="0"/>
              </a:spcBef>
            </a:pPr>
            <a:r>
              <a:rPr lang="en-US" sz="5599" b="1">
                <a:solidFill>
                  <a:srgbClr val="FFFFFF"/>
                </a:solidFill>
                <a:latin typeface="Poppins Bold"/>
                <a:ea typeface="Poppins Bold"/>
                <a:cs typeface="Poppins Bold"/>
                <a:sym typeface="Poppins Bold"/>
              </a:rPr>
              <a:t>Level 2</a:t>
            </a:r>
          </a:p>
        </p:txBody>
      </p:sp>
      <p:sp>
        <p:nvSpPr>
          <p:cNvPr id="13" name="TextBox 13"/>
          <p:cNvSpPr txBox="1"/>
          <p:nvPr/>
        </p:nvSpPr>
        <p:spPr>
          <a:xfrm>
            <a:off x="5326846" y="509270"/>
            <a:ext cx="12516833" cy="1010286"/>
          </a:xfrm>
          <a:prstGeom prst="rect">
            <a:avLst/>
          </a:prstGeom>
        </p:spPr>
        <p:txBody>
          <a:bodyPr lIns="0" tIns="0" rIns="0" bIns="0" rtlCol="0" anchor="t">
            <a:spAutoFit/>
          </a:bodyPr>
          <a:lstStyle/>
          <a:p>
            <a:pPr algn="ctr">
              <a:lnSpc>
                <a:spcPts val="7839"/>
              </a:lnSpc>
              <a:spcBef>
                <a:spcPct val="0"/>
              </a:spcBef>
            </a:pPr>
            <a:r>
              <a:rPr lang="en-US" sz="5599">
                <a:solidFill>
                  <a:srgbClr val="FFFFFF"/>
                </a:solidFill>
                <a:latin typeface="Poppins"/>
                <a:ea typeface="Poppins"/>
                <a:cs typeface="Poppins"/>
                <a:sym typeface="Poppins"/>
              </a:rPr>
              <a:t>Game Design &amp; Dev</a:t>
            </a:r>
          </a:p>
        </p:txBody>
      </p:sp>
      <p:sp>
        <p:nvSpPr>
          <p:cNvPr id="14" name="TextBox 14"/>
          <p:cNvSpPr txBox="1"/>
          <p:nvPr/>
        </p:nvSpPr>
        <p:spPr>
          <a:xfrm>
            <a:off x="1028700" y="4752816"/>
            <a:ext cx="8115300" cy="2734945"/>
          </a:xfrm>
          <a:prstGeom prst="rect">
            <a:avLst/>
          </a:prstGeom>
        </p:spPr>
        <p:txBody>
          <a:bodyPr lIns="0" tIns="0" rIns="0" bIns="0" rtlCol="0" anchor="t">
            <a:spAutoFit/>
          </a:bodyPr>
          <a:lstStyle/>
          <a:p>
            <a:pPr algn="l">
              <a:lnSpc>
                <a:spcPts val="3079"/>
              </a:lnSpc>
            </a:pPr>
            <a:r>
              <a:rPr lang="en-US" sz="2199" b="1">
                <a:solidFill>
                  <a:srgbClr val="FFFFFF"/>
                </a:solidFill>
                <a:latin typeface="Poppins Bold"/>
                <a:ea typeface="Poppins Bold"/>
                <a:cs typeface="Poppins Bold"/>
                <a:sym typeface="Poppins Bold"/>
              </a:rPr>
              <a:t>Course Units</a:t>
            </a:r>
          </a:p>
          <a:p>
            <a:pPr algn="l">
              <a:lnSpc>
                <a:spcPts val="3079"/>
              </a:lnSpc>
            </a:pPr>
            <a:r>
              <a:rPr lang="en-US" sz="2199" b="1">
                <a:solidFill>
                  <a:srgbClr val="EC1D51"/>
                </a:solidFill>
                <a:latin typeface="Poppins Bold"/>
                <a:ea typeface="Poppins Bold"/>
                <a:cs typeface="Poppins Bold"/>
                <a:sym typeface="Poppins Bold"/>
              </a:rPr>
              <a:t>&gt;&gt;&gt;</a:t>
            </a:r>
            <a:r>
              <a:rPr lang="en-US" sz="2199">
                <a:solidFill>
                  <a:srgbClr val="FFFFFF"/>
                </a:solidFill>
                <a:latin typeface="Poppins"/>
                <a:ea typeface="Poppins"/>
                <a:cs typeface="Poppins"/>
                <a:sym typeface="Poppins"/>
              </a:rPr>
              <a:t> Introduction to creative media methods and skills</a:t>
            </a:r>
          </a:p>
          <a:p>
            <a:pPr algn="l">
              <a:lnSpc>
                <a:spcPts val="3079"/>
              </a:lnSpc>
            </a:pPr>
            <a:r>
              <a:rPr lang="en-US" sz="2199" b="1">
                <a:solidFill>
                  <a:srgbClr val="EC1D51"/>
                </a:solidFill>
                <a:latin typeface="Poppins Bold"/>
                <a:ea typeface="Poppins Bold"/>
                <a:cs typeface="Poppins Bold"/>
                <a:sym typeface="Poppins Bold"/>
              </a:rPr>
              <a:t>&gt;&gt;&gt;</a:t>
            </a:r>
            <a:r>
              <a:rPr lang="en-US" sz="2199">
                <a:solidFill>
                  <a:srgbClr val="FFFFFF"/>
                </a:solidFill>
                <a:latin typeface="Poppins"/>
                <a:ea typeface="Poppins"/>
                <a:cs typeface="Poppins"/>
                <a:sym typeface="Poppins"/>
              </a:rPr>
              <a:t> Introduction to production techniques in creative media</a:t>
            </a:r>
          </a:p>
          <a:p>
            <a:pPr algn="l">
              <a:lnSpc>
                <a:spcPts val="3079"/>
              </a:lnSpc>
            </a:pPr>
            <a:r>
              <a:rPr lang="en-US" sz="2199" b="1">
                <a:solidFill>
                  <a:srgbClr val="EC1D51"/>
                </a:solidFill>
                <a:latin typeface="Poppins Bold"/>
                <a:ea typeface="Poppins Bold"/>
                <a:cs typeface="Poppins Bold"/>
                <a:sym typeface="Poppins Bold"/>
              </a:rPr>
              <a:t>&gt;&gt;&gt;</a:t>
            </a:r>
            <a:r>
              <a:rPr lang="en-US" sz="2199">
                <a:solidFill>
                  <a:srgbClr val="FFFFFF"/>
                </a:solidFill>
                <a:latin typeface="Poppins"/>
                <a:ea typeface="Poppins"/>
                <a:cs typeface="Poppins"/>
                <a:sym typeface="Poppins"/>
              </a:rPr>
              <a:t> Understanding an audience in creative media production</a:t>
            </a:r>
          </a:p>
          <a:p>
            <a:pPr algn="l">
              <a:lnSpc>
                <a:spcPts val="3079"/>
              </a:lnSpc>
              <a:spcBef>
                <a:spcPct val="0"/>
              </a:spcBef>
            </a:pPr>
            <a:r>
              <a:rPr lang="en-US" sz="2199" b="1">
                <a:solidFill>
                  <a:srgbClr val="EC1D51"/>
                </a:solidFill>
                <a:latin typeface="Poppins Bold"/>
                <a:ea typeface="Poppins Bold"/>
                <a:cs typeface="Poppins Bold"/>
                <a:sym typeface="Poppins Bold"/>
              </a:rPr>
              <a:t>&gt;&gt;&gt;</a:t>
            </a:r>
            <a:r>
              <a:rPr lang="en-US" sz="2199" b="1">
                <a:solidFill>
                  <a:srgbClr val="FFFFFF"/>
                </a:solidFill>
                <a:latin typeface="Poppins Bold"/>
                <a:ea typeface="Poppins Bold"/>
                <a:cs typeface="Poppins Bold"/>
                <a:sym typeface="Poppins Bold"/>
              </a:rPr>
              <a:t> </a:t>
            </a:r>
            <a:r>
              <a:rPr lang="en-US" sz="2199">
                <a:solidFill>
                  <a:srgbClr val="FFFFFF"/>
                </a:solidFill>
                <a:latin typeface="Poppins"/>
                <a:ea typeface="Poppins"/>
                <a:cs typeface="Poppins"/>
                <a:sym typeface="Poppins"/>
              </a:rPr>
              <a:t>Contextual research for creative media production</a:t>
            </a:r>
          </a:p>
        </p:txBody>
      </p:sp>
      <p:sp>
        <p:nvSpPr>
          <p:cNvPr id="15" name="TextBox 15"/>
          <p:cNvSpPr txBox="1"/>
          <p:nvPr/>
        </p:nvSpPr>
        <p:spPr>
          <a:xfrm>
            <a:off x="9144000" y="4752816"/>
            <a:ext cx="8115300" cy="2734945"/>
          </a:xfrm>
          <a:prstGeom prst="rect">
            <a:avLst/>
          </a:prstGeom>
        </p:spPr>
        <p:txBody>
          <a:bodyPr lIns="0" tIns="0" rIns="0" bIns="0" rtlCol="0" anchor="t">
            <a:spAutoFit/>
          </a:bodyPr>
          <a:lstStyle/>
          <a:p>
            <a:pPr algn="l">
              <a:lnSpc>
                <a:spcPts val="3079"/>
              </a:lnSpc>
            </a:pPr>
            <a:endParaRPr/>
          </a:p>
          <a:p>
            <a:pPr algn="l">
              <a:lnSpc>
                <a:spcPts val="3079"/>
              </a:lnSpc>
            </a:pPr>
            <a:r>
              <a:rPr lang="en-US" sz="2199" b="1">
                <a:solidFill>
                  <a:srgbClr val="EC1D51"/>
                </a:solidFill>
                <a:latin typeface="Poppins Bold"/>
                <a:ea typeface="Poppins Bold"/>
                <a:cs typeface="Poppins Bold"/>
                <a:sym typeface="Poppins Bold"/>
              </a:rPr>
              <a:t>&gt;&gt;&gt;</a:t>
            </a:r>
            <a:r>
              <a:rPr lang="en-US" sz="2199">
                <a:solidFill>
                  <a:srgbClr val="FFFFFF"/>
                </a:solidFill>
                <a:latin typeface="Poppins"/>
                <a:ea typeface="Poppins"/>
                <a:cs typeface="Poppins"/>
                <a:sym typeface="Poppins"/>
              </a:rPr>
              <a:t> Exploring audio production and technology</a:t>
            </a:r>
          </a:p>
          <a:p>
            <a:pPr algn="l">
              <a:lnSpc>
                <a:spcPts val="3079"/>
              </a:lnSpc>
            </a:pPr>
            <a:r>
              <a:rPr lang="en-US" sz="2199" b="1">
                <a:solidFill>
                  <a:srgbClr val="EC1D51"/>
                </a:solidFill>
                <a:latin typeface="Poppins Bold"/>
                <a:ea typeface="Poppins Bold"/>
                <a:cs typeface="Poppins Bold"/>
                <a:sym typeface="Poppins Bold"/>
              </a:rPr>
              <a:t>&gt;&gt;&gt;</a:t>
            </a:r>
            <a:r>
              <a:rPr lang="en-US" sz="2199">
                <a:solidFill>
                  <a:srgbClr val="EC1D51"/>
                </a:solidFill>
                <a:latin typeface="Poppins"/>
                <a:ea typeface="Poppins"/>
                <a:cs typeface="Poppins"/>
                <a:sym typeface="Poppins"/>
              </a:rPr>
              <a:t> </a:t>
            </a:r>
            <a:r>
              <a:rPr lang="en-US" sz="2199">
                <a:solidFill>
                  <a:srgbClr val="FFFFFF"/>
                </a:solidFill>
                <a:latin typeface="Poppins"/>
                <a:ea typeface="Poppins"/>
                <a:cs typeface="Poppins"/>
                <a:sym typeface="Poppins"/>
              </a:rPr>
              <a:t>Exploring visual production and technology</a:t>
            </a:r>
          </a:p>
          <a:p>
            <a:pPr algn="l">
              <a:lnSpc>
                <a:spcPts val="3079"/>
              </a:lnSpc>
            </a:pPr>
            <a:r>
              <a:rPr lang="en-US" sz="2199" b="1">
                <a:solidFill>
                  <a:srgbClr val="EC1D51"/>
                </a:solidFill>
                <a:latin typeface="Poppins Bold"/>
                <a:ea typeface="Poppins Bold"/>
                <a:cs typeface="Poppins Bold"/>
                <a:sym typeface="Poppins Bold"/>
              </a:rPr>
              <a:t>&gt;&gt;&gt;</a:t>
            </a:r>
            <a:r>
              <a:rPr lang="en-US" sz="2199">
                <a:solidFill>
                  <a:srgbClr val="FFFFFF"/>
                </a:solidFill>
                <a:latin typeface="Poppins"/>
                <a:ea typeface="Poppins"/>
                <a:cs typeface="Poppins"/>
                <a:sym typeface="Poppins"/>
              </a:rPr>
              <a:t> Exploring interactive media production and technology</a:t>
            </a:r>
          </a:p>
          <a:p>
            <a:pPr algn="l">
              <a:lnSpc>
                <a:spcPts val="3079"/>
              </a:lnSpc>
              <a:spcBef>
                <a:spcPct val="0"/>
              </a:spcBef>
            </a:pPr>
            <a:r>
              <a:rPr lang="en-US" sz="2199" b="1">
                <a:solidFill>
                  <a:srgbClr val="EC1D51"/>
                </a:solidFill>
                <a:latin typeface="Poppins Bold"/>
                <a:ea typeface="Poppins Bold"/>
                <a:cs typeface="Poppins Bold"/>
                <a:sym typeface="Poppins Bold"/>
              </a:rPr>
              <a:t>&gt;&gt;&gt;</a:t>
            </a:r>
            <a:r>
              <a:rPr lang="en-US" sz="2199">
                <a:solidFill>
                  <a:srgbClr val="FFFFFF"/>
                </a:solidFill>
                <a:latin typeface="Poppins"/>
                <a:ea typeface="Poppins"/>
                <a:cs typeface="Poppins"/>
                <a:sym typeface="Poppins"/>
              </a:rPr>
              <a:t> Personal project and presentation in creative media production</a:t>
            </a:r>
          </a:p>
        </p:txBody>
      </p:sp>
      <p:sp>
        <p:nvSpPr>
          <p:cNvPr id="16" name="TextBox 16"/>
          <p:cNvSpPr txBox="1"/>
          <p:nvPr/>
        </p:nvSpPr>
        <p:spPr>
          <a:xfrm>
            <a:off x="1028700" y="8297545"/>
            <a:ext cx="16230600" cy="960755"/>
          </a:xfrm>
          <a:prstGeom prst="rect">
            <a:avLst/>
          </a:prstGeom>
        </p:spPr>
        <p:txBody>
          <a:bodyPr lIns="0" tIns="0" rIns="0" bIns="0" rtlCol="0" anchor="t">
            <a:spAutoFit/>
          </a:bodyPr>
          <a:lstStyle/>
          <a:p>
            <a:pPr algn="l">
              <a:lnSpc>
                <a:spcPts val="3359"/>
              </a:lnSpc>
            </a:pPr>
            <a:r>
              <a:rPr lang="en-US" sz="2399" b="1">
                <a:solidFill>
                  <a:srgbClr val="FFFFFF"/>
                </a:solidFill>
                <a:latin typeface="Poppins Bold"/>
                <a:ea typeface="Poppins Bold"/>
                <a:cs typeface="Poppins Bold"/>
                <a:sym typeface="Poppins Bold"/>
              </a:rPr>
              <a:t>Entry Requirements</a:t>
            </a:r>
          </a:p>
          <a:p>
            <a:pPr algn="l">
              <a:lnSpc>
                <a:spcPts val="1199"/>
              </a:lnSpc>
            </a:pPr>
            <a:endParaRPr lang="en-US" sz="2399" b="1">
              <a:solidFill>
                <a:srgbClr val="FFFFFF"/>
              </a:solidFill>
              <a:latin typeface="Poppins Bold"/>
              <a:ea typeface="Poppins Bold"/>
              <a:cs typeface="Poppins Bold"/>
              <a:sym typeface="Poppins Bold"/>
            </a:endParaRPr>
          </a:p>
          <a:p>
            <a:pPr algn="l">
              <a:lnSpc>
                <a:spcPts val="3079"/>
              </a:lnSpc>
              <a:spcBef>
                <a:spcPct val="0"/>
              </a:spcBef>
            </a:pPr>
            <a:r>
              <a:rPr lang="en-US" sz="2199" b="1">
                <a:solidFill>
                  <a:srgbClr val="EC1D51"/>
                </a:solidFill>
                <a:latin typeface="Poppins Bold"/>
                <a:ea typeface="Poppins Bold"/>
                <a:cs typeface="Poppins Bold"/>
                <a:sym typeface="Poppins Bold"/>
              </a:rPr>
              <a:t>&gt;&gt;&gt;</a:t>
            </a:r>
            <a:r>
              <a:rPr lang="en-US" sz="2199">
                <a:solidFill>
                  <a:srgbClr val="EC1D51"/>
                </a:solidFill>
                <a:latin typeface="Poppins"/>
                <a:ea typeface="Poppins"/>
                <a:cs typeface="Poppins"/>
                <a:sym typeface="Poppins"/>
              </a:rPr>
              <a:t> </a:t>
            </a:r>
            <a:r>
              <a:rPr lang="en-US" sz="2199">
                <a:solidFill>
                  <a:srgbClr val="FFFFFF"/>
                </a:solidFill>
                <a:latin typeface="Poppins"/>
                <a:ea typeface="Poppins"/>
                <a:cs typeface="Poppins"/>
                <a:sym typeface="Poppins"/>
              </a:rPr>
              <a:t>3 GCSEs at Grade C or above to include Maths or English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12026"/>
        </a:solidFill>
        <a:effectLst/>
      </p:bgPr>
    </p:bg>
    <p:spTree>
      <p:nvGrpSpPr>
        <p:cNvPr id="1" name=""/>
        <p:cNvGrpSpPr/>
        <p:nvPr/>
      </p:nvGrpSpPr>
      <p:grpSpPr>
        <a:xfrm>
          <a:off x="0" y="0"/>
          <a:ext cx="0" cy="0"/>
          <a:chOff x="0" y="0"/>
          <a:chExt cx="0" cy="0"/>
        </a:xfrm>
      </p:grpSpPr>
      <p:grpSp>
        <p:nvGrpSpPr>
          <p:cNvPr id="2" name="Group 2"/>
          <p:cNvGrpSpPr/>
          <p:nvPr/>
        </p:nvGrpSpPr>
        <p:grpSpPr>
          <a:xfrm>
            <a:off x="4511019" y="-128588"/>
            <a:ext cx="14664510" cy="2314575"/>
            <a:chOff x="0" y="0"/>
            <a:chExt cx="3862258" cy="609600"/>
          </a:xfrm>
        </p:grpSpPr>
        <p:sp>
          <p:nvSpPr>
            <p:cNvPr id="3" name="Freeform 3"/>
            <p:cNvSpPr/>
            <p:nvPr/>
          </p:nvSpPr>
          <p:spPr>
            <a:xfrm>
              <a:off x="0" y="0"/>
              <a:ext cx="3862258" cy="609600"/>
            </a:xfrm>
            <a:custGeom>
              <a:avLst/>
              <a:gdLst/>
              <a:ahLst/>
              <a:cxnLst/>
              <a:rect l="l" t="t" r="r" b="b"/>
              <a:pathLst>
                <a:path w="3862258" h="609600">
                  <a:moveTo>
                    <a:pt x="203200" y="0"/>
                  </a:moveTo>
                  <a:lnTo>
                    <a:pt x="3862258" y="0"/>
                  </a:lnTo>
                  <a:lnTo>
                    <a:pt x="3659058" y="609600"/>
                  </a:lnTo>
                  <a:lnTo>
                    <a:pt x="0" y="609600"/>
                  </a:lnTo>
                  <a:lnTo>
                    <a:pt x="203200" y="0"/>
                  </a:lnTo>
                  <a:close/>
                </a:path>
              </a:pathLst>
            </a:custGeom>
            <a:solidFill>
              <a:srgbClr val="3A3942"/>
            </a:solidFill>
          </p:spPr>
          <p:txBody>
            <a:bodyPr/>
            <a:lstStyle/>
            <a:p>
              <a:endParaRPr lang="en-GB"/>
            </a:p>
          </p:txBody>
        </p:sp>
        <p:sp>
          <p:nvSpPr>
            <p:cNvPr id="4" name="TextBox 4"/>
            <p:cNvSpPr txBox="1"/>
            <p:nvPr/>
          </p:nvSpPr>
          <p:spPr>
            <a:xfrm>
              <a:off x="101600" y="-57150"/>
              <a:ext cx="3659058" cy="666750"/>
            </a:xfrm>
            <a:prstGeom prst="rect">
              <a:avLst/>
            </a:prstGeom>
          </p:spPr>
          <p:txBody>
            <a:bodyPr lIns="50800" tIns="50800" rIns="50800" bIns="50800" rtlCol="0" anchor="ctr"/>
            <a:lstStyle/>
            <a:p>
              <a:pPr algn="ctr">
                <a:lnSpc>
                  <a:spcPts val="2519"/>
                </a:lnSpc>
              </a:pPr>
              <a:endParaRPr/>
            </a:p>
          </p:txBody>
        </p:sp>
      </p:grpSp>
      <p:grpSp>
        <p:nvGrpSpPr>
          <p:cNvPr id="5" name="Group 5"/>
          <p:cNvGrpSpPr/>
          <p:nvPr/>
        </p:nvGrpSpPr>
        <p:grpSpPr>
          <a:xfrm>
            <a:off x="-8661036" y="-128588"/>
            <a:ext cx="13987881" cy="2314575"/>
            <a:chOff x="0" y="0"/>
            <a:chExt cx="3684051" cy="609600"/>
          </a:xfrm>
        </p:grpSpPr>
        <p:sp>
          <p:nvSpPr>
            <p:cNvPr id="6" name="Freeform 6"/>
            <p:cNvSpPr/>
            <p:nvPr/>
          </p:nvSpPr>
          <p:spPr>
            <a:xfrm>
              <a:off x="0" y="0"/>
              <a:ext cx="3684051" cy="609600"/>
            </a:xfrm>
            <a:custGeom>
              <a:avLst/>
              <a:gdLst/>
              <a:ahLst/>
              <a:cxnLst/>
              <a:rect l="l" t="t" r="r" b="b"/>
              <a:pathLst>
                <a:path w="3684051" h="609600">
                  <a:moveTo>
                    <a:pt x="203200" y="0"/>
                  </a:moveTo>
                  <a:lnTo>
                    <a:pt x="3684051" y="0"/>
                  </a:lnTo>
                  <a:lnTo>
                    <a:pt x="3480851" y="609600"/>
                  </a:lnTo>
                  <a:lnTo>
                    <a:pt x="0" y="609600"/>
                  </a:lnTo>
                  <a:lnTo>
                    <a:pt x="203200" y="0"/>
                  </a:lnTo>
                  <a:close/>
                </a:path>
              </a:pathLst>
            </a:custGeom>
            <a:solidFill>
              <a:srgbClr val="212026">
                <a:alpha val="11765"/>
              </a:srgbClr>
            </a:solidFill>
          </p:spPr>
          <p:txBody>
            <a:bodyPr/>
            <a:lstStyle/>
            <a:p>
              <a:endParaRPr lang="en-GB"/>
            </a:p>
          </p:txBody>
        </p:sp>
        <p:sp>
          <p:nvSpPr>
            <p:cNvPr id="7" name="TextBox 7"/>
            <p:cNvSpPr txBox="1"/>
            <p:nvPr/>
          </p:nvSpPr>
          <p:spPr>
            <a:xfrm>
              <a:off x="101600" y="-57150"/>
              <a:ext cx="3480851" cy="666750"/>
            </a:xfrm>
            <a:prstGeom prst="rect">
              <a:avLst/>
            </a:prstGeom>
          </p:spPr>
          <p:txBody>
            <a:bodyPr lIns="50800" tIns="50800" rIns="50800" bIns="50800" rtlCol="0" anchor="ctr"/>
            <a:lstStyle/>
            <a:p>
              <a:pPr algn="ctr">
                <a:lnSpc>
                  <a:spcPts val="2519"/>
                </a:lnSpc>
              </a:pPr>
              <a:endParaRPr/>
            </a:p>
          </p:txBody>
        </p:sp>
      </p:grpSp>
      <p:grpSp>
        <p:nvGrpSpPr>
          <p:cNvPr id="8" name="Group 8"/>
          <p:cNvGrpSpPr/>
          <p:nvPr/>
        </p:nvGrpSpPr>
        <p:grpSpPr>
          <a:xfrm>
            <a:off x="-8704597" y="-128588"/>
            <a:ext cx="13987881" cy="2314575"/>
            <a:chOff x="0" y="0"/>
            <a:chExt cx="3684051" cy="609600"/>
          </a:xfrm>
        </p:grpSpPr>
        <p:sp>
          <p:nvSpPr>
            <p:cNvPr id="9" name="Freeform 9"/>
            <p:cNvSpPr/>
            <p:nvPr/>
          </p:nvSpPr>
          <p:spPr>
            <a:xfrm>
              <a:off x="0" y="0"/>
              <a:ext cx="3684051" cy="609600"/>
            </a:xfrm>
            <a:custGeom>
              <a:avLst/>
              <a:gdLst/>
              <a:ahLst/>
              <a:cxnLst/>
              <a:rect l="l" t="t" r="r" b="b"/>
              <a:pathLst>
                <a:path w="3684051" h="609600">
                  <a:moveTo>
                    <a:pt x="203200" y="0"/>
                  </a:moveTo>
                  <a:lnTo>
                    <a:pt x="3684051" y="0"/>
                  </a:lnTo>
                  <a:lnTo>
                    <a:pt x="3480851" y="609600"/>
                  </a:lnTo>
                  <a:lnTo>
                    <a:pt x="0" y="609600"/>
                  </a:lnTo>
                  <a:lnTo>
                    <a:pt x="203200" y="0"/>
                  </a:lnTo>
                  <a:close/>
                </a:path>
              </a:pathLst>
            </a:custGeom>
            <a:solidFill>
              <a:srgbClr val="EC1D51"/>
            </a:solidFill>
          </p:spPr>
          <p:txBody>
            <a:bodyPr/>
            <a:lstStyle/>
            <a:p>
              <a:endParaRPr lang="en-GB"/>
            </a:p>
          </p:txBody>
        </p:sp>
        <p:sp>
          <p:nvSpPr>
            <p:cNvPr id="10" name="TextBox 10"/>
            <p:cNvSpPr txBox="1"/>
            <p:nvPr/>
          </p:nvSpPr>
          <p:spPr>
            <a:xfrm>
              <a:off x="101600" y="-57150"/>
              <a:ext cx="3480851" cy="666750"/>
            </a:xfrm>
            <a:prstGeom prst="rect">
              <a:avLst/>
            </a:prstGeom>
          </p:spPr>
          <p:txBody>
            <a:bodyPr lIns="50800" tIns="50800" rIns="50800" bIns="50800" rtlCol="0" anchor="ctr"/>
            <a:lstStyle/>
            <a:p>
              <a:pPr algn="ctr">
                <a:lnSpc>
                  <a:spcPts val="2519"/>
                </a:lnSpc>
              </a:pPr>
              <a:endParaRPr/>
            </a:p>
          </p:txBody>
        </p:sp>
      </p:grpSp>
      <p:sp>
        <p:nvSpPr>
          <p:cNvPr id="11" name="TextBox 11"/>
          <p:cNvSpPr txBox="1"/>
          <p:nvPr/>
        </p:nvSpPr>
        <p:spPr>
          <a:xfrm>
            <a:off x="1028700" y="2702242"/>
            <a:ext cx="16230600" cy="1364541"/>
          </a:xfrm>
          <a:prstGeom prst="rect">
            <a:avLst/>
          </a:prstGeom>
        </p:spPr>
        <p:txBody>
          <a:bodyPr lIns="0" tIns="0" rIns="0" bIns="0" rtlCol="0" anchor="t">
            <a:spAutoFit/>
          </a:bodyPr>
          <a:lstStyle/>
          <a:p>
            <a:pPr algn="l">
              <a:lnSpc>
                <a:spcPts val="3359"/>
              </a:lnSpc>
            </a:pPr>
            <a:r>
              <a:rPr lang="en-US" sz="2399" b="1" dirty="0">
                <a:solidFill>
                  <a:srgbClr val="FFFFFF"/>
                </a:solidFill>
                <a:latin typeface="Poppins Bold"/>
                <a:ea typeface="Poppins Bold"/>
                <a:cs typeface="Poppins Bold"/>
                <a:sym typeface="Poppins Bold"/>
              </a:rPr>
              <a:t>Course Description</a:t>
            </a:r>
          </a:p>
          <a:p>
            <a:pPr algn="l">
              <a:lnSpc>
                <a:spcPts val="1199"/>
              </a:lnSpc>
            </a:pPr>
            <a:endParaRPr lang="en-US" sz="2399" b="1" dirty="0">
              <a:solidFill>
                <a:srgbClr val="FFFFFF"/>
              </a:solidFill>
              <a:latin typeface="Poppins Bold"/>
              <a:ea typeface="Poppins Bold"/>
              <a:cs typeface="Poppins Bold"/>
              <a:sym typeface="Poppins Bold"/>
            </a:endParaRPr>
          </a:p>
          <a:p>
            <a:pPr algn="l">
              <a:lnSpc>
                <a:spcPts val="3079"/>
              </a:lnSpc>
              <a:spcBef>
                <a:spcPct val="0"/>
              </a:spcBef>
            </a:pPr>
            <a:r>
              <a:rPr lang="en-US" sz="2199" b="1" dirty="0">
                <a:solidFill>
                  <a:srgbClr val="EC1D51"/>
                </a:solidFill>
                <a:latin typeface="Poppins Bold"/>
                <a:ea typeface="Poppins Bold"/>
                <a:cs typeface="Poppins Bold"/>
                <a:sym typeface="Poppins Bold"/>
              </a:rPr>
              <a:t>&gt;&gt;&gt;</a:t>
            </a:r>
            <a:r>
              <a:rPr lang="en-US" sz="2199" dirty="0">
                <a:solidFill>
                  <a:srgbClr val="EC1D51"/>
                </a:solidFill>
                <a:latin typeface="Poppins"/>
                <a:ea typeface="Poppins"/>
                <a:cs typeface="Poppins"/>
                <a:sym typeface="Poppins"/>
              </a:rPr>
              <a:t> </a:t>
            </a:r>
            <a:r>
              <a:rPr lang="en-US" sz="2199" dirty="0">
                <a:solidFill>
                  <a:srgbClr val="FFFFFF"/>
                </a:solidFill>
                <a:latin typeface="Poppins"/>
                <a:ea typeface="Poppins"/>
                <a:cs typeface="Poppins"/>
                <a:sym typeface="Poppins"/>
              </a:rPr>
              <a:t>This 2-year, full-time course is designed to develop a sound theoretical background as well as relevant skills in various aspects of computing.</a:t>
            </a:r>
          </a:p>
        </p:txBody>
      </p:sp>
      <p:sp>
        <p:nvSpPr>
          <p:cNvPr id="12" name="TextBox 12"/>
          <p:cNvSpPr txBox="1"/>
          <p:nvPr/>
        </p:nvSpPr>
        <p:spPr>
          <a:xfrm>
            <a:off x="1028700" y="4434522"/>
            <a:ext cx="16230600" cy="1351280"/>
          </a:xfrm>
          <a:prstGeom prst="rect">
            <a:avLst/>
          </a:prstGeom>
        </p:spPr>
        <p:txBody>
          <a:bodyPr lIns="0" tIns="0" rIns="0" bIns="0" rtlCol="0" anchor="t">
            <a:spAutoFit/>
          </a:bodyPr>
          <a:lstStyle/>
          <a:p>
            <a:pPr algn="l">
              <a:lnSpc>
                <a:spcPts val="3359"/>
              </a:lnSpc>
            </a:pPr>
            <a:r>
              <a:rPr lang="en-US" sz="2399" b="1">
                <a:solidFill>
                  <a:srgbClr val="FFFFFF"/>
                </a:solidFill>
                <a:latin typeface="Poppins Bold"/>
                <a:ea typeface="Poppins Bold"/>
                <a:cs typeface="Poppins Bold"/>
                <a:sym typeface="Poppins Bold"/>
              </a:rPr>
              <a:t>Year One - </a:t>
            </a:r>
            <a:r>
              <a:rPr lang="en-US" sz="2399">
                <a:solidFill>
                  <a:srgbClr val="FFFFFF"/>
                </a:solidFill>
                <a:latin typeface="Poppins"/>
                <a:ea typeface="Poppins"/>
                <a:cs typeface="Poppins"/>
                <a:sym typeface="Poppins"/>
              </a:rPr>
              <a:t>AS</a:t>
            </a:r>
          </a:p>
          <a:p>
            <a:pPr algn="l">
              <a:lnSpc>
                <a:spcPts val="1199"/>
              </a:lnSpc>
            </a:pPr>
            <a:endParaRPr lang="en-US" sz="2399">
              <a:solidFill>
                <a:srgbClr val="FFFFFF"/>
              </a:solidFill>
              <a:latin typeface="Poppins"/>
              <a:ea typeface="Poppins"/>
              <a:cs typeface="Poppins"/>
              <a:sym typeface="Poppins"/>
            </a:endParaRPr>
          </a:p>
          <a:p>
            <a:pPr algn="l">
              <a:lnSpc>
                <a:spcPts val="3079"/>
              </a:lnSpc>
              <a:spcBef>
                <a:spcPct val="0"/>
              </a:spcBef>
            </a:pPr>
            <a:r>
              <a:rPr lang="en-US" sz="2199" b="1">
                <a:solidFill>
                  <a:srgbClr val="EC1D51"/>
                </a:solidFill>
                <a:latin typeface="Poppins Bold"/>
                <a:ea typeface="Poppins Bold"/>
                <a:cs typeface="Poppins Bold"/>
                <a:sym typeface="Poppins Bold"/>
              </a:rPr>
              <a:t>&gt;&gt;&gt; </a:t>
            </a:r>
            <a:r>
              <a:rPr lang="en-US" sz="2199">
                <a:solidFill>
                  <a:srgbClr val="FFFFFF"/>
                </a:solidFill>
                <a:latin typeface="Poppins"/>
                <a:ea typeface="Poppins"/>
                <a:cs typeface="Poppins"/>
                <a:sym typeface="Poppins"/>
              </a:rPr>
              <a:t>Knowledge and understanding of software, system development, data and applications, and using this knowledge to develop a solution to a given problem.</a:t>
            </a:r>
          </a:p>
        </p:txBody>
      </p:sp>
      <p:sp>
        <p:nvSpPr>
          <p:cNvPr id="13" name="TextBox 13"/>
          <p:cNvSpPr txBox="1"/>
          <p:nvPr/>
        </p:nvSpPr>
        <p:spPr>
          <a:xfrm>
            <a:off x="1028700" y="6170771"/>
            <a:ext cx="16230600" cy="1351280"/>
          </a:xfrm>
          <a:prstGeom prst="rect">
            <a:avLst/>
          </a:prstGeom>
        </p:spPr>
        <p:txBody>
          <a:bodyPr lIns="0" tIns="0" rIns="0" bIns="0" rtlCol="0" anchor="t">
            <a:spAutoFit/>
          </a:bodyPr>
          <a:lstStyle/>
          <a:p>
            <a:pPr algn="l">
              <a:lnSpc>
                <a:spcPts val="3359"/>
              </a:lnSpc>
            </a:pPr>
            <a:r>
              <a:rPr lang="en-US" sz="2399" b="1">
                <a:solidFill>
                  <a:srgbClr val="FFFFFF"/>
                </a:solidFill>
                <a:latin typeface="Poppins Bold"/>
                <a:ea typeface="Poppins Bold"/>
                <a:cs typeface="Poppins Bold"/>
                <a:sym typeface="Poppins Bold"/>
              </a:rPr>
              <a:t>Year Two - </a:t>
            </a:r>
            <a:r>
              <a:rPr lang="en-US" sz="2399">
                <a:solidFill>
                  <a:srgbClr val="FFFFFF"/>
                </a:solidFill>
                <a:latin typeface="Poppins"/>
                <a:ea typeface="Poppins"/>
                <a:cs typeface="Poppins"/>
                <a:sym typeface="Poppins"/>
              </a:rPr>
              <a:t>A2</a:t>
            </a:r>
          </a:p>
          <a:p>
            <a:pPr algn="l">
              <a:lnSpc>
                <a:spcPts val="1199"/>
              </a:lnSpc>
            </a:pPr>
            <a:endParaRPr lang="en-US" sz="2399">
              <a:solidFill>
                <a:srgbClr val="FFFFFF"/>
              </a:solidFill>
              <a:latin typeface="Poppins"/>
              <a:ea typeface="Poppins"/>
              <a:cs typeface="Poppins"/>
              <a:sym typeface="Poppins"/>
            </a:endParaRPr>
          </a:p>
          <a:p>
            <a:pPr algn="l">
              <a:lnSpc>
                <a:spcPts val="3079"/>
              </a:lnSpc>
              <a:spcBef>
                <a:spcPct val="0"/>
              </a:spcBef>
            </a:pPr>
            <a:r>
              <a:rPr lang="en-US" sz="2199" b="1">
                <a:solidFill>
                  <a:srgbClr val="EC1D51"/>
                </a:solidFill>
                <a:latin typeface="Poppins Bold"/>
                <a:ea typeface="Poppins Bold"/>
                <a:cs typeface="Poppins Bold"/>
                <a:sym typeface="Poppins Bold"/>
              </a:rPr>
              <a:t>&gt;&gt;&gt;</a:t>
            </a:r>
            <a:r>
              <a:rPr lang="en-US" sz="2199">
                <a:solidFill>
                  <a:srgbClr val="EC1D51"/>
                </a:solidFill>
                <a:latin typeface="Poppins"/>
                <a:ea typeface="Poppins"/>
                <a:cs typeface="Poppins"/>
                <a:sym typeface="Poppins"/>
              </a:rPr>
              <a:t> </a:t>
            </a:r>
            <a:r>
              <a:rPr lang="en-US" sz="2199">
                <a:solidFill>
                  <a:srgbClr val="FFFFFF"/>
                </a:solidFill>
                <a:latin typeface="Poppins"/>
                <a:ea typeface="Poppins"/>
                <a:cs typeface="Poppins"/>
                <a:sym typeface="Poppins"/>
              </a:rPr>
              <a:t>Builds on the foundation of year one and leads to the development of a solution to a substantial problem of the candidate’s own choice.</a:t>
            </a:r>
          </a:p>
        </p:txBody>
      </p:sp>
      <p:sp>
        <p:nvSpPr>
          <p:cNvPr id="14" name="TextBox 14"/>
          <p:cNvSpPr txBox="1"/>
          <p:nvPr/>
        </p:nvSpPr>
        <p:spPr>
          <a:xfrm>
            <a:off x="1028700" y="7907020"/>
            <a:ext cx="16230600" cy="1364541"/>
          </a:xfrm>
          <a:prstGeom prst="rect">
            <a:avLst/>
          </a:prstGeom>
        </p:spPr>
        <p:txBody>
          <a:bodyPr lIns="0" tIns="0" rIns="0" bIns="0" rtlCol="0" anchor="t">
            <a:spAutoFit/>
          </a:bodyPr>
          <a:lstStyle/>
          <a:p>
            <a:pPr algn="l">
              <a:lnSpc>
                <a:spcPts val="3359"/>
              </a:lnSpc>
            </a:pPr>
            <a:r>
              <a:rPr lang="en-US" sz="2399" b="1" dirty="0">
                <a:solidFill>
                  <a:srgbClr val="FFFFFF"/>
                </a:solidFill>
                <a:latin typeface="Poppins Bold"/>
                <a:ea typeface="Poppins Bold"/>
                <a:cs typeface="Poppins Bold"/>
                <a:sym typeface="Poppins Bold"/>
              </a:rPr>
              <a:t>Entry Requirements</a:t>
            </a:r>
          </a:p>
          <a:p>
            <a:pPr algn="l">
              <a:lnSpc>
                <a:spcPts val="1199"/>
              </a:lnSpc>
            </a:pPr>
            <a:endParaRPr lang="en-US" sz="2399" b="1" dirty="0">
              <a:solidFill>
                <a:srgbClr val="FFFFFF"/>
              </a:solidFill>
              <a:latin typeface="Poppins Bold"/>
              <a:ea typeface="Poppins Bold"/>
              <a:cs typeface="Poppins Bold"/>
              <a:sym typeface="Poppins Bold"/>
            </a:endParaRPr>
          </a:p>
          <a:p>
            <a:pPr algn="l">
              <a:lnSpc>
                <a:spcPts val="3079"/>
              </a:lnSpc>
              <a:spcBef>
                <a:spcPct val="0"/>
              </a:spcBef>
            </a:pPr>
            <a:r>
              <a:rPr lang="en-US" sz="2199" b="1" dirty="0">
                <a:solidFill>
                  <a:srgbClr val="EC1D51"/>
                </a:solidFill>
                <a:latin typeface="Poppins Bold"/>
                <a:ea typeface="Poppins Bold"/>
                <a:cs typeface="Poppins Bold"/>
                <a:sym typeface="Poppins Bold"/>
              </a:rPr>
              <a:t>&gt;&gt;&gt;</a:t>
            </a:r>
            <a:r>
              <a:rPr lang="en-US" sz="2199" dirty="0">
                <a:solidFill>
                  <a:srgbClr val="EC1D51"/>
                </a:solidFill>
                <a:latin typeface="Poppins"/>
                <a:ea typeface="Poppins"/>
                <a:cs typeface="Poppins"/>
                <a:sym typeface="Poppins"/>
              </a:rPr>
              <a:t> </a:t>
            </a:r>
            <a:r>
              <a:rPr lang="en-US" sz="2199" dirty="0">
                <a:solidFill>
                  <a:srgbClr val="FFFFFF"/>
                </a:solidFill>
                <a:latin typeface="Poppins"/>
                <a:ea typeface="Poppins"/>
                <a:cs typeface="Poppins"/>
                <a:sym typeface="Poppins"/>
              </a:rPr>
              <a:t>6 GCSEs at grades A*–C, including at least a Grade B in Mathematics and a Grade C in English. ICT/DT or Computing is not required.</a:t>
            </a:r>
          </a:p>
        </p:txBody>
      </p:sp>
      <p:sp>
        <p:nvSpPr>
          <p:cNvPr id="15" name="TextBox 15"/>
          <p:cNvSpPr txBox="1"/>
          <p:nvPr/>
        </p:nvSpPr>
        <p:spPr>
          <a:xfrm>
            <a:off x="705916" y="509270"/>
            <a:ext cx="3063651" cy="1010286"/>
          </a:xfrm>
          <a:prstGeom prst="rect">
            <a:avLst/>
          </a:prstGeom>
        </p:spPr>
        <p:txBody>
          <a:bodyPr lIns="0" tIns="0" rIns="0" bIns="0" rtlCol="0" anchor="t">
            <a:spAutoFit/>
          </a:bodyPr>
          <a:lstStyle/>
          <a:p>
            <a:pPr algn="ctr">
              <a:lnSpc>
                <a:spcPts val="7839"/>
              </a:lnSpc>
              <a:spcBef>
                <a:spcPct val="0"/>
              </a:spcBef>
            </a:pPr>
            <a:r>
              <a:rPr lang="en-US" sz="5599" b="1">
                <a:solidFill>
                  <a:srgbClr val="FFFFFF"/>
                </a:solidFill>
                <a:latin typeface="Poppins Bold"/>
                <a:ea typeface="Poppins Bold"/>
                <a:cs typeface="Poppins Bold"/>
                <a:sym typeface="Poppins Bold"/>
              </a:rPr>
              <a:t>A-Level</a:t>
            </a:r>
          </a:p>
        </p:txBody>
      </p:sp>
      <p:sp>
        <p:nvSpPr>
          <p:cNvPr id="16" name="TextBox 16"/>
          <p:cNvSpPr txBox="1"/>
          <p:nvPr/>
        </p:nvSpPr>
        <p:spPr>
          <a:xfrm>
            <a:off x="5446861" y="509270"/>
            <a:ext cx="12396818" cy="1010286"/>
          </a:xfrm>
          <a:prstGeom prst="rect">
            <a:avLst/>
          </a:prstGeom>
        </p:spPr>
        <p:txBody>
          <a:bodyPr lIns="0" tIns="0" rIns="0" bIns="0" rtlCol="0" anchor="t">
            <a:spAutoFit/>
          </a:bodyPr>
          <a:lstStyle/>
          <a:p>
            <a:pPr algn="ctr">
              <a:lnSpc>
                <a:spcPts val="7839"/>
              </a:lnSpc>
              <a:spcBef>
                <a:spcPct val="0"/>
              </a:spcBef>
            </a:pPr>
            <a:r>
              <a:rPr lang="en-US" sz="5599">
                <a:solidFill>
                  <a:srgbClr val="FFFFFF"/>
                </a:solidFill>
                <a:latin typeface="Poppins"/>
                <a:ea typeface="Poppins"/>
                <a:cs typeface="Poppins"/>
                <a:sym typeface="Poppins"/>
              </a:rPr>
              <a:t>Computer Science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12026"/>
        </a:solidFill>
        <a:effectLst/>
      </p:bgPr>
    </p:bg>
    <p:spTree>
      <p:nvGrpSpPr>
        <p:cNvPr id="1" name=""/>
        <p:cNvGrpSpPr/>
        <p:nvPr/>
      </p:nvGrpSpPr>
      <p:grpSpPr>
        <a:xfrm>
          <a:off x="0" y="0"/>
          <a:ext cx="0" cy="0"/>
          <a:chOff x="0" y="0"/>
          <a:chExt cx="0" cy="0"/>
        </a:xfrm>
      </p:grpSpPr>
      <p:grpSp>
        <p:nvGrpSpPr>
          <p:cNvPr id="2" name="Group 2"/>
          <p:cNvGrpSpPr/>
          <p:nvPr/>
        </p:nvGrpSpPr>
        <p:grpSpPr>
          <a:xfrm>
            <a:off x="4511019" y="-128588"/>
            <a:ext cx="14664510" cy="2314575"/>
            <a:chOff x="0" y="0"/>
            <a:chExt cx="3862258" cy="609600"/>
          </a:xfrm>
        </p:grpSpPr>
        <p:sp>
          <p:nvSpPr>
            <p:cNvPr id="3" name="Freeform 3"/>
            <p:cNvSpPr/>
            <p:nvPr/>
          </p:nvSpPr>
          <p:spPr>
            <a:xfrm>
              <a:off x="0" y="0"/>
              <a:ext cx="3862258" cy="609600"/>
            </a:xfrm>
            <a:custGeom>
              <a:avLst/>
              <a:gdLst/>
              <a:ahLst/>
              <a:cxnLst/>
              <a:rect l="l" t="t" r="r" b="b"/>
              <a:pathLst>
                <a:path w="3862258" h="609600">
                  <a:moveTo>
                    <a:pt x="203200" y="0"/>
                  </a:moveTo>
                  <a:lnTo>
                    <a:pt x="3862258" y="0"/>
                  </a:lnTo>
                  <a:lnTo>
                    <a:pt x="3659058" y="609600"/>
                  </a:lnTo>
                  <a:lnTo>
                    <a:pt x="0" y="609600"/>
                  </a:lnTo>
                  <a:lnTo>
                    <a:pt x="203200" y="0"/>
                  </a:lnTo>
                  <a:close/>
                </a:path>
              </a:pathLst>
            </a:custGeom>
            <a:solidFill>
              <a:srgbClr val="3A3942"/>
            </a:solidFill>
          </p:spPr>
          <p:txBody>
            <a:bodyPr/>
            <a:lstStyle/>
            <a:p>
              <a:endParaRPr lang="en-GB"/>
            </a:p>
          </p:txBody>
        </p:sp>
        <p:sp>
          <p:nvSpPr>
            <p:cNvPr id="4" name="TextBox 4"/>
            <p:cNvSpPr txBox="1"/>
            <p:nvPr/>
          </p:nvSpPr>
          <p:spPr>
            <a:xfrm>
              <a:off x="101600" y="-57150"/>
              <a:ext cx="3659058" cy="666750"/>
            </a:xfrm>
            <a:prstGeom prst="rect">
              <a:avLst/>
            </a:prstGeom>
          </p:spPr>
          <p:txBody>
            <a:bodyPr lIns="50800" tIns="50800" rIns="50800" bIns="50800" rtlCol="0" anchor="ctr"/>
            <a:lstStyle/>
            <a:p>
              <a:pPr algn="ctr">
                <a:lnSpc>
                  <a:spcPts val="2519"/>
                </a:lnSpc>
              </a:pPr>
              <a:endParaRPr/>
            </a:p>
          </p:txBody>
        </p:sp>
      </p:grpSp>
      <p:grpSp>
        <p:nvGrpSpPr>
          <p:cNvPr id="5" name="Group 5"/>
          <p:cNvGrpSpPr/>
          <p:nvPr/>
        </p:nvGrpSpPr>
        <p:grpSpPr>
          <a:xfrm>
            <a:off x="-8661036" y="-128588"/>
            <a:ext cx="13987881" cy="2314575"/>
            <a:chOff x="0" y="0"/>
            <a:chExt cx="3684051" cy="609600"/>
          </a:xfrm>
        </p:grpSpPr>
        <p:sp>
          <p:nvSpPr>
            <p:cNvPr id="6" name="Freeform 6"/>
            <p:cNvSpPr/>
            <p:nvPr/>
          </p:nvSpPr>
          <p:spPr>
            <a:xfrm>
              <a:off x="0" y="0"/>
              <a:ext cx="3684051" cy="609600"/>
            </a:xfrm>
            <a:custGeom>
              <a:avLst/>
              <a:gdLst/>
              <a:ahLst/>
              <a:cxnLst/>
              <a:rect l="l" t="t" r="r" b="b"/>
              <a:pathLst>
                <a:path w="3684051" h="609600">
                  <a:moveTo>
                    <a:pt x="203200" y="0"/>
                  </a:moveTo>
                  <a:lnTo>
                    <a:pt x="3684051" y="0"/>
                  </a:lnTo>
                  <a:lnTo>
                    <a:pt x="3480851" y="609600"/>
                  </a:lnTo>
                  <a:lnTo>
                    <a:pt x="0" y="609600"/>
                  </a:lnTo>
                  <a:lnTo>
                    <a:pt x="203200" y="0"/>
                  </a:lnTo>
                  <a:close/>
                </a:path>
              </a:pathLst>
            </a:custGeom>
            <a:solidFill>
              <a:srgbClr val="212026">
                <a:alpha val="11765"/>
              </a:srgbClr>
            </a:solidFill>
          </p:spPr>
          <p:txBody>
            <a:bodyPr/>
            <a:lstStyle/>
            <a:p>
              <a:endParaRPr lang="en-GB"/>
            </a:p>
          </p:txBody>
        </p:sp>
        <p:sp>
          <p:nvSpPr>
            <p:cNvPr id="7" name="TextBox 7"/>
            <p:cNvSpPr txBox="1"/>
            <p:nvPr/>
          </p:nvSpPr>
          <p:spPr>
            <a:xfrm>
              <a:off x="101600" y="-57150"/>
              <a:ext cx="3480851" cy="666750"/>
            </a:xfrm>
            <a:prstGeom prst="rect">
              <a:avLst/>
            </a:prstGeom>
          </p:spPr>
          <p:txBody>
            <a:bodyPr lIns="50800" tIns="50800" rIns="50800" bIns="50800" rtlCol="0" anchor="ctr"/>
            <a:lstStyle/>
            <a:p>
              <a:pPr algn="ctr">
                <a:lnSpc>
                  <a:spcPts val="2519"/>
                </a:lnSpc>
              </a:pPr>
              <a:endParaRPr/>
            </a:p>
          </p:txBody>
        </p:sp>
      </p:grpSp>
      <p:grpSp>
        <p:nvGrpSpPr>
          <p:cNvPr id="8" name="Group 8"/>
          <p:cNvGrpSpPr/>
          <p:nvPr/>
        </p:nvGrpSpPr>
        <p:grpSpPr>
          <a:xfrm>
            <a:off x="-8704597" y="-128588"/>
            <a:ext cx="13987881" cy="2314575"/>
            <a:chOff x="0" y="0"/>
            <a:chExt cx="3684051" cy="609600"/>
          </a:xfrm>
        </p:grpSpPr>
        <p:sp>
          <p:nvSpPr>
            <p:cNvPr id="9" name="Freeform 9"/>
            <p:cNvSpPr/>
            <p:nvPr/>
          </p:nvSpPr>
          <p:spPr>
            <a:xfrm>
              <a:off x="0" y="0"/>
              <a:ext cx="3684051" cy="609600"/>
            </a:xfrm>
            <a:custGeom>
              <a:avLst/>
              <a:gdLst/>
              <a:ahLst/>
              <a:cxnLst/>
              <a:rect l="l" t="t" r="r" b="b"/>
              <a:pathLst>
                <a:path w="3684051" h="609600">
                  <a:moveTo>
                    <a:pt x="203200" y="0"/>
                  </a:moveTo>
                  <a:lnTo>
                    <a:pt x="3684051" y="0"/>
                  </a:lnTo>
                  <a:lnTo>
                    <a:pt x="3480851" y="609600"/>
                  </a:lnTo>
                  <a:lnTo>
                    <a:pt x="0" y="609600"/>
                  </a:lnTo>
                  <a:lnTo>
                    <a:pt x="203200" y="0"/>
                  </a:lnTo>
                  <a:close/>
                </a:path>
              </a:pathLst>
            </a:custGeom>
            <a:solidFill>
              <a:srgbClr val="EC1D51"/>
            </a:solidFill>
          </p:spPr>
          <p:txBody>
            <a:bodyPr/>
            <a:lstStyle/>
            <a:p>
              <a:endParaRPr lang="en-GB"/>
            </a:p>
          </p:txBody>
        </p:sp>
        <p:sp>
          <p:nvSpPr>
            <p:cNvPr id="10" name="TextBox 10"/>
            <p:cNvSpPr txBox="1"/>
            <p:nvPr/>
          </p:nvSpPr>
          <p:spPr>
            <a:xfrm>
              <a:off x="101600" y="-57150"/>
              <a:ext cx="3480851" cy="666750"/>
            </a:xfrm>
            <a:prstGeom prst="rect">
              <a:avLst/>
            </a:prstGeom>
          </p:spPr>
          <p:txBody>
            <a:bodyPr lIns="50800" tIns="50800" rIns="50800" bIns="50800" rtlCol="0" anchor="ctr"/>
            <a:lstStyle/>
            <a:p>
              <a:pPr algn="ctr">
                <a:lnSpc>
                  <a:spcPts val="2519"/>
                </a:lnSpc>
              </a:pPr>
              <a:endParaRPr/>
            </a:p>
          </p:txBody>
        </p:sp>
      </p:grpSp>
      <p:sp>
        <p:nvSpPr>
          <p:cNvPr id="11" name="TextBox 11"/>
          <p:cNvSpPr txBox="1"/>
          <p:nvPr/>
        </p:nvSpPr>
        <p:spPr>
          <a:xfrm>
            <a:off x="1028700" y="2702242"/>
            <a:ext cx="16230600" cy="1364541"/>
          </a:xfrm>
          <a:prstGeom prst="rect">
            <a:avLst/>
          </a:prstGeom>
        </p:spPr>
        <p:txBody>
          <a:bodyPr lIns="0" tIns="0" rIns="0" bIns="0" rtlCol="0" anchor="t">
            <a:spAutoFit/>
          </a:bodyPr>
          <a:lstStyle/>
          <a:p>
            <a:pPr algn="l">
              <a:lnSpc>
                <a:spcPts val="3359"/>
              </a:lnSpc>
            </a:pPr>
            <a:r>
              <a:rPr lang="en-US" sz="2399" b="1" dirty="0">
                <a:solidFill>
                  <a:srgbClr val="FFFFFF"/>
                </a:solidFill>
                <a:latin typeface="Poppins Bold"/>
                <a:ea typeface="Poppins Bold"/>
                <a:cs typeface="Poppins Bold"/>
                <a:sym typeface="Poppins Bold"/>
              </a:rPr>
              <a:t>Course Description</a:t>
            </a:r>
          </a:p>
          <a:p>
            <a:pPr algn="l">
              <a:lnSpc>
                <a:spcPts val="1199"/>
              </a:lnSpc>
            </a:pPr>
            <a:endParaRPr lang="en-US" sz="2399" b="1" dirty="0">
              <a:solidFill>
                <a:srgbClr val="FFFFFF"/>
              </a:solidFill>
              <a:latin typeface="Poppins Bold"/>
              <a:ea typeface="Poppins Bold"/>
              <a:cs typeface="Poppins Bold"/>
              <a:sym typeface="Poppins Bold"/>
            </a:endParaRPr>
          </a:p>
          <a:p>
            <a:pPr algn="l">
              <a:lnSpc>
                <a:spcPts val="3079"/>
              </a:lnSpc>
              <a:spcBef>
                <a:spcPct val="0"/>
              </a:spcBef>
            </a:pPr>
            <a:r>
              <a:rPr lang="en-US" sz="2199" b="1" dirty="0">
                <a:solidFill>
                  <a:srgbClr val="EC1D51"/>
                </a:solidFill>
                <a:latin typeface="Poppins Bold"/>
                <a:ea typeface="Poppins Bold"/>
                <a:cs typeface="Poppins Bold"/>
                <a:sym typeface="Poppins Bold"/>
              </a:rPr>
              <a:t>&gt;&gt;&gt; </a:t>
            </a:r>
            <a:r>
              <a:rPr lang="en-US" sz="2199" dirty="0">
                <a:solidFill>
                  <a:srgbClr val="FFFFFF"/>
                </a:solidFill>
                <a:latin typeface="Poppins"/>
                <a:ea typeface="Poppins"/>
                <a:cs typeface="Poppins"/>
                <a:sym typeface="Poppins"/>
              </a:rPr>
              <a:t>This 2-year, full-time course is designed to develop a sound theoretical background as well as relevant skills in various aspects of computing.</a:t>
            </a:r>
          </a:p>
        </p:txBody>
      </p:sp>
      <p:sp>
        <p:nvSpPr>
          <p:cNvPr id="12" name="TextBox 12"/>
          <p:cNvSpPr txBox="1"/>
          <p:nvPr/>
        </p:nvSpPr>
        <p:spPr>
          <a:xfrm>
            <a:off x="705916" y="509270"/>
            <a:ext cx="3063651" cy="1010286"/>
          </a:xfrm>
          <a:prstGeom prst="rect">
            <a:avLst/>
          </a:prstGeom>
        </p:spPr>
        <p:txBody>
          <a:bodyPr lIns="0" tIns="0" rIns="0" bIns="0" rtlCol="0" anchor="t">
            <a:spAutoFit/>
          </a:bodyPr>
          <a:lstStyle/>
          <a:p>
            <a:pPr algn="ctr">
              <a:lnSpc>
                <a:spcPts val="7839"/>
              </a:lnSpc>
              <a:spcBef>
                <a:spcPct val="0"/>
              </a:spcBef>
            </a:pPr>
            <a:r>
              <a:rPr lang="en-US" sz="5599" b="1">
                <a:solidFill>
                  <a:srgbClr val="FFFFFF"/>
                </a:solidFill>
                <a:latin typeface="Poppins Bold"/>
                <a:ea typeface="Poppins Bold"/>
                <a:cs typeface="Poppins Bold"/>
                <a:sym typeface="Poppins Bold"/>
              </a:rPr>
              <a:t>A-Level</a:t>
            </a:r>
          </a:p>
        </p:txBody>
      </p:sp>
      <p:sp>
        <p:nvSpPr>
          <p:cNvPr id="13" name="TextBox 13"/>
          <p:cNvSpPr txBox="1"/>
          <p:nvPr/>
        </p:nvSpPr>
        <p:spPr>
          <a:xfrm>
            <a:off x="5446861" y="509270"/>
            <a:ext cx="12396818" cy="1010286"/>
          </a:xfrm>
          <a:prstGeom prst="rect">
            <a:avLst/>
          </a:prstGeom>
        </p:spPr>
        <p:txBody>
          <a:bodyPr lIns="0" tIns="0" rIns="0" bIns="0" rtlCol="0" anchor="t">
            <a:spAutoFit/>
          </a:bodyPr>
          <a:lstStyle/>
          <a:p>
            <a:pPr algn="ctr">
              <a:lnSpc>
                <a:spcPts val="7839"/>
              </a:lnSpc>
              <a:spcBef>
                <a:spcPct val="0"/>
              </a:spcBef>
            </a:pPr>
            <a:r>
              <a:rPr lang="en-US" sz="5599">
                <a:solidFill>
                  <a:srgbClr val="FFFFFF"/>
                </a:solidFill>
                <a:latin typeface="Poppins"/>
                <a:ea typeface="Poppins"/>
                <a:cs typeface="Poppins"/>
                <a:sym typeface="Poppins"/>
              </a:rPr>
              <a:t>Digital Technology</a:t>
            </a:r>
          </a:p>
        </p:txBody>
      </p:sp>
      <p:sp>
        <p:nvSpPr>
          <p:cNvPr id="14" name="TextBox 14"/>
          <p:cNvSpPr txBox="1"/>
          <p:nvPr/>
        </p:nvSpPr>
        <p:spPr>
          <a:xfrm>
            <a:off x="1028700" y="4434522"/>
            <a:ext cx="16230600" cy="1351280"/>
          </a:xfrm>
          <a:prstGeom prst="rect">
            <a:avLst/>
          </a:prstGeom>
        </p:spPr>
        <p:txBody>
          <a:bodyPr lIns="0" tIns="0" rIns="0" bIns="0" rtlCol="0" anchor="t">
            <a:spAutoFit/>
          </a:bodyPr>
          <a:lstStyle/>
          <a:p>
            <a:pPr algn="l">
              <a:lnSpc>
                <a:spcPts val="3359"/>
              </a:lnSpc>
            </a:pPr>
            <a:r>
              <a:rPr lang="en-US" sz="2399" b="1">
                <a:solidFill>
                  <a:srgbClr val="FFFFFF"/>
                </a:solidFill>
                <a:latin typeface="Poppins Bold"/>
                <a:ea typeface="Poppins Bold"/>
                <a:cs typeface="Poppins Bold"/>
                <a:sym typeface="Poppins Bold"/>
              </a:rPr>
              <a:t>Year One - </a:t>
            </a:r>
            <a:r>
              <a:rPr lang="en-US" sz="2399">
                <a:solidFill>
                  <a:srgbClr val="FFFFFF"/>
                </a:solidFill>
                <a:latin typeface="Poppins"/>
                <a:ea typeface="Poppins"/>
                <a:cs typeface="Poppins"/>
                <a:sym typeface="Poppins"/>
              </a:rPr>
              <a:t>AS</a:t>
            </a:r>
          </a:p>
          <a:p>
            <a:pPr algn="l">
              <a:lnSpc>
                <a:spcPts val="1199"/>
              </a:lnSpc>
            </a:pPr>
            <a:endParaRPr lang="en-US" sz="2399">
              <a:solidFill>
                <a:srgbClr val="FFFFFF"/>
              </a:solidFill>
              <a:latin typeface="Poppins"/>
              <a:ea typeface="Poppins"/>
              <a:cs typeface="Poppins"/>
              <a:sym typeface="Poppins"/>
            </a:endParaRPr>
          </a:p>
          <a:p>
            <a:pPr algn="l">
              <a:lnSpc>
                <a:spcPts val="3079"/>
              </a:lnSpc>
              <a:spcBef>
                <a:spcPct val="0"/>
              </a:spcBef>
            </a:pPr>
            <a:r>
              <a:rPr lang="en-US" sz="2199" b="1">
                <a:solidFill>
                  <a:srgbClr val="EC1D51"/>
                </a:solidFill>
                <a:latin typeface="Poppins Bold"/>
                <a:ea typeface="Poppins Bold"/>
                <a:cs typeface="Poppins Bold"/>
                <a:sym typeface="Poppins Bold"/>
              </a:rPr>
              <a:t>&gt;&gt;&gt;</a:t>
            </a:r>
            <a:r>
              <a:rPr lang="en-US" sz="2199">
                <a:solidFill>
                  <a:srgbClr val="EC1D51"/>
                </a:solidFill>
                <a:latin typeface="Poppins"/>
                <a:ea typeface="Poppins"/>
                <a:cs typeface="Poppins"/>
                <a:sym typeface="Poppins"/>
              </a:rPr>
              <a:t> </a:t>
            </a:r>
            <a:r>
              <a:rPr lang="en-US" sz="2199">
                <a:solidFill>
                  <a:srgbClr val="FFFFFF"/>
                </a:solidFill>
                <a:latin typeface="Poppins"/>
                <a:ea typeface="Poppins"/>
                <a:cs typeface="Poppins"/>
                <a:sym typeface="Poppins"/>
              </a:rPr>
              <a:t>Covers the use of innovating digital technologies in society. The coursework involves planning a project that leads to the creation, testing and refinement of a video game that meets the needs of a particular audience or user.</a:t>
            </a:r>
          </a:p>
        </p:txBody>
      </p:sp>
      <p:sp>
        <p:nvSpPr>
          <p:cNvPr id="15" name="TextBox 15"/>
          <p:cNvSpPr txBox="1"/>
          <p:nvPr/>
        </p:nvSpPr>
        <p:spPr>
          <a:xfrm>
            <a:off x="1028700" y="6170771"/>
            <a:ext cx="16230600" cy="1741805"/>
          </a:xfrm>
          <a:prstGeom prst="rect">
            <a:avLst/>
          </a:prstGeom>
        </p:spPr>
        <p:txBody>
          <a:bodyPr lIns="0" tIns="0" rIns="0" bIns="0" rtlCol="0" anchor="t">
            <a:spAutoFit/>
          </a:bodyPr>
          <a:lstStyle/>
          <a:p>
            <a:pPr algn="l">
              <a:lnSpc>
                <a:spcPts val="3359"/>
              </a:lnSpc>
            </a:pPr>
            <a:r>
              <a:rPr lang="en-US" sz="2399" b="1" dirty="0">
                <a:solidFill>
                  <a:srgbClr val="FFFFFF"/>
                </a:solidFill>
                <a:latin typeface="Poppins Bold"/>
                <a:ea typeface="Poppins Bold"/>
                <a:cs typeface="Poppins Bold"/>
                <a:sym typeface="Poppins Bold"/>
              </a:rPr>
              <a:t>Year Two - </a:t>
            </a:r>
            <a:r>
              <a:rPr lang="en-US" sz="2399" dirty="0">
                <a:solidFill>
                  <a:srgbClr val="FFFFFF"/>
                </a:solidFill>
                <a:latin typeface="Poppins"/>
                <a:ea typeface="Poppins"/>
                <a:cs typeface="Poppins"/>
                <a:sym typeface="Poppins"/>
              </a:rPr>
              <a:t>A2</a:t>
            </a:r>
          </a:p>
          <a:p>
            <a:pPr algn="l">
              <a:lnSpc>
                <a:spcPts val="1199"/>
              </a:lnSpc>
            </a:pPr>
            <a:endParaRPr lang="en-US" sz="2399" dirty="0">
              <a:solidFill>
                <a:srgbClr val="FFFFFF"/>
              </a:solidFill>
              <a:latin typeface="Poppins"/>
              <a:ea typeface="Poppins"/>
              <a:cs typeface="Poppins"/>
              <a:sym typeface="Poppins"/>
            </a:endParaRPr>
          </a:p>
          <a:p>
            <a:pPr algn="l">
              <a:lnSpc>
                <a:spcPts val="3079"/>
              </a:lnSpc>
              <a:spcBef>
                <a:spcPct val="0"/>
              </a:spcBef>
            </a:pPr>
            <a:r>
              <a:rPr lang="en-US" sz="2199" b="1" dirty="0">
                <a:solidFill>
                  <a:srgbClr val="EC1D51"/>
                </a:solidFill>
                <a:latin typeface="Poppins Bold"/>
                <a:ea typeface="Poppins Bold"/>
                <a:cs typeface="Poppins Bold"/>
                <a:sym typeface="Poppins Bold"/>
              </a:rPr>
              <a:t>&gt;&gt;&gt;</a:t>
            </a:r>
            <a:r>
              <a:rPr lang="en-US" sz="2199" dirty="0">
                <a:solidFill>
                  <a:srgbClr val="EC1D51"/>
                </a:solidFill>
                <a:latin typeface="Poppins"/>
                <a:ea typeface="Poppins"/>
                <a:cs typeface="Poppins"/>
                <a:sym typeface="Poppins"/>
              </a:rPr>
              <a:t> </a:t>
            </a:r>
            <a:r>
              <a:rPr lang="en-US" sz="2199" dirty="0">
                <a:solidFill>
                  <a:srgbClr val="FFFFFF"/>
                </a:solidFill>
                <a:latin typeface="Poppins"/>
                <a:ea typeface="Poppins"/>
                <a:cs typeface="Poppins"/>
                <a:sym typeface="Poppins"/>
              </a:rPr>
              <a:t>Covers cyber security, system resilience, and how digital and mobile networks support communication and data transmission. Students plan, build, and test a fully functional transactional website with a connected backend database, based on a real-world scenario.</a:t>
            </a:r>
          </a:p>
        </p:txBody>
      </p:sp>
      <p:sp>
        <p:nvSpPr>
          <p:cNvPr id="16" name="TextBox 16"/>
          <p:cNvSpPr txBox="1"/>
          <p:nvPr/>
        </p:nvSpPr>
        <p:spPr>
          <a:xfrm>
            <a:off x="1028700" y="8293576"/>
            <a:ext cx="16230600" cy="1364541"/>
          </a:xfrm>
          <a:prstGeom prst="rect">
            <a:avLst/>
          </a:prstGeom>
        </p:spPr>
        <p:txBody>
          <a:bodyPr lIns="0" tIns="0" rIns="0" bIns="0" rtlCol="0" anchor="t">
            <a:spAutoFit/>
          </a:bodyPr>
          <a:lstStyle/>
          <a:p>
            <a:pPr algn="l">
              <a:lnSpc>
                <a:spcPts val="3359"/>
              </a:lnSpc>
            </a:pPr>
            <a:r>
              <a:rPr lang="en-US" sz="2399" b="1" dirty="0">
                <a:solidFill>
                  <a:srgbClr val="FFFFFF"/>
                </a:solidFill>
                <a:latin typeface="Poppins Bold"/>
                <a:ea typeface="Poppins Bold"/>
                <a:cs typeface="Poppins Bold"/>
                <a:sym typeface="Poppins Bold"/>
              </a:rPr>
              <a:t>Entry Requirements</a:t>
            </a:r>
          </a:p>
          <a:p>
            <a:pPr algn="l">
              <a:lnSpc>
                <a:spcPts val="1199"/>
              </a:lnSpc>
            </a:pPr>
            <a:endParaRPr lang="en-US" sz="2399" b="1" dirty="0">
              <a:solidFill>
                <a:srgbClr val="FFFFFF"/>
              </a:solidFill>
              <a:latin typeface="Poppins Bold"/>
              <a:ea typeface="Poppins Bold"/>
              <a:cs typeface="Poppins Bold"/>
              <a:sym typeface="Poppins Bold"/>
            </a:endParaRPr>
          </a:p>
          <a:p>
            <a:pPr>
              <a:lnSpc>
                <a:spcPts val="3079"/>
              </a:lnSpc>
              <a:spcBef>
                <a:spcPct val="0"/>
              </a:spcBef>
            </a:pPr>
            <a:r>
              <a:rPr lang="en-US" sz="2199" b="1" dirty="0">
                <a:solidFill>
                  <a:srgbClr val="EC1D51"/>
                </a:solidFill>
                <a:latin typeface="Poppins Bold"/>
                <a:ea typeface="Poppins Bold"/>
                <a:cs typeface="Poppins Bold"/>
                <a:sym typeface="Poppins Bold"/>
              </a:rPr>
              <a:t>&gt;&gt;&gt;</a:t>
            </a:r>
            <a:r>
              <a:rPr lang="en-US" sz="2199" dirty="0">
                <a:solidFill>
                  <a:srgbClr val="EC1D51"/>
                </a:solidFill>
                <a:latin typeface="Poppins"/>
                <a:ea typeface="Poppins"/>
                <a:cs typeface="Poppins"/>
                <a:sym typeface="Poppins"/>
              </a:rPr>
              <a:t> </a:t>
            </a:r>
            <a:r>
              <a:rPr lang="en-US" sz="2199" dirty="0">
                <a:solidFill>
                  <a:srgbClr val="FFFFFF"/>
                </a:solidFill>
                <a:latin typeface="Poppins"/>
                <a:ea typeface="Poppins"/>
                <a:cs typeface="Poppins"/>
                <a:sym typeface="Poppins"/>
              </a:rPr>
              <a:t>6 GCSE passes at Grade A to C (including Mathematics and English at Grade C or above). ICT/DT or Computing is not required.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12026"/>
        </a:solidFill>
        <a:effectLst/>
      </p:bgPr>
    </p:bg>
    <p:spTree>
      <p:nvGrpSpPr>
        <p:cNvPr id="1" name=""/>
        <p:cNvGrpSpPr/>
        <p:nvPr/>
      </p:nvGrpSpPr>
      <p:grpSpPr>
        <a:xfrm>
          <a:off x="0" y="0"/>
          <a:ext cx="0" cy="0"/>
          <a:chOff x="0" y="0"/>
          <a:chExt cx="0" cy="0"/>
        </a:xfrm>
      </p:grpSpPr>
      <p:grpSp>
        <p:nvGrpSpPr>
          <p:cNvPr id="2" name="Group 2"/>
          <p:cNvGrpSpPr/>
          <p:nvPr/>
        </p:nvGrpSpPr>
        <p:grpSpPr>
          <a:xfrm>
            <a:off x="4511019" y="-128588"/>
            <a:ext cx="14664510" cy="2314575"/>
            <a:chOff x="0" y="0"/>
            <a:chExt cx="3862258" cy="609600"/>
          </a:xfrm>
        </p:grpSpPr>
        <p:sp>
          <p:nvSpPr>
            <p:cNvPr id="3" name="Freeform 3"/>
            <p:cNvSpPr/>
            <p:nvPr/>
          </p:nvSpPr>
          <p:spPr>
            <a:xfrm>
              <a:off x="0" y="0"/>
              <a:ext cx="3862258" cy="609600"/>
            </a:xfrm>
            <a:custGeom>
              <a:avLst/>
              <a:gdLst/>
              <a:ahLst/>
              <a:cxnLst/>
              <a:rect l="l" t="t" r="r" b="b"/>
              <a:pathLst>
                <a:path w="3862258" h="609600">
                  <a:moveTo>
                    <a:pt x="203200" y="0"/>
                  </a:moveTo>
                  <a:lnTo>
                    <a:pt x="3862258" y="0"/>
                  </a:lnTo>
                  <a:lnTo>
                    <a:pt x="3659058" y="609600"/>
                  </a:lnTo>
                  <a:lnTo>
                    <a:pt x="0" y="609600"/>
                  </a:lnTo>
                  <a:lnTo>
                    <a:pt x="203200" y="0"/>
                  </a:lnTo>
                  <a:close/>
                </a:path>
              </a:pathLst>
            </a:custGeom>
            <a:solidFill>
              <a:srgbClr val="3A3942"/>
            </a:solidFill>
          </p:spPr>
          <p:txBody>
            <a:bodyPr/>
            <a:lstStyle/>
            <a:p>
              <a:endParaRPr lang="en-GB"/>
            </a:p>
          </p:txBody>
        </p:sp>
        <p:sp>
          <p:nvSpPr>
            <p:cNvPr id="4" name="TextBox 4"/>
            <p:cNvSpPr txBox="1"/>
            <p:nvPr/>
          </p:nvSpPr>
          <p:spPr>
            <a:xfrm>
              <a:off x="101600" y="-57150"/>
              <a:ext cx="3659058" cy="666750"/>
            </a:xfrm>
            <a:prstGeom prst="rect">
              <a:avLst/>
            </a:prstGeom>
          </p:spPr>
          <p:txBody>
            <a:bodyPr lIns="50800" tIns="50800" rIns="50800" bIns="50800" rtlCol="0" anchor="ctr"/>
            <a:lstStyle/>
            <a:p>
              <a:pPr algn="ctr">
                <a:lnSpc>
                  <a:spcPts val="2519"/>
                </a:lnSpc>
              </a:pPr>
              <a:endParaRPr/>
            </a:p>
          </p:txBody>
        </p:sp>
      </p:grpSp>
      <p:grpSp>
        <p:nvGrpSpPr>
          <p:cNvPr id="5" name="Group 5"/>
          <p:cNvGrpSpPr/>
          <p:nvPr/>
        </p:nvGrpSpPr>
        <p:grpSpPr>
          <a:xfrm>
            <a:off x="-8661036" y="-128588"/>
            <a:ext cx="13987881" cy="2314575"/>
            <a:chOff x="0" y="0"/>
            <a:chExt cx="3684051" cy="609600"/>
          </a:xfrm>
        </p:grpSpPr>
        <p:sp>
          <p:nvSpPr>
            <p:cNvPr id="6" name="Freeform 6"/>
            <p:cNvSpPr/>
            <p:nvPr/>
          </p:nvSpPr>
          <p:spPr>
            <a:xfrm>
              <a:off x="0" y="0"/>
              <a:ext cx="3684051" cy="609600"/>
            </a:xfrm>
            <a:custGeom>
              <a:avLst/>
              <a:gdLst/>
              <a:ahLst/>
              <a:cxnLst/>
              <a:rect l="l" t="t" r="r" b="b"/>
              <a:pathLst>
                <a:path w="3684051" h="609600">
                  <a:moveTo>
                    <a:pt x="203200" y="0"/>
                  </a:moveTo>
                  <a:lnTo>
                    <a:pt x="3684051" y="0"/>
                  </a:lnTo>
                  <a:lnTo>
                    <a:pt x="3480851" y="609600"/>
                  </a:lnTo>
                  <a:lnTo>
                    <a:pt x="0" y="609600"/>
                  </a:lnTo>
                  <a:lnTo>
                    <a:pt x="203200" y="0"/>
                  </a:lnTo>
                  <a:close/>
                </a:path>
              </a:pathLst>
            </a:custGeom>
            <a:solidFill>
              <a:srgbClr val="212026">
                <a:alpha val="11765"/>
              </a:srgbClr>
            </a:solidFill>
          </p:spPr>
          <p:txBody>
            <a:bodyPr/>
            <a:lstStyle/>
            <a:p>
              <a:endParaRPr lang="en-GB"/>
            </a:p>
          </p:txBody>
        </p:sp>
        <p:sp>
          <p:nvSpPr>
            <p:cNvPr id="7" name="TextBox 7"/>
            <p:cNvSpPr txBox="1"/>
            <p:nvPr/>
          </p:nvSpPr>
          <p:spPr>
            <a:xfrm>
              <a:off x="101600" y="-57150"/>
              <a:ext cx="3480851" cy="666750"/>
            </a:xfrm>
            <a:prstGeom prst="rect">
              <a:avLst/>
            </a:prstGeom>
          </p:spPr>
          <p:txBody>
            <a:bodyPr lIns="50800" tIns="50800" rIns="50800" bIns="50800" rtlCol="0" anchor="ctr"/>
            <a:lstStyle/>
            <a:p>
              <a:pPr algn="ctr">
                <a:lnSpc>
                  <a:spcPts val="2519"/>
                </a:lnSpc>
              </a:pPr>
              <a:endParaRPr/>
            </a:p>
          </p:txBody>
        </p:sp>
      </p:grpSp>
      <p:grpSp>
        <p:nvGrpSpPr>
          <p:cNvPr id="8" name="Group 8"/>
          <p:cNvGrpSpPr/>
          <p:nvPr/>
        </p:nvGrpSpPr>
        <p:grpSpPr>
          <a:xfrm>
            <a:off x="-8704597" y="-128588"/>
            <a:ext cx="13987881" cy="2314575"/>
            <a:chOff x="0" y="0"/>
            <a:chExt cx="3684051" cy="609600"/>
          </a:xfrm>
        </p:grpSpPr>
        <p:sp>
          <p:nvSpPr>
            <p:cNvPr id="9" name="Freeform 9"/>
            <p:cNvSpPr/>
            <p:nvPr/>
          </p:nvSpPr>
          <p:spPr>
            <a:xfrm>
              <a:off x="0" y="0"/>
              <a:ext cx="3684051" cy="609600"/>
            </a:xfrm>
            <a:custGeom>
              <a:avLst/>
              <a:gdLst/>
              <a:ahLst/>
              <a:cxnLst/>
              <a:rect l="l" t="t" r="r" b="b"/>
              <a:pathLst>
                <a:path w="3684051" h="609600">
                  <a:moveTo>
                    <a:pt x="203200" y="0"/>
                  </a:moveTo>
                  <a:lnTo>
                    <a:pt x="3684051" y="0"/>
                  </a:lnTo>
                  <a:lnTo>
                    <a:pt x="3480851" y="609600"/>
                  </a:lnTo>
                  <a:lnTo>
                    <a:pt x="0" y="609600"/>
                  </a:lnTo>
                  <a:lnTo>
                    <a:pt x="203200" y="0"/>
                  </a:lnTo>
                  <a:close/>
                </a:path>
              </a:pathLst>
            </a:custGeom>
            <a:solidFill>
              <a:srgbClr val="EC1D51"/>
            </a:solidFill>
          </p:spPr>
          <p:txBody>
            <a:bodyPr/>
            <a:lstStyle/>
            <a:p>
              <a:endParaRPr lang="en-GB"/>
            </a:p>
          </p:txBody>
        </p:sp>
        <p:sp>
          <p:nvSpPr>
            <p:cNvPr id="10" name="TextBox 10"/>
            <p:cNvSpPr txBox="1"/>
            <p:nvPr/>
          </p:nvSpPr>
          <p:spPr>
            <a:xfrm>
              <a:off x="101600" y="-57150"/>
              <a:ext cx="3480851" cy="666750"/>
            </a:xfrm>
            <a:prstGeom prst="rect">
              <a:avLst/>
            </a:prstGeom>
          </p:spPr>
          <p:txBody>
            <a:bodyPr lIns="50800" tIns="50800" rIns="50800" bIns="50800" rtlCol="0" anchor="ctr"/>
            <a:lstStyle/>
            <a:p>
              <a:pPr algn="ctr">
                <a:lnSpc>
                  <a:spcPts val="2519"/>
                </a:lnSpc>
              </a:pPr>
              <a:endParaRPr/>
            </a:p>
          </p:txBody>
        </p:sp>
      </p:grpSp>
      <p:sp>
        <p:nvSpPr>
          <p:cNvPr id="11" name="TextBox 11"/>
          <p:cNvSpPr txBox="1"/>
          <p:nvPr/>
        </p:nvSpPr>
        <p:spPr>
          <a:xfrm>
            <a:off x="1028700" y="2582227"/>
            <a:ext cx="16230600" cy="1364541"/>
          </a:xfrm>
          <a:prstGeom prst="rect">
            <a:avLst/>
          </a:prstGeom>
        </p:spPr>
        <p:txBody>
          <a:bodyPr lIns="0" tIns="0" rIns="0" bIns="0" rtlCol="0" anchor="t">
            <a:spAutoFit/>
          </a:bodyPr>
          <a:lstStyle/>
          <a:p>
            <a:pPr algn="l">
              <a:lnSpc>
                <a:spcPts val="3359"/>
              </a:lnSpc>
            </a:pPr>
            <a:r>
              <a:rPr lang="en-US" sz="2399" b="1" dirty="0">
                <a:solidFill>
                  <a:srgbClr val="FFFFFF"/>
                </a:solidFill>
                <a:latin typeface="Poppins Bold"/>
                <a:ea typeface="Poppins Bold"/>
                <a:cs typeface="Poppins Bold"/>
                <a:sym typeface="Poppins Bold"/>
              </a:rPr>
              <a:t>Course Description</a:t>
            </a:r>
          </a:p>
          <a:p>
            <a:pPr algn="l">
              <a:lnSpc>
                <a:spcPts val="1199"/>
              </a:lnSpc>
            </a:pPr>
            <a:endParaRPr lang="en-US" sz="2399" b="1" dirty="0">
              <a:solidFill>
                <a:srgbClr val="FFFFFF"/>
              </a:solidFill>
              <a:latin typeface="Poppins Bold"/>
              <a:ea typeface="Poppins Bold"/>
              <a:cs typeface="Poppins Bold"/>
              <a:sym typeface="Poppins Bold"/>
            </a:endParaRPr>
          </a:p>
          <a:p>
            <a:pPr algn="l">
              <a:lnSpc>
                <a:spcPts val="3079"/>
              </a:lnSpc>
              <a:spcBef>
                <a:spcPct val="0"/>
              </a:spcBef>
            </a:pPr>
            <a:r>
              <a:rPr lang="en-US" sz="2199" b="1" dirty="0">
                <a:solidFill>
                  <a:srgbClr val="EC1D51"/>
                </a:solidFill>
                <a:latin typeface="Poppins Bold"/>
                <a:ea typeface="Poppins Bold"/>
                <a:cs typeface="Poppins Bold"/>
                <a:sym typeface="Poppins Bold"/>
              </a:rPr>
              <a:t>&gt;&gt;&gt;</a:t>
            </a:r>
            <a:r>
              <a:rPr lang="en-US" sz="2199" dirty="0">
                <a:solidFill>
                  <a:srgbClr val="EC1D51"/>
                </a:solidFill>
                <a:latin typeface="Poppins"/>
                <a:ea typeface="Poppins"/>
                <a:cs typeface="Poppins"/>
                <a:sym typeface="Poppins"/>
              </a:rPr>
              <a:t> </a:t>
            </a:r>
            <a:r>
              <a:rPr lang="en-US" sz="2199" dirty="0">
                <a:solidFill>
                  <a:srgbClr val="FFFFFF"/>
                </a:solidFill>
                <a:latin typeface="Poppins"/>
                <a:ea typeface="Poppins"/>
                <a:cs typeface="Poppins"/>
                <a:sym typeface="Poppins"/>
              </a:rPr>
              <a:t>This 2-year, full-time course in computing and IT, combines hands-on skills with industry-relevant knowledge. It prepares students for careers in the sector or progression to university-level study.</a:t>
            </a:r>
          </a:p>
        </p:txBody>
      </p:sp>
      <p:sp>
        <p:nvSpPr>
          <p:cNvPr id="12" name="TextBox 12"/>
          <p:cNvSpPr txBox="1"/>
          <p:nvPr/>
        </p:nvSpPr>
        <p:spPr>
          <a:xfrm>
            <a:off x="705916" y="509270"/>
            <a:ext cx="3063651" cy="1010286"/>
          </a:xfrm>
          <a:prstGeom prst="rect">
            <a:avLst/>
          </a:prstGeom>
        </p:spPr>
        <p:txBody>
          <a:bodyPr lIns="0" tIns="0" rIns="0" bIns="0" rtlCol="0" anchor="t">
            <a:spAutoFit/>
          </a:bodyPr>
          <a:lstStyle/>
          <a:p>
            <a:pPr algn="ctr">
              <a:lnSpc>
                <a:spcPts val="7839"/>
              </a:lnSpc>
              <a:spcBef>
                <a:spcPct val="0"/>
              </a:spcBef>
            </a:pPr>
            <a:r>
              <a:rPr lang="en-US" sz="5599" b="1">
                <a:solidFill>
                  <a:srgbClr val="FFFFFF"/>
                </a:solidFill>
                <a:latin typeface="Poppins Bold"/>
                <a:ea typeface="Poppins Bold"/>
                <a:cs typeface="Poppins Bold"/>
                <a:sym typeface="Poppins Bold"/>
              </a:rPr>
              <a:t>Level 3</a:t>
            </a:r>
          </a:p>
        </p:txBody>
      </p:sp>
      <p:sp>
        <p:nvSpPr>
          <p:cNvPr id="13" name="TextBox 13"/>
          <p:cNvSpPr txBox="1"/>
          <p:nvPr/>
        </p:nvSpPr>
        <p:spPr>
          <a:xfrm>
            <a:off x="5326846" y="509270"/>
            <a:ext cx="12516833" cy="1010286"/>
          </a:xfrm>
          <a:prstGeom prst="rect">
            <a:avLst/>
          </a:prstGeom>
        </p:spPr>
        <p:txBody>
          <a:bodyPr lIns="0" tIns="0" rIns="0" bIns="0" rtlCol="0" anchor="t">
            <a:spAutoFit/>
          </a:bodyPr>
          <a:lstStyle/>
          <a:p>
            <a:pPr algn="ctr">
              <a:lnSpc>
                <a:spcPts val="7839"/>
              </a:lnSpc>
              <a:spcBef>
                <a:spcPct val="0"/>
              </a:spcBef>
            </a:pPr>
            <a:r>
              <a:rPr lang="en-US" sz="5599">
                <a:solidFill>
                  <a:srgbClr val="FFFFFF"/>
                </a:solidFill>
                <a:latin typeface="Poppins"/>
                <a:ea typeface="Poppins"/>
                <a:cs typeface="Poppins"/>
                <a:sym typeface="Poppins"/>
              </a:rPr>
              <a:t>Information Technology</a:t>
            </a:r>
          </a:p>
        </p:txBody>
      </p:sp>
      <p:sp>
        <p:nvSpPr>
          <p:cNvPr id="14" name="TextBox 14"/>
          <p:cNvSpPr txBox="1"/>
          <p:nvPr/>
        </p:nvSpPr>
        <p:spPr>
          <a:xfrm>
            <a:off x="1028700" y="4279265"/>
            <a:ext cx="8115300" cy="4144645"/>
          </a:xfrm>
          <a:prstGeom prst="rect">
            <a:avLst/>
          </a:prstGeom>
        </p:spPr>
        <p:txBody>
          <a:bodyPr lIns="0" tIns="0" rIns="0" bIns="0" rtlCol="0" anchor="t">
            <a:spAutoFit/>
          </a:bodyPr>
          <a:lstStyle/>
          <a:p>
            <a:pPr algn="l">
              <a:lnSpc>
                <a:spcPts val="3079"/>
              </a:lnSpc>
            </a:pPr>
            <a:r>
              <a:rPr lang="en-US" sz="2199" b="1">
                <a:solidFill>
                  <a:srgbClr val="FFFFFF"/>
                </a:solidFill>
                <a:latin typeface="Poppins Bold"/>
                <a:ea typeface="Poppins Bold"/>
                <a:cs typeface="Poppins Bold"/>
                <a:sym typeface="Poppins Bold"/>
              </a:rPr>
              <a:t>Year 1 </a:t>
            </a:r>
            <a:r>
              <a:rPr lang="en-US" sz="2199">
                <a:solidFill>
                  <a:srgbClr val="FFFFFF"/>
                </a:solidFill>
                <a:latin typeface="Poppins"/>
                <a:ea typeface="Poppins"/>
                <a:cs typeface="Poppins"/>
                <a:sym typeface="Poppins"/>
              </a:rPr>
              <a:t>- Semester One</a:t>
            </a:r>
          </a:p>
          <a:p>
            <a:pPr algn="l">
              <a:lnSpc>
                <a:spcPts val="3079"/>
              </a:lnSpc>
            </a:pPr>
            <a:r>
              <a:rPr lang="en-US" sz="2199" b="1">
                <a:solidFill>
                  <a:srgbClr val="EC1D51"/>
                </a:solidFill>
                <a:latin typeface="Poppins Bold"/>
                <a:ea typeface="Poppins Bold"/>
                <a:cs typeface="Poppins Bold"/>
                <a:sym typeface="Poppins Bold"/>
              </a:rPr>
              <a:t>&gt;&gt;&gt;</a:t>
            </a:r>
            <a:r>
              <a:rPr lang="en-US" sz="2199">
                <a:solidFill>
                  <a:srgbClr val="FFFFFF"/>
                </a:solidFill>
                <a:latin typeface="Poppins"/>
                <a:ea typeface="Poppins"/>
                <a:cs typeface="Poppins"/>
                <a:sym typeface="Poppins"/>
              </a:rPr>
              <a:t> Information Technology Systems 1</a:t>
            </a:r>
          </a:p>
          <a:p>
            <a:pPr algn="l">
              <a:lnSpc>
                <a:spcPts val="3079"/>
              </a:lnSpc>
            </a:pPr>
            <a:r>
              <a:rPr lang="en-US" sz="2199" b="1">
                <a:solidFill>
                  <a:srgbClr val="EC1D51"/>
                </a:solidFill>
                <a:latin typeface="Poppins Bold"/>
                <a:ea typeface="Poppins Bold"/>
                <a:cs typeface="Poppins Bold"/>
                <a:sym typeface="Poppins Bold"/>
              </a:rPr>
              <a:t>&gt;&gt;&gt;</a:t>
            </a:r>
            <a:r>
              <a:rPr lang="en-US" sz="2199">
                <a:solidFill>
                  <a:srgbClr val="FFFFFF"/>
                </a:solidFill>
                <a:latin typeface="Poppins"/>
                <a:ea typeface="Poppins"/>
                <a:cs typeface="Poppins"/>
                <a:sym typeface="Poppins"/>
              </a:rPr>
              <a:t> Creating Systems to Manage Information</a:t>
            </a:r>
          </a:p>
          <a:p>
            <a:pPr algn="l">
              <a:lnSpc>
                <a:spcPts val="3079"/>
              </a:lnSpc>
            </a:pPr>
            <a:r>
              <a:rPr lang="en-US" sz="2199" b="1">
                <a:solidFill>
                  <a:srgbClr val="EC1D51"/>
                </a:solidFill>
                <a:latin typeface="Poppins Bold"/>
                <a:ea typeface="Poppins Bold"/>
                <a:cs typeface="Poppins Bold"/>
                <a:sym typeface="Poppins Bold"/>
              </a:rPr>
              <a:t>&gt;&gt;&gt;</a:t>
            </a:r>
            <a:r>
              <a:rPr lang="en-US" sz="2199">
                <a:solidFill>
                  <a:srgbClr val="FFFFFF"/>
                </a:solidFill>
                <a:latin typeface="Poppins"/>
                <a:ea typeface="Poppins"/>
                <a:cs typeface="Poppins"/>
                <a:sym typeface="Poppins"/>
              </a:rPr>
              <a:t> Using Social Media in Business</a:t>
            </a:r>
          </a:p>
          <a:p>
            <a:pPr algn="l">
              <a:lnSpc>
                <a:spcPts val="3079"/>
              </a:lnSpc>
            </a:pPr>
            <a:r>
              <a:rPr lang="en-US" sz="2199" b="1">
                <a:solidFill>
                  <a:srgbClr val="EC1D51"/>
                </a:solidFill>
                <a:latin typeface="Poppins Bold"/>
                <a:ea typeface="Poppins Bold"/>
                <a:cs typeface="Poppins Bold"/>
                <a:sym typeface="Poppins Bold"/>
              </a:rPr>
              <a:t>&gt;&gt;&gt;</a:t>
            </a:r>
            <a:r>
              <a:rPr lang="en-US" sz="2199">
                <a:solidFill>
                  <a:srgbClr val="FFFFFF"/>
                </a:solidFill>
                <a:latin typeface="Poppins"/>
                <a:ea typeface="Poppins"/>
                <a:cs typeface="Poppins"/>
                <a:sym typeface="Poppins"/>
              </a:rPr>
              <a:t> Programming 1</a:t>
            </a:r>
          </a:p>
          <a:p>
            <a:pPr algn="l">
              <a:lnSpc>
                <a:spcPts val="1935"/>
              </a:lnSpc>
            </a:pPr>
            <a:endParaRPr lang="en-US" sz="2199">
              <a:solidFill>
                <a:srgbClr val="FFFFFF"/>
              </a:solidFill>
              <a:latin typeface="Poppins"/>
              <a:ea typeface="Poppins"/>
              <a:cs typeface="Poppins"/>
              <a:sym typeface="Poppins"/>
            </a:endParaRPr>
          </a:p>
          <a:p>
            <a:pPr algn="l">
              <a:lnSpc>
                <a:spcPts val="3079"/>
              </a:lnSpc>
            </a:pPr>
            <a:r>
              <a:rPr lang="en-US" sz="2199" b="1">
                <a:solidFill>
                  <a:srgbClr val="FFFFFF"/>
                </a:solidFill>
                <a:latin typeface="Poppins Bold"/>
                <a:ea typeface="Poppins Bold"/>
                <a:cs typeface="Poppins Bold"/>
                <a:sym typeface="Poppins Bold"/>
              </a:rPr>
              <a:t>Year 2 </a:t>
            </a:r>
            <a:r>
              <a:rPr lang="en-US" sz="2199">
                <a:solidFill>
                  <a:srgbClr val="FFFFFF"/>
                </a:solidFill>
                <a:latin typeface="Poppins"/>
                <a:ea typeface="Poppins"/>
                <a:cs typeface="Poppins"/>
                <a:sym typeface="Poppins"/>
              </a:rPr>
              <a:t>- Semester One</a:t>
            </a:r>
          </a:p>
          <a:p>
            <a:pPr algn="l">
              <a:lnSpc>
                <a:spcPts val="3079"/>
              </a:lnSpc>
            </a:pPr>
            <a:r>
              <a:rPr lang="en-US" sz="2199" b="1">
                <a:solidFill>
                  <a:srgbClr val="EC1D51"/>
                </a:solidFill>
                <a:latin typeface="Poppins Bold"/>
                <a:ea typeface="Poppins Bold"/>
                <a:cs typeface="Poppins Bold"/>
                <a:sym typeface="Poppins Bold"/>
              </a:rPr>
              <a:t>&gt;&gt;&gt;</a:t>
            </a:r>
            <a:r>
              <a:rPr lang="en-US" sz="2199">
                <a:solidFill>
                  <a:srgbClr val="FFFFFF"/>
                </a:solidFill>
                <a:latin typeface="Poppins"/>
                <a:ea typeface="Poppins"/>
                <a:cs typeface="Poppins"/>
                <a:sym typeface="Poppins"/>
              </a:rPr>
              <a:t> IT Project Management 1 </a:t>
            </a:r>
          </a:p>
          <a:p>
            <a:pPr algn="l">
              <a:lnSpc>
                <a:spcPts val="3079"/>
              </a:lnSpc>
            </a:pPr>
            <a:r>
              <a:rPr lang="en-US" sz="2199" b="1">
                <a:solidFill>
                  <a:srgbClr val="EC1D51"/>
                </a:solidFill>
                <a:latin typeface="Poppins Bold"/>
                <a:ea typeface="Poppins Bold"/>
                <a:cs typeface="Poppins Bold"/>
                <a:sym typeface="Poppins Bold"/>
              </a:rPr>
              <a:t>&gt;&gt;&gt;</a:t>
            </a:r>
            <a:r>
              <a:rPr lang="en-US" sz="2199">
                <a:solidFill>
                  <a:srgbClr val="FFFFFF"/>
                </a:solidFill>
                <a:latin typeface="Poppins"/>
                <a:ea typeface="Poppins"/>
                <a:cs typeface="Poppins"/>
                <a:sym typeface="Poppins"/>
              </a:rPr>
              <a:t> Cyber Security and Incident Management</a:t>
            </a:r>
          </a:p>
          <a:p>
            <a:pPr algn="l">
              <a:lnSpc>
                <a:spcPts val="3079"/>
              </a:lnSpc>
            </a:pPr>
            <a:r>
              <a:rPr lang="en-US" sz="2199" b="1">
                <a:solidFill>
                  <a:srgbClr val="EC1D51"/>
                </a:solidFill>
                <a:latin typeface="Poppins Bold"/>
                <a:ea typeface="Poppins Bold"/>
                <a:cs typeface="Poppins Bold"/>
                <a:sym typeface="Poppins Bold"/>
              </a:rPr>
              <a:t>&gt;&gt;&gt;</a:t>
            </a:r>
            <a:r>
              <a:rPr lang="en-US" sz="2199">
                <a:solidFill>
                  <a:srgbClr val="FFFFFF"/>
                </a:solidFill>
                <a:latin typeface="Poppins"/>
                <a:ea typeface="Poppins"/>
                <a:cs typeface="Poppins"/>
                <a:sym typeface="Poppins"/>
              </a:rPr>
              <a:t> Mobile Apps Development</a:t>
            </a:r>
          </a:p>
          <a:p>
            <a:pPr algn="l">
              <a:lnSpc>
                <a:spcPts val="3079"/>
              </a:lnSpc>
              <a:spcBef>
                <a:spcPct val="0"/>
              </a:spcBef>
            </a:pPr>
            <a:r>
              <a:rPr lang="en-US" sz="2199" b="1">
                <a:solidFill>
                  <a:srgbClr val="EC1D51"/>
                </a:solidFill>
                <a:latin typeface="Poppins Bold"/>
                <a:ea typeface="Poppins Bold"/>
                <a:cs typeface="Poppins Bold"/>
                <a:sym typeface="Poppins Bold"/>
              </a:rPr>
              <a:t>&gt;&gt;&gt;</a:t>
            </a:r>
            <a:r>
              <a:rPr lang="en-US" sz="2199">
                <a:solidFill>
                  <a:srgbClr val="FFFFFF"/>
                </a:solidFill>
                <a:latin typeface="Poppins"/>
                <a:ea typeface="Poppins"/>
                <a:cs typeface="Poppins"/>
                <a:sym typeface="Poppins"/>
              </a:rPr>
              <a:t> Digital Graphics</a:t>
            </a:r>
          </a:p>
        </p:txBody>
      </p:sp>
      <p:sp>
        <p:nvSpPr>
          <p:cNvPr id="15" name="TextBox 15"/>
          <p:cNvSpPr txBox="1"/>
          <p:nvPr/>
        </p:nvSpPr>
        <p:spPr>
          <a:xfrm>
            <a:off x="9144000" y="4279265"/>
            <a:ext cx="8115300" cy="4144645"/>
          </a:xfrm>
          <a:prstGeom prst="rect">
            <a:avLst/>
          </a:prstGeom>
        </p:spPr>
        <p:txBody>
          <a:bodyPr lIns="0" tIns="0" rIns="0" bIns="0" rtlCol="0" anchor="t">
            <a:spAutoFit/>
          </a:bodyPr>
          <a:lstStyle/>
          <a:p>
            <a:pPr algn="l">
              <a:lnSpc>
                <a:spcPts val="3079"/>
              </a:lnSpc>
            </a:pPr>
            <a:r>
              <a:rPr lang="en-US" sz="2199" b="1">
                <a:solidFill>
                  <a:srgbClr val="FFFFFF"/>
                </a:solidFill>
                <a:latin typeface="Poppins Bold"/>
                <a:ea typeface="Poppins Bold"/>
                <a:cs typeface="Poppins Bold"/>
                <a:sym typeface="Poppins Bold"/>
              </a:rPr>
              <a:t>Year 1 </a:t>
            </a:r>
            <a:r>
              <a:rPr lang="en-US" sz="2199">
                <a:solidFill>
                  <a:srgbClr val="FFFFFF"/>
                </a:solidFill>
                <a:latin typeface="Poppins"/>
                <a:ea typeface="Poppins"/>
                <a:cs typeface="Poppins"/>
                <a:sym typeface="Poppins"/>
              </a:rPr>
              <a:t>- Semester Two</a:t>
            </a:r>
          </a:p>
          <a:p>
            <a:pPr algn="l">
              <a:lnSpc>
                <a:spcPts val="3079"/>
              </a:lnSpc>
            </a:pPr>
            <a:r>
              <a:rPr lang="en-US" sz="2199" b="1">
                <a:solidFill>
                  <a:srgbClr val="EC1D51"/>
                </a:solidFill>
                <a:latin typeface="Poppins Bold"/>
                <a:ea typeface="Poppins Bold"/>
                <a:cs typeface="Poppins Bold"/>
                <a:sym typeface="Poppins Bold"/>
              </a:rPr>
              <a:t>&gt;&gt;&gt;</a:t>
            </a:r>
            <a:r>
              <a:rPr lang="en-US" sz="2199">
                <a:solidFill>
                  <a:srgbClr val="FFFFFF"/>
                </a:solidFill>
                <a:latin typeface="Poppins"/>
                <a:ea typeface="Poppins"/>
                <a:cs typeface="Poppins"/>
                <a:sym typeface="Poppins"/>
              </a:rPr>
              <a:t> Information Technology Systems 2</a:t>
            </a:r>
          </a:p>
          <a:p>
            <a:pPr algn="l">
              <a:lnSpc>
                <a:spcPts val="3079"/>
              </a:lnSpc>
            </a:pPr>
            <a:r>
              <a:rPr lang="en-US" sz="2199" b="1">
                <a:solidFill>
                  <a:srgbClr val="EC1D51"/>
                </a:solidFill>
                <a:latin typeface="Poppins Bold"/>
                <a:ea typeface="Poppins Bold"/>
                <a:cs typeface="Poppins Bold"/>
                <a:sym typeface="Poppins Bold"/>
              </a:rPr>
              <a:t>&gt;&gt;&gt;</a:t>
            </a:r>
            <a:r>
              <a:rPr lang="en-US" sz="2199">
                <a:solidFill>
                  <a:srgbClr val="EC1D51"/>
                </a:solidFill>
                <a:latin typeface="Poppins"/>
                <a:ea typeface="Poppins"/>
                <a:cs typeface="Poppins"/>
                <a:sym typeface="Poppins"/>
              </a:rPr>
              <a:t> </a:t>
            </a:r>
            <a:r>
              <a:rPr lang="en-US" sz="2199">
                <a:solidFill>
                  <a:srgbClr val="FFFFFF"/>
                </a:solidFill>
                <a:latin typeface="Poppins"/>
                <a:ea typeface="Poppins"/>
                <a:cs typeface="Poppins"/>
                <a:sym typeface="Poppins"/>
              </a:rPr>
              <a:t>Data Modelling</a:t>
            </a:r>
          </a:p>
          <a:p>
            <a:pPr algn="l">
              <a:lnSpc>
                <a:spcPts val="3079"/>
              </a:lnSpc>
            </a:pPr>
            <a:r>
              <a:rPr lang="en-US" sz="2199" b="1">
                <a:solidFill>
                  <a:srgbClr val="EC1D51"/>
                </a:solidFill>
                <a:latin typeface="Poppins Bold"/>
                <a:ea typeface="Poppins Bold"/>
                <a:cs typeface="Poppins Bold"/>
                <a:sym typeface="Poppins Bold"/>
              </a:rPr>
              <a:t>&gt;&gt;&gt;</a:t>
            </a:r>
            <a:r>
              <a:rPr lang="en-US" sz="2199">
                <a:solidFill>
                  <a:srgbClr val="FFFFFF"/>
                </a:solidFill>
                <a:latin typeface="Poppins"/>
                <a:ea typeface="Poppins"/>
                <a:cs typeface="Poppins"/>
                <a:sym typeface="Poppins"/>
              </a:rPr>
              <a:t> Website Development</a:t>
            </a:r>
          </a:p>
          <a:p>
            <a:pPr algn="l">
              <a:lnSpc>
                <a:spcPts val="3079"/>
              </a:lnSpc>
            </a:pPr>
            <a:r>
              <a:rPr lang="en-US" sz="2199" b="1">
                <a:solidFill>
                  <a:srgbClr val="EC1D51"/>
                </a:solidFill>
                <a:latin typeface="Poppins Bold"/>
                <a:ea typeface="Poppins Bold"/>
                <a:cs typeface="Poppins Bold"/>
                <a:sym typeface="Poppins Bold"/>
              </a:rPr>
              <a:t>&gt;&gt;&gt;</a:t>
            </a:r>
            <a:r>
              <a:rPr lang="en-US" sz="2199">
                <a:solidFill>
                  <a:srgbClr val="FFFFFF"/>
                </a:solidFill>
                <a:latin typeface="Poppins"/>
                <a:ea typeface="Poppins"/>
                <a:cs typeface="Poppins"/>
                <a:sym typeface="Poppins"/>
              </a:rPr>
              <a:t> Programming 2</a:t>
            </a:r>
          </a:p>
          <a:p>
            <a:pPr algn="l">
              <a:lnSpc>
                <a:spcPts val="1935"/>
              </a:lnSpc>
            </a:pPr>
            <a:endParaRPr lang="en-US" sz="2199">
              <a:solidFill>
                <a:srgbClr val="FFFFFF"/>
              </a:solidFill>
              <a:latin typeface="Poppins"/>
              <a:ea typeface="Poppins"/>
              <a:cs typeface="Poppins"/>
              <a:sym typeface="Poppins"/>
            </a:endParaRPr>
          </a:p>
          <a:p>
            <a:pPr algn="l">
              <a:lnSpc>
                <a:spcPts val="3079"/>
              </a:lnSpc>
            </a:pPr>
            <a:r>
              <a:rPr lang="en-US" sz="2199" b="1">
                <a:solidFill>
                  <a:srgbClr val="FFFFFF"/>
                </a:solidFill>
                <a:latin typeface="Poppins Bold"/>
                <a:ea typeface="Poppins Bold"/>
                <a:cs typeface="Poppins Bold"/>
                <a:sym typeface="Poppins Bold"/>
              </a:rPr>
              <a:t>Year 2 </a:t>
            </a:r>
            <a:r>
              <a:rPr lang="en-US" sz="2199">
                <a:solidFill>
                  <a:srgbClr val="FFFFFF"/>
                </a:solidFill>
                <a:latin typeface="Poppins"/>
                <a:ea typeface="Poppins"/>
                <a:cs typeface="Poppins"/>
                <a:sym typeface="Poppins"/>
              </a:rPr>
              <a:t>- Semester Two</a:t>
            </a:r>
          </a:p>
          <a:p>
            <a:pPr algn="l">
              <a:lnSpc>
                <a:spcPts val="3079"/>
              </a:lnSpc>
            </a:pPr>
            <a:r>
              <a:rPr lang="en-US" sz="2199" b="1">
                <a:solidFill>
                  <a:srgbClr val="EC1D51"/>
                </a:solidFill>
                <a:latin typeface="Poppins Bold"/>
                <a:ea typeface="Poppins Bold"/>
                <a:cs typeface="Poppins Bold"/>
                <a:sym typeface="Poppins Bold"/>
              </a:rPr>
              <a:t>&gt;&gt;&gt;</a:t>
            </a:r>
            <a:r>
              <a:rPr lang="en-US" sz="2199">
                <a:solidFill>
                  <a:srgbClr val="FFFFFF"/>
                </a:solidFill>
                <a:latin typeface="Poppins"/>
                <a:ea typeface="Poppins"/>
                <a:cs typeface="Poppins"/>
                <a:sym typeface="Poppins"/>
              </a:rPr>
              <a:t> IT Project Management 2</a:t>
            </a:r>
          </a:p>
          <a:p>
            <a:pPr algn="l">
              <a:lnSpc>
                <a:spcPts val="3079"/>
              </a:lnSpc>
            </a:pPr>
            <a:r>
              <a:rPr lang="en-US" sz="2199" b="1">
                <a:solidFill>
                  <a:srgbClr val="EC1D51"/>
                </a:solidFill>
                <a:latin typeface="Poppins Bold"/>
                <a:ea typeface="Poppins Bold"/>
                <a:cs typeface="Poppins Bold"/>
                <a:sym typeface="Poppins Bold"/>
              </a:rPr>
              <a:t>&gt;&gt;&gt;</a:t>
            </a:r>
            <a:r>
              <a:rPr lang="en-US" sz="2199">
                <a:solidFill>
                  <a:srgbClr val="EC1D51"/>
                </a:solidFill>
                <a:latin typeface="Poppins"/>
                <a:ea typeface="Poppins"/>
                <a:cs typeface="Poppins"/>
                <a:sym typeface="Poppins"/>
              </a:rPr>
              <a:t> </a:t>
            </a:r>
            <a:r>
              <a:rPr lang="en-US" sz="2199">
                <a:solidFill>
                  <a:srgbClr val="FFFFFF"/>
                </a:solidFill>
                <a:latin typeface="Poppins"/>
                <a:ea typeface="Poppins"/>
                <a:cs typeface="Poppins"/>
                <a:sym typeface="Poppins"/>
              </a:rPr>
              <a:t>IT Service Delivery</a:t>
            </a:r>
          </a:p>
          <a:p>
            <a:pPr algn="l">
              <a:lnSpc>
                <a:spcPts val="3079"/>
              </a:lnSpc>
            </a:pPr>
            <a:r>
              <a:rPr lang="en-US" sz="2199" b="1">
                <a:solidFill>
                  <a:srgbClr val="EC1D51"/>
                </a:solidFill>
                <a:latin typeface="Poppins Bold"/>
                <a:ea typeface="Poppins Bold"/>
                <a:cs typeface="Poppins Bold"/>
                <a:sym typeface="Poppins Bold"/>
              </a:rPr>
              <a:t>&gt;&gt;&gt;</a:t>
            </a:r>
            <a:r>
              <a:rPr lang="en-US" sz="2199">
                <a:solidFill>
                  <a:srgbClr val="FFFFFF"/>
                </a:solidFill>
                <a:latin typeface="Poppins"/>
                <a:ea typeface="Poppins"/>
                <a:cs typeface="Poppins"/>
                <a:sym typeface="Poppins"/>
              </a:rPr>
              <a:t> Computer Games Development</a:t>
            </a:r>
          </a:p>
          <a:p>
            <a:pPr algn="l">
              <a:lnSpc>
                <a:spcPts val="3079"/>
              </a:lnSpc>
              <a:spcBef>
                <a:spcPct val="0"/>
              </a:spcBef>
            </a:pPr>
            <a:r>
              <a:rPr lang="en-US" sz="2199" b="1">
                <a:solidFill>
                  <a:srgbClr val="EC1D51"/>
                </a:solidFill>
                <a:latin typeface="Poppins Bold"/>
                <a:ea typeface="Poppins Bold"/>
                <a:cs typeface="Poppins Bold"/>
                <a:sym typeface="Poppins Bold"/>
              </a:rPr>
              <a:t>&gt;&gt;&gt;</a:t>
            </a:r>
            <a:r>
              <a:rPr lang="en-US" sz="2199">
                <a:solidFill>
                  <a:srgbClr val="FFFFFF"/>
                </a:solidFill>
                <a:latin typeface="Poppins"/>
                <a:ea typeface="Poppins"/>
                <a:cs typeface="Poppins"/>
                <a:sym typeface="Poppins"/>
              </a:rPr>
              <a:t> The Internet of Things</a:t>
            </a:r>
          </a:p>
        </p:txBody>
      </p:sp>
      <p:sp>
        <p:nvSpPr>
          <p:cNvPr id="16" name="TextBox 16"/>
          <p:cNvSpPr txBox="1"/>
          <p:nvPr/>
        </p:nvSpPr>
        <p:spPr>
          <a:xfrm>
            <a:off x="1028700" y="8757285"/>
            <a:ext cx="16230600" cy="960755"/>
          </a:xfrm>
          <a:prstGeom prst="rect">
            <a:avLst/>
          </a:prstGeom>
        </p:spPr>
        <p:txBody>
          <a:bodyPr lIns="0" tIns="0" rIns="0" bIns="0" rtlCol="0" anchor="t">
            <a:spAutoFit/>
          </a:bodyPr>
          <a:lstStyle/>
          <a:p>
            <a:pPr algn="l">
              <a:lnSpc>
                <a:spcPts val="3359"/>
              </a:lnSpc>
            </a:pPr>
            <a:r>
              <a:rPr lang="en-US" sz="2399" b="1">
                <a:solidFill>
                  <a:srgbClr val="FFFFFF"/>
                </a:solidFill>
                <a:latin typeface="Poppins Bold"/>
                <a:ea typeface="Poppins Bold"/>
                <a:cs typeface="Poppins Bold"/>
                <a:sym typeface="Poppins Bold"/>
              </a:rPr>
              <a:t>Entry Requirements</a:t>
            </a:r>
          </a:p>
          <a:p>
            <a:pPr algn="l">
              <a:lnSpc>
                <a:spcPts val="1199"/>
              </a:lnSpc>
            </a:pPr>
            <a:endParaRPr lang="en-US" sz="2399" b="1">
              <a:solidFill>
                <a:srgbClr val="FFFFFF"/>
              </a:solidFill>
              <a:latin typeface="Poppins Bold"/>
              <a:ea typeface="Poppins Bold"/>
              <a:cs typeface="Poppins Bold"/>
              <a:sym typeface="Poppins Bold"/>
            </a:endParaRPr>
          </a:p>
          <a:p>
            <a:pPr algn="l">
              <a:lnSpc>
                <a:spcPts val="3079"/>
              </a:lnSpc>
              <a:spcBef>
                <a:spcPct val="0"/>
              </a:spcBef>
            </a:pPr>
            <a:r>
              <a:rPr lang="en-US" sz="2199" b="1">
                <a:solidFill>
                  <a:srgbClr val="EC1D51"/>
                </a:solidFill>
                <a:latin typeface="Poppins Bold"/>
                <a:ea typeface="Poppins Bold"/>
                <a:cs typeface="Poppins Bold"/>
                <a:sym typeface="Poppins Bold"/>
              </a:rPr>
              <a:t>&gt;&gt;&gt;</a:t>
            </a:r>
            <a:r>
              <a:rPr lang="en-US" sz="2199">
                <a:solidFill>
                  <a:srgbClr val="EC1D51"/>
                </a:solidFill>
                <a:latin typeface="Poppins"/>
                <a:ea typeface="Poppins"/>
                <a:cs typeface="Poppins"/>
                <a:sym typeface="Poppins"/>
              </a:rPr>
              <a:t> </a:t>
            </a:r>
            <a:r>
              <a:rPr lang="en-US" sz="2199">
                <a:solidFill>
                  <a:srgbClr val="FFFFFF"/>
                </a:solidFill>
                <a:latin typeface="Poppins"/>
                <a:ea typeface="Poppins"/>
                <a:cs typeface="Poppins"/>
                <a:sym typeface="Poppins"/>
              </a:rPr>
              <a:t>5 GCSEs at Grade C or above (or equivalent) to include Mathematics and English.</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12026"/>
        </a:solidFill>
        <a:effectLst/>
      </p:bgPr>
    </p:bg>
    <p:spTree>
      <p:nvGrpSpPr>
        <p:cNvPr id="1" name=""/>
        <p:cNvGrpSpPr/>
        <p:nvPr/>
      </p:nvGrpSpPr>
      <p:grpSpPr>
        <a:xfrm>
          <a:off x="0" y="0"/>
          <a:ext cx="0" cy="0"/>
          <a:chOff x="0" y="0"/>
          <a:chExt cx="0" cy="0"/>
        </a:xfrm>
      </p:grpSpPr>
      <p:grpSp>
        <p:nvGrpSpPr>
          <p:cNvPr id="2" name="Group 2"/>
          <p:cNvGrpSpPr/>
          <p:nvPr/>
        </p:nvGrpSpPr>
        <p:grpSpPr>
          <a:xfrm>
            <a:off x="4511019" y="-128588"/>
            <a:ext cx="14664510" cy="2314575"/>
            <a:chOff x="0" y="0"/>
            <a:chExt cx="3862258" cy="609600"/>
          </a:xfrm>
        </p:grpSpPr>
        <p:sp>
          <p:nvSpPr>
            <p:cNvPr id="3" name="Freeform 3"/>
            <p:cNvSpPr/>
            <p:nvPr/>
          </p:nvSpPr>
          <p:spPr>
            <a:xfrm>
              <a:off x="0" y="0"/>
              <a:ext cx="3862258" cy="609600"/>
            </a:xfrm>
            <a:custGeom>
              <a:avLst/>
              <a:gdLst/>
              <a:ahLst/>
              <a:cxnLst/>
              <a:rect l="l" t="t" r="r" b="b"/>
              <a:pathLst>
                <a:path w="3862258" h="609600">
                  <a:moveTo>
                    <a:pt x="203200" y="0"/>
                  </a:moveTo>
                  <a:lnTo>
                    <a:pt x="3862258" y="0"/>
                  </a:lnTo>
                  <a:lnTo>
                    <a:pt x="3659058" y="609600"/>
                  </a:lnTo>
                  <a:lnTo>
                    <a:pt x="0" y="609600"/>
                  </a:lnTo>
                  <a:lnTo>
                    <a:pt x="203200" y="0"/>
                  </a:lnTo>
                  <a:close/>
                </a:path>
              </a:pathLst>
            </a:custGeom>
            <a:solidFill>
              <a:srgbClr val="3A3942"/>
            </a:solidFill>
          </p:spPr>
          <p:txBody>
            <a:bodyPr/>
            <a:lstStyle/>
            <a:p>
              <a:endParaRPr lang="en-GB"/>
            </a:p>
          </p:txBody>
        </p:sp>
        <p:sp>
          <p:nvSpPr>
            <p:cNvPr id="4" name="TextBox 4"/>
            <p:cNvSpPr txBox="1"/>
            <p:nvPr/>
          </p:nvSpPr>
          <p:spPr>
            <a:xfrm>
              <a:off x="101600" y="-57150"/>
              <a:ext cx="3659058" cy="666750"/>
            </a:xfrm>
            <a:prstGeom prst="rect">
              <a:avLst/>
            </a:prstGeom>
          </p:spPr>
          <p:txBody>
            <a:bodyPr lIns="50800" tIns="50800" rIns="50800" bIns="50800" rtlCol="0" anchor="ctr"/>
            <a:lstStyle/>
            <a:p>
              <a:pPr algn="ctr">
                <a:lnSpc>
                  <a:spcPts val="2519"/>
                </a:lnSpc>
              </a:pPr>
              <a:endParaRPr/>
            </a:p>
          </p:txBody>
        </p:sp>
      </p:grpSp>
      <p:grpSp>
        <p:nvGrpSpPr>
          <p:cNvPr id="5" name="Group 5"/>
          <p:cNvGrpSpPr/>
          <p:nvPr/>
        </p:nvGrpSpPr>
        <p:grpSpPr>
          <a:xfrm>
            <a:off x="-8661036" y="-128588"/>
            <a:ext cx="13987881" cy="2314575"/>
            <a:chOff x="0" y="0"/>
            <a:chExt cx="3684051" cy="609600"/>
          </a:xfrm>
        </p:grpSpPr>
        <p:sp>
          <p:nvSpPr>
            <p:cNvPr id="6" name="Freeform 6"/>
            <p:cNvSpPr/>
            <p:nvPr/>
          </p:nvSpPr>
          <p:spPr>
            <a:xfrm>
              <a:off x="0" y="0"/>
              <a:ext cx="3684051" cy="609600"/>
            </a:xfrm>
            <a:custGeom>
              <a:avLst/>
              <a:gdLst/>
              <a:ahLst/>
              <a:cxnLst/>
              <a:rect l="l" t="t" r="r" b="b"/>
              <a:pathLst>
                <a:path w="3684051" h="609600">
                  <a:moveTo>
                    <a:pt x="203200" y="0"/>
                  </a:moveTo>
                  <a:lnTo>
                    <a:pt x="3684051" y="0"/>
                  </a:lnTo>
                  <a:lnTo>
                    <a:pt x="3480851" y="609600"/>
                  </a:lnTo>
                  <a:lnTo>
                    <a:pt x="0" y="609600"/>
                  </a:lnTo>
                  <a:lnTo>
                    <a:pt x="203200" y="0"/>
                  </a:lnTo>
                  <a:close/>
                </a:path>
              </a:pathLst>
            </a:custGeom>
            <a:solidFill>
              <a:srgbClr val="212026">
                <a:alpha val="11765"/>
              </a:srgbClr>
            </a:solidFill>
          </p:spPr>
          <p:txBody>
            <a:bodyPr/>
            <a:lstStyle/>
            <a:p>
              <a:endParaRPr lang="en-GB"/>
            </a:p>
          </p:txBody>
        </p:sp>
        <p:sp>
          <p:nvSpPr>
            <p:cNvPr id="7" name="TextBox 7"/>
            <p:cNvSpPr txBox="1"/>
            <p:nvPr/>
          </p:nvSpPr>
          <p:spPr>
            <a:xfrm>
              <a:off x="101600" y="-57150"/>
              <a:ext cx="3480851" cy="666750"/>
            </a:xfrm>
            <a:prstGeom prst="rect">
              <a:avLst/>
            </a:prstGeom>
          </p:spPr>
          <p:txBody>
            <a:bodyPr lIns="50800" tIns="50800" rIns="50800" bIns="50800" rtlCol="0" anchor="ctr"/>
            <a:lstStyle/>
            <a:p>
              <a:pPr algn="ctr">
                <a:lnSpc>
                  <a:spcPts val="2519"/>
                </a:lnSpc>
              </a:pPr>
              <a:endParaRPr/>
            </a:p>
          </p:txBody>
        </p:sp>
      </p:grpSp>
      <p:grpSp>
        <p:nvGrpSpPr>
          <p:cNvPr id="8" name="Group 8"/>
          <p:cNvGrpSpPr/>
          <p:nvPr/>
        </p:nvGrpSpPr>
        <p:grpSpPr>
          <a:xfrm>
            <a:off x="-8704597" y="-128588"/>
            <a:ext cx="13987881" cy="2314575"/>
            <a:chOff x="0" y="0"/>
            <a:chExt cx="3684051" cy="609600"/>
          </a:xfrm>
        </p:grpSpPr>
        <p:sp>
          <p:nvSpPr>
            <p:cNvPr id="9" name="Freeform 9"/>
            <p:cNvSpPr/>
            <p:nvPr/>
          </p:nvSpPr>
          <p:spPr>
            <a:xfrm>
              <a:off x="0" y="0"/>
              <a:ext cx="3684051" cy="609600"/>
            </a:xfrm>
            <a:custGeom>
              <a:avLst/>
              <a:gdLst/>
              <a:ahLst/>
              <a:cxnLst/>
              <a:rect l="l" t="t" r="r" b="b"/>
              <a:pathLst>
                <a:path w="3684051" h="609600">
                  <a:moveTo>
                    <a:pt x="203200" y="0"/>
                  </a:moveTo>
                  <a:lnTo>
                    <a:pt x="3684051" y="0"/>
                  </a:lnTo>
                  <a:lnTo>
                    <a:pt x="3480851" y="609600"/>
                  </a:lnTo>
                  <a:lnTo>
                    <a:pt x="0" y="609600"/>
                  </a:lnTo>
                  <a:lnTo>
                    <a:pt x="203200" y="0"/>
                  </a:lnTo>
                  <a:close/>
                </a:path>
              </a:pathLst>
            </a:custGeom>
            <a:solidFill>
              <a:srgbClr val="EC1D51"/>
            </a:solidFill>
          </p:spPr>
          <p:txBody>
            <a:bodyPr/>
            <a:lstStyle/>
            <a:p>
              <a:endParaRPr lang="en-GB"/>
            </a:p>
          </p:txBody>
        </p:sp>
        <p:sp>
          <p:nvSpPr>
            <p:cNvPr id="10" name="TextBox 10"/>
            <p:cNvSpPr txBox="1"/>
            <p:nvPr/>
          </p:nvSpPr>
          <p:spPr>
            <a:xfrm>
              <a:off x="101600" y="-57150"/>
              <a:ext cx="3480851" cy="666750"/>
            </a:xfrm>
            <a:prstGeom prst="rect">
              <a:avLst/>
            </a:prstGeom>
          </p:spPr>
          <p:txBody>
            <a:bodyPr lIns="50800" tIns="50800" rIns="50800" bIns="50800" rtlCol="0" anchor="ctr"/>
            <a:lstStyle/>
            <a:p>
              <a:pPr algn="ctr">
                <a:lnSpc>
                  <a:spcPts val="2519"/>
                </a:lnSpc>
              </a:pPr>
              <a:endParaRPr/>
            </a:p>
          </p:txBody>
        </p:sp>
      </p:grpSp>
      <p:sp>
        <p:nvSpPr>
          <p:cNvPr id="11" name="TextBox 11"/>
          <p:cNvSpPr txBox="1"/>
          <p:nvPr/>
        </p:nvSpPr>
        <p:spPr>
          <a:xfrm>
            <a:off x="1028700" y="2582227"/>
            <a:ext cx="16230600" cy="1762085"/>
          </a:xfrm>
          <a:prstGeom prst="rect">
            <a:avLst/>
          </a:prstGeom>
        </p:spPr>
        <p:txBody>
          <a:bodyPr lIns="0" tIns="0" rIns="0" bIns="0" rtlCol="0" anchor="t">
            <a:spAutoFit/>
          </a:bodyPr>
          <a:lstStyle/>
          <a:p>
            <a:pPr algn="l">
              <a:lnSpc>
                <a:spcPts val="3359"/>
              </a:lnSpc>
            </a:pPr>
            <a:r>
              <a:rPr lang="en-US" sz="2399" b="1" dirty="0">
                <a:solidFill>
                  <a:srgbClr val="FFFFFF"/>
                </a:solidFill>
                <a:latin typeface="Poppins Bold"/>
                <a:ea typeface="Poppins Bold"/>
                <a:cs typeface="Poppins Bold"/>
                <a:sym typeface="Poppins Bold"/>
              </a:rPr>
              <a:t>Course Description</a:t>
            </a:r>
          </a:p>
          <a:p>
            <a:pPr algn="l">
              <a:lnSpc>
                <a:spcPts val="1199"/>
              </a:lnSpc>
            </a:pPr>
            <a:endParaRPr lang="en-US" sz="2399" b="1" dirty="0">
              <a:solidFill>
                <a:srgbClr val="FFFFFF"/>
              </a:solidFill>
              <a:latin typeface="Poppins Bold"/>
              <a:ea typeface="Poppins Bold"/>
              <a:cs typeface="Poppins Bold"/>
              <a:sym typeface="Poppins Bold"/>
            </a:endParaRPr>
          </a:p>
          <a:p>
            <a:pPr algn="l">
              <a:lnSpc>
                <a:spcPts val="3079"/>
              </a:lnSpc>
              <a:spcBef>
                <a:spcPct val="0"/>
              </a:spcBef>
            </a:pPr>
            <a:r>
              <a:rPr lang="en-US" sz="2199" b="1" dirty="0">
                <a:solidFill>
                  <a:srgbClr val="EC1D51"/>
                </a:solidFill>
                <a:latin typeface="Poppins Bold"/>
                <a:ea typeface="Poppins Bold"/>
                <a:cs typeface="Poppins Bold"/>
                <a:sym typeface="Poppins Bold"/>
              </a:rPr>
              <a:t>&gt;&gt;&gt;</a:t>
            </a:r>
            <a:r>
              <a:rPr lang="en-US" sz="2199" dirty="0">
                <a:solidFill>
                  <a:srgbClr val="EC1D51"/>
                </a:solidFill>
                <a:latin typeface="Poppins"/>
                <a:ea typeface="Poppins"/>
                <a:cs typeface="Poppins"/>
                <a:sym typeface="Poppins"/>
              </a:rPr>
              <a:t> </a:t>
            </a:r>
            <a:r>
              <a:rPr lang="en-US" sz="2199" dirty="0">
                <a:solidFill>
                  <a:srgbClr val="FFFFFF"/>
                </a:solidFill>
                <a:latin typeface="Poppins"/>
                <a:ea typeface="Poppins"/>
                <a:cs typeface="Poppins"/>
                <a:sym typeface="Poppins"/>
              </a:rPr>
              <a:t>This 2-year, full-time course offers a pathway into Esports and related digital fields such as game design, content creation, digital marketing, and events. Endorsed by the British Esports Association, it equips learners with transferable skills for employment or further study.</a:t>
            </a:r>
          </a:p>
        </p:txBody>
      </p:sp>
      <p:sp>
        <p:nvSpPr>
          <p:cNvPr id="12" name="TextBox 12"/>
          <p:cNvSpPr txBox="1"/>
          <p:nvPr/>
        </p:nvSpPr>
        <p:spPr>
          <a:xfrm>
            <a:off x="705916" y="509270"/>
            <a:ext cx="3063651" cy="1010286"/>
          </a:xfrm>
          <a:prstGeom prst="rect">
            <a:avLst/>
          </a:prstGeom>
        </p:spPr>
        <p:txBody>
          <a:bodyPr lIns="0" tIns="0" rIns="0" bIns="0" rtlCol="0" anchor="t">
            <a:spAutoFit/>
          </a:bodyPr>
          <a:lstStyle/>
          <a:p>
            <a:pPr algn="ctr">
              <a:lnSpc>
                <a:spcPts val="7839"/>
              </a:lnSpc>
              <a:spcBef>
                <a:spcPct val="0"/>
              </a:spcBef>
            </a:pPr>
            <a:r>
              <a:rPr lang="en-US" sz="5599" b="1">
                <a:solidFill>
                  <a:srgbClr val="FFFFFF"/>
                </a:solidFill>
                <a:latin typeface="Poppins Bold"/>
                <a:ea typeface="Poppins Bold"/>
                <a:cs typeface="Poppins Bold"/>
                <a:sym typeface="Poppins Bold"/>
              </a:rPr>
              <a:t>Level 3</a:t>
            </a:r>
          </a:p>
        </p:txBody>
      </p:sp>
      <p:sp>
        <p:nvSpPr>
          <p:cNvPr id="13" name="TextBox 13"/>
          <p:cNvSpPr txBox="1"/>
          <p:nvPr/>
        </p:nvSpPr>
        <p:spPr>
          <a:xfrm>
            <a:off x="5326846" y="509270"/>
            <a:ext cx="12516833" cy="1010286"/>
          </a:xfrm>
          <a:prstGeom prst="rect">
            <a:avLst/>
          </a:prstGeom>
        </p:spPr>
        <p:txBody>
          <a:bodyPr lIns="0" tIns="0" rIns="0" bIns="0" rtlCol="0" anchor="t">
            <a:spAutoFit/>
          </a:bodyPr>
          <a:lstStyle/>
          <a:p>
            <a:pPr algn="ctr">
              <a:lnSpc>
                <a:spcPts val="7839"/>
              </a:lnSpc>
              <a:spcBef>
                <a:spcPct val="0"/>
              </a:spcBef>
            </a:pPr>
            <a:r>
              <a:rPr lang="en-US" sz="5599">
                <a:solidFill>
                  <a:srgbClr val="FFFFFF"/>
                </a:solidFill>
                <a:latin typeface="Poppins"/>
                <a:ea typeface="Poppins"/>
                <a:cs typeface="Poppins"/>
                <a:sym typeface="Poppins"/>
              </a:rPr>
              <a:t>Esports</a:t>
            </a:r>
          </a:p>
        </p:txBody>
      </p:sp>
      <p:sp>
        <p:nvSpPr>
          <p:cNvPr id="14" name="TextBox 14"/>
          <p:cNvSpPr txBox="1"/>
          <p:nvPr/>
        </p:nvSpPr>
        <p:spPr>
          <a:xfrm>
            <a:off x="1028700" y="4982686"/>
            <a:ext cx="8115300" cy="3125470"/>
          </a:xfrm>
          <a:prstGeom prst="rect">
            <a:avLst/>
          </a:prstGeom>
        </p:spPr>
        <p:txBody>
          <a:bodyPr lIns="0" tIns="0" rIns="0" bIns="0" rtlCol="0" anchor="t">
            <a:spAutoFit/>
          </a:bodyPr>
          <a:lstStyle/>
          <a:p>
            <a:pPr algn="l">
              <a:lnSpc>
                <a:spcPts val="3079"/>
              </a:lnSpc>
            </a:pPr>
            <a:r>
              <a:rPr lang="en-US" sz="2199" b="1">
                <a:solidFill>
                  <a:srgbClr val="FFFFFF"/>
                </a:solidFill>
                <a:latin typeface="Poppins Bold"/>
                <a:ea typeface="Poppins Bold"/>
                <a:cs typeface="Poppins Bold"/>
                <a:sym typeface="Poppins Bold"/>
              </a:rPr>
              <a:t>Year 1 </a:t>
            </a:r>
          </a:p>
          <a:p>
            <a:pPr algn="l">
              <a:lnSpc>
                <a:spcPts val="3079"/>
              </a:lnSpc>
            </a:pPr>
            <a:r>
              <a:rPr lang="en-US" sz="2199" b="1">
                <a:solidFill>
                  <a:srgbClr val="EC1D51"/>
                </a:solidFill>
                <a:latin typeface="Poppins Bold"/>
                <a:ea typeface="Poppins Bold"/>
                <a:cs typeface="Poppins Bold"/>
                <a:sym typeface="Poppins Bold"/>
              </a:rPr>
              <a:t>&gt;&gt;&gt;</a:t>
            </a:r>
            <a:r>
              <a:rPr lang="en-US" sz="2199">
                <a:solidFill>
                  <a:srgbClr val="FFFFFF"/>
                </a:solidFill>
                <a:latin typeface="Poppins"/>
                <a:ea typeface="Poppins"/>
                <a:cs typeface="Poppins"/>
                <a:sym typeface="Poppins"/>
              </a:rPr>
              <a:t> Introduction to Esports</a:t>
            </a:r>
          </a:p>
          <a:p>
            <a:pPr algn="l">
              <a:lnSpc>
                <a:spcPts val="3079"/>
              </a:lnSpc>
            </a:pPr>
            <a:r>
              <a:rPr lang="en-US" sz="2199" b="1">
                <a:solidFill>
                  <a:srgbClr val="EC1D51"/>
                </a:solidFill>
                <a:latin typeface="Poppins Bold"/>
                <a:ea typeface="Poppins Bold"/>
                <a:cs typeface="Poppins Bold"/>
                <a:sym typeface="Poppins Bold"/>
              </a:rPr>
              <a:t>&gt;&gt;&gt;</a:t>
            </a:r>
            <a:r>
              <a:rPr lang="en-US" sz="2199">
                <a:solidFill>
                  <a:srgbClr val="FFFFFF"/>
                </a:solidFill>
                <a:latin typeface="Poppins"/>
                <a:ea typeface="Poppins"/>
                <a:cs typeface="Poppins"/>
                <a:sym typeface="Poppins"/>
              </a:rPr>
              <a:t> Esports Skills, Strategies &amp; Analysis</a:t>
            </a:r>
          </a:p>
          <a:p>
            <a:pPr algn="l">
              <a:lnSpc>
                <a:spcPts val="3079"/>
              </a:lnSpc>
            </a:pPr>
            <a:r>
              <a:rPr lang="en-US" sz="2199" b="1">
                <a:solidFill>
                  <a:srgbClr val="EC1D51"/>
                </a:solidFill>
                <a:latin typeface="Poppins Bold"/>
                <a:ea typeface="Poppins Bold"/>
                <a:cs typeface="Poppins Bold"/>
                <a:sym typeface="Poppins Bold"/>
              </a:rPr>
              <a:t>&gt;&gt;&gt;</a:t>
            </a:r>
            <a:r>
              <a:rPr lang="en-US" sz="2199">
                <a:solidFill>
                  <a:srgbClr val="FFFFFF"/>
                </a:solidFill>
                <a:latin typeface="Poppins"/>
                <a:ea typeface="Poppins"/>
                <a:cs typeface="Poppins"/>
                <a:sym typeface="Poppins"/>
              </a:rPr>
              <a:t> Enterprise &amp; Entrepreneurship in the Esports Industry</a:t>
            </a:r>
          </a:p>
          <a:p>
            <a:pPr algn="l">
              <a:lnSpc>
                <a:spcPts val="3079"/>
              </a:lnSpc>
            </a:pPr>
            <a:r>
              <a:rPr lang="en-US" sz="2199" b="1">
                <a:solidFill>
                  <a:srgbClr val="EC1D51"/>
                </a:solidFill>
                <a:latin typeface="Poppins Bold"/>
                <a:ea typeface="Poppins Bold"/>
                <a:cs typeface="Poppins Bold"/>
                <a:sym typeface="Poppins Bold"/>
              </a:rPr>
              <a:t>&gt;&gt;&gt;</a:t>
            </a:r>
            <a:r>
              <a:rPr lang="en-US" sz="2199">
                <a:solidFill>
                  <a:srgbClr val="FFFFFF"/>
                </a:solidFill>
                <a:latin typeface="Poppins"/>
                <a:ea typeface="Poppins"/>
                <a:cs typeface="Poppins"/>
                <a:sym typeface="Poppins"/>
              </a:rPr>
              <a:t> Health, Wellbeing &amp; Fitness for Esports Players</a:t>
            </a:r>
          </a:p>
          <a:p>
            <a:pPr algn="l">
              <a:lnSpc>
                <a:spcPts val="3079"/>
              </a:lnSpc>
            </a:pPr>
            <a:r>
              <a:rPr lang="en-US" sz="2199" b="1">
                <a:solidFill>
                  <a:srgbClr val="EC1D51"/>
                </a:solidFill>
                <a:latin typeface="Poppins Bold"/>
                <a:ea typeface="Poppins Bold"/>
                <a:cs typeface="Poppins Bold"/>
                <a:sym typeface="Poppins Bold"/>
              </a:rPr>
              <a:t>&gt;&gt;&gt;</a:t>
            </a:r>
            <a:r>
              <a:rPr lang="en-US" sz="2199" b="1">
                <a:solidFill>
                  <a:srgbClr val="FFFFFF"/>
                </a:solidFill>
                <a:latin typeface="Poppins Bold"/>
                <a:ea typeface="Poppins Bold"/>
                <a:cs typeface="Poppins Bold"/>
                <a:sym typeface="Poppins Bold"/>
              </a:rPr>
              <a:t> </a:t>
            </a:r>
            <a:r>
              <a:rPr lang="en-US" sz="2199">
                <a:solidFill>
                  <a:srgbClr val="FFFFFF"/>
                </a:solidFill>
                <a:latin typeface="Poppins"/>
                <a:ea typeface="Poppins"/>
                <a:cs typeface="Poppins"/>
                <a:sym typeface="Poppins"/>
              </a:rPr>
              <a:t>Producing and Esports Brand</a:t>
            </a:r>
          </a:p>
          <a:p>
            <a:pPr algn="l">
              <a:lnSpc>
                <a:spcPts val="3079"/>
              </a:lnSpc>
            </a:pPr>
            <a:r>
              <a:rPr lang="en-US" sz="2199" b="1">
                <a:solidFill>
                  <a:srgbClr val="EC1D51"/>
                </a:solidFill>
                <a:latin typeface="Poppins Bold"/>
                <a:ea typeface="Poppins Bold"/>
                <a:cs typeface="Poppins Bold"/>
                <a:sym typeface="Poppins Bold"/>
              </a:rPr>
              <a:t>&gt;&gt;&gt;</a:t>
            </a:r>
            <a:r>
              <a:rPr lang="en-US" sz="2199" b="1">
                <a:solidFill>
                  <a:srgbClr val="FFFFFF"/>
                </a:solidFill>
                <a:latin typeface="Poppins Bold"/>
                <a:ea typeface="Poppins Bold"/>
                <a:cs typeface="Poppins Bold"/>
                <a:sym typeface="Poppins Bold"/>
              </a:rPr>
              <a:t> </a:t>
            </a:r>
            <a:r>
              <a:rPr lang="en-US" sz="2199">
                <a:solidFill>
                  <a:srgbClr val="FFFFFF"/>
                </a:solidFill>
                <a:latin typeface="Poppins"/>
                <a:ea typeface="Poppins"/>
                <a:cs typeface="Poppins"/>
                <a:sym typeface="Poppins"/>
              </a:rPr>
              <a:t>Video Production</a:t>
            </a:r>
          </a:p>
          <a:p>
            <a:pPr algn="l">
              <a:lnSpc>
                <a:spcPts val="3079"/>
              </a:lnSpc>
              <a:spcBef>
                <a:spcPct val="0"/>
              </a:spcBef>
            </a:pPr>
            <a:r>
              <a:rPr lang="en-US" sz="2199" b="1">
                <a:solidFill>
                  <a:srgbClr val="EC1D51"/>
                </a:solidFill>
                <a:latin typeface="Poppins Bold"/>
                <a:ea typeface="Poppins Bold"/>
                <a:cs typeface="Poppins Bold"/>
                <a:sym typeface="Poppins Bold"/>
              </a:rPr>
              <a:t>&gt;&gt;&gt;</a:t>
            </a:r>
            <a:r>
              <a:rPr lang="en-US" sz="2199" b="1">
                <a:solidFill>
                  <a:srgbClr val="FFFFFF"/>
                </a:solidFill>
                <a:latin typeface="Poppins Bold"/>
                <a:ea typeface="Poppins Bold"/>
                <a:cs typeface="Poppins Bold"/>
                <a:sym typeface="Poppins Bold"/>
              </a:rPr>
              <a:t> </a:t>
            </a:r>
            <a:r>
              <a:rPr lang="en-US" sz="2199">
                <a:solidFill>
                  <a:srgbClr val="FFFFFF"/>
                </a:solidFill>
                <a:latin typeface="Poppins"/>
                <a:ea typeface="Poppins"/>
                <a:cs typeface="Poppins"/>
                <a:sym typeface="Poppins"/>
              </a:rPr>
              <a:t>Games Design</a:t>
            </a:r>
          </a:p>
        </p:txBody>
      </p:sp>
      <p:sp>
        <p:nvSpPr>
          <p:cNvPr id="15" name="TextBox 15"/>
          <p:cNvSpPr txBox="1"/>
          <p:nvPr/>
        </p:nvSpPr>
        <p:spPr>
          <a:xfrm>
            <a:off x="9144000" y="4982686"/>
            <a:ext cx="8115300" cy="3125470"/>
          </a:xfrm>
          <a:prstGeom prst="rect">
            <a:avLst/>
          </a:prstGeom>
        </p:spPr>
        <p:txBody>
          <a:bodyPr lIns="0" tIns="0" rIns="0" bIns="0" rtlCol="0" anchor="t">
            <a:spAutoFit/>
          </a:bodyPr>
          <a:lstStyle/>
          <a:p>
            <a:pPr algn="l">
              <a:lnSpc>
                <a:spcPts val="3079"/>
              </a:lnSpc>
            </a:pPr>
            <a:r>
              <a:rPr lang="en-US" sz="2199" b="1">
                <a:solidFill>
                  <a:srgbClr val="FFFFFF"/>
                </a:solidFill>
                <a:latin typeface="Poppins Bold"/>
                <a:ea typeface="Poppins Bold"/>
                <a:cs typeface="Poppins Bold"/>
                <a:sym typeface="Poppins Bold"/>
              </a:rPr>
              <a:t>Year 2</a:t>
            </a:r>
          </a:p>
          <a:p>
            <a:pPr algn="l">
              <a:lnSpc>
                <a:spcPts val="3079"/>
              </a:lnSpc>
            </a:pPr>
            <a:r>
              <a:rPr lang="en-US" sz="2199" b="1">
                <a:solidFill>
                  <a:srgbClr val="EC1D51"/>
                </a:solidFill>
                <a:latin typeface="Poppins Bold"/>
                <a:ea typeface="Poppins Bold"/>
                <a:cs typeface="Poppins Bold"/>
                <a:sym typeface="Poppins Bold"/>
              </a:rPr>
              <a:t>&gt;&gt;&gt;</a:t>
            </a:r>
            <a:r>
              <a:rPr lang="en-US" sz="2199">
                <a:solidFill>
                  <a:srgbClr val="FFFFFF"/>
                </a:solidFill>
                <a:latin typeface="Poppins"/>
                <a:ea typeface="Poppins"/>
                <a:cs typeface="Poppins"/>
                <a:sym typeface="Poppins"/>
              </a:rPr>
              <a:t> Live-streamed Broadcasting</a:t>
            </a:r>
          </a:p>
          <a:p>
            <a:pPr algn="l">
              <a:lnSpc>
                <a:spcPts val="3079"/>
              </a:lnSpc>
            </a:pPr>
            <a:r>
              <a:rPr lang="en-US" sz="2199" b="1">
                <a:solidFill>
                  <a:srgbClr val="EC1D51"/>
                </a:solidFill>
                <a:latin typeface="Poppins Bold"/>
                <a:ea typeface="Poppins Bold"/>
                <a:cs typeface="Poppins Bold"/>
                <a:sym typeface="Poppins Bold"/>
              </a:rPr>
              <a:t>&gt;&gt;&gt;</a:t>
            </a:r>
            <a:r>
              <a:rPr lang="en-US" sz="2199">
                <a:solidFill>
                  <a:srgbClr val="EC1D51"/>
                </a:solidFill>
                <a:latin typeface="Poppins"/>
                <a:ea typeface="Poppins"/>
                <a:cs typeface="Poppins"/>
                <a:sym typeface="Poppins"/>
              </a:rPr>
              <a:t> </a:t>
            </a:r>
            <a:r>
              <a:rPr lang="en-US" sz="2199">
                <a:solidFill>
                  <a:srgbClr val="FFFFFF"/>
                </a:solidFill>
                <a:latin typeface="Poppins"/>
                <a:ea typeface="Poppins"/>
                <a:cs typeface="Poppins"/>
                <a:sym typeface="Poppins"/>
              </a:rPr>
              <a:t>Business Applications of Esports in Social Media</a:t>
            </a:r>
          </a:p>
          <a:p>
            <a:pPr algn="l">
              <a:lnSpc>
                <a:spcPts val="3079"/>
              </a:lnSpc>
            </a:pPr>
            <a:r>
              <a:rPr lang="en-US" sz="2199" b="1">
                <a:solidFill>
                  <a:srgbClr val="EC1D51"/>
                </a:solidFill>
                <a:latin typeface="Poppins Bold"/>
                <a:ea typeface="Poppins Bold"/>
                <a:cs typeface="Poppins Bold"/>
                <a:sym typeface="Poppins Bold"/>
              </a:rPr>
              <a:t>&gt;&gt;&gt;</a:t>
            </a:r>
            <a:r>
              <a:rPr lang="en-US" sz="2199">
                <a:solidFill>
                  <a:srgbClr val="FFFFFF"/>
                </a:solidFill>
                <a:latin typeface="Poppins"/>
                <a:ea typeface="Poppins"/>
                <a:cs typeface="Poppins"/>
                <a:sym typeface="Poppins"/>
              </a:rPr>
              <a:t> ESport Coaching</a:t>
            </a:r>
          </a:p>
          <a:p>
            <a:pPr algn="l">
              <a:lnSpc>
                <a:spcPts val="3079"/>
              </a:lnSpc>
            </a:pPr>
            <a:r>
              <a:rPr lang="en-US" sz="2199" b="1">
                <a:solidFill>
                  <a:srgbClr val="EC1D51"/>
                </a:solidFill>
                <a:latin typeface="Poppins Bold"/>
                <a:ea typeface="Poppins Bold"/>
                <a:cs typeface="Poppins Bold"/>
                <a:sym typeface="Poppins Bold"/>
              </a:rPr>
              <a:t>&gt;&gt;&gt;</a:t>
            </a:r>
            <a:r>
              <a:rPr lang="en-US" sz="2199">
                <a:solidFill>
                  <a:srgbClr val="FFFFFF"/>
                </a:solidFill>
                <a:latin typeface="Poppins"/>
                <a:ea typeface="Poppins"/>
                <a:cs typeface="Poppins"/>
                <a:sym typeface="Poppins"/>
              </a:rPr>
              <a:t> Psychology for Esports performance </a:t>
            </a:r>
          </a:p>
          <a:p>
            <a:pPr algn="l">
              <a:lnSpc>
                <a:spcPts val="3079"/>
              </a:lnSpc>
            </a:pPr>
            <a:r>
              <a:rPr lang="en-US" sz="2199" b="1">
                <a:solidFill>
                  <a:srgbClr val="EC1D51"/>
                </a:solidFill>
                <a:latin typeface="Poppins Bold"/>
                <a:ea typeface="Poppins Bold"/>
                <a:cs typeface="Poppins Bold"/>
                <a:sym typeface="Poppins Bold"/>
              </a:rPr>
              <a:t>&gt;&gt;&gt;</a:t>
            </a:r>
            <a:r>
              <a:rPr lang="en-US" sz="2199" b="1">
                <a:solidFill>
                  <a:srgbClr val="FFFFFF"/>
                </a:solidFill>
                <a:latin typeface="Poppins Bold"/>
                <a:ea typeface="Poppins Bold"/>
                <a:cs typeface="Poppins Bold"/>
                <a:sym typeface="Poppins Bold"/>
              </a:rPr>
              <a:t> </a:t>
            </a:r>
            <a:r>
              <a:rPr lang="en-US" sz="2199">
                <a:solidFill>
                  <a:srgbClr val="FFFFFF"/>
                </a:solidFill>
                <a:latin typeface="Poppins"/>
                <a:ea typeface="Poppins"/>
                <a:cs typeface="Poppins"/>
                <a:sym typeface="Poppins"/>
              </a:rPr>
              <a:t>Nutrition for Esports performance</a:t>
            </a:r>
          </a:p>
          <a:p>
            <a:pPr algn="l">
              <a:lnSpc>
                <a:spcPts val="3079"/>
              </a:lnSpc>
            </a:pPr>
            <a:r>
              <a:rPr lang="en-US" sz="2199" b="1">
                <a:solidFill>
                  <a:srgbClr val="EC1D51"/>
                </a:solidFill>
                <a:latin typeface="Poppins Bold"/>
                <a:ea typeface="Poppins Bold"/>
                <a:cs typeface="Poppins Bold"/>
                <a:sym typeface="Poppins Bold"/>
              </a:rPr>
              <a:t>&gt;&gt;&gt;</a:t>
            </a:r>
            <a:r>
              <a:rPr lang="en-US" sz="2199" b="1">
                <a:solidFill>
                  <a:srgbClr val="FFFFFF"/>
                </a:solidFill>
                <a:latin typeface="Poppins Bold"/>
                <a:ea typeface="Poppins Bold"/>
                <a:cs typeface="Poppins Bold"/>
                <a:sym typeface="Poppins Bold"/>
              </a:rPr>
              <a:t> </a:t>
            </a:r>
            <a:r>
              <a:rPr lang="en-US" sz="2199">
                <a:solidFill>
                  <a:srgbClr val="FFFFFF"/>
                </a:solidFill>
                <a:latin typeface="Poppins"/>
                <a:ea typeface="Poppins"/>
                <a:cs typeface="Poppins"/>
                <a:sym typeface="Poppins"/>
              </a:rPr>
              <a:t>Ethical and Current Issues in Esports</a:t>
            </a:r>
          </a:p>
          <a:p>
            <a:pPr algn="l">
              <a:lnSpc>
                <a:spcPts val="3079"/>
              </a:lnSpc>
              <a:spcBef>
                <a:spcPct val="0"/>
              </a:spcBef>
            </a:pPr>
            <a:r>
              <a:rPr lang="en-US" sz="2199" b="1">
                <a:solidFill>
                  <a:srgbClr val="EC1D51"/>
                </a:solidFill>
                <a:latin typeface="Poppins Bold"/>
                <a:ea typeface="Poppins Bold"/>
                <a:cs typeface="Poppins Bold"/>
                <a:sym typeface="Poppins Bold"/>
              </a:rPr>
              <a:t>&gt;&gt;&gt;</a:t>
            </a:r>
            <a:r>
              <a:rPr lang="en-US" sz="2199" b="1">
                <a:solidFill>
                  <a:srgbClr val="FFFFFF"/>
                </a:solidFill>
                <a:latin typeface="Poppins Bold"/>
                <a:ea typeface="Poppins Bold"/>
                <a:cs typeface="Poppins Bold"/>
                <a:sym typeface="Poppins Bold"/>
              </a:rPr>
              <a:t> </a:t>
            </a:r>
            <a:r>
              <a:rPr lang="en-US" sz="2199">
                <a:solidFill>
                  <a:srgbClr val="FFFFFF"/>
                </a:solidFill>
                <a:latin typeface="Poppins"/>
                <a:ea typeface="Poppins"/>
                <a:cs typeface="Poppins"/>
                <a:sym typeface="Poppins"/>
              </a:rPr>
              <a:t>Computer Networking</a:t>
            </a:r>
          </a:p>
        </p:txBody>
      </p:sp>
      <p:sp>
        <p:nvSpPr>
          <p:cNvPr id="16" name="TextBox 16"/>
          <p:cNvSpPr txBox="1"/>
          <p:nvPr/>
        </p:nvSpPr>
        <p:spPr>
          <a:xfrm>
            <a:off x="1028700" y="8757285"/>
            <a:ext cx="16230600" cy="960755"/>
          </a:xfrm>
          <a:prstGeom prst="rect">
            <a:avLst/>
          </a:prstGeom>
        </p:spPr>
        <p:txBody>
          <a:bodyPr lIns="0" tIns="0" rIns="0" bIns="0" rtlCol="0" anchor="t">
            <a:spAutoFit/>
          </a:bodyPr>
          <a:lstStyle/>
          <a:p>
            <a:pPr algn="l">
              <a:lnSpc>
                <a:spcPts val="3359"/>
              </a:lnSpc>
            </a:pPr>
            <a:r>
              <a:rPr lang="en-US" sz="2399" b="1">
                <a:solidFill>
                  <a:srgbClr val="FFFFFF"/>
                </a:solidFill>
                <a:latin typeface="Poppins Bold"/>
                <a:ea typeface="Poppins Bold"/>
                <a:cs typeface="Poppins Bold"/>
                <a:sym typeface="Poppins Bold"/>
              </a:rPr>
              <a:t>Entry Requirements</a:t>
            </a:r>
          </a:p>
          <a:p>
            <a:pPr algn="l">
              <a:lnSpc>
                <a:spcPts val="1199"/>
              </a:lnSpc>
            </a:pPr>
            <a:endParaRPr lang="en-US" sz="2399" b="1">
              <a:solidFill>
                <a:srgbClr val="FFFFFF"/>
              </a:solidFill>
              <a:latin typeface="Poppins Bold"/>
              <a:ea typeface="Poppins Bold"/>
              <a:cs typeface="Poppins Bold"/>
              <a:sym typeface="Poppins Bold"/>
            </a:endParaRPr>
          </a:p>
          <a:p>
            <a:pPr algn="l">
              <a:lnSpc>
                <a:spcPts val="3079"/>
              </a:lnSpc>
              <a:spcBef>
                <a:spcPct val="0"/>
              </a:spcBef>
            </a:pPr>
            <a:r>
              <a:rPr lang="en-US" sz="2199" b="1">
                <a:solidFill>
                  <a:srgbClr val="EC1D51"/>
                </a:solidFill>
                <a:latin typeface="Poppins Bold"/>
                <a:ea typeface="Poppins Bold"/>
                <a:cs typeface="Poppins Bold"/>
                <a:sym typeface="Poppins Bold"/>
              </a:rPr>
              <a:t>&gt;&gt;&gt;</a:t>
            </a:r>
            <a:r>
              <a:rPr lang="en-US" sz="2199">
                <a:solidFill>
                  <a:srgbClr val="EC1D51"/>
                </a:solidFill>
                <a:latin typeface="Poppins"/>
                <a:ea typeface="Poppins"/>
                <a:cs typeface="Poppins"/>
                <a:sym typeface="Poppins"/>
              </a:rPr>
              <a:t> </a:t>
            </a:r>
            <a:r>
              <a:rPr lang="en-US" sz="2199">
                <a:solidFill>
                  <a:srgbClr val="FFFFFF"/>
                </a:solidFill>
                <a:latin typeface="Poppins"/>
                <a:ea typeface="Poppins"/>
                <a:cs typeface="Poppins"/>
                <a:sym typeface="Poppins"/>
              </a:rPr>
              <a:t>5 GCSEs at Grade C or above (or equivalent) to include Mathematics and English.</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12026"/>
        </a:solidFill>
        <a:effectLst/>
      </p:bgPr>
    </p:bg>
    <p:spTree>
      <p:nvGrpSpPr>
        <p:cNvPr id="1" name=""/>
        <p:cNvGrpSpPr/>
        <p:nvPr/>
      </p:nvGrpSpPr>
      <p:grpSpPr>
        <a:xfrm>
          <a:off x="0" y="0"/>
          <a:ext cx="0" cy="0"/>
          <a:chOff x="0" y="0"/>
          <a:chExt cx="0" cy="0"/>
        </a:xfrm>
      </p:grpSpPr>
      <p:grpSp>
        <p:nvGrpSpPr>
          <p:cNvPr id="2" name="Group 2"/>
          <p:cNvGrpSpPr/>
          <p:nvPr/>
        </p:nvGrpSpPr>
        <p:grpSpPr>
          <a:xfrm>
            <a:off x="4511019" y="-128588"/>
            <a:ext cx="14664510" cy="2314575"/>
            <a:chOff x="0" y="0"/>
            <a:chExt cx="3862258" cy="609600"/>
          </a:xfrm>
        </p:grpSpPr>
        <p:sp>
          <p:nvSpPr>
            <p:cNvPr id="3" name="Freeform 3"/>
            <p:cNvSpPr/>
            <p:nvPr/>
          </p:nvSpPr>
          <p:spPr>
            <a:xfrm>
              <a:off x="0" y="0"/>
              <a:ext cx="3862258" cy="609600"/>
            </a:xfrm>
            <a:custGeom>
              <a:avLst/>
              <a:gdLst/>
              <a:ahLst/>
              <a:cxnLst/>
              <a:rect l="l" t="t" r="r" b="b"/>
              <a:pathLst>
                <a:path w="3862258" h="609600">
                  <a:moveTo>
                    <a:pt x="203200" y="0"/>
                  </a:moveTo>
                  <a:lnTo>
                    <a:pt x="3862258" y="0"/>
                  </a:lnTo>
                  <a:lnTo>
                    <a:pt x="3659058" y="609600"/>
                  </a:lnTo>
                  <a:lnTo>
                    <a:pt x="0" y="609600"/>
                  </a:lnTo>
                  <a:lnTo>
                    <a:pt x="203200" y="0"/>
                  </a:lnTo>
                  <a:close/>
                </a:path>
              </a:pathLst>
            </a:custGeom>
            <a:solidFill>
              <a:srgbClr val="3A3942"/>
            </a:solidFill>
          </p:spPr>
          <p:txBody>
            <a:bodyPr/>
            <a:lstStyle/>
            <a:p>
              <a:endParaRPr lang="en-GB"/>
            </a:p>
          </p:txBody>
        </p:sp>
        <p:sp>
          <p:nvSpPr>
            <p:cNvPr id="4" name="TextBox 4"/>
            <p:cNvSpPr txBox="1"/>
            <p:nvPr/>
          </p:nvSpPr>
          <p:spPr>
            <a:xfrm>
              <a:off x="101600" y="-57150"/>
              <a:ext cx="3659058" cy="666750"/>
            </a:xfrm>
            <a:prstGeom prst="rect">
              <a:avLst/>
            </a:prstGeom>
          </p:spPr>
          <p:txBody>
            <a:bodyPr lIns="50800" tIns="50800" rIns="50800" bIns="50800" rtlCol="0" anchor="ctr"/>
            <a:lstStyle/>
            <a:p>
              <a:pPr algn="ctr">
                <a:lnSpc>
                  <a:spcPts val="2519"/>
                </a:lnSpc>
              </a:pPr>
              <a:endParaRPr/>
            </a:p>
          </p:txBody>
        </p:sp>
      </p:grpSp>
      <p:grpSp>
        <p:nvGrpSpPr>
          <p:cNvPr id="5" name="Group 5"/>
          <p:cNvGrpSpPr/>
          <p:nvPr/>
        </p:nvGrpSpPr>
        <p:grpSpPr>
          <a:xfrm>
            <a:off x="-8661036" y="-128588"/>
            <a:ext cx="13987881" cy="2314575"/>
            <a:chOff x="0" y="0"/>
            <a:chExt cx="3684051" cy="609600"/>
          </a:xfrm>
        </p:grpSpPr>
        <p:sp>
          <p:nvSpPr>
            <p:cNvPr id="6" name="Freeform 6"/>
            <p:cNvSpPr/>
            <p:nvPr/>
          </p:nvSpPr>
          <p:spPr>
            <a:xfrm>
              <a:off x="0" y="0"/>
              <a:ext cx="3684051" cy="609600"/>
            </a:xfrm>
            <a:custGeom>
              <a:avLst/>
              <a:gdLst/>
              <a:ahLst/>
              <a:cxnLst/>
              <a:rect l="l" t="t" r="r" b="b"/>
              <a:pathLst>
                <a:path w="3684051" h="609600">
                  <a:moveTo>
                    <a:pt x="203200" y="0"/>
                  </a:moveTo>
                  <a:lnTo>
                    <a:pt x="3684051" y="0"/>
                  </a:lnTo>
                  <a:lnTo>
                    <a:pt x="3480851" y="609600"/>
                  </a:lnTo>
                  <a:lnTo>
                    <a:pt x="0" y="609600"/>
                  </a:lnTo>
                  <a:lnTo>
                    <a:pt x="203200" y="0"/>
                  </a:lnTo>
                  <a:close/>
                </a:path>
              </a:pathLst>
            </a:custGeom>
            <a:solidFill>
              <a:srgbClr val="212026">
                <a:alpha val="11765"/>
              </a:srgbClr>
            </a:solidFill>
          </p:spPr>
          <p:txBody>
            <a:bodyPr/>
            <a:lstStyle/>
            <a:p>
              <a:endParaRPr lang="en-GB"/>
            </a:p>
          </p:txBody>
        </p:sp>
        <p:sp>
          <p:nvSpPr>
            <p:cNvPr id="7" name="TextBox 7"/>
            <p:cNvSpPr txBox="1"/>
            <p:nvPr/>
          </p:nvSpPr>
          <p:spPr>
            <a:xfrm>
              <a:off x="101600" y="-57150"/>
              <a:ext cx="3480851" cy="666750"/>
            </a:xfrm>
            <a:prstGeom prst="rect">
              <a:avLst/>
            </a:prstGeom>
          </p:spPr>
          <p:txBody>
            <a:bodyPr lIns="50800" tIns="50800" rIns="50800" bIns="50800" rtlCol="0" anchor="ctr"/>
            <a:lstStyle/>
            <a:p>
              <a:pPr algn="ctr">
                <a:lnSpc>
                  <a:spcPts val="2519"/>
                </a:lnSpc>
              </a:pPr>
              <a:endParaRPr/>
            </a:p>
          </p:txBody>
        </p:sp>
      </p:grpSp>
      <p:grpSp>
        <p:nvGrpSpPr>
          <p:cNvPr id="8" name="Group 8"/>
          <p:cNvGrpSpPr/>
          <p:nvPr/>
        </p:nvGrpSpPr>
        <p:grpSpPr>
          <a:xfrm>
            <a:off x="-8704597" y="-128588"/>
            <a:ext cx="13987881" cy="2314575"/>
            <a:chOff x="0" y="0"/>
            <a:chExt cx="3684051" cy="609600"/>
          </a:xfrm>
        </p:grpSpPr>
        <p:sp>
          <p:nvSpPr>
            <p:cNvPr id="9" name="Freeform 9"/>
            <p:cNvSpPr/>
            <p:nvPr/>
          </p:nvSpPr>
          <p:spPr>
            <a:xfrm>
              <a:off x="0" y="0"/>
              <a:ext cx="3684051" cy="609600"/>
            </a:xfrm>
            <a:custGeom>
              <a:avLst/>
              <a:gdLst/>
              <a:ahLst/>
              <a:cxnLst/>
              <a:rect l="l" t="t" r="r" b="b"/>
              <a:pathLst>
                <a:path w="3684051" h="609600">
                  <a:moveTo>
                    <a:pt x="203200" y="0"/>
                  </a:moveTo>
                  <a:lnTo>
                    <a:pt x="3684051" y="0"/>
                  </a:lnTo>
                  <a:lnTo>
                    <a:pt x="3480851" y="609600"/>
                  </a:lnTo>
                  <a:lnTo>
                    <a:pt x="0" y="609600"/>
                  </a:lnTo>
                  <a:lnTo>
                    <a:pt x="203200" y="0"/>
                  </a:lnTo>
                  <a:close/>
                </a:path>
              </a:pathLst>
            </a:custGeom>
            <a:solidFill>
              <a:srgbClr val="EC1D51"/>
            </a:solidFill>
          </p:spPr>
          <p:txBody>
            <a:bodyPr/>
            <a:lstStyle/>
            <a:p>
              <a:endParaRPr lang="en-GB"/>
            </a:p>
          </p:txBody>
        </p:sp>
        <p:sp>
          <p:nvSpPr>
            <p:cNvPr id="10" name="TextBox 10"/>
            <p:cNvSpPr txBox="1"/>
            <p:nvPr/>
          </p:nvSpPr>
          <p:spPr>
            <a:xfrm>
              <a:off x="101600" y="-57150"/>
              <a:ext cx="3480851" cy="666750"/>
            </a:xfrm>
            <a:prstGeom prst="rect">
              <a:avLst/>
            </a:prstGeom>
          </p:spPr>
          <p:txBody>
            <a:bodyPr lIns="50800" tIns="50800" rIns="50800" bIns="50800" rtlCol="0" anchor="ctr"/>
            <a:lstStyle/>
            <a:p>
              <a:pPr algn="ctr">
                <a:lnSpc>
                  <a:spcPts val="2519"/>
                </a:lnSpc>
              </a:pPr>
              <a:endParaRPr/>
            </a:p>
          </p:txBody>
        </p:sp>
      </p:grpSp>
      <p:sp>
        <p:nvSpPr>
          <p:cNvPr id="11" name="TextBox 11"/>
          <p:cNvSpPr txBox="1"/>
          <p:nvPr/>
        </p:nvSpPr>
        <p:spPr>
          <a:xfrm>
            <a:off x="1028700" y="2402443"/>
            <a:ext cx="16230600" cy="1364541"/>
          </a:xfrm>
          <a:prstGeom prst="rect">
            <a:avLst/>
          </a:prstGeom>
        </p:spPr>
        <p:txBody>
          <a:bodyPr lIns="0" tIns="0" rIns="0" bIns="0" rtlCol="0" anchor="t">
            <a:spAutoFit/>
          </a:bodyPr>
          <a:lstStyle/>
          <a:p>
            <a:pPr algn="l">
              <a:lnSpc>
                <a:spcPts val="3359"/>
              </a:lnSpc>
            </a:pPr>
            <a:r>
              <a:rPr lang="en-US" sz="2399" b="1" dirty="0">
                <a:solidFill>
                  <a:srgbClr val="FFFFFF"/>
                </a:solidFill>
                <a:latin typeface="Poppins Bold"/>
                <a:ea typeface="Poppins Bold"/>
                <a:cs typeface="Poppins Bold"/>
                <a:sym typeface="Poppins Bold"/>
              </a:rPr>
              <a:t>Course Description</a:t>
            </a:r>
          </a:p>
          <a:p>
            <a:pPr algn="l">
              <a:lnSpc>
                <a:spcPts val="1199"/>
              </a:lnSpc>
            </a:pPr>
            <a:endParaRPr lang="en-US" sz="2399" b="1" dirty="0">
              <a:solidFill>
                <a:srgbClr val="FFFFFF"/>
              </a:solidFill>
              <a:latin typeface="Poppins Bold"/>
              <a:ea typeface="Poppins Bold"/>
              <a:cs typeface="Poppins Bold"/>
              <a:sym typeface="Poppins Bold"/>
            </a:endParaRPr>
          </a:p>
          <a:p>
            <a:pPr algn="l">
              <a:lnSpc>
                <a:spcPts val="3079"/>
              </a:lnSpc>
              <a:spcBef>
                <a:spcPct val="0"/>
              </a:spcBef>
            </a:pPr>
            <a:r>
              <a:rPr lang="en-US" sz="2199" b="1" dirty="0">
                <a:solidFill>
                  <a:srgbClr val="EC1D51"/>
                </a:solidFill>
                <a:latin typeface="Poppins Bold"/>
                <a:ea typeface="Poppins Bold"/>
                <a:cs typeface="Poppins Bold"/>
                <a:sym typeface="Poppins Bold"/>
              </a:rPr>
              <a:t>&gt;&gt;&gt;</a:t>
            </a:r>
            <a:r>
              <a:rPr lang="en-US" sz="2199" dirty="0">
                <a:solidFill>
                  <a:srgbClr val="EC1D51"/>
                </a:solidFill>
                <a:latin typeface="Poppins"/>
                <a:ea typeface="Poppins"/>
                <a:cs typeface="Poppins"/>
                <a:sym typeface="Poppins"/>
              </a:rPr>
              <a:t> </a:t>
            </a:r>
            <a:r>
              <a:rPr lang="en-US" sz="2199" dirty="0">
                <a:solidFill>
                  <a:srgbClr val="FFFFFF"/>
                </a:solidFill>
                <a:latin typeface="Poppins"/>
                <a:ea typeface="Poppins"/>
                <a:cs typeface="Poppins"/>
                <a:sym typeface="Poppins"/>
              </a:rPr>
              <a:t>This 2-year, full-time course blends digital and creative disciplines, from programming to game production, preparing students for careers or further study in the growing games and media industries.</a:t>
            </a:r>
          </a:p>
        </p:txBody>
      </p:sp>
      <p:sp>
        <p:nvSpPr>
          <p:cNvPr id="12" name="TextBox 12"/>
          <p:cNvSpPr txBox="1"/>
          <p:nvPr/>
        </p:nvSpPr>
        <p:spPr>
          <a:xfrm>
            <a:off x="705916" y="509270"/>
            <a:ext cx="3063651" cy="1010286"/>
          </a:xfrm>
          <a:prstGeom prst="rect">
            <a:avLst/>
          </a:prstGeom>
        </p:spPr>
        <p:txBody>
          <a:bodyPr lIns="0" tIns="0" rIns="0" bIns="0" rtlCol="0" anchor="t">
            <a:spAutoFit/>
          </a:bodyPr>
          <a:lstStyle/>
          <a:p>
            <a:pPr algn="ctr">
              <a:lnSpc>
                <a:spcPts val="7839"/>
              </a:lnSpc>
              <a:spcBef>
                <a:spcPct val="0"/>
              </a:spcBef>
            </a:pPr>
            <a:r>
              <a:rPr lang="en-US" sz="5599" b="1">
                <a:solidFill>
                  <a:srgbClr val="FFFFFF"/>
                </a:solidFill>
                <a:latin typeface="Poppins Bold"/>
                <a:ea typeface="Poppins Bold"/>
                <a:cs typeface="Poppins Bold"/>
                <a:sym typeface="Poppins Bold"/>
              </a:rPr>
              <a:t>Level 3</a:t>
            </a:r>
          </a:p>
        </p:txBody>
      </p:sp>
      <p:sp>
        <p:nvSpPr>
          <p:cNvPr id="13" name="TextBox 13"/>
          <p:cNvSpPr txBox="1"/>
          <p:nvPr/>
        </p:nvSpPr>
        <p:spPr>
          <a:xfrm>
            <a:off x="5326846" y="509270"/>
            <a:ext cx="12516833" cy="1010286"/>
          </a:xfrm>
          <a:prstGeom prst="rect">
            <a:avLst/>
          </a:prstGeom>
        </p:spPr>
        <p:txBody>
          <a:bodyPr lIns="0" tIns="0" rIns="0" bIns="0" rtlCol="0" anchor="t">
            <a:spAutoFit/>
          </a:bodyPr>
          <a:lstStyle/>
          <a:p>
            <a:pPr algn="ctr">
              <a:lnSpc>
                <a:spcPts val="7839"/>
              </a:lnSpc>
              <a:spcBef>
                <a:spcPct val="0"/>
              </a:spcBef>
            </a:pPr>
            <a:r>
              <a:rPr lang="en-US" sz="5599">
                <a:solidFill>
                  <a:srgbClr val="FFFFFF"/>
                </a:solidFill>
                <a:latin typeface="Poppins"/>
                <a:ea typeface="Poppins"/>
                <a:cs typeface="Poppins"/>
                <a:sym typeface="Poppins"/>
              </a:rPr>
              <a:t>Game Design &amp; Dev</a:t>
            </a:r>
          </a:p>
        </p:txBody>
      </p:sp>
      <p:sp>
        <p:nvSpPr>
          <p:cNvPr id="14" name="TextBox 14"/>
          <p:cNvSpPr txBox="1"/>
          <p:nvPr/>
        </p:nvSpPr>
        <p:spPr>
          <a:xfrm>
            <a:off x="1028700" y="3982323"/>
            <a:ext cx="8115300" cy="4687570"/>
          </a:xfrm>
          <a:prstGeom prst="rect">
            <a:avLst/>
          </a:prstGeom>
        </p:spPr>
        <p:txBody>
          <a:bodyPr lIns="0" tIns="0" rIns="0" bIns="0" rtlCol="0" anchor="t">
            <a:spAutoFit/>
          </a:bodyPr>
          <a:lstStyle/>
          <a:p>
            <a:pPr algn="l">
              <a:lnSpc>
                <a:spcPts val="3079"/>
              </a:lnSpc>
            </a:pPr>
            <a:r>
              <a:rPr lang="en-US" sz="2199" b="1" dirty="0">
                <a:solidFill>
                  <a:srgbClr val="FFFFFF"/>
                </a:solidFill>
                <a:latin typeface="Poppins Bold"/>
                <a:ea typeface="Poppins Bold"/>
                <a:cs typeface="Poppins Bold"/>
                <a:sym typeface="Poppins Bold"/>
              </a:rPr>
              <a:t>Year 1 </a:t>
            </a:r>
          </a:p>
          <a:p>
            <a:pPr algn="l">
              <a:lnSpc>
                <a:spcPts val="3079"/>
              </a:lnSpc>
            </a:pPr>
            <a:r>
              <a:rPr lang="en-US" sz="2199" b="1" dirty="0">
                <a:solidFill>
                  <a:srgbClr val="EC1D51"/>
                </a:solidFill>
                <a:latin typeface="Poppins Bold"/>
                <a:ea typeface="Poppins Bold"/>
                <a:cs typeface="Poppins Bold"/>
                <a:sym typeface="Poppins Bold"/>
              </a:rPr>
              <a:t>&gt;&gt;&gt;</a:t>
            </a:r>
            <a:r>
              <a:rPr lang="en-US" sz="2199" dirty="0">
                <a:solidFill>
                  <a:srgbClr val="FFFFFF"/>
                </a:solidFill>
                <a:latin typeface="Poppins"/>
                <a:ea typeface="Poppins"/>
                <a:cs typeface="Poppins"/>
                <a:sym typeface="Poppins"/>
              </a:rPr>
              <a:t> Introduction to media processes and technical skills</a:t>
            </a:r>
          </a:p>
          <a:p>
            <a:pPr algn="l">
              <a:lnSpc>
                <a:spcPts val="3079"/>
              </a:lnSpc>
            </a:pPr>
            <a:r>
              <a:rPr lang="en-US" sz="2199" b="1" dirty="0">
                <a:solidFill>
                  <a:srgbClr val="EC1D51"/>
                </a:solidFill>
                <a:latin typeface="Poppins Bold"/>
                <a:ea typeface="Poppins Bold"/>
                <a:cs typeface="Poppins Bold"/>
                <a:sym typeface="Poppins Bold"/>
              </a:rPr>
              <a:t>&gt;&gt;&gt;</a:t>
            </a:r>
            <a:r>
              <a:rPr lang="en-US" sz="2199" dirty="0">
                <a:solidFill>
                  <a:srgbClr val="FFFFFF"/>
                </a:solidFill>
                <a:latin typeface="Poppins"/>
                <a:ea typeface="Poppins"/>
                <a:cs typeface="Poppins"/>
                <a:sym typeface="Poppins"/>
              </a:rPr>
              <a:t>  Introduction to design and research skills in creative media production</a:t>
            </a:r>
          </a:p>
          <a:p>
            <a:pPr algn="l">
              <a:lnSpc>
                <a:spcPts val="3079"/>
              </a:lnSpc>
            </a:pPr>
            <a:r>
              <a:rPr lang="en-US" sz="2199" b="1" dirty="0">
                <a:solidFill>
                  <a:srgbClr val="EC1D51"/>
                </a:solidFill>
                <a:latin typeface="Poppins Bold"/>
                <a:ea typeface="Poppins Bold"/>
                <a:cs typeface="Poppins Bold"/>
                <a:sym typeface="Poppins Bold"/>
              </a:rPr>
              <a:t>&gt;&gt;&gt;</a:t>
            </a:r>
            <a:r>
              <a:rPr lang="en-US" sz="2199" dirty="0">
                <a:solidFill>
                  <a:srgbClr val="FFFFFF"/>
                </a:solidFill>
                <a:latin typeface="Poppins"/>
                <a:ea typeface="Poppins"/>
                <a:cs typeface="Poppins"/>
                <a:sym typeface="Poppins"/>
              </a:rPr>
              <a:t> Introduction to professional practice in creative media production</a:t>
            </a:r>
          </a:p>
          <a:p>
            <a:pPr algn="l">
              <a:lnSpc>
                <a:spcPts val="3079"/>
              </a:lnSpc>
            </a:pPr>
            <a:r>
              <a:rPr lang="en-US" sz="2199" b="1" dirty="0">
                <a:solidFill>
                  <a:srgbClr val="EC1D51"/>
                </a:solidFill>
                <a:latin typeface="Poppins Bold"/>
                <a:ea typeface="Poppins Bold"/>
                <a:cs typeface="Poppins Bold"/>
                <a:sym typeface="Poppins Bold"/>
              </a:rPr>
              <a:t>&gt;&gt;&gt;</a:t>
            </a:r>
            <a:r>
              <a:rPr lang="en-US" sz="2199" dirty="0">
                <a:solidFill>
                  <a:srgbClr val="FFFFFF"/>
                </a:solidFill>
                <a:latin typeface="Poppins"/>
                <a:ea typeface="Poppins"/>
                <a:cs typeface="Poppins"/>
                <a:sym typeface="Poppins"/>
              </a:rPr>
              <a:t> Critical and contextual awareness in creative media production</a:t>
            </a:r>
          </a:p>
          <a:p>
            <a:pPr algn="l">
              <a:lnSpc>
                <a:spcPts val="3079"/>
              </a:lnSpc>
            </a:pPr>
            <a:r>
              <a:rPr lang="en-US" sz="2199" b="1" dirty="0">
                <a:solidFill>
                  <a:srgbClr val="EC1D51"/>
                </a:solidFill>
                <a:latin typeface="Poppins Bold"/>
                <a:ea typeface="Poppins Bold"/>
                <a:cs typeface="Poppins Bold"/>
                <a:sym typeface="Poppins Bold"/>
              </a:rPr>
              <a:t>&gt;&gt;&gt;</a:t>
            </a:r>
            <a:r>
              <a:rPr lang="en-US" sz="2199" b="1" dirty="0">
                <a:solidFill>
                  <a:srgbClr val="FFFFFF"/>
                </a:solidFill>
                <a:latin typeface="Poppins Bold"/>
                <a:ea typeface="Poppins Bold"/>
                <a:cs typeface="Poppins Bold"/>
                <a:sym typeface="Poppins Bold"/>
              </a:rPr>
              <a:t> </a:t>
            </a:r>
            <a:r>
              <a:rPr lang="en-US" sz="2199" dirty="0">
                <a:solidFill>
                  <a:srgbClr val="FFFFFF"/>
                </a:solidFill>
                <a:latin typeface="Poppins"/>
                <a:ea typeface="Poppins"/>
                <a:cs typeface="Poppins"/>
                <a:sym typeface="Poppins"/>
              </a:rPr>
              <a:t>Investigating audio production and technology</a:t>
            </a:r>
            <a:r>
              <a:rPr lang="en-US" sz="2199" b="1" dirty="0">
                <a:solidFill>
                  <a:srgbClr val="FFFFFF"/>
                </a:solidFill>
                <a:latin typeface="Poppins Bold"/>
                <a:ea typeface="Poppins Bold"/>
                <a:cs typeface="Poppins Bold"/>
                <a:sym typeface="Poppins Bold"/>
              </a:rPr>
              <a:t> </a:t>
            </a:r>
          </a:p>
          <a:p>
            <a:pPr algn="l">
              <a:lnSpc>
                <a:spcPts val="3079"/>
              </a:lnSpc>
            </a:pPr>
            <a:r>
              <a:rPr lang="en-US" sz="2199" b="1" dirty="0">
                <a:solidFill>
                  <a:srgbClr val="EC1D51"/>
                </a:solidFill>
                <a:latin typeface="Poppins Bold"/>
                <a:ea typeface="Poppins Bold"/>
                <a:cs typeface="Poppins Bold"/>
                <a:sym typeface="Poppins Bold"/>
              </a:rPr>
              <a:t>&gt;&gt;&gt;</a:t>
            </a:r>
            <a:r>
              <a:rPr lang="en-US" sz="2199" b="1" dirty="0">
                <a:solidFill>
                  <a:srgbClr val="FFFFFF"/>
                </a:solidFill>
                <a:latin typeface="Poppins Bold"/>
                <a:ea typeface="Poppins Bold"/>
                <a:cs typeface="Poppins Bold"/>
                <a:sym typeface="Poppins Bold"/>
              </a:rPr>
              <a:t> </a:t>
            </a:r>
            <a:r>
              <a:rPr lang="en-US" sz="2199" dirty="0">
                <a:solidFill>
                  <a:srgbClr val="FFFFFF"/>
                </a:solidFill>
                <a:latin typeface="Poppins"/>
                <a:ea typeface="Poppins"/>
                <a:cs typeface="Poppins"/>
                <a:sym typeface="Poppins"/>
              </a:rPr>
              <a:t>Investigating visual production and technology</a:t>
            </a:r>
          </a:p>
          <a:p>
            <a:pPr algn="l">
              <a:lnSpc>
                <a:spcPts val="3079"/>
              </a:lnSpc>
              <a:spcBef>
                <a:spcPct val="0"/>
              </a:spcBef>
            </a:pPr>
            <a:r>
              <a:rPr lang="en-US" sz="2199" b="1" dirty="0">
                <a:solidFill>
                  <a:srgbClr val="EC1D51"/>
                </a:solidFill>
                <a:latin typeface="Poppins Bold"/>
                <a:ea typeface="Poppins Bold"/>
                <a:cs typeface="Poppins Bold"/>
                <a:sym typeface="Poppins Bold"/>
              </a:rPr>
              <a:t>&gt;&gt;&gt;</a:t>
            </a:r>
            <a:r>
              <a:rPr lang="en-US" sz="2199" b="1" dirty="0">
                <a:solidFill>
                  <a:srgbClr val="FFFFFF"/>
                </a:solidFill>
                <a:latin typeface="Poppins Bold"/>
                <a:ea typeface="Poppins Bold"/>
                <a:cs typeface="Poppins Bold"/>
                <a:sym typeface="Poppins Bold"/>
              </a:rPr>
              <a:t> </a:t>
            </a:r>
            <a:r>
              <a:rPr lang="en-US" sz="2199" dirty="0">
                <a:solidFill>
                  <a:srgbClr val="FFFFFF"/>
                </a:solidFill>
                <a:latin typeface="Poppins"/>
                <a:ea typeface="Poppins"/>
                <a:cs typeface="Poppins"/>
                <a:sym typeface="Poppins"/>
              </a:rPr>
              <a:t>Investigating interactive production and technology</a:t>
            </a:r>
          </a:p>
          <a:p>
            <a:pPr algn="l">
              <a:lnSpc>
                <a:spcPts val="3079"/>
              </a:lnSpc>
              <a:spcBef>
                <a:spcPct val="0"/>
              </a:spcBef>
            </a:pPr>
            <a:r>
              <a:rPr lang="en-US" sz="2199" b="1" dirty="0">
                <a:solidFill>
                  <a:srgbClr val="EC1D51"/>
                </a:solidFill>
                <a:latin typeface="Poppins Bold"/>
                <a:ea typeface="Poppins Bold"/>
                <a:cs typeface="Poppins Bold"/>
                <a:sym typeface="Poppins Bold"/>
              </a:rPr>
              <a:t>&gt;&gt;&gt;</a:t>
            </a:r>
            <a:r>
              <a:rPr lang="en-US" sz="2199" b="1" dirty="0">
                <a:solidFill>
                  <a:srgbClr val="FFFFFF"/>
                </a:solidFill>
                <a:latin typeface="Poppins Bold"/>
                <a:ea typeface="Poppins Bold"/>
                <a:cs typeface="Poppins Bold"/>
                <a:sym typeface="Poppins Bold"/>
              </a:rPr>
              <a:t> </a:t>
            </a:r>
            <a:r>
              <a:rPr lang="en-US" sz="2199" dirty="0">
                <a:solidFill>
                  <a:srgbClr val="FFFFFF"/>
                </a:solidFill>
                <a:latin typeface="Poppins"/>
                <a:ea typeface="Poppins"/>
                <a:cs typeface="Poppins"/>
                <a:sym typeface="Poppins"/>
              </a:rPr>
              <a:t>Developing a creative media Production project</a:t>
            </a:r>
          </a:p>
        </p:txBody>
      </p:sp>
      <p:sp>
        <p:nvSpPr>
          <p:cNvPr id="15" name="TextBox 15"/>
          <p:cNvSpPr txBox="1"/>
          <p:nvPr/>
        </p:nvSpPr>
        <p:spPr>
          <a:xfrm>
            <a:off x="9144000" y="3982323"/>
            <a:ext cx="8115300" cy="3515995"/>
          </a:xfrm>
          <a:prstGeom prst="rect">
            <a:avLst/>
          </a:prstGeom>
        </p:spPr>
        <p:txBody>
          <a:bodyPr lIns="0" tIns="0" rIns="0" bIns="0" rtlCol="0" anchor="t">
            <a:spAutoFit/>
          </a:bodyPr>
          <a:lstStyle/>
          <a:p>
            <a:pPr algn="l">
              <a:lnSpc>
                <a:spcPts val="3079"/>
              </a:lnSpc>
            </a:pPr>
            <a:r>
              <a:rPr lang="en-US" sz="2199" b="1">
                <a:solidFill>
                  <a:srgbClr val="FFFFFF"/>
                </a:solidFill>
                <a:latin typeface="Poppins Bold"/>
                <a:ea typeface="Poppins Bold"/>
                <a:cs typeface="Poppins Bold"/>
                <a:sym typeface="Poppins Bold"/>
              </a:rPr>
              <a:t>Year 2</a:t>
            </a:r>
          </a:p>
          <a:p>
            <a:pPr algn="l">
              <a:lnSpc>
                <a:spcPts val="3079"/>
              </a:lnSpc>
            </a:pPr>
            <a:r>
              <a:rPr lang="en-US" sz="2199" b="1">
                <a:solidFill>
                  <a:srgbClr val="EC1D51"/>
                </a:solidFill>
                <a:latin typeface="Poppins Bold"/>
                <a:ea typeface="Poppins Bold"/>
                <a:cs typeface="Poppins Bold"/>
                <a:sym typeface="Poppins Bold"/>
              </a:rPr>
              <a:t>&gt;&gt;&gt;</a:t>
            </a:r>
            <a:r>
              <a:rPr lang="en-US" sz="2199">
                <a:solidFill>
                  <a:srgbClr val="FFFFFF"/>
                </a:solidFill>
                <a:latin typeface="Poppins"/>
                <a:ea typeface="Poppins"/>
                <a:cs typeface="Poppins"/>
                <a:sym typeface="Poppins"/>
              </a:rPr>
              <a:t>  Characteristics and contexts in creative media production</a:t>
            </a:r>
          </a:p>
          <a:p>
            <a:pPr algn="l">
              <a:lnSpc>
                <a:spcPts val="3079"/>
              </a:lnSpc>
            </a:pPr>
            <a:r>
              <a:rPr lang="en-US" sz="2199" b="1">
                <a:solidFill>
                  <a:srgbClr val="EC1D51"/>
                </a:solidFill>
                <a:latin typeface="Poppins Bold"/>
                <a:ea typeface="Poppins Bold"/>
                <a:cs typeface="Poppins Bold"/>
                <a:sym typeface="Poppins Bold"/>
              </a:rPr>
              <a:t>&gt;&gt;&gt;</a:t>
            </a:r>
            <a:r>
              <a:rPr lang="en-US" sz="2199">
                <a:solidFill>
                  <a:srgbClr val="EC1D51"/>
                </a:solidFill>
                <a:latin typeface="Poppins"/>
                <a:ea typeface="Poppins"/>
                <a:cs typeface="Poppins"/>
                <a:sym typeface="Poppins"/>
              </a:rPr>
              <a:t>  </a:t>
            </a:r>
            <a:r>
              <a:rPr lang="en-US" sz="2199">
                <a:solidFill>
                  <a:srgbClr val="FFFFFF"/>
                </a:solidFill>
                <a:latin typeface="Poppins"/>
                <a:ea typeface="Poppins"/>
                <a:cs typeface="Poppins"/>
                <a:sym typeface="Poppins"/>
              </a:rPr>
              <a:t>Engaging with an audience in creative media production</a:t>
            </a:r>
          </a:p>
          <a:p>
            <a:pPr algn="l">
              <a:lnSpc>
                <a:spcPts val="3079"/>
              </a:lnSpc>
            </a:pPr>
            <a:r>
              <a:rPr lang="en-US" sz="2199" b="1">
                <a:solidFill>
                  <a:srgbClr val="EC1D51"/>
                </a:solidFill>
                <a:latin typeface="Poppins Bold"/>
                <a:ea typeface="Poppins Bold"/>
                <a:cs typeface="Poppins Bold"/>
                <a:sym typeface="Poppins Bold"/>
              </a:rPr>
              <a:t>&gt;&gt;&gt;</a:t>
            </a:r>
            <a:r>
              <a:rPr lang="en-US" sz="2199">
                <a:solidFill>
                  <a:srgbClr val="FFFFFF"/>
                </a:solidFill>
                <a:latin typeface="Poppins"/>
                <a:ea typeface="Poppins"/>
                <a:cs typeface="Poppins"/>
                <a:sym typeface="Poppins"/>
              </a:rPr>
              <a:t>  Preparing for progression in creative media production</a:t>
            </a:r>
          </a:p>
          <a:p>
            <a:pPr algn="l">
              <a:lnSpc>
                <a:spcPts val="3079"/>
              </a:lnSpc>
            </a:pPr>
            <a:r>
              <a:rPr lang="en-US" sz="2199" b="1">
                <a:solidFill>
                  <a:srgbClr val="EC1D51"/>
                </a:solidFill>
                <a:latin typeface="Poppins Bold"/>
                <a:ea typeface="Poppins Bold"/>
                <a:cs typeface="Poppins Bold"/>
                <a:sym typeface="Poppins Bold"/>
              </a:rPr>
              <a:t>&gt;&gt;&gt;</a:t>
            </a:r>
            <a:r>
              <a:rPr lang="en-US" sz="2199">
                <a:solidFill>
                  <a:srgbClr val="FFFFFF"/>
                </a:solidFill>
                <a:latin typeface="Poppins"/>
                <a:ea typeface="Poppins"/>
                <a:cs typeface="Poppins"/>
                <a:sym typeface="Poppins"/>
              </a:rPr>
              <a:t> Specialist study in creative media production</a:t>
            </a:r>
          </a:p>
          <a:p>
            <a:pPr algn="l">
              <a:lnSpc>
                <a:spcPts val="3079"/>
              </a:lnSpc>
              <a:spcBef>
                <a:spcPct val="0"/>
              </a:spcBef>
            </a:pPr>
            <a:r>
              <a:rPr lang="en-US" sz="2199" b="1">
                <a:solidFill>
                  <a:srgbClr val="EC1D51"/>
                </a:solidFill>
                <a:latin typeface="Poppins Bold"/>
                <a:ea typeface="Poppins Bold"/>
                <a:cs typeface="Poppins Bold"/>
                <a:sym typeface="Poppins Bold"/>
              </a:rPr>
              <a:t>&gt;&gt;&gt;</a:t>
            </a:r>
            <a:r>
              <a:rPr lang="en-US" sz="2199" b="1">
                <a:solidFill>
                  <a:srgbClr val="FFFFFF"/>
                </a:solidFill>
                <a:latin typeface="Poppins Bold"/>
                <a:ea typeface="Poppins Bold"/>
                <a:cs typeface="Poppins Bold"/>
                <a:sym typeface="Poppins Bold"/>
              </a:rPr>
              <a:t>  </a:t>
            </a:r>
            <a:r>
              <a:rPr lang="en-US" sz="2199">
                <a:solidFill>
                  <a:srgbClr val="FFFFFF"/>
                </a:solidFill>
                <a:latin typeface="Poppins"/>
                <a:ea typeface="Poppins"/>
                <a:cs typeface="Poppins"/>
                <a:sym typeface="Poppins"/>
              </a:rPr>
              <a:t>Extended project in creative media production</a:t>
            </a:r>
          </a:p>
        </p:txBody>
      </p:sp>
      <p:sp>
        <p:nvSpPr>
          <p:cNvPr id="16" name="TextBox 16"/>
          <p:cNvSpPr txBox="1"/>
          <p:nvPr/>
        </p:nvSpPr>
        <p:spPr>
          <a:xfrm>
            <a:off x="1028700" y="8888968"/>
            <a:ext cx="16230600" cy="960755"/>
          </a:xfrm>
          <a:prstGeom prst="rect">
            <a:avLst/>
          </a:prstGeom>
        </p:spPr>
        <p:txBody>
          <a:bodyPr lIns="0" tIns="0" rIns="0" bIns="0" rtlCol="0" anchor="t">
            <a:spAutoFit/>
          </a:bodyPr>
          <a:lstStyle/>
          <a:p>
            <a:pPr algn="l">
              <a:lnSpc>
                <a:spcPts val="3359"/>
              </a:lnSpc>
            </a:pPr>
            <a:r>
              <a:rPr lang="en-US" sz="2399" b="1" dirty="0">
                <a:solidFill>
                  <a:srgbClr val="FFFFFF"/>
                </a:solidFill>
                <a:latin typeface="Poppins Bold"/>
                <a:ea typeface="Poppins Bold"/>
                <a:cs typeface="Poppins Bold"/>
                <a:sym typeface="Poppins Bold"/>
              </a:rPr>
              <a:t>Entry Requirements</a:t>
            </a:r>
          </a:p>
          <a:p>
            <a:pPr algn="l">
              <a:lnSpc>
                <a:spcPts val="1199"/>
              </a:lnSpc>
            </a:pPr>
            <a:endParaRPr lang="en-US" sz="2399" b="1" dirty="0">
              <a:solidFill>
                <a:srgbClr val="FFFFFF"/>
              </a:solidFill>
              <a:latin typeface="Poppins Bold"/>
              <a:ea typeface="Poppins Bold"/>
              <a:cs typeface="Poppins Bold"/>
              <a:sym typeface="Poppins Bold"/>
            </a:endParaRPr>
          </a:p>
          <a:p>
            <a:pPr algn="l">
              <a:lnSpc>
                <a:spcPts val="3079"/>
              </a:lnSpc>
              <a:spcBef>
                <a:spcPct val="0"/>
              </a:spcBef>
            </a:pPr>
            <a:r>
              <a:rPr lang="en-US" sz="2199" b="1" dirty="0">
                <a:solidFill>
                  <a:srgbClr val="EC1D51"/>
                </a:solidFill>
                <a:latin typeface="Poppins Bold"/>
                <a:ea typeface="Poppins Bold"/>
                <a:cs typeface="Poppins Bold"/>
                <a:sym typeface="Poppins Bold"/>
              </a:rPr>
              <a:t>&gt;&gt;&gt;</a:t>
            </a:r>
            <a:r>
              <a:rPr lang="en-US" sz="2199" dirty="0">
                <a:solidFill>
                  <a:srgbClr val="EC1D51"/>
                </a:solidFill>
                <a:latin typeface="Poppins"/>
                <a:ea typeface="Poppins"/>
                <a:cs typeface="Poppins"/>
                <a:sym typeface="Poppins"/>
              </a:rPr>
              <a:t> </a:t>
            </a:r>
            <a:r>
              <a:rPr lang="en-US" sz="2199" dirty="0">
                <a:solidFill>
                  <a:srgbClr val="FFFFFF"/>
                </a:solidFill>
                <a:latin typeface="Poppins"/>
                <a:ea typeface="Poppins"/>
                <a:cs typeface="Poppins"/>
                <a:sym typeface="Poppins"/>
              </a:rPr>
              <a:t>5 GCSEs at Grade C or above (or equivalent) to include Mathematics and English.</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12026"/>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4114800" cy="10287000"/>
            <a:chOff x="0" y="0"/>
            <a:chExt cx="1083733" cy="2709333"/>
          </a:xfrm>
        </p:grpSpPr>
        <p:sp>
          <p:nvSpPr>
            <p:cNvPr id="3" name="Freeform 3"/>
            <p:cNvSpPr/>
            <p:nvPr/>
          </p:nvSpPr>
          <p:spPr>
            <a:xfrm>
              <a:off x="0" y="0"/>
              <a:ext cx="1083733" cy="2709333"/>
            </a:xfrm>
            <a:custGeom>
              <a:avLst/>
              <a:gdLst/>
              <a:ahLst/>
              <a:cxnLst/>
              <a:rect l="l" t="t" r="r" b="b"/>
              <a:pathLst>
                <a:path w="1083733" h="2709333">
                  <a:moveTo>
                    <a:pt x="0" y="0"/>
                  </a:moveTo>
                  <a:lnTo>
                    <a:pt x="1083733" y="0"/>
                  </a:lnTo>
                  <a:lnTo>
                    <a:pt x="1083733" y="2709333"/>
                  </a:lnTo>
                  <a:lnTo>
                    <a:pt x="0" y="2709333"/>
                  </a:lnTo>
                  <a:close/>
                </a:path>
              </a:pathLst>
            </a:custGeom>
            <a:solidFill>
              <a:srgbClr val="EC1D51"/>
            </a:solidFill>
          </p:spPr>
          <p:txBody>
            <a:bodyPr/>
            <a:lstStyle/>
            <a:p>
              <a:endParaRPr lang="en-GB"/>
            </a:p>
          </p:txBody>
        </p:sp>
        <p:sp>
          <p:nvSpPr>
            <p:cNvPr id="4" name="TextBox 4"/>
            <p:cNvSpPr txBox="1"/>
            <p:nvPr/>
          </p:nvSpPr>
          <p:spPr>
            <a:xfrm>
              <a:off x="0" y="-57150"/>
              <a:ext cx="1083733" cy="2766483"/>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028700" y="5143500"/>
            <a:ext cx="5197216" cy="3290268"/>
            <a:chOff x="0" y="0"/>
            <a:chExt cx="1774590" cy="1123463"/>
          </a:xfrm>
        </p:grpSpPr>
        <p:sp>
          <p:nvSpPr>
            <p:cNvPr id="6" name="Freeform 6"/>
            <p:cNvSpPr/>
            <p:nvPr/>
          </p:nvSpPr>
          <p:spPr>
            <a:xfrm>
              <a:off x="0" y="0"/>
              <a:ext cx="1774591" cy="1123463"/>
            </a:xfrm>
            <a:custGeom>
              <a:avLst/>
              <a:gdLst/>
              <a:ahLst/>
              <a:cxnLst/>
              <a:rect l="l" t="t" r="r" b="b"/>
              <a:pathLst>
                <a:path w="1774591" h="1123463">
                  <a:moveTo>
                    <a:pt x="0" y="0"/>
                  </a:moveTo>
                  <a:lnTo>
                    <a:pt x="1774591" y="0"/>
                  </a:lnTo>
                  <a:lnTo>
                    <a:pt x="1774591" y="1123463"/>
                  </a:lnTo>
                  <a:lnTo>
                    <a:pt x="0" y="1123463"/>
                  </a:lnTo>
                  <a:close/>
                </a:path>
              </a:pathLst>
            </a:custGeom>
            <a:solidFill>
              <a:srgbClr val="FFFFFF"/>
            </a:solidFill>
          </p:spPr>
          <p:txBody>
            <a:bodyPr/>
            <a:lstStyle/>
            <a:p>
              <a:endParaRPr lang="en-GB"/>
            </a:p>
          </p:txBody>
        </p:sp>
      </p:grpSp>
      <p:grpSp>
        <p:nvGrpSpPr>
          <p:cNvPr id="7" name="Group 7"/>
          <p:cNvGrpSpPr/>
          <p:nvPr/>
        </p:nvGrpSpPr>
        <p:grpSpPr>
          <a:xfrm>
            <a:off x="6545392" y="5143500"/>
            <a:ext cx="5197216" cy="3290268"/>
            <a:chOff x="0" y="0"/>
            <a:chExt cx="1774590" cy="1123463"/>
          </a:xfrm>
        </p:grpSpPr>
        <p:sp>
          <p:nvSpPr>
            <p:cNvPr id="8" name="Freeform 8"/>
            <p:cNvSpPr/>
            <p:nvPr/>
          </p:nvSpPr>
          <p:spPr>
            <a:xfrm>
              <a:off x="0" y="0"/>
              <a:ext cx="1774591" cy="1123463"/>
            </a:xfrm>
            <a:custGeom>
              <a:avLst/>
              <a:gdLst/>
              <a:ahLst/>
              <a:cxnLst/>
              <a:rect l="l" t="t" r="r" b="b"/>
              <a:pathLst>
                <a:path w="1774591" h="1123463">
                  <a:moveTo>
                    <a:pt x="0" y="0"/>
                  </a:moveTo>
                  <a:lnTo>
                    <a:pt x="1774591" y="0"/>
                  </a:lnTo>
                  <a:lnTo>
                    <a:pt x="1774591" y="1123463"/>
                  </a:lnTo>
                  <a:lnTo>
                    <a:pt x="0" y="1123463"/>
                  </a:lnTo>
                  <a:close/>
                </a:path>
              </a:pathLst>
            </a:custGeom>
            <a:solidFill>
              <a:srgbClr val="FFFFFF"/>
            </a:solidFill>
          </p:spPr>
          <p:txBody>
            <a:bodyPr/>
            <a:lstStyle/>
            <a:p>
              <a:endParaRPr lang="en-GB"/>
            </a:p>
          </p:txBody>
        </p:sp>
      </p:grpSp>
      <p:grpSp>
        <p:nvGrpSpPr>
          <p:cNvPr id="9" name="Group 9"/>
          <p:cNvGrpSpPr/>
          <p:nvPr/>
        </p:nvGrpSpPr>
        <p:grpSpPr>
          <a:xfrm>
            <a:off x="12062084" y="5143500"/>
            <a:ext cx="5197216" cy="3290268"/>
            <a:chOff x="0" y="0"/>
            <a:chExt cx="1774590" cy="1123463"/>
          </a:xfrm>
        </p:grpSpPr>
        <p:sp>
          <p:nvSpPr>
            <p:cNvPr id="10" name="Freeform 10"/>
            <p:cNvSpPr/>
            <p:nvPr/>
          </p:nvSpPr>
          <p:spPr>
            <a:xfrm>
              <a:off x="0" y="0"/>
              <a:ext cx="1774591" cy="1123463"/>
            </a:xfrm>
            <a:custGeom>
              <a:avLst/>
              <a:gdLst/>
              <a:ahLst/>
              <a:cxnLst/>
              <a:rect l="l" t="t" r="r" b="b"/>
              <a:pathLst>
                <a:path w="1774591" h="1123463">
                  <a:moveTo>
                    <a:pt x="0" y="0"/>
                  </a:moveTo>
                  <a:lnTo>
                    <a:pt x="1774591" y="0"/>
                  </a:lnTo>
                  <a:lnTo>
                    <a:pt x="1774591" y="1123463"/>
                  </a:lnTo>
                  <a:lnTo>
                    <a:pt x="0" y="1123463"/>
                  </a:lnTo>
                  <a:close/>
                </a:path>
              </a:pathLst>
            </a:custGeom>
            <a:solidFill>
              <a:srgbClr val="FFFFFF"/>
            </a:solidFill>
          </p:spPr>
          <p:txBody>
            <a:bodyPr/>
            <a:lstStyle/>
            <a:p>
              <a:endParaRPr lang="en-GB"/>
            </a:p>
          </p:txBody>
        </p:sp>
      </p:grpSp>
      <p:grpSp>
        <p:nvGrpSpPr>
          <p:cNvPr id="11" name="Group 11"/>
          <p:cNvGrpSpPr/>
          <p:nvPr/>
        </p:nvGrpSpPr>
        <p:grpSpPr>
          <a:xfrm>
            <a:off x="1028700" y="1028700"/>
            <a:ext cx="5197216" cy="4114800"/>
            <a:chOff x="0" y="0"/>
            <a:chExt cx="6929621" cy="5486400"/>
          </a:xfrm>
        </p:grpSpPr>
        <p:pic>
          <p:nvPicPr>
            <p:cNvPr id="12" name="Picture 12"/>
            <p:cNvPicPr>
              <a:picLocks noChangeAspect="1"/>
            </p:cNvPicPr>
            <p:nvPr/>
          </p:nvPicPr>
          <p:blipFill>
            <a:blip r:embed="rId2"/>
            <a:srcRect l="7924" r="7924"/>
            <a:stretch>
              <a:fillRect/>
            </a:stretch>
          </p:blipFill>
          <p:spPr>
            <a:xfrm>
              <a:off x="0" y="0"/>
              <a:ext cx="6929621" cy="5486400"/>
            </a:xfrm>
            <a:prstGeom prst="rect">
              <a:avLst/>
            </a:prstGeom>
          </p:spPr>
        </p:pic>
      </p:grpSp>
      <p:grpSp>
        <p:nvGrpSpPr>
          <p:cNvPr id="13" name="Group 13"/>
          <p:cNvGrpSpPr/>
          <p:nvPr/>
        </p:nvGrpSpPr>
        <p:grpSpPr>
          <a:xfrm>
            <a:off x="6545392" y="1028700"/>
            <a:ext cx="5197216" cy="4114800"/>
            <a:chOff x="0" y="0"/>
            <a:chExt cx="6929621" cy="5486400"/>
          </a:xfrm>
        </p:grpSpPr>
        <p:pic>
          <p:nvPicPr>
            <p:cNvPr id="14" name="Picture 14"/>
            <p:cNvPicPr>
              <a:picLocks noChangeAspect="1"/>
            </p:cNvPicPr>
            <p:nvPr/>
          </p:nvPicPr>
          <p:blipFill>
            <a:blip r:embed="rId3"/>
            <a:srcRect l="7924" r="7924"/>
            <a:stretch>
              <a:fillRect/>
            </a:stretch>
          </p:blipFill>
          <p:spPr>
            <a:xfrm>
              <a:off x="0" y="0"/>
              <a:ext cx="6929621" cy="5486400"/>
            </a:xfrm>
            <a:prstGeom prst="rect">
              <a:avLst/>
            </a:prstGeom>
          </p:spPr>
        </p:pic>
      </p:grpSp>
      <p:grpSp>
        <p:nvGrpSpPr>
          <p:cNvPr id="15" name="Group 15"/>
          <p:cNvGrpSpPr/>
          <p:nvPr/>
        </p:nvGrpSpPr>
        <p:grpSpPr>
          <a:xfrm>
            <a:off x="12062084" y="1028700"/>
            <a:ext cx="5197216" cy="4114800"/>
            <a:chOff x="0" y="0"/>
            <a:chExt cx="6929621" cy="5486400"/>
          </a:xfrm>
        </p:grpSpPr>
        <p:pic>
          <p:nvPicPr>
            <p:cNvPr id="16" name="Picture 16"/>
            <p:cNvPicPr>
              <a:picLocks noChangeAspect="1"/>
            </p:cNvPicPr>
            <p:nvPr/>
          </p:nvPicPr>
          <p:blipFill>
            <a:blip r:embed="rId4"/>
            <a:srcRect l="10845" r="10845"/>
            <a:stretch>
              <a:fillRect/>
            </a:stretch>
          </p:blipFill>
          <p:spPr>
            <a:xfrm>
              <a:off x="0" y="0"/>
              <a:ext cx="6929621" cy="5486400"/>
            </a:xfrm>
            <a:prstGeom prst="rect">
              <a:avLst/>
            </a:prstGeom>
          </p:spPr>
        </p:pic>
      </p:grpSp>
      <p:sp>
        <p:nvSpPr>
          <p:cNvPr id="17" name="TextBox 17"/>
          <p:cNvSpPr txBox="1"/>
          <p:nvPr/>
        </p:nvSpPr>
        <p:spPr>
          <a:xfrm>
            <a:off x="13088094" y="9042082"/>
            <a:ext cx="4171206" cy="375285"/>
          </a:xfrm>
          <a:prstGeom prst="rect">
            <a:avLst/>
          </a:prstGeom>
        </p:spPr>
        <p:txBody>
          <a:bodyPr lIns="0" tIns="0" rIns="0" bIns="0" rtlCol="0" anchor="t">
            <a:spAutoFit/>
          </a:bodyPr>
          <a:lstStyle/>
          <a:p>
            <a:pPr algn="r">
              <a:lnSpc>
                <a:spcPts val="2940"/>
              </a:lnSpc>
              <a:spcBef>
                <a:spcPct val="0"/>
              </a:spcBef>
            </a:pPr>
            <a:r>
              <a:rPr lang="en-US" sz="2100">
                <a:solidFill>
                  <a:srgbClr val="FFFFFF"/>
                </a:solidFill>
                <a:latin typeface="Poppins"/>
                <a:ea typeface="Poppins"/>
                <a:cs typeface="Poppins"/>
                <a:sym typeface="Poppins"/>
              </a:rPr>
              <a:t>https://www.nptcgroup.ac.uk</a:t>
            </a:r>
          </a:p>
        </p:txBody>
      </p:sp>
      <p:sp>
        <p:nvSpPr>
          <p:cNvPr id="18" name="TextBox 18"/>
          <p:cNvSpPr txBox="1"/>
          <p:nvPr/>
        </p:nvSpPr>
        <p:spPr>
          <a:xfrm>
            <a:off x="1448488" y="5748714"/>
            <a:ext cx="4353954" cy="509904"/>
          </a:xfrm>
          <a:prstGeom prst="rect">
            <a:avLst/>
          </a:prstGeom>
        </p:spPr>
        <p:txBody>
          <a:bodyPr lIns="0" tIns="0" rIns="0" bIns="0" rtlCol="0" anchor="t">
            <a:spAutoFit/>
          </a:bodyPr>
          <a:lstStyle/>
          <a:p>
            <a:pPr algn="l">
              <a:lnSpc>
                <a:spcPts val="3920"/>
              </a:lnSpc>
              <a:spcBef>
                <a:spcPct val="0"/>
              </a:spcBef>
            </a:pPr>
            <a:r>
              <a:rPr lang="en-US" sz="2800">
                <a:solidFill>
                  <a:srgbClr val="262930"/>
                </a:solidFill>
                <a:latin typeface="Poppins"/>
                <a:ea typeface="Poppins"/>
                <a:cs typeface="Poppins"/>
                <a:sym typeface="Poppins"/>
              </a:rPr>
              <a:t>Industry-Led Learning</a:t>
            </a:r>
          </a:p>
        </p:txBody>
      </p:sp>
      <p:sp>
        <p:nvSpPr>
          <p:cNvPr id="19" name="TextBox 19"/>
          <p:cNvSpPr txBox="1"/>
          <p:nvPr/>
        </p:nvSpPr>
        <p:spPr>
          <a:xfrm>
            <a:off x="6948946" y="5748714"/>
            <a:ext cx="4353954" cy="509904"/>
          </a:xfrm>
          <a:prstGeom prst="rect">
            <a:avLst/>
          </a:prstGeom>
        </p:spPr>
        <p:txBody>
          <a:bodyPr lIns="0" tIns="0" rIns="0" bIns="0" rtlCol="0" anchor="t">
            <a:spAutoFit/>
          </a:bodyPr>
          <a:lstStyle/>
          <a:p>
            <a:pPr algn="l">
              <a:lnSpc>
                <a:spcPts val="3920"/>
              </a:lnSpc>
              <a:spcBef>
                <a:spcPct val="0"/>
              </a:spcBef>
            </a:pPr>
            <a:r>
              <a:rPr lang="en-US" sz="2800">
                <a:solidFill>
                  <a:srgbClr val="262930"/>
                </a:solidFill>
                <a:latin typeface="Poppins"/>
                <a:ea typeface="Poppins"/>
                <a:cs typeface="Poppins"/>
                <a:sym typeface="Poppins"/>
              </a:rPr>
              <a:t>College Facilities</a:t>
            </a:r>
          </a:p>
        </p:txBody>
      </p:sp>
      <p:sp>
        <p:nvSpPr>
          <p:cNvPr id="20" name="TextBox 20"/>
          <p:cNvSpPr txBox="1"/>
          <p:nvPr/>
        </p:nvSpPr>
        <p:spPr>
          <a:xfrm>
            <a:off x="12465638" y="5748714"/>
            <a:ext cx="4353954" cy="509904"/>
          </a:xfrm>
          <a:prstGeom prst="rect">
            <a:avLst/>
          </a:prstGeom>
        </p:spPr>
        <p:txBody>
          <a:bodyPr lIns="0" tIns="0" rIns="0" bIns="0" rtlCol="0" anchor="t">
            <a:spAutoFit/>
          </a:bodyPr>
          <a:lstStyle/>
          <a:p>
            <a:pPr algn="l">
              <a:lnSpc>
                <a:spcPts val="3920"/>
              </a:lnSpc>
              <a:spcBef>
                <a:spcPct val="0"/>
              </a:spcBef>
            </a:pPr>
            <a:r>
              <a:rPr lang="en-US" sz="2800">
                <a:solidFill>
                  <a:srgbClr val="262930"/>
                </a:solidFill>
                <a:latin typeface="Poppins"/>
                <a:ea typeface="Poppins"/>
                <a:cs typeface="Poppins"/>
                <a:sym typeface="Poppins"/>
              </a:rPr>
              <a:t>Extracurricular Activities</a:t>
            </a:r>
          </a:p>
        </p:txBody>
      </p:sp>
      <p:sp>
        <p:nvSpPr>
          <p:cNvPr id="21" name="TextBox 21"/>
          <p:cNvSpPr txBox="1"/>
          <p:nvPr/>
        </p:nvSpPr>
        <p:spPr>
          <a:xfrm>
            <a:off x="1448488" y="6474099"/>
            <a:ext cx="4353954" cy="1268730"/>
          </a:xfrm>
          <a:prstGeom prst="rect">
            <a:avLst/>
          </a:prstGeom>
        </p:spPr>
        <p:txBody>
          <a:bodyPr lIns="0" tIns="0" rIns="0" bIns="0" rtlCol="0" anchor="t">
            <a:spAutoFit/>
          </a:bodyPr>
          <a:lstStyle/>
          <a:p>
            <a:pPr algn="l">
              <a:lnSpc>
                <a:spcPts val="2520"/>
              </a:lnSpc>
              <a:spcBef>
                <a:spcPct val="0"/>
              </a:spcBef>
            </a:pPr>
            <a:r>
              <a:rPr lang="en-US" sz="1800">
                <a:solidFill>
                  <a:srgbClr val="262930"/>
                </a:solidFill>
                <a:latin typeface="Poppins"/>
                <a:ea typeface="Poppins"/>
                <a:cs typeface="Poppins"/>
                <a:sym typeface="Poppins"/>
              </a:rPr>
              <a:t>Experienced staff with a wealth of industrial competency, with the chance to experience a range of IT and Computing specialisms. </a:t>
            </a:r>
          </a:p>
        </p:txBody>
      </p:sp>
      <p:sp>
        <p:nvSpPr>
          <p:cNvPr id="22" name="TextBox 22"/>
          <p:cNvSpPr txBox="1"/>
          <p:nvPr/>
        </p:nvSpPr>
        <p:spPr>
          <a:xfrm>
            <a:off x="6967023" y="6474099"/>
            <a:ext cx="4353954" cy="1268730"/>
          </a:xfrm>
          <a:prstGeom prst="rect">
            <a:avLst/>
          </a:prstGeom>
        </p:spPr>
        <p:txBody>
          <a:bodyPr lIns="0" tIns="0" rIns="0" bIns="0" rtlCol="0" anchor="t">
            <a:spAutoFit/>
          </a:bodyPr>
          <a:lstStyle/>
          <a:p>
            <a:pPr algn="l">
              <a:lnSpc>
                <a:spcPts val="2520"/>
              </a:lnSpc>
            </a:pPr>
            <a:r>
              <a:rPr lang="en-US" sz="1800">
                <a:solidFill>
                  <a:srgbClr val="262930"/>
                </a:solidFill>
                <a:latin typeface="Poppins"/>
                <a:ea typeface="Poppins"/>
                <a:cs typeface="Poppins"/>
                <a:sym typeface="Poppins"/>
              </a:rPr>
              <a:t>Access to industry-standard hardware and software in bespoke computing labs. </a:t>
            </a:r>
          </a:p>
          <a:p>
            <a:pPr algn="l">
              <a:lnSpc>
                <a:spcPts val="2520"/>
              </a:lnSpc>
              <a:spcBef>
                <a:spcPct val="0"/>
              </a:spcBef>
            </a:pPr>
            <a:endParaRPr lang="en-US" sz="1800">
              <a:solidFill>
                <a:srgbClr val="262930"/>
              </a:solidFill>
              <a:latin typeface="Poppins"/>
              <a:ea typeface="Poppins"/>
              <a:cs typeface="Poppins"/>
              <a:sym typeface="Poppins"/>
            </a:endParaRPr>
          </a:p>
        </p:txBody>
      </p:sp>
      <p:sp>
        <p:nvSpPr>
          <p:cNvPr id="23" name="TextBox 23"/>
          <p:cNvSpPr txBox="1"/>
          <p:nvPr/>
        </p:nvSpPr>
        <p:spPr>
          <a:xfrm>
            <a:off x="12485558" y="6474099"/>
            <a:ext cx="4353954" cy="1268730"/>
          </a:xfrm>
          <a:prstGeom prst="rect">
            <a:avLst/>
          </a:prstGeom>
        </p:spPr>
        <p:txBody>
          <a:bodyPr lIns="0" tIns="0" rIns="0" bIns="0" rtlCol="0" anchor="t">
            <a:spAutoFit/>
          </a:bodyPr>
          <a:lstStyle/>
          <a:p>
            <a:pPr algn="l">
              <a:lnSpc>
                <a:spcPts val="2520"/>
              </a:lnSpc>
              <a:spcBef>
                <a:spcPct val="0"/>
              </a:spcBef>
            </a:pPr>
            <a:r>
              <a:rPr lang="en-US" sz="1800">
                <a:solidFill>
                  <a:srgbClr val="262930"/>
                </a:solidFill>
                <a:latin typeface="Poppins"/>
                <a:ea typeface="Poppins"/>
                <a:cs typeface="Poppins"/>
                <a:sym typeface="Poppins"/>
              </a:rPr>
              <a:t>Opportunities to compete in WorldSkills events, including Web Design, Cyber Security, Coding, and Inclusive ICT Skills.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212026"/>
        </a:solidFill>
        <a:effectLst/>
      </p:bgPr>
    </p:bg>
    <p:spTree>
      <p:nvGrpSpPr>
        <p:cNvPr id="1" name=""/>
        <p:cNvGrpSpPr/>
        <p:nvPr/>
      </p:nvGrpSpPr>
      <p:grpSpPr>
        <a:xfrm>
          <a:off x="0" y="0"/>
          <a:ext cx="0" cy="0"/>
          <a:chOff x="0" y="0"/>
          <a:chExt cx="0" cy="0"/>
        </a:xfrm>
      </p:grpSpPr>
      <p:sp>
        <p:nvSpPr>
          <p:cNvPr id="2" name="AutoShape 2"/>
          <p:cNvSpPr/>
          <p:nvPr/>
        </p:nvSpPr>
        <p:spPr>
          <a:xfrm>
            <a:off x="1028700" y="5095875"/>
            <a:ext cx="5470650" cy="0"/>
          </a:xfrm>
          <a:prstGeom prst="line">
            <a:avLst/>
          </a:prstGeom>
          <a:ln w="47625" cap="flat">
            <a:solidFill>
              <a:srgbClr val="FFFFFF"/>
            </a:solidFill>
            <a:prstDash val="solid"/>
            <a:headEnd type="none" w="sm" len="sm"/>
            <a:tailEnd type="none" w="sm" len="sm"/>
          </a:ln>
        </p:spPr>
        <p:txBody>
          <a:bodyPr/>
          <a:lstStyle/>
          <a:p>
            <a:endParaRPr lang="en-GB"/>
          </a:p>
        </p:txBody>
      </p:sp>
      <p:grpSp>
        <p:nvGrpSpPr>
          <p:cNvPr id="3" name="Group 3"/>
          <p:cNvGrpSpPr/>
          <p:nvPr/>
        </p:nvGrpSpPr>
        <p:grpSpPr>
          <a:xfrm>
            <a:off x="9144000" y="0"/>
            <a:ext cx="8115300" cy="8621725"/>
            <a:chOff x="0" y="0"/>
            <a:chExt cx="2137363" cy="2270742"/>
          </a:xfrm>
        </p:grpSpPr>
        <p:sp>
          <p:nvSpPr>
            <p:cNvPr id="4" name="Freeform 4"/>
            <p:cNvSpPr/>
            <p:nvPr/>
          </p:nvSpPr>
          <p:spPr>
            <a:xfrm>
              <a:off x="0" y="0"/>
              <a:ext cx="2137363" cy="2270742"/>
            </a:xfrm>
            <a:custGeom>
              <a:avLst/>
              <a:gdLst/>
              <a:ahLst/>
              <a:cxnLst/>
              <a:rect l="l" t="t" r="r" b="b"/>
              <a:pathLst>
                <a:path w="2137363" h="2270742">
                  <a:moveTo>
                    <a:pt x="0" y="0"/>
                  </a:moveTo>
                  <a:lnTo>
                    <a:pt x="2137363" y="0"/>
                  </a:lnTo>
                  <a:lnTo>
                    <a:pt x="2137363" y="2270742"/>
                  </a:lnTo>
                  <a:lnTo>
                    <a:pt x="0" y="2270742"/>
                  </a:lnTo>
                  <a:close/>
                </a:path>
              </a:pathLst>
            </a:custGeom>
            <a:solidFill>
              <a:srgbClr val="EC1D51"/>
            </a:solidFill>
          </p:spPr>
          <p:txBody>
            <a:bodyPr/>
            <a:lstStyle/>
            <a:p>
              <a:endParaRPr lang="en-GB"/>
            </a:p>
          </p:txBody>
        </p:sp>
        <p:sp>
          <p:nvSpPr>
            <p:cNvPr id="5" name="TextBox 5"/>
            <p:cNvSpPr txBox="1"/>
            <p:nvPr/>
          </p:nvSpPr>
          <p:spPr>
            <a:xfrm>
              <a:off x="0" y="-57150"/>
              <a:ext cx="2137363" cy="2327892"/>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10281029" y="1028700"/>
            <a:ext cx="6978271" cy="9258300"/>
            <a:chOff x="0" y="0"/>
            <a:chExt cx="9304361" cy="12344400"/>
          </a:xfrm>
        </p:grpSpPr>
        <p:pic>
          <p:nvPicPr>
            <p:cNvPr id="7" name="Picture 7"/>
            <p:cNvPicPr>
              <a:picLocks noChangeAspect="1"/>
            </p:cNvPicPr>
            <p:nvPr/>
          </p:nvPicPr>
          <p:blipFill>
            <a:blip r:embed="rId2"/>
            <a:srcRect l="21735" r="21735"/>
            <a:stretch>
              <a:fillRect/>
            </a:stretch>
          </p:blipFill>
          <p:spPr>
            <a:xfrm>
              <a:off x="0" y="0"/>
              <a:ext cx="9304361" cy="12344400"/>
            </a:xfrm>
            <a:prstGeom prst="rect">
              <a:avLst/>
            </a:prstGeom>
          </p:spPr>
        </p:pic>
      </p:grpSp>
      <p:sp>
        <p:nvSpPr>
          <p:cNvPr id="8" name="TextBox 8"/>
          <p:cNvSpPr txBox="1"/>
          <p:nvPr/>
        </p:nvSpPr>
        <p:spPr>
          <a:xfrm>
            <a:off x="1028700" y="866775"/>
            <a:ext cx="6757392" cy="2000886"/>
          </a:xfrm>
          <a:prstGeom prst="rect">
            <a:avLst/>
          </a:prstGeom>
        </p:spPr>
        <p:txBody>
          <a:bodyPr lIns="0" tIns="0" rIns="0" bIns="0" rtlCol="0" anchor="t">
            <a:spAutoFit/>
          </a:bodyPr>
          <a:lstStyle/>
          <a:p>
            <a:pPr algn="l">
              <a:lnSpc>
                <a:spcPts val="7839"/>
              </a:lnSpc>
              <a:spcBef>
                <a:spcPct val="0"/>
              </a:spcBef>
            </a:pPr>
            <a:r>
              <a:rPr lang="en-US" sz="5599">
                <a:solidFill>
                  <a:srgbClr val="FFFFFF"/>
                </a:solidFill>
                <a:latin typeface="Poppins"/>
                <a:ea typeface="Poppins"/>
                <a:cs typeface="Poppins"/>
                <a:sym typeface="Poppins"/>
              </a:rPr>
              <a:t>Contact Information</a:t>
            </a:r>
          </a:p>
        </p:txBody>
      </p:sp>
      <p:sp>
        <p:nvSpPr>
          <p:cNvPr id="9" name="TextBox 9"/>
          <p:cNvSpPr txBox="1"/>
          <p:nvPr/>
        </p:nvSpPr>
        <p:spPr>
          <a:xfrm>
            <a:off x="1028700" y="3146743"/>
            <a:ext cx="6757392" cy="1285224"/>
          </a:xfrm>
          <a:prstGeom prst="rect">
            <a:avLst/>
          </a:prstGeom>
        </p:spPr>
        <p:txBody>
          <a:bodyPr lIns="0" tIns="0" rIns="0" bIns="0" rtlCol="0" anchor="t">
            <a:spAutoFit/>
          </a:bodyPr>
          <a:lstStyle/>
          <a:p>
            <a:pPr algn="l">
              <a:lnSpc>
                <a:spcPts val="3359"/>
              </a:lnSpc>
              <a:spcBef>
                <a:spcPct val="0"/>
              </a:spcBef>
            </a:pPr>
            <a:r>
              <a:rPr lang="en-US" sz="2400" dirty="0">
                <a:solidFill>
                  <a:srgbClr val="FFFFFF"/>
                </a:solidFill>
                <a:latin typeface="Poppins"/>
                <a:ea typeface="Poppins"/>
                <a:cs typeface="Poppins"/>
                <a:sym typeface="Poppins"/>
              </a:rPr>
              <a:t>How to contact us.</a:t>
            </a:r>
          </a:p>
          <a:p>
            <a:pPr algn="l">
              <a:lnSpc>
                <a:spcPts val="3359"/>
              </a:lnSpc>
              <a:spcBef>
                <a:spcPct val="0"/>
              </a:spcBef>
            </a:pPr>
            <a:endParaRPr lang="en-US" sz="2400" dirty="0">
              <a:solidFill>
                <a:srgbClr val="FFFFFF"/>
              </a:solidFill>
              <a:latin typeface="Poppins"/>
              <a:ea typeface="Poppins"/>
              <a:cs typeface="Poppins"/>
              <a:sym typeface="Poppins"/>
            </a:endParaRPr>
          </a:p>
          <a:p>
            <a:pPr algn="l">
              <a:lnSpc>
                <a:spcPts val="3359"/>
              </a:lnSpc>
              <a:spcBef>
                <a:spcPct val="0"/>
              </a:spcBef>
            </a:pPr>
            <a:r>
              <a:rPr lang="en-US" sz="2400" dirty="0">
                <a:solidFill>
                  <a:srgbClr val="FFFFFF"/>
                </a:solidFill>
                <a:latin typeface="Poppins"/>
                <a:ea typeface="Poppins"/>
                <a:cs typeface="Poppins"/>
                <a:sym typeface="Poppins"/>
              </a:rPr>
              <a:t>Any questions?</a:t>
            </a:r>
          </a:p>
        </p:txBody>
      </p:sp>
      <p:sp>
        <p:nvSpPr>
          <p:cNvPr id="10" name="TextBox 10"/>
          <p:cNvSpPr txBox="1"/>
          <p:nvPr/>
        </p:nvSpPr>
        <p:spPr>
          <a:xfrm>
            <a:off x="1028700" y="5762625"/>
            <a:ext cx="5355312" cy="424815"/>
          </a:xfrm>
          <a:prstGeom prst="rect">
            <a:avLst/>
          </a:prstGeom>
        </p:spPr>
        <p:txBody>
          <a:bodyPr lIns="0" tIns="0" rIns="0" bIns="0" rtlCol="0" anchor="t">
            <a:spAutoFit/>
          </a:bodyPr>
          <a:lstStyle/>
          <a:p>
            <a:pPr algn="l">
              <a:lnSpc>
                <a:spcPts val="3359"/>
              </a:lnSpc>
              <a:spcBef>
                <a:spcPct val="0"/>
              </a:spcBef>
            </a:pPr>
            <a:r>
              <a:rPr lang="en-US" sz="2400" b="1">
                <a:solidFill>
                  <a:srgbClr val="FFFFFF">
                    <a:alpha val="54902"/>
                  </a:srgbClr>
                </a:solidFill>
                <a:latin typeface="Poppins Bold"/>
                <a:ea typeface="Poppins Bold"/>
                <a:cs typeface="Poppins Bold"/>
                <a:sym typeface="Poppins Bold"/>
              </a:rPr>
              <a:t>Phone Number</a:t>
            </a:r>
          </a:p>
        </p:txBody>
      </p:sp>
      <p:sp>
        <p:nvSpPr>
          <p:cNvPr id="11" name="TextBox 11"/>
          <p:cNvSpPr txBox="1"/>
          <p:nvPr/>
        </p:nvSpPr>
        <p:spPr>
          <a:xfrm>
            <a:off x="1028700" y="6888480"/>
            <a:ext cx="5355312" cy="424815"/>
          </a:xfrm>
          <a:prstGeom prst="rect">
            <a:avLst/>
          </a:prstGeom>
        </p:spPr>
        <p:txBody>
          <a:bodyPr lIns="0" tIns="0" rIns="0" bIns="0" rtlCol="0" anchor="t">
            <a:spAutoFit/>
          </a:bodyPr>
          <a:lstStyle/>
          <a:p>
            <a:pPr algn="l">
              <a:lnSpc>
                <a:spcPts val="3359"/>
              </a:lnSpc>
              <a:spcBef>
                <a:spcPct val="0"/>
              </a:spcBef>
            </a:pPr>
            <a:r>
              <a:rPr lang="en-US" sz="2400" b="1">
                <a:solidFill>
                  <a:srgbClr val="FFFFFF">
                    <a:alpha val="54902"/>
                  </a:srgbClr>
                </a:solidFill>
                <a:latin typeface="Poppins Bold"/>
                <a:ea typeface="Poppins Bold"/>
                <a:cs typeface="Poppins Bold"/>
                <a:sym typeface="Poppins Bold"/>
              </a:rPr>
              <a:t>Email Address</a:t>
            </a:r>
          </a:p>
        </p:txBody>
      </p:sp>
      <p:sp>
        <p:nvSpPr>
          <p:cNvPr id="12" name="TextBox 12"/>
          <p:cNvSpPr txBox="1"/>
          <p:nvPr/>
        </p:nvSpPr>
        <p:spPr>
          <a:xfrm>
            <a:off x="1028700" y="8014335"/>
            <a:ext cx="5355312" cy="424815"/>
          </a:xfrm>
          <a:prstGeom prst="rect">
            <a:avLst/>
          </a:prstGeom>
        </p:spPr>
        <p:txBody>
          <a:bodyPr lIns="0" tIns="0" rIns="0" bIns="0" rtlCol="0" anchor="t">
            <a:spAutoFit/>
          </a:bodyPr>
          <a:lstStyle/>
          <a:p>
            <a:pPr algn="l">
              <a:lnSpc>
                <a:spcPts val="3359"/>
              </a:lnSpc>
              <a:spcBef>
                <a:spcPct val="0"/>
              </a:spcBef>
            </a:pPr>
            <a:r>
              <a:rPr lang="en-US" sz="2400" b="1">
                <a:solidFill>
                  <a:srgbClr val="FFFFFF">
                    <a:alpha val="54902"/>
                  </a:srgbClr>
                </a:solidFill>
                <a:latin typeface="Poppins Bold"/>
                <a:ea typeface="Poppins Bold"/>
                <a:cs typeface="Poppins Bold"/>
                <a:sym typeface="Poppins Bold"/>
              </a:rPr>
              <a:t>Mailing Address</a:t>
            </a:r>
          </a:p>
        </p:txBody>
      </p:sp>
      <p:sp>
        <p:nvSpPr>
          <p:cNvPr id="13" name="TextBox 13"/>
          <p:cNvSpPr txBox="1"/>
          <p:nvPr/>
        </p:nvSpPr>
        <p:spPr>
          <a:xfrm>
            <a:off x="1028700" y="6196965"/>
            <a:ext cx="5355312" cy="354328"/>
          </a:xfrm>
          <a:prstGeom prst="rect">
            <a:avLst/>
          </a:prstGeom>
        </p:spPr>
        <p:txBody>
          <a:bodyPr lIns="0" tIns="0" rIns="0" bIns="0" rtlCol="0" anchor="t">
            <a:spAutoFit/>
          </a:bodyPr>
          <a:lstStyle/>
          <a:p>
            <a:pPr algn="l">
              <a:lnSpc>
                <a:spcPts val="2940"/>
              </a:lnSpc>
              <a:spcBef>
                <a:spcPct val="0"/>
              </a:spcBef>
            </a:pPr>
            <a:r>
              <a:rPr lang="en-US" sz="2100" dirty="0">
                <a:solidFill>
                  <a:schemeClr val="bg1"/>
                </a:solidFill>
                <a:latin typeface="Poppins"/>
                <a:ea typeface="Poppins"/>
                <a:cs typeface="Poppins"/>
                <a:sym typeface="Poppins"/>
              </a:rPr>
              <a:t>(03308) 188100</a:t>
            </a:r>
            <a:endParaRPr lang="en-US" sz="2100" dirty="0">
              <a:solidFill>
                <a:schemeClr val="bg1"/>
              </a:solidFill>
              <a:latin typeface="Poppins"/>
              <a:ea typeface="Poppins"/>
              <a:cs typeface="Poppins"/>
              <a:sym typeface="Poppins"/>
              <a:hlinkClick r:id="rId3" tooltip="tel:03308188100">
                <a:extLst>
                  <a:ext uri="{A12FA001-AC4F-418D-AE19-62706E023703}">
                    <ahyp:hlinkClr xmlns:ahyp="http://schemas.microsoft.com/office/drawing/2018/hyperlinkcolor" val="tx"/>
                  </a:ext>
                </a:extLst>
              </a:hlinkClick>
            </a:endParaRPr>
          </a:p>
        </p:txBody>
      </p:sp>
      <p:sp>
        <p:nvSpPr>
          <p:cNvPr id="14" name="TextBox 14"/>
          <p:cNvSpPr txBox="1"/>
          <p:nvPr/>
        </p:nvSpPr>
        <p:spPr>
          <a:xfrm>
            <a:off x="1028700" y="7322820"/>
            <a:ext cx="5355312" cy="375285"/>
          </a:xfrm>
          <a:prstGeom prst="rect">
            <a:avLst/>
          </a:prstGeom>
        </p:spPr>
        <p:txBody>
          <a:bodyPr lIns="0" tIns="0" rIns="0" bIns="0" rtlCol="0" anchor="t">
            <a:spAutoFit/>
          </a:bodyPr>
          <a:lstStyle/>
          <a:p>
            <a:pPr algn="l">
              <a:lnSpc>
                <a:spcPts val="2940"/>
              </a:lnSpc>
              <a:spcBef>
                <a:spcPct val="0"/>
              </a:spcBef>
            </a:pPr>
            <a:r>
              <a:rPr lang="en-US" sz="2100">
                <a:solidFill>
                  <a:srgbClr val="FFFFFF"/>
                </a:solidFill>
                <a:latin typeface="Poppins"/>
                <a:ea typeface="Poppins"/>
                <a:cs typeface="Poppins"/>
                <a:sym typeface="Poppins"/>
              </a:rPr>
              <a:t>enquiries@nptcgroup.ac.uk</a:t>
            </a:r>
          </a:p>
        </p:txBody>
      </p:sp>
      <p:sp>
        <p:nvSpPr>
          <p:cNvPr id="15" name="TextBox 15"/>
          <p:cNvSpPr txBox="1"/>
          <p:nvPr/>
        </p:nvSpPr>
        <p:spPr>
          <a:xfrm>
            <a:off x="1028700" y="8448675"/>
            <a:ext cx="5470650" cy="1118235"/>
          </a:xfrm>
          <a:prstGeom prst="rect">
            <a:avLst/>
          </a:prstGeom>
        </p:spPr>
        <p:txBody>
          <a:bodyPr lIns="0" tIns="0" rIns="0" bIns="0" rtlCol="0" anchor="t">
            <a:spAutoFit/>
          </a:bodyPr>
          <a:lstStyle/>
          <a:p>
            <a:pPr algn="l">
              <a:lnSpc>
                <a:spcPts val="2940"/>
              </a:lnSpc>
            </a:pPr>
            <a:r>
              <a:rPr lang="en-US" sz="2100">
                <a:solidFill>
                  <a:srgbClr val="FFFFFF"/>
                </a:solidFill>
                <a:latin typeface="Poppins"/>
                <a:ea typeface="Poppins"/>
                <a:cs typeface="Poppins"/>
                <a:sym typeface="Poppins"/>
              </a:rPr>
              <a:t>NPTC Group of Colleges</a:t>
            </a:r>
          </a:p>
          <a:p>
            <a:pPr algn="l">
              <a:lnSpc>
                <a:spcPts val="2940"/>
              </a:lnSpc>
            </a:pPr>
            <a:r>
              <a:rPr lang="en-US" sz="2100">
                <a:solidFill>
                  <a:srgbClr val="FFFFFF"/>
                </a:solidFill>
                <a:latin typeface="Poppins"/>
                <a:ea typeface="Poppins"/>
                <a:cs typeface="Poppins"/>
                <a:sym typeface="Poppins"/>
              </a:rPr>
              <a:t>Dwr-y-Felin Road,</a:t>
            </a:r>
          </a:p>
          <a:p>
            <a:pPr algn="l">
              <a:lnSpc>
                <a:spcPts val="2940"/>
              </a:lnSpc>
              <a:spcBef>
                <a:spcPct val="0"/>
              </a:spcBef>
            </a:pPr>
            <a:r>
              <a:rPr lang="en-US" sz="2100">
                <a:solidFill>
                  <a:srgbClr val="FFFFFF"/>
                </a:solidFill>
                <a:latin typeface="Poppins"/>
                <a:ea typeface="Poppins"/>
                <a:cs typeface="Poppins"/>
                <a:sym typeface="Poppins"/>
              </a:rPr>
              <a:t>SA10 7RF</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12026"/>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665275"/>
            <a:ext cx="8115300" cy="8621725"/>
            <a:chOff x="0" y="0"/>
            <a:chExt cx="2137363" cy="2270742"/>
          </a:xfrm>
        </p:grpSpPr>
        <p:sp>
          <p:nvSpPr>
            <p:cNvPr id="3" name="Freeform 3"/>
            <p:cNvSpPr/>
            <p:nvPr/>
          </p:nvSpPr>
          <p:spPr>
            <a:xfrm>
              <a:off x="0" y="0"/>
              <a:ext cx="2137363" cy="2270742"/>
            </a:xfrm>
            <a:custGeom>
              <a:avLst/>
              <a:gdLst/>
              <a:ahLst/>
              <a:cxnLst/>
              <a:rect l="l" t="t" r="r" b="b"/>
              <a:pathLst>
                <a:path w="2137363" h="2270742">
                  <a:moveTo>
                    <a:pt x="0" y="0"/>
                  </a:moveTo>
                  <a:lnTo>
                    <a:pt x="2137363" y="0"/>
                  </a:lnTo>
                  <a:lnTo>
                    <a:pt x="2137363" y="2270742"/>
                  </a:lnTo>
                  <a:lnTo>
                    <a:pt x="0" y="2270742"/>
                  </a:lnTo>
                  <a:close/>
                </a:path>
              </a:pathLst>
            </a:custGeom>
            <a:solidFill>
              <a:srgbClr val="EC1D51"/>
            </a:solidFill>
          </p:spPr>
          <p:txBody>
            <a:bodyPr/>
            <a:lstStyle/>
            <a:p>
              <a:endParaRPr lang="en-GB"/>
            </a:p>
          </p:txBody>
        </p:sp>
        <p:sp>
          <p:nvSpPr>
            <p:cNvPr id="4" name="TextBox 4"/>
            <p:cNvSpPr txBox="1"/>
            <p:nvPr/>
          </p:nvSpPr>
          <p:spPr>
            <a:xfrm>
              <a:off x="0" y="-57150"/>
              <a:ext cx="2137363" cy="2327892"/>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0" y="1028700"/>
            <a:ext cx="8085011" cy="8229600"/>
            <a:chOff x="0" y="0"/>
            <a:chExt cx="10780014" cy="10972800"/>
          </a:xfrm>
        </p:grpSpPr>
        <p:pic>
          <p:nvPicPr>
            <p:cNvPr id="6" name="Picture 6"/>
            <p:cNvPicPr>
              <a:picLocks noChangeAspect="1"/>
            </p:cNvPicPr>
            <p:nvPr/>
          </p:nvPicPr>
          <p:blipFill>
            <a:blip r:embed="rId2"/>
            <a:srcRect l="13158" r="13158"/>
            <a:stretch>
              <a:fillRect/>
            </a:stretch>
          </p:blipFill>
          <p:spPr>
            <a:xfrm>
              <a:off x="0" y="0"/>
              <a:ext cx="10780014" cy="10972800"/>
            </a:xfrm>
            <a:prstGeom prst="rect">
              <a:avLst/>
            </a:prstGeom>
          </p:spPr>
        </p:pic>
      </p:grpSp>
      <p:sp>
        <p:nvSpPr>
          <p:cNvPr id="7" name="TextBox 7"/>
          <p:cNvSpPr txBox="1"/>
          <p:nvPr/>
        </p:nvSpPr>
        <p:spPr>
          <a:xfrm>
            <a:off x="10501908" y="8883015"/>
            <a:ext cx="4539130" cy="375285"/>
          </a:xfrm>
          <a:prstGeom prst="rect">
            <a:avLst/>
          </a:prstGeom>
        </p:spPr>
        <p:txBody>
          <a:bodyPr lIns="0" tIns="0" rIns="0" bIns="0" rtlCol="0" anchor="t">
            <a:spAutoFit/>
          </a:bodyPr>
          <a:lstStyle/>
          <a:p>
            <a:pPr algn="l">
              <a:lnSpc>
                <a:spcPts val="2940"/>
              </a:lnSpc>
              <a:spcBef>
                <a:spcPct val="0"/>
              </a:spcBef>
            </a:pPr>
            <a:r>
              <a:rPr lang="en-US" sz="2100" dirty="0">
                <a:solidFill>
                  <a:srgbClr val="FFFFFF"/>
                </a:solidFill>
                <a:latin typeface="Poppins"/>
                <a:ea typeface="Poppins"/>
                <a:cs typeface="Poppins"/>
                <a:sym typeface="Poppins"/>
              </a:rPr>
              <a:t>https://www.nptcgroup.ac.uk</a:t>
            </a:r>
            <a:endParaRPr lang="en-US" sz="2100" dirty="0">
              <a:solidFill>
                <a:srgbClr val="FFFFFF"/>
              </a:solidFill>
              <a:latin typeface="Poppins"/>
              <a:ea typeface="Poppins"/>
              <a:cs typeface="Poppins"/>
              <a:sym typeface="Poppins"/>
              <a:hlinkClick r:id="rId3" tooltip="https://www.nptcgroup.ac.uk"/>
            </a:endParaRPr>
          </a:p>
        </p:txBody>
      </p:sp>
      <p:sp>
        <p:nvSpPr>
          <p:cNvPr id="8" name="TextBox 8"/>
          <p:cNvSpPr txBox="1"/>
          <p:nvPr/>
        </p:nvSpPr>
        <p:spPr>
          <a:xfrm>
            <a:off x="10501908" y="2374352"/>
            <a:ext cx="6170401" cy="2000886"/>
          </a:xfrm>
          <a:prstGeom prst="rect">
            <a:avLst/>
          </a:prstGeom>
        </p:spPr>
        <p:txBody>
          <a:bodyPr lIns="0" tIns="0" rIns="0" bIns="0" rtlCol="0" anchor="t">
            <a:spAutoFit/>
          </a:bodyPr>
          <a:lstStyle/>
          <a:p>
            <a:pPr algn="l">
              <a:lnSpc>
                <a:spcPts val="7839"/>
              </a:lnSpc>
              <a:spcBef>
                <a:spcPct val="0"/>
              </a:spcBef>
            </a:pPr>
            <a:r>
              <a:rPr lang="en-US" sz="5599">
                <a:solidFill>
                  <a:srgbClr val="FFFFFF"/>
                </a:solidFill>
                <a:latin typeface="Poppins"/>
                <a:ea typeface="Poppins"/>
                <a:cs typeface="Poppins"/>
                <a:sym typeface="Poppins"/>
              </a:rPr>
              <a:t>About the College</a:t>
            </a:r>
          </a:p>
        </p:txBody>
      </p:sp>
      <p:sp>
        <p:nvSpPr>
          <p:cNvPr id="9" name="TextBox 9"/>
          <p:cNvSpPr txBox="1"/>
          <p:nvPr/>
        </p:nvSpPr>
        <p:spPr>
          <a:xfrm>
            <a:off x="10501908" y="4927282"/>
            <a:ext cx="6585693" cy="2975610"/>
          </a:xfrm>
          <a:prstGeom prst="rect">
            <a:avLst/>
          </a:prstGeom>
        </p:spPr>
        <p:txBody>
          <a:bodyPr lIns="0" tIns="0" rIns="0" bIns="0" rtlCol="0" anchor="t">
            <a:spAutoFit/>
          </a:bodyPr>
          <a:lstStyle/>
          <a:p>
            <a:pPr algn="l">
              <a:lnSpc>
                <a:spcPts val="2940"/>
              </a:lnSpc>
            </a:pPr>
            <a:r>
              <a:rPr lang="en-US" sz="2100" dirty="0">
                <a:solidFill>
                  <a:srgbClr val="FFFFFF"/>
                </a:solidFill>
                <a:latin typeface="Poppins"/>
                <a:ea typeface="Poppins"/>
                <a:cs typeface="Poppins"/>
                <a:sym typeface="Poppins"/>
              </a:rPr>
              <a:t>NPTC Group of Colleges is one of </a:t>
            </a:r>
            <a:r>
              <a:rPr lang="en-US" sz="2100" dirty="0" err="1">
                <a:solidFill>
                  <a:srgbClr val="FFFFFF"/>
                </a:solidFill>
                <a:latin typeface="Poppins"/>
                <a:ea typeface="Poppins"/>
                <a:cs typeface="Poppins"/>
                <a:sym typeface="Poppins"/>
              </a:rPr>
              <a:t>Wales’</a:t>
            </a:r>
            <a:r>
              <a:rPr lang="en-US" sz="2100" dirty="0">
                <a:solidFill>
                  <a:srgbClr val="FFFFFF"/>
                </a:solidFill>
                <a:latin typeface="Poppins"/>
                <a:ea typeface="Poppins"/>
                <a:cs typeface="Poppins"/>
                <a:sym typeface="Poppins"/>
              </a:rPr>
              <a:t> largest further education providers, offering academic and vocational courses from entry level to degrees.</a:t>
            </a:r>
          </a:p>
          <a:p>
            <a:pPr algn="l">
              <a:lnSpc>
                <a:spcPts val="2940"/>
              </a:lnSpc>
            </a:pPr>
            <a:endParaRPr lang="en-US" sz="2100" dirty="0">
              <a:solidFill>
                <a:srgbClr val="FFFFFF"/>
              </a:solidFill>
              <a:latin typeface="Poppins"/>
              <a:ea typeface="Poppins"/>
              <a:cs typeface="Poppins"/>
              <a:sym typeface="Poppins"/>
            </a:endParaRPr>
          </a:p>
          <a:p>
            <a:pPr algn="l">
              <a:lnSpc>
                <a:spcPts val="2940"/>
              </a:lnSpc>
              <a:spcBef>
                <a:spcPct val="0"/>
              </a:spcBef>
            </a:pPr>
            <a:r>
              <a:rPr lang="en-US" sz="2100" dirty="0">
                <a:solidFill>
                  <a:srgbClr val="FFFFFF"/>
                </a:solidFill>
                <a:latin typeface="Poppins"/>
                <a:ea typeface="Poppins"/>
                <a:cs typeface="Poppins"/>
                <a:sym typeface="Poppins"/>
              </a:rPr>
              <a:t>Formed in 2013, it serves communities across Neath Port Talbot and Powys through its four main locations.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12026"/>
        </a:solidFill>
        <a:effectLst/>
      </p:bgPr>
    </p:bg>
    <p:spTree>
      <p:nvGrpSpPr>
        <p:cNvPr id="1" name=""/>
        <p:cNvGrpSpPr/>
        <p:nvPr/>
      </p:nvGrpSpPr>
      <p:grpSpPr>
        <a:xfrm>
          <a:off x="0" y="0"/>
          <a:ext cx="0" cy="0"/>
          <a:chOff x="0" y="0"/>
          <a:chExt cx="0" cy="0"/>
        </a:xfrm>
      </p:grpSpPr>
      <p:sp>
        <p:nvSpPr>
          <p:cNvPr id="2" name="Freeform 2"/>
          <p:cNvSpPr/>
          <p:nvPr/>
        </p:nvSpPr>
        <p:spPr>
          <a:xfrm>
            <a:off x="-1066422" y="0"/>
            <a:ext cx="20420844" cy="10287000"/>
          </a:xfrm>
          <a:custGeom>
            <a:avLst/>
            <a:gdLst/>
            <a:ahLst/>
            <a:cxnLst/>
            <a:rect l="l" t="t" r="r" b="b"/>
            <a:pathLst>
              <a:path w="20420844" h="10287000">
                <a:moveTo>
                  <a:pt x="0" y="0"/>
                </a:moveTo>
                <a:lnTo>
                  <a:pt x="20420844" y="0"/>
                </a:lnTo>
                <a:lnTo>
                  <a:pt x="20420844" y="10287000"/>
                </a:lnTo>
                <a:lnTo>
                  <a:pt x="0" y="10287000"/>
                </a:lnTo>
                <a:lnTo>
                  <a:pt x="0" y="0"/>
                </a:lnTo>
                <a:close/>
              </a:path>
            </a:pathLst>
          </a:custGeom>
          <a:blipFill>
            <a:blip r:embed="rId2">
              <a:alphaModFix amt="19999"/>
            </a:blip>
            <a:stretch>
              <a:fillRect/>
            </a:stretch>
          </a:blipFill>
        </p:spPr>
        <p:txBody>
          <a:bodyPr/>
          <a:lstStyle/>
          <a:p>
            <a:endParaRPr lang="en-GB"/>
          </a:p>
        </p:txBody>
      </p:sp>
      <p:grpSp>
        <p:nvGrpSpPr>
          <p:cNvPr id="3" name="Group 3"/>
          <p:cNvGrpSpPr/>
          <p:nvPr/>
        </p:nvGrpSpPr>
        <p:grpSpPr>
          <a:xfrm>
            <a:off x="1028700" y="1028700"/>
            <a:ext cx="16230600" cy="3439478"/>
            <a:chOff x="0" y="0"/>
            <a:chExt cx="4274726" cy="905871"/>
          </a:xfrm>
        </p:grpSpPr>
        <p:sp>
          <p:nvSpPr>
            <p:cNvPr id="4" name="Freeform 4"/>
            <p:cNvSpPr/>
            <p:nvPr/>
          </p:nvSpPr>
          <p:spPr>
            <a:xfrm>
              <a:off x="0" y="0"/>
              <a:ext cx="4274726" cy="905871"/>
            </a:xfrm>
            <a:custGeom>
              <a:avLst/>
              <a:gdLst/>
              <a:ahLst/>
              <a:cxnLst/>
              <a:rect l="l" t="t" r="r" b="b"/>
              <a:pathLst>
                <a:path w="4274726" h="905871">
                  <a:moveTo>
                    <a:pt x="0" y="0"/>
                  </a:moveTo>
                  <a:lnTo>
                    <a:pt x="4274726" y="0"/>
                  </a:lnTo>
                  <a:lnTo>
                    <a:pt x="4274726" y="905871"/>
                  </a:lnTo>
                  <a:lnTo>
                    <a:pt x="0" y="905871"/>
                  </a:lnTo>
                  <a:close/>
                </a:path>
              </a:pathLst>
            </a:custGeom>
            <a:solidFill>
              <a:srgbClr val="EC1D51"/>
            </a:solidFill>
          </p:spPr>
          <p:txBody>
            <a:bodyPr/>
            <a:lstStyle/>
            <a:p>
              <a:endParaRPr lang="en-GB"/>
            </a:p>
          </p:txBody>
        </p:sp>
        <p:sp>
          <p:nvSpPr>
            <p:cNvPr id="5" name="TextBox 5"/>
            <p:cNvSpPr txBox="1"/>
            <p:nvPr/>
          </p:nvSpPr>
          <p:spPr>
            <a:xfrm>
              <a:off x="0" y="-57150"/>
              <a:ext cx="4274726" cy="963021"/>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1028700" y="4984802"/>
            <a:ext cx="16230600" cy="3439478"/>
            <a:chOff x="0" y="0"/>
            <a:chExt cx="4274726" cy="905871"/>
          </a:xfrm>
        </p:grpSpPr>
        <p:sp>
          <p:nvSpPr>
            <p:cNvPr id="7" name="Freeform 7"/>
            <p:cNvSpPr/>
            <p:nvPr/>
          </p:nvSpPr>
          <p:spPr>
            <a:xfrm>
              <a:off x="0" y="0"/>
              <a:ext cx="4274726" cy="905871"/>
            </a:xfrm>
            <a:custGeom>
              <a:avLst/>
              <a:gdLst/>
              <a:ahLst/>
              <a:cxnLst/>
              <a:rect l="l" t="t" r="r" b="b"/>
              <a:pathLst>
                <a:path w="4274726" h="905871">
                  <a:moveTo>
                    <a:pt x="0" y="0"/>
                  </a:moveTo>
                  <a:lnTo>
                    <a:pt x="4274726" y="0"/>
                  </a:lnTo>
                  <a:lnTo>
                    <a:pt x="4274726" y="905871"/>
                  </a:lnTo>
                  <a:lnTo>
                    <a:pt x="0" y="905871"/>
                  </a:lnTo>
                  <a:close/>
                </a:path>
              </a:pathLst>
            </a:custGeom>
            <a:solidFill>
              <a:srgbClr val="EC1D51"/>
            </a:solidFill>
          </p:spPr>
          <p:txBody>
            <a:bodyPr/>
            <a:lstStyle/>
            <a:p>
              <a:endParaRPr lang="en-GB"/>
            </a:p>
          </p:txBody>
        </p:sp>
        <p:sp>
          <p:nvSpPr>
            <p:cNvPr id="8" name="TextBox 8"/>
            <p:cNvSpPr txBox="1"/>
            <p:nvPr/>
          </p:nvSpPr>
          <p:spPr>
            <a:xfrm>
              <a:off x="0" y="-57150"/>
              <a:ext cx="4274726" cy="963021"/>
            </a:xfrm>
            <a:prstGeom prst="rect">
              <a:avLst/>
            </a:prstGeom>
          </p:spPr>
          <p:txBody>
            <a:bodyPr lIns="50800" tIns="50800" rIns="50800" bIns="50800" rtlCol="0" anchor="ctr"/>
            <a:lstStyle/>
            <a:p>
              <a:pPr algn="ctr">
                <a:lnSpc>
                  <a:spcPts val="2659"/>
                </a:lnSpc>
                <a:spcBef>
                  <a:spcPct val="0"/>
                </a:spcBef>
              </a:pPr>
              <a:endParaRPr/>
            </a:p>
          </p:txBody>
        </p:sp>
      </p:grpSp>
      <p:sp>
        <p:nvSpPr>
          <p:cNvPr id="9" name="AutoShape 9"/>
          <p:cNvSpPr/>
          <p:nvPr/>
        </p:nvSpPr>
        <p:spPr>
          <a:xfrm>
            <a:off x="15371088" y="9079230"/>
            <a:ext cx="1888212" cy="0"/>
          </a:xfrm>
          <a:prstGeom prst="line">
            <a:avLst/>
          </a:prstGeom>
          <a:ln w="47625" cap="flat">
            <a:solidFill>
              <a:srgbClr val="FFFFFF"/>
            </a:solidFill>
            <a:prstDash val="solid"/>
            <a:headEnd type="none" w="sm" len="sm"/>
            <a:tailEnd type="arrow" w="med" len="sm"/>
          </a:ln>
        </p:spPr>
        <p:txBody>
          <a:bodyPr/>
          <a:lstStyle/>
          <a:p>
            <a:endParaRPr lang="en-GB"/>
          </a:p>
        </p:txBody>
      </p:sp>
      <p:sp>
        <p:nvSpPr>
          <p:cNvPr id="10" name="TextBox 10"/>
          <p:cNvSpPr txBox="1"/>
          <p:nvPr/>
        </p:nvSpPr>
        <p:spPr>
          <a:xfrm>
            <a:off x="2386607" y="2214721"/>
            <a:ext cx="6135836" cy="1010286"/>
          </a:xfrm>
          <a:prstGeom prst="rect">
            <a:avLst/>
          </a:prstGeom>
        </p:spPr>
        <p:txBody>
          <a:bodyPr lIns="0" tIns="0" rIns="0" bIns="0" rtlCol="0" anchor="t">
            <a:spAutoFit/>
          </a:bodyPr>
          <a:lstStyle/>
          <a:p>
            <a:pPr algn="l">
              <a:lnSpc>
                <a:spcPts val="7839"/>
              </a:lnSpc>
              <a:spcBef>
                <a:spcPct val="0"/>
              </a:spcBef>
            </a:pPr>
            <a:r>
              <a:rPr lang="en-US" sz="5599" dirty="0">
                <a:solidFill>
                  <a:srgbClr val="FFFFFF"/>
                </a:solidFill>
                <a:latin typeface="Poppins"/>
                <a:ea typeface="Poppins"/>
                <a:cs typeface="Poppins"/>
                <a:sym typeface="Poppins"/>
              </a:rPr>
              <a:t>What We Offer</a:t>
            </a:r>
          </a:p>
        </p:txBody>
      </p:sp>
      <p:sp>
        <p:nvSpPr>
          <p:cNvPr id="11" name="TextBox 11"/>
          <p:cNvSpPr txBox="1"/>
          <p:nvPr/>
        </p:nvSpPr>
        <p:spPr>
          <a:xfrm>
            <a:off x="2386608" y="6118436"/>
            <a:ext cx="6135836" cy="1010286"/>
          </a:xfrm>
          <a:prstGeom prst="rect">
            <a:avLst/>
          </a:prstGeom>
        </p:spPr>
        <p:txBody>
          <a:bodyPr lIns="0" tIns="0" rIns="0" bIns="0" rtlCol="0" anchor="t">
            <a:spAutoFit/>
          </a:bodyPr>
          <a:lstStyle/>
          <a:p>
            <a:pPr algn="l">
              <a:lnSpc>
                <a:spcPts val="7839"/>
              </a:lnSpc>
              <a:spcBef>
                <a:spcPct val="0"/>
              </a:spcBef>
            </a:pPr>
            <a:r>
              <a:rPr lang="en-US" sz="5599">
                <a:solidFill>
                  <a:srgbClr val="FFFFFF"/>
                </a:solidFill>
                <a:latin typeface="Poppins"/>
                <a:ea typeface="Poppins"/>
                <a:cs typeface="Poppins"/>
                <a:sym typeface="Poppins"/>
              </a:rPr>
              <a:t>Our Locations</a:t>
            </a:r>
          </a:p>
        </p:txBody>
      </p:sp>
      <p:sp>
        <p:nvSpPr>
          <p:cNvPr id="12" name="TextBox 12"/>
          <p:cNvSpPr txBox="1"/>
          <p:nvPr/>
        </p:nvSpPr>
        <p:spPr>
          <a:xfrm>
            <a:off x="8522444" y="1975009"/>
            <a:ext cx="7378949" cy="1489710"/>
          </a:xfrm>
          <a:prstGeom prst="rect">
            <a:avLst/>
          </a:prstGeom>
        </p:spPr>
        <p:txBody>
          <a:bodyPr lIns="0" tIns="0" rIns="0" bIns="0" rtlCol="0" anchor="t">
            <a:spAutoFit/>
          </a:bodyPr>
          <a:lstStyle/>
          <a:p>
            <a:pPr algn="l">
              <a:lnSpc>
                <a:spcPts val="2940"/>
              </a:lnSpc>
              <a:spcBef>
                <a:spcPct val="0"/>
              </a:spcBef>
            </a:pPr>
            <a:r>
              <a:rPr lang="en-US" sz="2100" dirty="0">
                <a:solidFill>
                  <a:srgbClr val="FFFFFF"/>
                </a:solidFill>
                <a:latin typeface="Poppins"/>
                <a:ea typeface="Poppins"/>
                <a:cs typeface="Poppins"/>
                <a:sym typeface="Poppins"/>
              </a:rPr>
              <a:t>We offer 14 full-time courses in IT, Digital Technologies, Computer Science, Esports, and Game Design, from Level 1 and A-Level up to Degree Level, preparing you for careers in the digital and creative industries.</a:t>
            </a:r>
          </a:p>
        </p:txBody>
      </p:sp>
      <p:sp>
        <p:nvSpPr>
          <p:cNvPr id="13" name="TextBox 13"/>
          <p:cNvSpPr txBox="1"/>
          <p:nvPr/>
        </p:nvSpPr>
        <p:spPr>
          <a:xfrm>
            <a:off x="8522444" y="6116849"/>
            <a:ext cx="7378949" cy="1118235"/>
          </a:xfrm>
          <a:prstGeom prst="rect">
            <a:avLst/>
          </a:prstGeom>
        </p:spPr>
        <p:txBody>
          <a:bodyPr lIns="0" tIns="0" rIns="0" bIns="0" rtlCol="0" anchor="t">
            <a:spAutoFit/>
          </a:bodyPr>
          <a:lstStyle/>
          <a:p>
            <a:pPr algn="l">
              <a:lnSpc>
                <a:spcPts val="2940"/>
              </a:lnSpc>
              <a:spcBef>
                <a:spcPct val="0"/>
              </a:spcBef>
            </a:pPr>
            <a:r>
              <a:rPr lang="en-US" sz="2100" dirty="0">
                <a:solidFill>
                  <a:srgbClr val="FFFFFF"/>
                </a:solidFill>
                <a:latin typeface="Poppins"/>
                <a:ea typeface="Poppins"/>
                <a:cs typeface="Poppins"/>
                <a:sym typeface="Poppins"/>
              </a:rPr>
              <a:t>We deliver these courses at our four main campuses—Neath, Afan, Brecon, and Newtown—covering around 30% of </a:t>
            </a:r>
            <a:r>
              <a:rPr lang="en-US" sz="2100" dirty="0" err="1">
                <a:solidFill>
                  <a:srgbClr val="FFFFFF"/>
                </a:solidFill>
                <a:latin typeface="Poppins"/>
                <a:ea typeface="Poppins"/>
                <a:cs typeface="Poppins"/>
                <a:sym typeface="Poppins"/>
              </a:rPr>
              <a:t>Wales'</a:t>
            </a:r>
            <a:r>
              <a:rPr lang="en-US" sz="2100" dirty="0">
                <a:solidFill>
                  <a:srgbClr val="FFFFFF"/>
                </a:solidFill>
                <a:latin typeface="Poppins"/>
                <a:ea typeface="Poppins"/>
                <a:cs typeface="Poppins"/>
                <a:sym typeface="Poppins"/>
              </a:rPr>
              <a:t> landmass</a:t>
            </a:r>
          </a:p>
        </p:txBody>
      </p:sp>
      <p:sp>
        <p:nvSpPr>
          <p:cNvPr id="14" name="TextBox 14"/>
          <p:cNvSpPr txBox="1"/>
          <p:nvPr/>
        </p:nvSpPr>
        <p:spPr>
          <a:xfrm>
            <a:off x="1235056" y="8910638"/>
            <a:ext cx="4710645" cy="375285"/>
          </a:xfrm>
          <a:prstGeom prst="rect">
            <a:avLst/>
          </a:prstGeom>
        </p:spPr>
        <p:txBody>
          <a:bodyPr lIns="0" tIns="0" rIns="0" bIns="0" rtlCol="0" anchor="t">
            <a:spAutoFit/>
          </a:bodyPr>
          <a:lstStyle/>
          <a:p>
            <a:pPr algn="l">
              <a:lnSpc>
                <a:spcPts val="2940"/>
              </a:lnSpc>
              <a:spcBef>
                <a:spcPct val="0"/>
              </a:spcBef>
            </a:pPr>
            <a:r>
              <a:rPr lang="en-US" sz="2100" dirty="0">
                <a:solidFill>
                  <a:srgbClr val="FFFFFF"/>
                </a:solidFill>
                <a:latin typeface="Poppins"/>
                <a:ea typeface="Poppins"/>
                <a:cs typeface="Poppins"/>
                <a:sym typeface="Poppins"/>
              </a:rPr>
              <a:t>https://www.nptcgroup.ac.uk</a:t>
            </a:r>
            <a:endParaRPr lang="en-US" sz="2100" dirty="0">
              <a:solidFill>
                <a:srgbClr val="FFFFFF"/>
              </a:solidFill>
              <a:latin typeface="Poppins"/>
              <a:ea typeface="Poppins"/>
              <a:cs typeface="Poppins"/>
              <a:sym typeface="Poppins"/>
              <a:hlinkClick r:id="rId3" tooltip="https://www.nptcgroup.ac.uk"/>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12026"/>
        </a:solidFill>
        <a:effectLst/>
      </p:bgPr>
    </p:bg>
    <p:spTree>
      <p:nvGrpSpPr>
        <p:cNvPr id="1" name=""/>
        <p:cNvGrpSpPr/>
        <p:nvPr/>
      </p:nvGrpSpPr>
      <p:grpSpPr>
        <a:xfrm>
          <a:off x="0" y="0"/>
          <a:ext cx="0" cy="0"/>
          <a:chOff x="0" y="0"/>
          <a:chExt cx="0" cy="0"/>
        </a:xfrm>
      </p:grpSpPr>
      <p:sp>
        <p:nvSpPr>
          <p:cNvPr id="2" name="TextBox 2"/>
          <p:cNvSpPr txBox="1"/>
          <p:nvPr/>
        </p:nvSpPr>
        <p:spPr>
          <a:xfrm>
            <a:off x="5425631" y="742593"/>
            <a:ext cx="7436739" cy="1010286"/>
          </a:xfrm>
          <a:prstGeom prst="rect">
            <a:avLst/>
          </a:prstGeom>
        </p:spPr>
        <p:txBody>
          <a:bodyPr lIns="0" tIns="0" rIns="0" bIns="0" rtlCol="0" anchor="t">
            <a:spAutoFit/>
          </a:bodyPr>
          <a:lstStyle/>
          <a:p>
            <a:pPr algn="ctr">
              <a:lnSpc>
                <a:spcPts val="7839"/>
              </a:lnSpc>
              <a:spcBef>
                <a:spcPct val="0"/>
              </a:spcBef>
            </a:pPr>
            <a:r>
              <a:rPr lang="en-US" sz="5599">
                <a:solidFill>
                  <a:srgbClr val="FFFFFF"/>
                </a:solidFill>
                <a:latin typeface="Poppins"/>
                <a:ea typeface="Poppins"/>
                <a:cs typeface="Poppins"/>
                <a:sym typeface="Poppins"/>
              </a:rPr>
              <a:t>Our Newest Courses</a:t>
            </a:r>
          </a:p>
        </p:txBody>
      </p:sp>
      <p:grpSp>
        <p:nvGrpSpPr>
          <p:cNvPr id="3" name="Group 3"/>
          <p:cNvGrpSpPr/>
          <p:nvPr/>
        </p:nvGrpSpPr>
        <p:grpSpPr>
          <a:xfrm>
            <a:off x="6945535" y="2327910"/>
            <a:ext cx="4396931" cy="3688080"/>
            <a:chOff x="0" y="0"/>
            <a:chExt cx="5862574" cy="4917440"/>
          </a:xfrm>
        </p:grpSpPr>
        <p:pic>
          <p:nvPicPr>
            <p:cNvPr id="4" name="Picture 4"/>
            <p:cNvPicPr>
              <a:picLocks noChangeAspect="1"/>
            </p:cNvPicPr>
            <p:nvPr/>
          </p:nvPicPr>
          <p:blipFill>
            <a:blip r:embed="rId2"/>
            <a:srcRect l="10284" r="10284"/>
            <a:stretch>
              <a:fillRect/>
            </a:stretch>
          </p:blipFill>
          <p:spPr>
            <a:xfrm>
              <a:off x="0" y="0"/>
              <a:ext cx="5862574" cy="4917440"/>
            </a:xfrm>
            <a:prstGeom prst="rect">
              <a:avLst/>
            </a:prstGeom>
          </p:spPr>
        </p:pic>
      </p:grpSp>
      <p:grpSp>
        <p:nvGrpSpPr>
          <p:cNvPr id="5" name="Group 5"/>
          <p:cNvGrpSpPr/>
          <p:nvPr/>
        </p:nvGrpSpPr>
        <p:grpSpPr>
          <a:xfrm>
            <a:off x="12862369" y="2327910"/>
            <a:ext cx="4396931" cy="3688080"/>
            <a:chOff x="0" y="0"/>
            <a:chExt cx="5862574" cy="4917440"/>
          </a:xfrm>
        </p:grpSpPr>
        <p:pic>
          <p:nvPicPr>
            <p:cNvPr id="6" name="Picture 6"/>
            <p:cNvPicPr>
              <a:picLocks noChangeAspect="1"/>
            </p:cNvPicPr>
            <p:nvPr/>
          </p:nvPicPr>
          <p:blipFill>
            <a:blip r:embed="rId3"/>
            <a:srcRect l="10185" r="10185"/>
            <a:stretch>
              <a:fillRect/>
            </a:stretch>
          </p:blipFill>
          <p:spPr>
            <a:xfrm>
              <a:off x="0" y="0"/>
              <a:ext cx="5862574" cy="4917440"/>
            </a:xfrm>
            <a:prstGeom prst="rect">
              <a:avLst/>
            </a:prstGeom>
          </p:spPr>
        </p:pic>
      </p:grpSp>
      <p:grpSp>
        <p:nvGrpSpPr>
          <p:cNvPr id="7" name="Group 7"/>
          <p:cNvGrpSpPr/>
          <p:nvPr/>
        </p:nvGrpSpPr>
        <p:grpSpPr>
          <a:xfrm>
            <a:off x="1028700" y="2327910"/>
            <a:ext cx="4396931" cy="3688080"/>
            <a:chOff x="0" y="0"/>
            <a:chExt cx="5862574" cy="4917440"/>
          </a:xfrm>
        </p:grpSpPr>
        <p:pic>
          <p:nvPicPr>
            <p:cNvPr id="8" name="Picture 8"/>
            <p:cNvPicPr>
              <a:picLocks noChangeAspect="1"/>
            </p:cNvPicPr>
            <p:nvPr/>
          </p:nvPicPr>
          <p:blipFill>
            <a:blip r:embed="rId4"/>
            <a:srcRect l="18555" r="18555"/>
            <a:stretch>
              <a:fillRect/>
            </a:stretch>
          </p:blipFill>
          <p:spPr>
            <a:xfrm>
              <a:off x="0" y="0"/>
              <a:ext cx="5862574" cy="4917440"/>
            </a:xfrm>
            <a:prstGeom prst="rect">
              <a:avLst/>
            </a:prstGeom>
          </p:spPr>
        </p:pic>
      </p:grpSp>
      <p:grpSp>
        <p:nvGrpSpPr>
          <p:cNvPr id="9" name="Group 9"/>
          <p:cNvGrpSpPr/>
          <p:nvPr/>
        </p:nvGrpSpPr>
        <p:grpSpPr>
          <a:xfrm>
            <a:off x="1028700" y="6015990"/>
            <a:ext cx="4396931" cy="2152650"/>
            <a:chOff x="0" y="0"/>
            <a:chExt cx="1158039" cy="566953"/>
          </a:xfrm>
        </p:grpSpPr>
        <p:sp>
          <p:nvSpPr>
            <p:cNvPr id="10" name="Freeform 10"/>
            <p:cNvSpPr/>
            <p:nvPr/>
          </p:nvSpPr>
          <p:spPr>
            <a:xfrm>
              <a:off x="0" y="0"/>
              <a:ext cx="1158039" cy="566953"/>
            </a:xfrm>
            <a:custGeom>
              <a:avLst/>
              <a:gdLst/>
              <a:ahLst/>
              <a:cxnLst/>
              <a:rect l="l" t="t" r="r" b="b"/>
              <a:pathLst>
                <a:path w="1158039" h="566953">
                  <a:moveTo>
                    <a:pt x="0" y="0"/>
                  </a:moveTo>
                  <a:lnTo>
                    <a:pt x="1158039" y="0"/>
                  </a:lnTo>
                  <a:lnTo>
                    <a:pt x="1158039" y="566953"/>
                  </a:lnTo>
                  <a:lnTo>
                    <a:pt x="0" y="566953"/>
                  </a:lnTo>
                  <a:close/>
                </a:path>
              </a:pathLst>
            </a:custGeom>
            <a:solidFill>
              <a:srgbClr val="EC1D51"/>
            </a:solidFill>
          </p:spPr>
          <p:txBody>
            <a:bodyPr/>
            <a:lstStyle/>
            <a:p>
              <a:endParaRPr lang="en-GB"/>
            </a:p>
          </p:txBody>
        </p:sp>
        <p:sp>
          <p:nvSpPr>
            <p:cNvPr id="11" name="TextBox 11"/>
            <p:cNvSpPr txBox="1"/>
            <p:nvPr/>
          </p:nvSpPr>
          <p:spPr>
            <a:xfrm>
              <a:off x="0" y="-57150"/>
              <a:ext cx="1158039" cy="624103"/>
            </a:xfrm>
            <a:prstGeom prst="rect">
              <a:avLst/>
            </a:prstGeom>
          </p:spPr>
          <p:txBody>
            <a:bodyPr lIns="50800" tIns="50800" rIns="50800" bIns="50800" rtlCol="0" anchor="ctr"/>
            <a:lstStyle/>
            <a:p>
              <a:pPr algn="ctr">
                <a:lnSpc>
                  <a:spcPts val="2659"/>
                </a:lnSpc>
                <a:spcBef>
                  <a:spcPct val="0"/>
                </a:spcBef>
              </a:pPr>
              <a:endParaRPr/>
            </a:p>
          </p:txBody>
        </p:sp>
      </p:grpSp>
      <p:grpSp>
        <p:nvGrpSpPr>
          <p:cNvPr id="12" name="Group 12"/>
          <p:cNvGrpSpPr/>
          <p:nvPr/>
        </p:nvGrpSpPr>
        <p:grpSpPr>
          <a:xfrm>
            <a:off x="6945535" y="6015990"/>
            <a:ext cx="4396931" cy="2152650"/>
            <a:chOff x="0" y="0"/>
            <a:chExt cx="1158039" cy="566953"/>
          </a:xfrm>
        </p:grpSpPr>
        <p:sp>
          <p:nvSpPr>
            <p:cNvPr id="13" name="Freeform 13"/>
            <p:cNvSpPr/>
            <p:nvPr/>
          </p:nvSpPr>
          <p:spPr>
            <a:xfrm>
              <a:off x="0" y="0"/>
              <a:ext cx="1158039" cy="566953"/>
            </a:xfrm>
            <a:custGeom>
              <a:avLst/>
              <a:gdLst/>
              <a:ahLst/>
              <a:cxnLst/>
              <a:rect l="l" t="t" r="r" b="b"/>
              <a:pathLst>
                <a:path w="1158039" h="566953">
                  <a:moveTo>
                    <a:pt x="0" y="0"/>
                  </a:moveTo>
                  <a:lnTo>
                    <a:pt x="1158039" y="0"/>
                  </a:lnTo>
                  <a:lnTo>
                    <a:pt x="1158039" y="566953"/>
                  </a:lnTo>
                  <a:lnTo>
                    <a:pt x="0" y="566953"/>
                  </a:lnTo>
                  <a:close/>
                </a:path>
              </a:pathLst>
            </a:custGeom>
            <a:solidFill>
              <a:srgbClr val="EC1D51"/>
            </a:solidFill>
          </p:spPr>
          <p:txBody>
            <a:bodyPr/>
            <a:lstStyle/>
            <a:p>
              <a:endParaRPr lang="en-GB"/>
            </a:p>
          </p:txBody>
        </p:sp>
        <p:sp>
          <p:nvSpPr>
            <p:cNvPr id="14" name="TextBox 14"/>
            <p:cNvSpPr txBox="1"/>
            <p:nvPr/>
          </p:nvSpPr>
          <p:spPr>
            <a:xfrm>
              <a:off x="0" y="-57150"/>
              <a:ext cx="1158039" cy="624103"/>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2862369" y="6015990"/>
            <a:ext cx="4396931" cy="2152650"/>
            <a:chOff x="0" y="0"/>
            <a:chExt cx="1158039" cy="566953"/>
          </a:xfrm>
        </p:grpSpPr>
        <p:sp>
          <p:nvSpPr>
            <p:cNvPr id="16" name="Freeform 16"/>
            <p:cNvSpPr/>
            <p:nvPr/>
          </p:nvSpPr>
          <p:spPr>
            <a:xfrm>
              <a:off x="0" y="0"/>
              <a:ext cx="1158039" cy="566953"/>
            </a:xfrm>
            <a:custGeom>
              <a:avLst/>
              <a:gdLst/>
              <a:ahLst/>
              <a:cxnLst/>
              <a:rect l="l" t="t" r="r" b="b"/>
              <a:pathLst>
                <a:path w="1158039" h="566953">
                  <a:moveTo>
                    <a:pt x="0" y="0"/>
                  </a:moveTo>
                  <a:lnTo>
                    <a:pt x="1158039" y="0"/>
                  </a:lnTo>
                  <a:lnTo>
                    <a:pt x="1158039" y="566953"/>
                  </a:lnTo>
                  <a:lnTo>
                    <a:pt x="0" y="566953"/>
                  </a:lnTo>
                  <a:close/>
                </a:path>
              </a:pathLst>
            </a:custGeom>
            <a:solidFill>
              <a:srgbClr val="EC1D51"/>
            </a:solidFill>
          </p:spPr>
          <p:txBody>
            <a:bodyPr/>
            <a:lstStyle/>
            <a:p>
              <a:endParaRPr lang="en-GB"/>
            </a:p>
          </p:txBody>
        </p:sp>
        <p:sp>
          <p:nvSpPr>
            <p:cNvPr id="17" name="TextBox 17"/>
            <p:cNvSpPr txBox="1"/>
            <p:nvPr/>
          </p:nvSpPr>
          <p:spPr>
            <a:xfrm>
              <a:off x="0" y="-57150"/>
              <a:ext cx="1158039" cy="624103"/>
            </a:xfrm>
            <a:prstGeom prst="rect">
              <a:avLst/>
            </a:prstGeom>
          </p:spPr>
          <p:txBody>
            <a:bodyPr lIns="50800" tIns="50800" rIns="50800" bIns="50800" rtlCol="0" anchor="ctr"/>
            <a:lstStyle/>
            <a:p>
              <a:pPr algn="ctr">
                <a:lnSpc>
                  <a:spcPts val="2659"/>
                </a:lnSpc>
                <a:spcBef>
                  <a:spcPct val="0"/>
                </a:spcBef>
              </a:pPr>
              <a:endParaRPr/>
            </a:p>
          </p:txBody>
        </p:sp>
      </p:grpSp>
      <p:sp>
        <p:nvSpPr>
          <p:cNvPr id="18" name="TextBox 18"/>
          <p:cNvSpPr txBox="1"/>
          <p:nvPr/>
        </p:nvSpPr>
        <p:spPr>
          <a:xfrm>
            <a:off x="1470946" y="6332067"/>
            <a:ext cx="3512439" cy="424815"/>
          </a:xfrm>
          <a:prstGeom prst="rect">
            <a:avLst/>
          </a:prstGeom>
        </p:spPr>
        <p:txBody>
          <a:bodyPr lIns="0" tIns="0" rIns="0" bIns="0" rtlCol="0" anchor="t">
            <a:spAutoFit/>
          </a:bodyPr>
          <a:lstStyle/>
          <a:p>
            <a:pPr algn="ctr">
              <a:lnSpc>
                <a:spcPts val="3359"/>
              </a:lnSpc>
              <a:spcBef>
                <a:spcPct val="0"/>
              </a:spcBef>
            </a:pPr>
            <a:r>
              <a:rPr lang="en-US" sz="2400" b="1">
                <a:solidFill>
                  <a:srgbClr val="FFFFFF"/>
                </a:solidFill>
                <a:latin typeface="Poppins Bold"/>
                <a:ea typeface="Poppins Bold"/>
                <a:cs typeface="Poppins Bold"/>
                <a:sym typeface="Poppins Bold"/>
              </a:rPr>
              <a:t>Level 2 Game Design</a:t>
            </a:r>
          </a:p>
        </p:txBody>
      </p:sp>
      <p:sp>
        <p:nvSpPr>
          <p:cNvPr id="19" name="TextBox 19"/>
          <p:cNvSpPr txBox="1"/>
          <p:nvPr/>
        </p:nvSpPr>
        <p:spPr>
          <a:xfrm>
            <a:off x="13062915" y="6332067"/>
            <a:ext cx="3995839" cy="424815"/>
          </a:xfrm>
          <a:prstGeom prst="rect">
            <a:avLst/>
          </a:prstGeom>
        </p:spPr>
        <p:txBody>
          <a:bodyPr lIns="0" tIns="0" rIns="0" bIns="0" rtlCol="0" anchor="t">
            <a:spAutoFit/>
          </a:bodyPr>
          <a:lstStyle/>
          <a:p>
            <a:pPr algn="ctr">
              <a:lnSpc>
                <a:spcPts val="3359"/>
              </a:lnSpc>
              <a:spcBef>
                <a:spcPct val="0"/>
              </a:spcBef>
            </a:pPr>
            <a:r>
              <a:rPr lang="en-US" sz="2400" b="1">
                <a:solidFill>
                  <a:srgbClr val="FFFFFF"/>
                </a:solidFill>
                <a:latin typeface="Poppins Bold"/>
                <a:ea typeface="Poppins Bold"/>
                <a:cs typeface="Poppins Bold"/>
                <a:sym typeface="Poppins Bold"/>
              </a:rPr>
              <a:t>Level 3 Esports</a:t>
            </a:r>
          </a:p>
        </p:txBody>
      </p:sp>
      <p:sp>
        <p:nvSpPr>
          <p:cNvPr id="20" name="TextBox 20"/>
          <p:cNvSpPr txBox="1"/>
          <p:nvPr/>
        </p:nvSpPr>
        <p:spPr>
          <a:xfrm>
            <a:off x="1383916" y="6831484"/>
            <a:ext cx="3686499" cy="954405"/>
          </a:xfrm>
          <a:prstGeom prst="rect">
            <a:avLst/>
          </a:prstGeom>
        </p:spPr>
        <p:txBody>
          <a:bodyPr lIns="0" tIns="0" rIns="0" bIns="0" rtlCol="0" anchor="t">
            <a:spAutoFit/>
          </a:bodyPr>
          <a:lstStyle/>
          <a:p>
            <a:pPr algn="ctr">
              <a:lnSpc>
                <a:spcPts val="2520"/>
              </a:lnSpc>
              <a:spcBef>
                <a:spcPct val="0"/>
              </a:spcBef>
            </a:pPr>
            <a:r>
              <a:rPr lang="en-US" sz="1800">
                <a:solidFill>
                  <a:srgbClr val="FFFFFF"/>
                </a:solidFill>
                <a:latin typeface="Poppins"/>
                <a:ea typeface="Poppins"/>
                <a:cs typeface="Poppins"/>
                <a:sym typeface="Poppins"/>
              </a:rPr>
              <a:t>2 GCSEs at Grade C or above or alternatively a relevant Level 1 Qualification.</a:t>
            </a:r>
          </a:p>
        </p:txBody>
      </p:sp>
      <p:sp>
        <p:nvSpPr>
          <p:cNvPr id="21" name="TextBox 21"/>
          <p:cNvSpPr txBox="1"/>
          <p:nvPr/>
        </p:nvSpPr>
        <p:spPr>
          <a:xfrm>
            <a:off x="7300751" y="6831484"/>
            <a:ext cx="3686499" cy="954405"/>
          </a:xfrm>
          <a:prstGeom prst="rect">
            <a:avLst/>
          </a:prstGeom>
        </p:spPr>
        <p:txBody>
          <a:bodyPr lIns="0" tIns="0" rIns="0" bIns="0" rtlCol="0" anchor="t">
            <a:spAutoFit/>
          </a:bodyPr>
          <a:lstStyle/>
          <a:p>
            <a:pPr algn="ctr">
              <a:lnSpc>
                <a:spcPts val="2520"/>
              </a:lnSpc>
              <a:spcBef>
                <a:spcPct val="0"/>
              </a:spcBef>
            </a:pPr>
            <a:r>
              <a:rPr lang="en-US" sz="1800">
                <a:solidFill>
                  <a:srgbClr val="FFFFFF"/>
                </a:solidFill>
                <a:latin typeface="Poppins"/>
                <a:ea typeface="Poppins"/>
                <a:cs typeface="Poppins"/>
                <a:sym typeface="Poppins"/>
              </a:rPr>
              <a:t>5 GCSEs A*-C, or relevant Level 2 qualification (including Maths and English)</a:t>
            </a:r>
          </a:p>
        </p:txBody>
      </p:sp>
      <p:sp>
        <p:nvSpPr>
          <p:cNvPr id="22" name="TextBox 22"/>
          <p:cNvSpPr txBox="1"/>
          <p:nvPr/>
        </p:nvSpPr>
        <p:spPr>
          <a:xfrm>
            <a:off x="13217585" y="6831484"/>
            <a:ext cx="3686499" cy="954405"/>
          </a:xfrm>
          <a:prstGeom prst="rect">
            <a:avLst/>
          </a:prstGeom>
        </p:spPr>
        <p:txBody>
          <a:bodyPr lIns="0" tIns="0" rIns="0" bIns="0" rtlCol="0" anchor="t">
            <a:spAutoFit/>
          </a:bodyPr>
          <a:lstStyle/>
          <a:p>
            <a:pPr algn="ctr">
              <a:lnSpc>
                <a:spcPts val="2520"/>
              </a:lnSpc>
              <a:spcBef>
                <a:spcPct val="0"/>
              </a:spcBef>
            </a:pPr>
            <a:r>
              <a:rPr lang="en-US" sz="1800">
                <a:solidFill>
                  <a:srgbClr val="FFFFFF"/>
                </a:solidFill>
                <a:latin typeface="Poppins"/>
                <a:ea typeface="Poppins"/>
                <a:cs typeface="Poppins"/>
                <a:sym typeface="Poppins"/>
              </a:rPr>
              <a:t>5 GCSEs A*-C, or relevant Level 2 qualification (including Maths and English)</a:t>
            </a:r>
          </a:p>
        </p:txBody>
      </p:sp>
      <p:sp>
        <p:nvSpPr>
          <p:cNvPr id="23" name="TextBox 23"/>
          <p:cNvSpPr txBox="1"/>
          <p:nvPr/>
        </p:nvSpPr>
        <p:spPr>
          <a:xfrm>
            <a:off x="6764175" y="8910638"/>
            <a:ext cx="4759649" cy="375285"/>
          </a:xfrm>
          <a:prstGeom prst="rect">
            <a:avLst/>
          </a:prstGeom>
        </p:spPr>
        <p:txBody>
          <a:bodyPr lIns="0" tIns="0" rIns="0" bIns="0" rtlCol="0" anchor="t">
            <a:spAutoFit/>
          </a:bodyPr>
          <a:lstStyle/>
          <a:p>
            <a:pPr algn="ctr">
              <a:lnSpc>
                <a:spcPts val="2940"/>
              </a:lnSpc>
              <a:spcBef>
                <a:spcPct val="0"/>
              </a:spcBef>
            </a:pPr>
            <a:r>
              <a:rPr lang="en-US" sz="2100" dirty="0">
                <a:solidFill>
                  <a:srgbClr val="FFFFFF"/>
                </a:solidFill>
                <a:latin typeface="Poppins"/>
                <a:ea typeface="Poppins"/>
                <a:cs typeface="Poppins"/>
                <a:sym typeface="Poppins"/>
              </a:rPr>
              <a:t>https://www.nptcgroup.ac.uk</a:t>
            </a:r>
            <a:endParaRPr lang="en-US" sz="2100" dirty="0">
              <a:solidFill>
                <a:srgbClr val="FFFFFF"/>
              </a:solidFill>
              <a:latin typeface="Poppins"/>
              <a:ea typeface="Poppins"/>
              <a:cs typeface="Poppins"/>
              <a:sym typeface="Poppins"/>
              <a:hlinkClick r:id="rId5" tooltip="https://www.nptcgroup.ac.uk"/>
            </a:endParaRPr>
          </a:p>
        </p:txBody>
      </p:sp>
      <p:sp>
        <p:nvSpPr>
          <p:cNvPr id="24" name="AutoShape 24"/>
          <p:cNvSpPr/>
          <p:nvPr/>
        </p:nvSpPr>
        <p:spPr>
          <a:xfrm>
            <a:off x="1028700" y="9079230"/>
            <a:ext cx="1888212" cy="0"/>
          </a:xfrm>
          <a:prstGeom prst="line">
            <a:avLst/>
          </a:prstGeom>
          <a:ln w="47625" cap="flat">
            <a:solidFill>
              <a:srgbClr val="FFFFFF"/>
            </a:solidFill>
            <a:prstDash val="solid"/>
            <a:headEnd type="none" w="sm" len="sm"/>
            <a:tailEnd type="arrow" w="med" len="sm"/>
          </a:ln>
        </p:spPr>
        <p:txBody>
          <a:bodyPr/>
          <a:lstStyle/>
          <a:p>
            <a:endParaRPr lang="en-GB"/>
          </a:p>
        </p:txBody>
      </p:sp>
      <p:sp>
        <p:nvSpPr>
          <p:cNvPr id="25" name="AutoShape 25"/>
          <p:cNvSpPr/>
          <p:nvPr/>
        </p:nvSpPr>
        <p:spPr>
          <a:xfrm>
            <a:off x="15371088" y="9079230"/>
            <a:ext cx="1888212" cy="0"/>
          </a:xfrm>
          <a:prstGeom prst="line">
            <a:avLst/>
          </a:prstGeom>
          <a:ln w="47625" cap="flat">
            <a:solidFill>
              <a:srgbClr val="FFFFFF"/>
            </a:solidFill>
            <a:prstDash val="solid"/>
            <a:headEnd type="arrow" w="med" len="sm"/>
            <a:tailEnd type="none" w="sm" len="sm"/>
          </a:ln>
        </p:spPr>
        <p:txBody>
          <a:bodyPr/>
          <a:lstStyle/>
          <a:p>
            <a:endParaRPr lang="en-GB"/>
          </a:p>
        </p:txBody>
      </p:sp>
      <p:sp>
        <p:nvSpPr>
          <p:cNvPr id="26" name="TextBox 26"/>
          <p:cNvSpPr txBox="1"/>
          <p:nvPr/>
        </p:nvSpPr>
        <p:spPr>
          <a:xfrm>
            <a:off x="7387781" y="6332067"/>
            <a:ext cx="3512439" cy="424815"/>
          </a:xfrm>
          <a:prstGeom prst="rect">
            <a:avLst/>
          </a:prstGeom>
        </p:spPr>
        <p:txBody>
          <a:bodyPr lIns="0" tIns="0" rIns="0" bIns="0" rtlCol="0" anchor="t">
            <a:spAutoFit/>
          </a:bodyPr>
          <a:lstStyle/>
          <a:p>
            <a:pPr algn="ctr">
              <a:lnSpc>
                <a:spcPts val="3359"/>
              </a:lnSpc>
              <a:spcBef>
                <a:spcPct val="0"/>
              </a:spcBef>
            </a:pPr>
            <a:r>
              <a:rPr lang="en-US" sz="2400" b="1">
                <a:solidFill>
                  <a:srgbClr val="FFFFFF"/>
                </a:solidFill>
                <a:latin typeface="Poppins Bold"/>
                <a:ea typeface="Poppins Bold"/>
                <a:cs typeface="Poppins Bold"/>
                <a:sym typeface="Poppins Bold"/>
              </a:rPr>
              <a:t>Level 3 Game Dev</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12026"/>
        </a:solidFill>
        <a:effectLst/>
      </p:bgPr>
    </p:bg>
    <p:spTree>
      <p:nvGrpSpPr>
        <p:cNvPr id="1" name=""/>
        <p:cNvGrpSpPr/>
        <p:nvPr/>
      </p:nvGrpSpPr>
      <p:grpSpPr>
        <a:xfrm>
          <a:off x="0" y="0"/>
          <a:ext cx="0" cy="0"/>
          <a:chOff x="0" y="0"/>
          <a:chExt cx="0" cy="0"/>
        </a:xfrm>
      </p:grpSpPr>
      <p:grpSp>
        <p:nvGrpSpPr>
          <p:cNvPr id="2" name="Group 2"/>
          <p:cNvGrpSpPr/>
          <p:nvPr/>
        </p:nvGrpSpPr>
        <p:grpSpPr>
          <a:xfrm>
            <a:off x="9791735" y="0"/>
            <a:ext cx="8496265" cy="10287000"/>
            <a:chOff x="0" y="0"/>
            <a:chExt cx="11328354" cy="13716000"/>
          </a:xfrm>
        </p:grpSpPr>
        <p:pic>
          <p:nvPicPr>
            <p:cNvPr id="3" name="Picture 3"/>
            <p:cNvPicPr>
              <a:picLocks noChangeAspect="1"/>
            </p:cNvPicPr>
            <p:nvPr/>
          </p:nvPicPr>
          <p:blipFill>
            <a:blip r:embed="rId2"/>
            <a:srcRect l="27390" r="27390"/>
            <a:stretch>
              <a:fillRect/>
            </a:stretch>
          </p:blipFill>
          <p:spPr>
            <a:xfrm>
              <a:off x="0" y="0"/>
              <a:ext cx="11328354" cy="13716000"/>
            </a:xfrm>
            <a:prstGeom prst="rect">
              <a:avLst/>
            </a:prstGeom>
          </p:spPr>
        </p:pic>
      </p:grpSp>
      <p:grpSp>
        <p:nvGrpSpPr>
          <p:cNvPr id="4" name="Group 4"/>
          <p:cNvGrpSpPr/>
          <p:nvPr/>
        </p:nvGrpSpPr>
        <p:grpSpPr>
          <a:xfrm>
            <a:off x="0" y="3181707"/>
            <a:ext cx="18288000" cy="3923587"/>
            <a:chOff x="0" y="0"/>
            <a:chExt cx="4816593" cy="1033373"/>
          </a:xfrm>
        </p:grpSpPr>
        <p:sp>
          <p:nvSpPr>
            <p:cNvPr id="5" name="Freeform 5"/>
            <p:cNvSpPr/>
            <p:nvPr/>
          </p:nvSpPr>
          <p:spPr>
            <a:xfrm>
              <a:off x="0" y="0"/>
              <a:ext cx="4816592" cy="1033373"/>
            </a:xfrm>
            <a:custGeom>
              <a:avLst/>
              <a:gdLst/>
              <a:ahLst/>
              <a:cxnLst/>
              <a:rect l="l" t="t" r="r" b="b"/>
              <a:pathLst>
                <a:path w="4816592" h="1033373">
                  <a:moveTo>
                    <a:pt x="0" y="0"/>
                  </a:moveTo>
                  <a:lnTo>
                    <a:pt x="4816592" y="0"/>
                  </a:lnTo>
                  <a:lnTo>
                    <a:pt x="4816592" y="1033373"/>
                  </a:lnTo>
                  <a:lnTo>
                    <a:pt x="0" y="1033373"/>
                  </a:lnTo>
                  <a:close/>
                </a:path>
              </a:pathLst>
            </a:custGeom>
            <a:solidFill>
              <a:srgbClr val="EC1D51"/>
            </a:solidFill>
          </p:spPr>
          <p:txBody>
            <a:bodyPr/>
            <a:lstStyle/>
            <a:p>
              <a:endParaRPr lang="en-GB"/>
            </a:p>
          </p:txBody>
        </p:sp>
        <p:sp>
          <p:nvSpPr>
            <p:cNvPr id="6" name="TextBox 6"/>
            <p:cNvSpPr txBox="1"/>
            <p:nvPr/>
          </p:nvSpPr>
          <p:spPr>
            <a:xfrm>
              <a:off x="0" y="-57150"/>
              <a:ext cx="4816593" cy="1090523"/>
            </a:xfrm>
            <a:prstGeom prst="rect">
              <a:avLst/>
            </a:prstGeom>
          </p:spPr>
          <p:txBody>
            <a:bodyPr lIns="50800" tIns="50800" rIns="50800" bIns="50800" rtlCol="0" anchor="ctr"/>
            <a:lstStyle/>
            <a:p>
              <a:pPr algn="ctr">
                <a:lnSpc>
                  <a:spcPts val="2659"/>
                </a:lnSpc>
                <a:spcBef>
                  <a:spcPct val="0"/>
                </a:spcBef>
              </a:pPr>
              <a:endParaRPr/>
            </a:p>
          </p:txBody>
        </p:sp>
      </p:grpSp>
      <p:sp>
        <p:nvSpPr>
          <p:cNvPr id="7" name="AutoShape 7"/>
          <p:cNvSpPr/>
          <p:nvPr/>
        </p:nvSpPr>
        <p:spPr>
          <a:xfrm>
            <a:off x="1028700" y="4007120"/>
            <a:ext cx="1090967" cy="0"/>
          </a:xfrm>
          <a:prstGeom prst="line">
            <a:avLst/>
          </a:prstGeom>
          <a:ln w="47625" cap="flat">
            <a:solidFill>
              <a:srgbClr val="FFFFFF"/>
            </a:solidFill>
            <a:prstDash val="solid"/>
            <a:headEnd type="none" w="sm" len="sm"/>
            <a:tailEnd type="arrow" w="med" len="sm"/>
          </a:ln>
        </p:spPr>
        <p:txBody>
          <a:bodyPr/>
          <a:lstStyle/>
          <a:p>
            <a:endParaRPr lang="en-GB"/>
          </a:p>
        </p:txBody>
      </p:sp>
      <p:sp>
        <p:nvSpPr>
          <p:cNvPr id="8" name="AutoShape 8"/>
          <p:cNvSpPr/>
          <p:nvPr/>
        </p:nvSpPr>
        <p:spPr>
          <a:xfrm>
            <a:off x="7048813" y="4007120"/>
            <a:ext cx="1090967" cy="0"/>
          </a:xfrm>
          <a:prstGeom prst="line">
            <a:avLst/>
          </a:prstGeom>
          <a:ln w="47625" cap="flat">
            <a:solidFill>
              <a:srgbClr val="FFFFFF"/>
            </a:solidFill>
            <a:prstDash val="solid"/>
            <a:headEnd type="none" w="sm" len="sm"/>
            <a:tailEnd type="arrow" w="med" len="sm"/>
          </a:ln>
        </p:spPr>
        <p:txBody>
          <a:bodyPr/>
          <a:lstStyle/>
          <a:p>
            <a:endParaRPr lang="en-GB"/>
          </a:p>
        </p:txBody>
      </p:sp>
      <p:sp>
        <p:nvSpPr>
          <p:cNvPr id="9" name="AutoShape 9"/>
          <p:cNvSpPr/>
          <p:nvPr/>
        </p:nvSpPr>
        <p:spPr>
          <a:xfrm>
            <a:off x="13068927" y="4007120"/>
            <a:ext cx="1090967" cy="0"/>
          </a:xfrm>
          <a:prstGeom prst="line">
            <a:avLst/>
          </a:prstGeom>
          <a:ln w="47625" cap="flat">
            <a:solidFill>
              <a:srgbClr val="FFFFFF"/>
            </a:solidFill>
            <a:prstDash val="solid"/>
            <a:headEnd type="none" w="sm" len="sm"/>
            <a:tailEnd type="arrow" w="med" len="sm"/>
          </a:ln>
        </p:spPr>
        <p:txBody>
          <a:bodyPr/>
          <a:lstStyle/>
          <a:p>
            <a:endParaRPr lang="en-GB"/>
          </a:p>
        </p:txBody>
      </p:sp>
      <p:sp>
        <p:nvSpPr>
          <p:cNvPr id="10" name="TextBox 10"/>
          <p:cNvSpPr txBox="1"/>
          <p:nvPr/>
        </p:nvSpPr>
        <p:spPr>
          <a:xfrm>
            <a:off x="1028700" y="866775"/>
            <a:ext cx="8763035" cy="2000886"/>
          </a:xfrm>
          <a:prstGeom prst="rect">
            <a:avLst/>
          </a:prstGeom>
        </p:spPr>
        <p:txBody>
          <a:bodyPr lIns="0" tIns="0" rIns="0" bIns="0" rtlCol="0" anchor="t">
            <a:spAutoFit/>
          </a:bodyPr>
          <a:lstStyle/>
          <a:p>
            <a:pPr algn="l">
              <a:lnSpc>
                <a:spcPts val="7839"/>
              </a:lnSpc>
              <a:spcBef>
                <a:spcPct val="0"/>
              </a:spcBef>
            </a:pPr>
            <a:r>
              <a:rPr lang="en-US" sz="5599">
                <a:solidFill>
                  <a:srgbClr val="FFFFFF"/>
                </a:solidFill>
                <a:latin typeface="Poppins"/>
                <a:ea typeface="Poppins"/>
                <a:cs typeface="Poppins"/>
                <a:sym typeface="Poppins"/>
              </a:rPr>
              <a:t>Progression Opportunities</a:t>
            </a:r>
          </a:p>
        </p:txBody>
      </p:sp>
      <p:sp>
        <p:nvSpPr>
          <p:cNvPr id="11" name="TextBox 11"/>
          <p:cNvSpPr txBox="1"/>
          <p:nvPr/>
        </p:nvSpPr>
        <p:spPr>
          <a:xfrm>
            <a:off x="1028700" y="4726064"/>
            <a:ext cx="4057650" cy="566420"/>
          </a:xfrm>
          <a:prstGeom prst="rect">
            <a:avLst/>
          </a:prstGeom>
        </p:spPr>
        <p:txBody>
          <a:bodyPr lIns="0" tIns="0" rIns="0" bIns="0" rtlCol="0" anchor="t">
            <a:spAutoFit/>
          </a:bodyPr>
          <a:lstStyle/>
          <a:p>
            <a:pPr algn="l">
              <a:lnSpc>
                <a:spcPts val="4480"/>
              </a:lnSpc>
              <a:spcBef>
                <a:spcPct val="0"/>
              </a:spcBef>
            </a:pPr>
            <a:r>
              <a:rPr lang="en-US" sz="3200">
                <a:solidFill>
                  <a:srgbClr val="FFFFFF"/>
                </a:solidFill>
                <a:latin typeface="Poppins"/>
                <a:ea typeface="Poppins"/>
                <a:cs typeface="Poppins"/>
                <a:sym typeface="Poppins"/>
              </a:rPr>
              <a:t>Level 1</a:t>
            </a:r>
          </a:p>
        </p:txBody>
      </p:sp>
      <p:sp>
        <p:nvSpPr>
          <p:cNvPr id="12" name="TextBox 12"/>
          <p:cNvSpPr txBox="1"/>
          <p:nvPr/>
        </p:nvSpPr>
        <p:spPr>
          <a:xfrm>
            <a:off x="7048813" y="4726064"/>
            <a:ext cx="4057650" cy="566420"/>
          </a:xfrm>
          <a:prstGeom prst="rect">
            <a:avLst/>
          </a:prstGeom>
        </p:spPr>
        <p:txBody>
          <a:bodyPr lIns="0" tIns="0" rIns="0" bIns="0" rtlCol="0" anchor="t">
            <a:spAutoFit/>
          </a:bodyPr>
          <a:lstStyle/>
          <a:p>
            <a:pPr algn="l">
              <a:lnSpc>
                <a:spcPts val="4480"/>
              </a:lnSpc>
              <a:spcBef>
                <a:spcPct val="0"/>
              </a:spcBef>
            </a:pPr>
            <a:r>
              <a:rPr lang="en-US" sz="3200">
                <a:solidFill>
                  <a:srgbClr val="FFFFFF"/>
                </a:solidFill>
                <a:latin typeface="Poppins"/>
                <a:ea typeface="Poppins"/>
                <a:cs typeface="Poppins"/>
                <a:sym typeface="Poppins"/>
              </a:rPr>
              <a:t>Level 2</a:t>
            </a:r>
          </a:p>
        </p:txBody>
      </p:sp>
      <p:sp>
        <p:nvSpPr>
          <p:cNvPr id="13" name="TextBox 13"/>
          <p:cNvSpPr txBox="1"/>
          <p:nvPr/>
        </p:nvSpPr>
        <p:spPr>
          <a:xfrm>
            <a:off x="13068927" y="4726064"/>
            <a:ext cx="4057650" cy="566420"/>
          </a:xfrm>
          <a:prstGeom prst="rect">
            <a:avLst/>
          </a:prstGeom>
        </p:spPr>
        <p:txBody>
          <a:bodyPr lIns="0" tIns="0" rIns="0" bIns="0" rtlCol="0" anchor="t">
            <a:spAutoFit/>
          </a:bodyPr>
          <a:lstStyle/>
          <a:p>
            <a:pPr algn="l">
              <a:lnSpc>
                <a:spcPts val="4480"/>
              </a:lnSpc>
              <a:spcBef>
                <a:spcPct val="0"/>
              </a:spcBef>
            </a:pPr>
            <a:r>
              <a:rPr lang="en-US" sz="3200">
                <a:solidFill>
                  <a:srgbClr val="FFFFFF"/>
                </a:solidFill>
                <a:latin typeface="Poppins"/>
                <a:ea typeface="Poppins"/>
                <a:cs typeface="Poppins"/>
                <a:sym typeface="Poppins"/>
              </a:rPr>
              <a:t>A-Level / Level 3 </a:t>
            </a:r>
          </a:p>
        </p:txBody>
      </p:sp>
      <p:sp>
        <p:nvSpPr>
          <p:cNvPr id="14" name="TextBox 14"/>
          <p:cNvSpPr txBox="1"/>
          <p:nvPr/>
        </p:nvSpPr>
        <p:spPr>
          <a:xfrm>
            <a:off x="1028700" y="5434695"/>
            <a:ext cx="4190373" cy="325755"/>
          </a:xfrm>
          <a:prstGeom prst="rect">
            <a:avLst/>
          </a:prstGeom>
        </p:spPr>
        <p:txBody>
          <a:bodyPr lIns="0" tIns="0" rIns="0" bIns="0" rtlCol="0" anchor="t">
            <a:spAutoFit/>
          </a:bodyPr>
          <a:lstStyle/>
          <a:p>
            <a:pPr algn="l">
              <a:lnSpc>
                <a:spcPts val="2519"/>
              </a:lnSpc>
              <a:spcBef>
                <a:spcPct val="0"/>
              </a:spcBef>
            </a:pPr>
            <a:r>
              <a:rPr lang="en-US" sz="1799" b="1">
                <a:solidFill>
                  <a:srgbClr val="FFFFFF"/>
                </a:solidFill>
                <a:latin typeface="Poppins Bold"/>
                <a:ea typeface="Poppins Bold"/>
                <a:cs typeface="Poppins Bold"/>
                <a:sym typeface="Poppins Bold"/>
              </a:rPr>
              <a:t>&gt;&gt;&gt;</a:t>
            </a:r>
            <a:r>
              <a:rPr lang="en-US" sz="1799">
                <a:solidFill>
                  <a:srgbClr val="FFFFFF"/>
                </a:solidFill>
                <a:latin typeface="Poppins"/>
                <a:ea typeface="Poppins"/>
                <a:cs typeface="Poppins"/>
                <a:sym typeface="Poppins"/>
              </a:rPr>
              <a:t> Information Technology</a:t>
            </a:r>
          </a:p>
        </p:txBody>
      </p:sp>
      <p:sp>
        <p:nvSpPr>
          <p:cNvPr id="15" name="TextBox 15"/>
          <p:cNvSpPr txBox="1"/>
          <p:nvPr/>
        </p:nvSpPr>
        <p:spPr>
          <a:xfrm>
            <a:off x="1028700" y="8843010"/>
            <a:ext cx="4057650" cy="375285"/>
          </a:xfrm>
          <a:prstGeom prst="rect">
            <a:avLst/>
          </a:prstGeom>
        </p:spPr>
        <p:txBody>
          <a:bodyPr lIns="0" tIns="0" rIns="0" bIns="0" rtlCol="0" anchor="t">
            <a:spAutoFit/>
          </a:bodyPr>
          <a:lstStyle/>
          <a:p>
            <a:pPr algn="l">
              <a:lnSpc>
                <a:spcPts val="2940"/>
              </a:lnSpc>
              <a:spcBef>
                <a:spcPct val="0"/>
              </a:spcBef>
            </a:pPr>
            <a:r>
              <a:rPr lang="en-US" sz="2100" dirty="0">
                <a:solidFill>
                  <a:srgbClr val="FFFFFF"/>
                </a:solidFill>
                <a:latin typeface="Poppins"/>
                <a:ea typeface="Poppins"/>
                <a:cs typeface="Poppins"/>
                <a:sym typeface="Poppins"/>
              </a:rPr>
              <a:t>https://www.nptcgroup.ac.uk</a:t>
            </a:r>
            <a:endParaRPr lang="en-US" sz="2100" dirty="0">
              <a:solidFill>
                <a:srgbClr val="FFFFFF"/>
              </a:solidFill>
              <a:latin typeface="Poppins"/>
              <a:ea typeface="Poppins"/>
              <a:cs typeface="Poppins"/>
              <a:sym typeface="Poppins"/>
              <a:hlinkClick r:id="rId3" tooltip="https://www.nptcgroup.ac.uk"/>
            </a:endParaRPr>
          </a:p>
        </p:txBody>
      </p:sp>
      <p:sp>
        <p:nvSpPr>
          <p:cNvPr id="16" name="TextBox 16"/>
          <p:cNvSpPr txBox="1"/>
          <p:nvPr/>
        </p:nvSpPr>
        <p:spPr>
          <a:xfrm>
            <a:off x="7048813" y="5434695"/>
            <a:ext cx="4488391" cy="954405"/>
          </a:xfrm>
          <a:prstGeom prst="rect">
            <a:avLst/>
          </a:prstGeom>
        </p:spPr>
        <p:txBody>
          <a:bodyPr lIns="0" tIns="0" rIns="0" bIns="0" rtlCol="0" anchor="t">
            <a:spAutoFit/>
          </a:bodyPr>
          <a:lstStyle/>
          <a:p>
            <a:pPr algn="l">
              <a:lnSpc>
                <a:spcPts val="2519"/>
              </a:lnSpc>
            </a:pPr>
            <a:r>
              <a:rPr lang="en-US" sz="1799" b="1">
                <a:solidFill>
                  <a:srgbClr val="FFFFFF"/>
                </a:solidFill>
                <a:latin typeface="Poppins Bold"/>
                <a:ea typeface="Poppins Bold"/>
                <a:cs typeface="Poppins Bold"/>
                <a:sym typeface="Poppins Bold"/>
              </a:rPr>
              <a:t>&gt;&gt;&gt;</a:t>
            </a:r>
            <a:r>
              <a:rPr lang="en-US" sz="1799">
                <a:solidFill>
                  <a:srgbClr val="FFFFFF"/>
                </a:solidFill>
                <a:latin typeface="Poppins"/>
                <a:ea typeface="Poppins"/>
                <a:cs typeface="Poppins"/>
                <a:sym typeface="Poppins"/>
              </a:rPr>
              <a:t> Information &amp; Creative Technology</a:t>
            </a:r>
          </a:p>
          <a:p>
            <a:pPr algn="l">
              <a:lnSpc>
                <a:spcPts val="2519"/>
              </a:lnSpc>
            </a:pPr>
            <a:r>
              <a:rPr lang="en-US" sz="1799" b="1">
                <a:solidFill>
                  <a:srgbClr val="FFFFFF"/>
                </a:solidFill>
                <a:latin typeface="Poppins Bold"/>
                <a:ea typeface="Poppins Bold"/>
                <a:cs typeface="Poppins Bold"/>
                <a:sym typeface="Poppins Bold"/>
              </a:rPr>
              <a:t>&gt;&gt;&gt;</a:t>
            </a:r>
            <a:r>
              <a:rPr lang="en-US" sz="1799">
                <a:solidFill>
                  <a:srgbClr val="FFFFFF"/>
                </a:solidFill>
                <a:latin typeface="Poppins"/>
                <a:ea typeface="Poppins"/>
                <a:cs typeface="Poppins"/>
                <a:sym typeface="Poppins"/>
              </a:rPr>
              <a:t> Esports</a:t>
            </a:r>
          </a:p>
          <a:p>
            <a:pPr algn="l">
              <a:lnSpc>
                <a:spcPts val="2519"/>
              </a:lnSpc>
              <a:spcBef>
                <a:spcPct val="0"/>
              </a:spcBef>
            </a:pPr>
            <a:r>
              <a:rPr lang="en-US" sz="1799" b="1">
                <a:solidFill>
                  <a:srgbClr val="FFFFFF"/>
                </a:solidFill>
                <a:latin typeface="Poppins Bold"/>
                <a:ea typeface="Poppins Bold"/>
                <a:cs typeface="Poppins Bold"/>
                <a:sym typeface="Poppins Bold"/>
              </a:rPr>
              <a:t>&gt;&gt;&gt;</a:t>
            </a:r>
            <a:r>
              <a:rPr lang="en-US" sz="1799">
                <a:solidFill>
                  <a:srgbClr val="FFFFFF"/>
                </a:solidFill>
                <a:latin typeface="Poppins"/>
                <a:ea typeface="Poppins"/>
                <a:cs typeface="Poppins"/>
                <a:sym typeface="Poppins"/>
              </a:rPr>
              <a:t> Game Development</a:t>
            </a:r>
          </a:p>
        </p:txBody>
      </p:sp>
      <p:sp>
        <p:nvSpPr>
          <p:cNvPr id="17" name="TextBox 17"/>
          <p:cNvSpPr txBox="1"/>
          <p:nvPr/>
        </p:nvSpPr>
        <p:spPr>
          <a:xfrm>
            <a:off x="13068927" y="5434695"/>
            <a:ext cx="4190373" cy="1268730"/>
          </a:xfrm>
          <a:prstGeom prst="rect">
            <a:avLst/>
          </a:prstGeom>
        </p:spPr>
        <p:txBody>
          <a:bodyPr lIns="0" tIns="0" rIns="0" bIns="0" rtlCol="0" anchor="t">
            <a:spAutoFit/>
          </a:bodyPr>
          <a:lstStyle/>
          <a:p>
            <a:pPr algn="l">
              <a:lnSpc>
                <a:spcPts val="2519"/>
              </a:lnSpc>
            </a:pPr>
            <a:r>
              <a:rPr lang="en-US" sz="1799" b="1">
                <a:solidFill>
                  <a:srgbClr val="FFFFFF"/>
                </a:solidFill>
                <a:latin typeface="Poppins Bold"/>
                <a:ea typeface="Poppins Bold"/>
                <a:cs typeface="Poppins Bold"/>
                <a:sym typeface="Poppins Bold"/>
              </a:rPr>
              <a:t>&gt;&gt;&gt;</a:t>
            </a:r>
            <a:r>
              <a:rPr lang="en-US" sz="1799">
                <a:solidFill>
                  <a:srgbClr val="FFFFFF"/>
                </a:solidFill>
                <a:latin typeface="Poppins"/>
                <a:ea typeface="Poppins"/>
                <a:cs typeface="Poppins"/>
                <a:sym typeface="Poppins"/>
              </a:rPr>
              <a:t> Computer Science</a:t>
            </a:r>
          </a:p>
          <a:p>
            <a:pPr algn="l">
              <a:lnSpc>
                <a:spcPts val="2519"/>
              </a:lnSpc>
            </a:pPr>
            <a:r>
              <a:rPr lang="en-US" sz="1799" b="1">
                <a:solidFill>
                  <a:srgbClr val="FFFFFF"/>
                </a:solidFill>
                <a:latin typeface="Poppins Bold"/>
                <a:ea typeface="Poppins Bold"/>
                <a:cs typeface="Poppins Bold"/>
                <a:sym typeface="Poppins Bold"/>
              </a:rPr>
              <a:t>&gt;&gt;&gt;</a:t>
            </a:r>
            <a:r>
              <a:rPr lang="en-US" sz="1799">
                <a:solidFill>
                  <a:srgbClr val="FFFFFF"/>
                </a:solidFill>
                <a:latin typeface="Poppins"/>
                <a:ea typeface="Poppins"/>
                <a:cs typeface="Poppins"/>
                <a:sym typeface="Poppins"/>
              </a:rPr>
              <a:t> Digital Technology</a:t>
            </a:r>
          </a:p>
          <a:p>
            <a:pPr algn="l">
              <a:lnSpc>
                <a:spcPts val="2519"/>
              </a:lnSpc>
            </a:pPr>
            <a:r>
              <a:rPr lang="en-US" sz="1799" b="1">
                <a:solidFill>
                  <a:srgbClr val="FFFFFF"/>
                </a:solidFill>
                <a:latin typeface="Poppins Bold"/>
                <a:ea typeface="Poppins Bold"/>
                <a:cs typeface="Poppins Bold"/>
                <a:sym typeface="Poppins Bold"/>
              </a:rPr>
              <a:t>&gt;&gt;&gt;</a:t>
            </a:r>
            <a:r>
              <a:rPr lang="en-US" sz="1799">
                <a:solidFill>
                  <a:srgbClr val="FFFFFF"/>
                </a:solidFill>
                <a:latin typeface="Poppins"/>
                <a:ea typeface="Poppins"/>
                <a:cs typeface="Poppins"/>
                <a:sym typeface="Poppins"/>
              </a:rPr>
              <a:t> Esports</a:t>
            </a:r>
          </a:p>
          <a:p>
            <a:pPr algn="l">
              <a:lnSpc>
                <a:spcPts val="2519"/>
              </a:lnSpc>
              <a:spcBef>
                <a:spcPct val="0"/>
              </a:spcBef>
            </a:pPr>
            <a:r>
              <a:rPr lang="en-US" sz="1799" b="1">
                <a:solidFill>
                  <a:srgbClr val="FFFFFF"/>
                </a:solidFill>
                <a:latin typeface="Poppins Bold"/>
                <a:ea typeface="Poppins Bold"/>
                <a:cs typeface="Poppins Bold"/>
                <a:sym typeface="Poppins Bold"/>
              </a:rPr>
              <a:t>&gt;&gt;&gt;</a:t>
            </a:r>
            <a:r>
              <a:rPr lang="en-US" sz="1799">
                <a:solidFill>
                  <a:srgbClr val="FFFFFF"/>
                </a:solidFill>
                <a:latin typeface="Poppins"/>
                <a:ea typeface="Poppins"/>
                <a:cs typeface="Poppins"/>
                <a:sym typeface="Poppins"/>
              </a:rPr>
              <a:t> Game Development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12026"/>
        </a:solidFill>
        <a:effectLst/>
      </p:bgPr>
    </p:bg>
    <p:spTree>
      <p:nvGrpSpPr>
        <p:cNvPr id="1" name=""/>
        <p:cNvGrpSpPr/>
        <p:nvPr/>
      </p:nvGrpSpPr>
      <p:grpSpPr>
        <a:xfrm>
          <a:off x="0" y="0"/>
          <a:ext cx="0" cy="0"/>
          <a:chOff x="0" y="0"/>
          <a:chExt cx="0" cy="0"/>
        </a:xfrm>
      </p:grpSpPr>
      <p:grpSp>
        <p:nvGrpSpPr>
          <p:cNvPr id="2" name="Group 2"/>
          <p:cNvGrpSpPr/>
          <p:nvPr/>
        </p:nvGrpSpPr>
        <p:grpSpPr>
          <a:xfrm>
            <a:off x="9791735" y="0"/>
            <a:ext cx="8496265" cy="10287000"/>
            <a:chOff x="0" y="0"/>
            <a:chExt cx="11328354" cy="13716000"/>
          </a:xfrm>
        </p:grpSpPr>
        <p:pic>
          <p:nvPicPr>
            <p:cNvPr id="3" name="Picture 3"/>
            <p:cNvPicPr>
              <a:picLocks noChangeAspect="1"/>
            </p:cNvPicPr>
            <p:nvPr/>
          </p:nvPicPr>
          <p:blipFill>
            <a:blip r:embed="rId2"/>
            <a:srcRect l="27390" r="27390"/>
            <a:stretch>
              <a:fillRect/>
            </a:stretch>
          </p:blipFill>
          <p:spPr>
            <a:xfrm>
              <a:off x="0" y="0"/>
              <a:ext cx="11328354" cy="13716000"/>
            </a:xfrm>
            <a:prstGeom prst="rect">
              <a:avLst/>
            </a:prstGeom>
          </p:spPr>
        </p:pic>
      </p:grpSp>
      <p:grpSp>
        <p:nvGrpSpPr>
          <p:cNvPr id="4" name="Group 4"/>
          <p:cNvGrpSpPr/>
          <p:nvPr/>
        </p:nvGrpSpPr>
        <p:grpSpPr>
          <a:xfrm>
            <a:off x="0" y="3181707"/>
            <a:ext cx="18288000" cy="3923587"/>
            <a:chOff x="0" y="0"/>
            <a:chExt cx="4816593" cy="1033373"/>
          </a:xfrm>
        </p:grpSpPr>
        <p:sp>
          <p:nvSpPr>
            <p:cNvPr id="5" name="Freeform 5"/>
            <p:cNvSpPr/>
            <p:nvPr/>
          </p:nvSpPr>
          <p:spPr>
            <a:xfrm>
              <a:off x="0" y="0"/>
              <a:ext cx="4816592" cy="1033373"/>
            </a:xfrm>
            <a:custGeom>
              <a:avLst/>
              <a:gdLst/>
              <a:ahLst/>
              <a:cxnLst/>
              <a:rect l="l" t="t" r="r" b="b"/>
              <a:pathLst>
                <a:path w="4816592" h="1033373">
                  <a:moveTo>
                    <a:pt x="0" y="0"/>
                  </a:moveTo>
                  <a:lnTo>
                    <a:pt x="4816592" y="0"/>
                  </a:lnTo>
                  <a:lnTo>
                    <a:pt x="4816592" y="1033373"/>
                  </a:lnTo>
                  <a:lnTo>
                    <a:pt x="0" y="1033373"/>
                  </a:lnTo>
                  <a:close/>
                </a:path>
              </a:pathLst>
            </a:custGeom>
            <a:solidFill>
              <a:srgbClr val="EC1D51"/>
            </a:solidFill>
          </p:spPr>
          <p:txBody>
            <a:bodyPr/>
            <a:lstStyle/>
            <a:p>
              <a:endParaRPr lang="en-GB"/>
            </a:p>
          </p:txBody>
        </p:sp>
        <p:sp>
          <p:nvSpPr>
            <p:cNvPr id="6" name="TextBox 6"/>
            <p:cNvSpPr txBox="1"/>
            <p:nvPr/>
          </p:nvSpPr>
          <p:spPr>
            <a:xfrm>
              <a:off x="0" y="-57150"/>
              <a:ext cx="4816593" cy="1090523"/>
            </a:xfrm>
            <a:prstGeom prst="rect">
              <a:avLst/>
            </a:prstGeom>
          </p:spPr>
          <p:txBody>
            <a:bodyPr lIns="50800" tIns="50800" rIns="50800" bIns="50800" rtlCol="0" anchor="ctr"/>
            <a:lstStyle/>
            <a:p>
              <a:pPr algn="ctr">
                <a:lnSpc>
                  <a:spcPts val="2659"/>
                </a:lnSpc>
                <a:spcBef>
                  <a:spcPct val="0"/>
                </a:spcBef>
              </a:pPr>
              <a:endParaRPr/>
            </a:p>
          </p:txBody>
        </p:sp>
      </p:grpSp>
      <p:sp>
        <p:nvSpPr>
          <p:cNvPr id="7" name="AutoShape 7"/>
          <p:cNvSpPr/>
          <p:nvPr/>
        </p:nvSpPr>
        <p:spPr>
          <a:xfrm>
            <a:off x="1028700" y="4007120"/>
            <a:ext cx="1090967" cy="0"/>
          </a:xfrm>
          <a:prstGeom prst="line">
            <a:avLst/>
          </a:prstGeom>
          <a:ln w="47625" cap="flat">
            <a:solidFill>
              <a:srgbClr val="FFFFFF"/>
            </a:solidFill>
            <a:prstDash val="solid"/>
            <a:headEnd type="none" w="sm" len="sm"/>
            <a:tailEnd type="arrow" w="med" len="sm"/>
          </a:ln>
        </p:spPr>
        <p:txBody>
          <a:bodyPr/>
          <a:lstStyle/>
          <a:p>
            <a:endParaRPr lang="en-GB"/>
          </a:p>
        </p:txBody>
      </p:sp>
      <p:sp>
        <p:nvSpPr>
          <p:cNvPr id="8" name="AutoShape 8"/>
          <p:cNvSpPr/>
          <p:nvPr/>
        </p:nvSpPr>
        <p:spPr>
          <a:xfrm>
            <a:off x="7048813" y="4007120"/>
            <a:ext cx="1090967" cy="0"/>
          </a:xfrm>
          <a:prstGeom prst="line">
            <a:avLst/>
          </a:prstGeom>
          <a:ln w="47625" cap="flat">
            <a:solidFill>
              <a:srgbClr val="FFFFFF"/>
            </a:solidFill>
            <a:prstDash val="solid"/>
            <a:headEnd type="none" w="sm" len="sm"/>
            <a:tailEnd type="arrow" w="med" len="sm"/>
          </a:ln>
        </p:spPr>
        <p:txBody>
          <a:bodyPr/>
          <a:lstStyle/>
          <a:p>
            <a:endParaRPr lang="en-GB"/>
          </a:p>
        </p:txBody>
      </p:sp>
      <p:sp>
        <p:nvSpPr>
          <p:cNvPr id="9" name="AutoShape 9"/>
          <p:cNvSpPr/>
          <p:nvPr/>
        </p:nvSpPr>
        <p:spPr>
          <a:xfrm>
            <a:off x="13068927" y="4007120"/>
            <a:ext cx="1090967" cy="0"/>
          </a:xfrm>
          <a:prstGeom prst="line">
            <a:avLst/>
          </a:prstGeom>
          <a:ln w="47625" cap="flat">
            <a:solidFill>
              <a:srgbClr val="FFFFFF"/>
            </a:solidFill>
            <a:prstDash val="solid"/>
            <a:headEnd type="none" w="sm" len="sm"/>
            <a:tailEnd type="arrow" w="med" len="sm"/>
          </a:ln>
        </p:spPr>
        <p:txBody>
          <a:bodyPr/>
          <a:lstStyle/>
          <a:p>
            <a:endParaRPr lang="en-GB"/>
          </a:p>
        </p:txBody>
      </p:sp>
      <p:sp>
        <p:nvSpPr>
          <p:cNvPr id="10" name="TextBox 10"/>
          <p:cNvSpPr txBox="1"/>
          <p:nvPr/>
        </p:nvSpPr>
        <p:spPr>
          <a:xfrm>
            <a:off x="1028700" y="866775"/>
            <a:ext cx="8115300" cy="2000886"/>
          </a:xfrm>
          <a:prstGeom prst="rect">
            <a:avLst/>
          </a:prstGeom>
        </p:spPr>
        <p:txBody>
          <a:bodyPr lIns="0" tIns="0" rIns="0" bIns="0" rtlCol="0" anchor="t">
            <a:spAutoFit/>
          </a:bodyPr>
          <a:lstStyle/>
          <a:p>
            <a:pPr algn="l">
              <a:lnSpc>
                <a:spcPts val="7839"/>
              </a:lnSpc>
              <a:spcBef>
                <a:spcPct val="0"/>
              </a:spcBef>
            </a:pPr>
            <a:r>
              <a:rPr lang="en-US" sz="5599">
                <a:solidFill>
                  <a:srgbClr val="FFFFFF"/>
                </a:solidFill>
                <a:latin typeface="Poppins"/>
                <a:ea typeface="Poppins"/>
                <a:cs typeface="Poppins"/>
                <a:sym typeface="Poppins"/>
              </a:rPr>
              <a:t>Progression Opportunities</a:t>
            </a:r>
          </a:p>
        </p:txBody>
      </p:sp>
      <p:sp>
        <p:nvSpPr>
          <p:cNvPr id="11" name="TextBox 11"/>
          <p:cNvSpPr txBox="1"/>
          <p:nvPr/>
        </p:nvSpPr>
        <p:spPr>
          <a:xfrm>
            <a:off x="1028700" y="4726064"/>
            <a:ext cx="4057650" cy="566420"/>
          </a:xfrm>
          <a:prstGeom prst="rect">
            <a:avLst/>
          </a:prstGeom>
        </p:spPr>
        <p:txBody>
          <a:bodyPr lIns="0" tIns="0" rIns="0" bIns="0" rtlCol="0" anchor="t">
            <a:spAutoFit/>
          </a:bodyPr>
          <a:lstStyle/>
          <a:p>
            <a:pPr algn="l">
              <a:lnSpc>
                <a:spcPts val="4480"/>
              </a:lnSpc>
              <a:spcBef>
                <a:spcPct val="0"/>
              </a:spcBef>
            </a:pPr>
            <a:r>
              <a:rPr lang="en-US" sz="3200">
                <a:solidFill>
                  <a:srgbClr val="FFFFFF"/>
                </a:solidFill>
                <a:latin typeface="Poppins"/>
                <a:ea typeface="Poppins"/>
                <a:cs typeface="Poppins"/>
                <a:sym typeface="Poppins"/>
              </a:rPr>
              <a:t>Level 4</a:t>
            </a:r>
          </a:p>
        </p:txBody>
      </p:sp>
      <p:sp>
        <p:nvSpPr>
          <p:cNvPr id="12" name="TextBox 12"/>
          <p:cNvSpPr txBox="1"/>
          <p:nvPr/>
        </p:nvSpPr>
        <p:spPr>
          <a:xfrm>
            <a:off x="7048813" y="4726064"/>
            <a:ext cx="4057650" cy="566420"/>
          </a:xfrm>
          <a:prstGeom prst="rect">
            <a:avLst/>
          </a:prstGeom>
        </p:spPr>
        <p:txBody>
          <a:bodyPr lIns="0" tIns="0" rIns="0" bIns="0" rtlCol="0" anchor="t">
            <a:spAutoFit/>
          </a:bodyPr>
          <a:lstStyle/>
          <a:p>
            <a:pPr algn="l">
              <a:lnSpc>
                <a:spcPts val="4480"/>
              </a:lnSpc>
              <a:spcBef>
                <a:spcPct val="0"/>
              </a:spcBef>
            </a:pPr>
            <a:r>
              <a:rPr lang="en-US" sz="3200">
                <a:solidFill>
                  <a:srgbClr val="FFFFFF"/>
                </a:solidFill>
                <a:latin typeface="Poppins"/>
                <a:ea typeface="Poppins"/>
                <a:cs typeface="Poppins"/>
                <a:sym typeface="Poppins"/>
              </a:rPr>
              <a:t>Level 5</a:t>
            </a:r>
          </a:p>
        </p:txBody>
      </p:sp>
      <p:sp>
        <p:nvSpPr>
          <p:cNvPr id="13" name="TextBox 13"/>
          <p:cNvSpPr txBox="1"/>
          <p:nvPr/>
        </p:nvSpPr>
        <p:spPr>
          <a:xfrm>
            <a:off x="13068927" y="4726064"/>
            <a:ext cx="4057650" cy="566420"/>
          </a:xfrm>
          <a:prstGeom prst="rect">
            <a:avLst/>
          </a:prstGeom>
        </p:spPr>
        <p:txBody>
          <a:bodyPr lIns="0" tIns="0" rIns="0" bIns="0" rtlCol="0" anchor="t">
            <a:spAutoFit/>
          </a:bodyPr>
          <a:lstStyle/>
          <a:p>
            <a:pPr algn="l">
              <a:lnSpc>
                <a:spcPts val="4480"/>
              </a:lnSpc>
              <a:spcBef>
                <a:spcPct val="0"/>
              </a:spcBef>
            </a:pPr>
            <a:r>
              <a:rPr lang="en-US" sz="3200">
                <a:solidFill>
                  <a:srgbClr val="FFFFFF"/>
                </a:solidFill>
                <a:latin typeface="Poppins"/>
                <a:ea typeface="Poppins"/>
                <a:cs typeface="Poppins"/>
                <a:sym typeface="Poppins"/>
              </a:rPr>
              <a:t>Level 6</a:t>
            </a:r>
          </a:p>
        </p:txBody>
      </p:sp>
      <p:sp>
        <p:nvSpPr>
          <p:cNvPr id="14" name="TextBox 14"/>
          <p:cNvSpPr txBox="1"/>
          <p:nvPr/>
        </p:nvSpPr>
        <p:spPr>
          <a:xfrm>
            <a:off x="1028700" y="5434695"/>
            <a:ext cx="4190373" cy="325755"/>
          </a:xfrm>
          <a:prstGeom prst="rect">
            <a:avLst/>
          </a:prstGeom>
        </p:spPr>
        <p:txBody>
          <a:bodyPr lIns="0" tIns="0" rIns="0" bIns="0" rtlCol="0" anchor="t">
            <a:spAutoFit/>
          </a:bodyPr>
          <a:lstStyle/>
          <a:p>
            <a:pPr algn="l">
              <a:lnSpc>
                <a:spcPts val="2519"/>
              </a:lnSpc>
              <a:spcBef>
                <a:spcPct val="0"/>
              </a:spcBef>
            </a:pPr>
            <a:r>
              <a:rPr lang="en-US" sz="1799" b="1">
                <a:solidFill>
                  <a:srgbClr val="FFFFFF"/>
                </a:solidFill>
                <a:latin typeface="Poppins Bold"/>
                <a:ea typeface="Poppins Bold"/>
                <a:cs typeface="Poppins Bold"/>
                <a:sym typeface="Poppins Bold"/>
              </a:rPr>
              <a:t>&gt;&gt;&gt;</a:t>
            </a:r>
            <a:r>
              <a:rPr lang="en-US" sz="1799">
                <a:solidFill>
                  <a:srgbClr val="FFFFFF"/>
                </a:solidFill>
                <a:latin typeface="Poppins"/>
                <a:ea typeface="Poppins"/>
                <a:cs typeface="Poppins"/>
                <a:sym typeface="Poppins"/>
              </a:rPr>
              <a:t> HNC Applied Computing</a:t>
            </a:r>
          </a:p>
        </p:txBody>
      </p:sp>
      <p:sp>
        <p:nvSpPr>
          <p:cNvPr id="15" name="TextBox 15"/>
          <p:cNvSpPr txBox="1"/>
          <p:nvPr/>
        </p:nvSpPr>
        <p:spPr>
          <a:xfrm>
            <a:off x="1028700" y="8843010"/>
            <a:ext cx="4057650" cy="375285"/>
          </a:xfrm>
          <a:prstGeom prst="rect">
            <a:avLst/>
          </a:prstGeom>
        </p:spPr>
        <p:txBody>
          <a:bodyPr lIns="0" tIns="0" rIns="0" bIns="0" rtlCol="0" anchor="t">
            <a:spAutoFit/>
          </a:bodyPr>
          <a:lstStyle>
            <a:defPPr>
              <a:defRPr lang="en-US"/>
            </a:defPPr>
            <a:lvl1pPr>
              <a:lnSpc>
                <a:spcPts val="2940"/>
              </a:lnSpc>
              <a:spcBef>
                <a:spcPct val="0"/>
              </a:spcBef>
              <a:defRPr sz="2100">
                <a:solidFill>
                  <a:srgbClr val="FFFFFF"/>
                </a:solidFill>
                <a:latin typeface="Poppins"/>
                <a:ea typeface="Poppins"/>
                <a:cs typeface="Poppins"/>
              </a:defRPr>
            </a:lvl1pPr>
          </a:lstStyle>
          <a:p>
            <a:r>
              <a:rPr lang="en-US" dirty="0">
                <a:sym typeface="Poppins"/>
              </a:rPr>
              <a:t>https://www.nptcgroup.ac.uk</a:t>
            </a:r>
            <a:endParaRPr lang="en-US" dirty="0">
              <a:sym typeface="Poppins"/>
              <a:hlinkClick r:id="rId3" tooltip="https://www.nptcgroup.ac.uk"/>
            </a:endParaRPr>
          </a:p>
        </p:txBody>
      </p:sp>
      <p:sp>
        <p:nvSpPr>
          <p:cNvPr id="16" name="TextBox 16"/>
          <p:cNvSpPr txBox="1"/>
          <p:nvPr/>
        </p:nvSpPr>
        <p:spPr>
          <a:xfrm>
            <a:off x="7048813" y="5434695"/>
            <a:ext cx="4190373" cy="325755"/>
          </a:xfrm>
          <a:prstGeom prst="rect">
            <a:avLst/>
          </a:prstGeom>
        </p:spPr>
        <p:txBody>
          <a:bodyPr lIns="0" tIns="0" rIns="0" bIns="0" rtlCol="0" anchor="t">
            <a:spAutoFit/>
          </a:bodyPr>
          <a:lstStyle/>
          <a:p>
            <a:pPr algn="l">
              <a:lnSpc>
                <a:spcPts val="2519"/>
              </a:lnSpc>
              <a:spcBef>
                <a:spcPct val="0"/>
              </a:spcBef>
            </a:pPr>
            <a:r>
              <a:rPr lang="en-US" sz="1799" b="1">
                <a:solidFill>
                  <a:srgbClr val="FFFFFF"/>
                </a:solidFill>
                <a:latin typeface="Poppins Bold"/>
                <a:ea typeface="Poppins Bold"/>
                <a:cs typeface="Poppins Bold"/>
                <a:sym typeface="Poppins Bold"/>
              </a:rPr>
              <a:t>&gt;&gt;&gt;</a:t>
            </a:r>
            <a:r>
              <a:rPr lang="en-US" sz="1799">
                <a:solidFill>
                  <a:srgbClr val="FFFFFF"/>
                </a:solidFill>
                <a:latin typeface="Poppins"/>
                <a:ea typeface="Poppins"/>
                <a:cs typeface="Poppins"/>
                <a:sym typeface="Poppins"/>
              </a:rPr>
              <a:t> HND Applied Computing</a:t>
            </a:r>
          </a:p>
        </p:txBody>
      </p:sp>
      <p:sp>
        <p:nvSpPr>
          <p:cNvPr id="17" name="TextBox 17"/>
          <p:cNvSpPr txBox="1"/>
          <p:nvPr/>
        </p:nvSpPr>
        <p:spPr>
          <a:xfrm>
            <a:off x="13068927" y="5434695"/>
            <a:ext cx="4190373" cy="325755"/>
          </a:xfrm>
          <a:prstGeom prst="rect">
            <a:avLst/>
          </a:prstGeom>
        </p:spPr>
        <p:txBody>
          <a:bodyPr lIns="0" tIns="0" rIns="0" bIns="0" rtlCol="0" anchor="t">
            <a:spAutoFit/>
          </a:bodyPr>
          <a:lstStyle/>
          <a:p>
            <a:pPr algn="l">
              <a:lnSpc>
                <a:spcPts val="2519"/>
              </a:lnSpc>
              <a:spcBef>
                <a:spcPct val="0"/>
              </a:spcBef>
            </a:pPr>
            <a:r>
              <a:rPr lang="en-US" sz="1799" b="1">
                <a:solidFill>
                  <a:srgbClr val="FFFFFF"/>
                </a:solidFill>
                <a:latin typeface="Poppins Bold"/>
                <a:ea typeface="Poppins Bold"/>
                <a:cs typeface="Poppins Bold"/>
                <a:sym typeface="Poppins Bold"/>
              </a:rPr>
              <a:t>&gt;&gt;&gt;</a:t>
            </a:r>
            <a:r>
              <a:rPr lang="en-US" sz="1799">
                <a:solidFill>
                  <a:srgbClr val="FFFFFF"/>
                </a:solidFill>
                <a:latin typeface="Poppins"/>
                <a:ea typeface="Poppins"/>
                <a:cs typeface="Poppins"/>
                <a:sym typeface="Poppins"/>
              </a:rPr>
              <a:t> BSc (Hons) Applied Computing</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12026"/>
        </a:solidFill>
        <a:effectLst/>
      </p:bgPr>
    </p:bg>
    <p:spTree>
      <p:nvGrpSpPr>
        <p:cNvPr id="1" name=""/>
        <p:cNvGrpSpPr/>
        <p:nvPr/>
      </p:nvGrpSpPr>
      <p:grpSpPr>
        <a:xfrm>
          <a:off x="0" y="0"/>
          <a:ext cx="0" cy="0"/>
          <a:chOff x="0" y="0"/>
          <a:chExt cx="0" cy="0"/>
        </a:xfrm>
      </p:grpSpPr>
      <p:grpSp>
        <p:nvGrpSpPr>
          <p:cNvPr id="2" name="Group 2"/>
          <p:cNvGrpSpPr/>
          <p:nvPr/>
        </p:nvGrpSpPr>
        <p:grpSpPr>
          <a:xfrm>
            <a:off x="4511019" y="-128588"/>
            <a:ext cx="14664510" cy="2314575"/>
            <a:chOff x="0" y="0"/>
            <a:chExt cx="3862258" cy="609600"/>
          </a:xfrm>
        </p:grpSpPr>
        <p:sp>
          <p:nvSpPr>
            <p:cNvPr id="3" name="Freeform 3"/>
            <p:cNvSpPr/>
            <p:nvPr/>
          </p:nvSpPr>
          <p:spPr>
            <a:xfrm>
              <a:off x="0" y="0"/>
              <a:ext cx="3862258" cy="609600"/>
            </a:xfrm>
            <a:custGeom>
              <a:avLst/>
              <a:gdLst/>
              <a:ahLst/>
              <a:cxnLst/>
              <a:rect l="l" t="t" r="r" b="b"/>
              <a:pathLst>
                <a:path w="3862258" h="609600">
                  <a:moveTo>
                    <a:pt x="203200" y="0"/>
                  </a:moveTo>
                  <a:lnTo>
                    <a:pt x="3862258" y="0"/>
                  </a:lnTo>
                  <a:lnTo>
                    <a:pt x="3659058" y="609600"/>
                  </a:lnTo>
                  <a:lnTo>
                    <a:pt x="0" y="609600"/>
                  </a:lnTo>
                  <a:lnTo>
                    <a:pt x="203200" y="0"/>
                  </a:lnTo>
                  <a:close/>
                </a:path>
              </a:pathLst>
            </a:custGeom>
            <a:solidFill>
              <a:srgbClr val="3A3942"/>
            </a:solidFill>
          </p:spPr>
          <p:txBody>
            <a:bodyPr/>
            <a:lstStyle/>
            <a:p>
              <a:endParaRPr lang="en-GB"/>
            </a:p>
          </p:txBody>
        </p:sp>
        <p:sp>
          <p:nvSpPr>
            <p:cNvPr id="4" name="TextBox 4"/>
            <p:cNvSpPr txBox="1"/>
            <p:nvPr/>
          </p:nvSpPr>
          <p:spPr>
            <a:xfrm>
              <a:off x="101600" y="-57150"/>
              <a:ext cx="3659058" cy="666750"/>
            </a:xfrm>
            <a:prstGeom prst="rect">
              <a:avLst/>
            </a:prstGeom>
          </p:spPr>
          <p:txBody>
            <a:bodyPr lIns="50800" tIns="50800" rIns="50800" bIns="50800" rtlCol="0" anchor="ctr"/>
            <a:lstStyle/>
            <a:p>
              <a:pPr algn="ctr">
                <a:lnSpc>
                  <a:spcPts val="2519"/>
                </a:lnSpc>
              </a:pPr>
              <a:endParaRPr/>
            </a:p>
          </p:txBody>
        </p:sp>
      </p:grpSp>
      <p:grpSp>
        <p:nvGrpSpPr>
          <p:cNvPr id="5" name="Group 5"/>
          <p:cNvGrpSpPr/>
          <p:nvPr/>
        </p:nvGrpSpPr>
        <p:grpSpPr>
          <a:xfrm>
            <a:off x="-8661036" y="-128588"/>
            <a:ext cx="13987881" cy="2314575"/>
            <a:chOff x="0" y="0"/>
            <a:chExt cx="3684051" cy="609600"/>
          </a:xfrm>
        </p:grpSpPr>
        <p:sp>
          <p:nvSpPr>
            <p:cNvPr id="6" name="Freeform 6"/>
            <p:cNvSpPr/>
            <p:nvPr/>
          </p:nvSpPr>
          <p:spPr>
            <a:xfrm>
              <a:off x="0" y="0"/>
              <a:ext cx="3684051" cy="609600"/>
            </a:xfrm>
            <a:custGeom>
              <a:avLst/>
              <a:gdLst/>
              <a:ahLst/>
              <a:cxnLst/>
              <a:rect l="l" t="t" r="r" b="b"/>
              <a:pathLst>
                <a:path w="3684051" h="609600">
                  <a:moveTo>
                    <a:pt x="203200" y="0"/>
                  </a:moveTo>
                  <a:lnTo>
                    <a:pt x="3684051" y="0"/>
                  </a:lnTo>
                  <a:lnTo>
                    <a:pt x="3480851" y="609600"/>
                  </a:lnTo>
                  <a:lnTo>
                    <a:pt x="0" y="609600"/>
                  </a:lnTo>
                  <a:lnTo>
                    <a:pt x="203200" y="0"/>
                  </a:lnTo>
                  <a:close/>
                </a:path>
              </a:pathLst>
            </a:custGeom>
            <a:solidFill>
              <a:srgbClr val="212026">
                <a:alpha val="11765"/>
              </a:srgbClr>
            </a:solidFill>
          </p:spPr>
          <p:txBody>
            <a:bodyPr/>
            <a:lstStyle/>
            <a:p>
              <a:endParaRPr lang="en-GB"/>
            </a:p>
          </p:txBody>
        </p:sp>
        <p:sp>
          <p:nvSpPr>
            <p:cNvPr id="7" name="TextBox 7"/>
            <p:cNvSpPr txBox="1"/>
            <p:nvPr/>
          </p:nvSpPr>
          <p:spPr>
            <a:xfrm>
              <a:off x="101600" y="-57150"/>
              <a:ext cx="3480851" cy="666750"/>
            </a:xfrm>
            <a:prstGeom prst="rect">
              <a:avLst/>
            </a:prstGeom>
          </p:spPr>
          <p:txBody>
            <a:bodyPr lIns="50800" tIns="50800" rIns="50800" bIns="50800" rtlCol="0" anchor="ctr"/>
            <a:lstStyle/>
            <a:p>
              <a:pPr algn="ctr">
                <a:lnSpc>
                  <a:spcPts val="2519"/>
                </a:lnSpc>
              </a:pPr>
              <a:endParaRPr/>
            </a:p>
          </p:txBody>
        </p:sp>
      </p:grpSp>
      <p:grpSp>
        <p:nvGrpSpPr>
          <p:cNvPr id="8" name="Group 8"/>
          <p:cNvGrpSpPr/>
          <p:nvPr/>
        </p:nvGrpSpPr>
        <p:grpSpPr>
          <a:xfrm>
            <a:off x="-8704597" y="-128588"/>
            <a:ext cx="13987881" cy="2314575"/>
            <a:chOff x="0" y="0"/>
            <a:chExt cx="3684051" cy="609600"/>
          </a:xfrm>
        </p:grpSpPr>
        <p:sp>
          <p:nvSpPr>
            <p:cNvPr id="9" name="Freeform 9"/>
            <p:cNvSpPr/>
            <p:nvPr/>
          </p:nvSpPr>
          <p:spPr>
            <a:xfrm>
              <a:off x="0" y="0"/>
              <a:ext cx="3684051" cy="609600"/>
            </a:xfrm>
            <a:custGeom>
              <a:avLst/>
              <a:gdLst/>
              <a:ahLst/>
              <a:cxnLst/>
              <a:rect l="l" t="t" r="r" b="b"/>
              <a:pathLst>
                <a:path w="3684051" h="609600">
                  <a:moveTo>
                    <a:pt x="203200" y="0"/>
                  </a:moveTo>
                  <a:lnTo>
                    <a:pt x="3684051" y="0"/>
                  </a:lnTo>
                  <a:lnTo>
                    <a:pt x="3480851" y="609600"/>
                  </a:lnTo>
                  <a:lnTo>
                    <a:pt x="0" y="609600"/>
                  </a:lnTo>
                  <a:lnTo>
                    <a:pt x="203200" y="0"/>
                  </a:lnTo>
                  <a:close/>
                </a:path>
              </a:pathLst>
            </a:custGeom>
            <a:solidFill>
              <a:srgbClr val="EC1D51"/>
            </a:solidFill>
          </p:spPr>
          <p:txBody>
            <a:bodyPr/>
            <a:lstStyle/>
            <a:p>
              <a:endParaRPr lang="en-GB"/>
            </a:p>
          </p:txBody>
        </p:sp>
        <p:sp>
          <p:nvSpPr>
            <p:cNvPr id="10" name="TextBox 10"/>
            <p:cNvSpPr txBox="1"/>
            <p:nvPr/>
          </p:nvSpPr>
          <p:spPr>
            <a:xfrm>
              <a:off x="101600" y="-57150"/>
              <a:ext cx="3480851" cy="666750"/>
            </a:xfrm>
            <a:prstGeom prst="rect">
              <a:avLst/>
            </a:prstGeom>
          </p:spPr>
          <p:txBody>
            <a:bodyPr lIns="50800" tIns="50800" rIns="50800" bIns="50800" rtlCol="0" anchor="ctr"/>
            <a:lstStyle/>
            <a:p>
              <a:pPr algn="ctr">
                <a:lnSpc>
                  <a:spcPts val="2519"/>
                </a:lnSpc>
              </a:pPr>
              <a:endParaRPr/>
            </a:p>
          </p:txBody>
        </p:sp>
      </p:grpSp>
      <p:sp>
        <p:nvSpPr>
          <p:cNvPr id="11" name="TextBox 11"/>
          <p:cNvSpPr txBox="1"/>
          <p:nvPr/>
        </p:nvSpPr>
        <p:spPr>
          <a:xfrm>
            <a:off x="1028700" y="2582227"/>
            <a:ext cx="16230600" cy="1351280"/>
          </a:xfrm>
          <a:prstGeom prst="rect">
            <a:avLst/>
          </a:prstGeom>
        </p:spPr>
        <p:txBody>
          <a:bodyPr lIns="0" tIns="0" rIns="0" bIns="0" rtlCol="0" anchor="t">
            <a:spAutoFit/>
          </a:bodyPr>
          <a:lstStyle/>
          <a:p>
            <a:pPr algn="l">
              <a:lnSpc>
                <a:spcPts val="3359"/>
              </a:lnSpc>
            </a:pPr>
            <a:r>
              <a:rPr lang="en-US" sz="2399" b="1">
                <a:solidFill>
                  <a:srgbClr val="FFFFFF"/>
                </a:solidFill>
                <a:latin typeface="Poppins Bold"/>
                <a:ea typeface="Poppins Bold"/>
                <a:cs typeface="Poppins Bold"/>
                <a:sym typeface="Poppins Bold"/>
              </a:rPr>
              <a:t>Course Description</a:t>
            </a:r>
          </a:p>
          <a:p>
            <a:pPr algn="l">
              <a:lnSpc>
                <a:spcPts val="1199"/>
              </a:lnSpc>
            </a:pPr>
            <a:endParaRPr lang="en-US" sz="2399" b="1">
              <a:solidFill>
                <a:srgbClr val="FFFFFF"/>
              </a:solidFill>
              <a:latin typeface="Poppins Bold"/>
              <a:ea typeface="Poppins Bold"/>
              <a:cs typeface="Poppins Bold"/>
              <a:sym typeface="Poppins Bold"/>
            </a:endParaRPr>
          </a:p>
          <a:p>
            <a:pPr algn="l">
              <a:lnSpc>
                <a:spcPts val="3079"/>
              </a:lnSpc>
              <a:spcBef>
                <a:spcPct val="0"/>
              </a:spcBef>
            </a:pPr>
            <a:r>
              <a:rPr lang="en-US" sz="2199" b="1">
                <a:solidFill>
                  <a:srgbClr val="EC1D51"/>
                </a:solidFill>
                <a:latin typeface="Poppins Bold"/>
                <a:ea typeface="Poppins Bold"/>
                <a:cs typeface="Poppins Bold"/>
                <a:sym typeface="Poppins Bold"/>
              </a:rPr>
              <a:t>&gt;&gt;&gt;</a:t>
            </a:r>
            <a:r>
              <a:rPr lang="en-US" sz="2199">
                <a:solidFill>
                  <a:srgbClr val="EC1D51"/>
                </a:solidFill>
                <a:latin typeface="Poppins"/>
                <a:ea typeface="Poppins"/>
                <a:cs typeface="Poppins"/>
                <a:sym typeface="Poppins"/>
              </a:rPr>
              <a:t> </a:t>
            </a:r>
            <a:r>
              <a:rPr lang="en-US" sz="2199">
                <a:solidFill>
                  <a:srgbClr val="FFFFFF"/>
                </a:solidFill>
                <a:latin typeface="Poppins"/>
                <a:ea typeface="Poppins"/>
                <a:cs typeface="Poppins"/>
                <a:sym typeface="Poppins"/>
              </a:rPr>
              <a:t>This is a 1-year, full-time course enabling learners to develop their understanding and practical skills through looking at how ICT is used in industry and commerce. </a:t>
            </a:r>
          </a:p>
        </p:txBody>
      </p:sp>
      <p:sp>
        <p:nvSpPr>
          <p:cNvPr id="12" name="TextBox 12"/>
          <p:cNvSpPr txBox="1"/>
          <p:nvPr/>
        </p:nvSpPr>
        <p:spPr>
          <a:xfrm>
            <a:off x="705916" y="509270"/>
            <a:ext cx="3063651" cy="1010286"/>
          </a:xfrm>
          <a:prstGeom prst="rect">
            <a:avLst/>
          </a:prstGeom>
        </p:spPr>
        <p:txBody>
          <a:bodyPr lIns="0" tIns="0" rIns="0" bIns="0" rtlCol="0" anchor="t">
            <a:spAutoFit/>
          </a:bodyPr>
          <a:lstStyle/>
          <a:p>
            <a:pPr algn="ctr">
              <a:lnSpc>
                <a:spcPts val="7839"/>
              </a:lnSpc>
              <a:spcBef>
                <a:spcPct val="0"/>
              </a:spcBef>
            </a:pPr>
            <a:r>
              <a:rPr lang="en-US" sz="5599" b="1">
                <a:solidFill>
                  <a:srgbClr val="FFFFFF"/>
                </a:solidFill>
                <a:latin typeface="Poppins Bold"/>
                <a:ea typeface="Poppins Bold"/>
                <a:cs typeface="Poppins Bold"/>
                <a:sym typeface="Poppins Bold"/>
              </a:rPr>
              <a:t>Level 1</a:t>
            </a:r>
          </a:p>
        </p:txBody>
      </p:sp>
      <p:sp>
        <p:nvSpPr>
          <p:cNvPr id="13" name="TextBox 13"/>
          <p:cNvSpPr txBox="1"/>
          <p:nvPr/>
        </p:nvSpPr>
        <p:spPr>
          <a:xfrm>
            <a:off x="5326846" y="509270"/>
            <a:ext cx="12516833" cy="1010286"/>
          </a:xfrm>
          <a:prstGeom prst="rect">
            <a:avLst/>
          </a:prstGeom>
        </p:spPr>
        <p:txBody>
          <a:bodyPr lIns="0" tIns="0" rIns="0" bIns="0" rtlCol="0" anchor="t">
            <a:spAutoFit/>
          </a:bodyPr>
          <a:lstStyle/>
          <a:p>
            <a:pPr algn="ctr">
              <a:lnSpc>
                <a:spcPts val="7839"/>
              </a:lnSpc>
              <a:spcBef>
                <a:spcPct val="0"/>
              </a:spcBef>
            </a:pPr>
            <a:r>
              <a:rPr lang="en-US" sz="5599">
                <a:solidFill>
                  <a:srgbClr val="FFFFFF"/>
                </a:solidFill>
                <a:latin typeface="Poppins"/>
                <a:ea typeface="Poppins"/>
                <a:cs typeface="Poppins"/>
                <a:sym typeface="Poppins"/>
              </a:rPr>
              <a:t>Information Technology</a:t>
            </a:r>
          </a:p>
        </p:txBody>
      </p:sp>
      <p:sp>
        <p:nvSpPr>
          <p:cNvPr id="14" name="TextBox 14"/>
          <p:cNvSpPr txBox="1"/>
          <p:nvPr/>
        </p:nvSpPr>
        <p:spPr>
          <a:xfrm>
            <a:off x="1028700" y="4752816"/>
            <a:ext cx="8115300" cy="2344420"/>
          </a:xfrm>
          <a:prstGeom prst="rect">
            <a:avLst/>
          </a:prstGeom>
        </p:spPr>
        <p:txBody>
          <a:bodyPr lIns="0" tIns="0" rIns="0" bIns="0" rtlCol="0" anchor="t">
            <a:spAutoFit/>
          </a:bodyPr>
          <a:lstStyle/>
          <a:p>
            <a:pPr algn="l">
              <a:lnSpc>
                <a:spcPts val="3079"/>
              </a:lnSpc>
            </a:pPr>
            <a:r>
              <a:rPr lang="en-US" sz="2199" b="1">
                <a:solidFill>
                  <a:srgbClr val="FFFFFF"/>
                </a:solidFill>
                <a:latin typeface="Poppins Bold"/>
                <a:ea typeface="Poppins Bold"/>
                <a:cs typeface="Poppins Bold"/>
                <a:sym typeface="Poppins Bold"/>
              </a:rPr>
              <a:t>Semester One</a:t>
            </a:r>
          </a:p>
          <a:p>
            <a:pPr algn="l">
              <a:lnSpc>
                <a:spcPts val="3079"/>
              </a:lnSpc>
            </a:pPr>
            <a:r>
              <a:rPr lang="en-US" sz="2199" b="1">
                <a:solidFill>
                  <a:srgbClr val="EC1D51"/>
                </a:solidFill>
                <a:latin typeface="Poppins Bold"/>
                <a:ea typeface="Poppins Bold"/>
                <a:cs typeface="Poppins Bold"/>
                <a:sym typeface="Poppins Bold"/>
              </a:rPr>
              <a:t>&gt;&gt;&gt;</a:t>
            </a:r>
            <a:r>
              <a:rPr lang="en-US" sz="2199">
                <a:solidFill>
                  <a:srgbClr val="FFFFFF"/>
                </a:solidFill>
                <a:latin typeface="Poppins"/>
                <a:ea typeface="Poppins"/>
                <a:cs typeface="Poppins"/>
                <a:sym typeface="Poppins"/>
              </a:rPr>
              <a:t> Being Organised</a:t>
            </a:r>
          </a:p>
          <a:p>
            <a:pPr algn="l">
              <a:lnSpc>
                <a:spcPts val="3079"/>
              </a:lnSpc>
            </a:pPr>
            <a:r>
              <a:rPr lang="en-US" sz="2199" b="1">
                <a:solidFill>
                  <a:srgbClr val="EC1D51"/>
                </a:solidFill>
                <a:latin typeface="Poppins Bold"/>
                <a:ea typeface="Poppins Bold"/>
                <a:cs typeface="Poppins Bold"/>
                <a:sym typeface="Poppins Bold"/>
              </a:rPr>
              <a:t>&gt;&gt;&gt;</a:t>
            </a:r>
            <a:r>
              <a:rPr lang="en-US" sz="2199">
                <a:solidFill>
                  <a:srgbClr val="FFFFFF"/>
                </a:solidFill>
                <a:latin typeface="Poppins"/>
                <a:ea typeface="Poppins"/>
                <a:cs typeface="Poppins"/>
                <a:sym typeface="Poppins"/>
              </a:rPr>
              <a:t> Developing a Personal Progression Plan </a:t>
            </a:r>
          </a:p>
          <a:p>
            <a:pPr algn="l">
              <a:lnSpc>
                <a:spcPts val="3079"/>
              </a:lnSpc>
            </a:pPr>
            <a:r>
              <a:rPr lang="en-US" sz="2199" b="1">
                <a:solidFill>
                  <a:srgbClr val="EC1D51"/>
                </a:solidFill>
                <a:latin typeface="Poppins Bold"/>
                <a:ea typeface="Poppins Bold"/>
                <a:cs typeface="Poppins Bold"/>
                <a:sym typeface="Poppins Bold"/>
              </a:rPr>
              <a:t>&gt;&gt;&gt;</a:t>
            </a:r>
            <a:r>
              <a:rPr lang="en-US" sz="2199">
                <a:solidFill>
                  <a:srgbClr val="FFFFFF"/>
                </a:solidFill>
                <a:latin typeface="Poppins"/>
                <a:ea typeface="Poppins"/>
                <a:cs typeface="Poppins"/>
                <a:sym typeface="Poppins"/>
              </a:rPr>
              <a:t> Using Digital Communication Technologies</a:t>
            </a:r>
          </a:p>
          <a:p>
            <a:pPr algn="l">
              <a:lnSpc>
                <a:spcPts val="3079"/>
              </a:lnSpc>
            </a:pPr>
            <a:r>
              <a:rPr lang="en-US" sz="2199" b="1">
                <a:solidFill>
                  <a:srgbClr val="EC1D51"/>
                </a:solidFill>
                <a:latin typeface="Poppins Bold"/>
                <a:ea typeface="Poppins Bold"/>
                <a:cs typeface="Poppins Bold"/>
                <a:sym typeface="Poppins Bold"/>
              </a:rPr>
              <a:t>&gt;&gt;&gt;</a:t>
            </a:r>
            <a:r>
              <a:rPr lang="en-US" sz="2199">
                <a:solidFill>
                  <a:srgbClr val="FFFFFF"/>
                </a:solidFill>
                <a:latin typeface="Poppins"/>
                <a:ea typeface="Poppins"/>
                <a:cs typeface="Poppins"/>
                <a:sym typeface="Poppins"/>
              </a:rPr>
              <a:t> Creating a Spreadsheet to Solve Problems</a:t>
            </a:r>
          </a:p>
          <a:p>
            <a:pPr algn="l">
              <a:lnSpc>
                <a:spcPts val="3079"/>
              </a:lnSpc>
              <a:spcBef>
                <a:spcPct val="0"/>
              </a:spcBef>
            </a:pPr>
            <a:r>
              <a:rPr lang="en-US" sz="2199" b="1">
                <a:solidFill>
                  <a:srgbClr val="EC1D51"/>
                </a:solidFill>
                <a:latin typeface="Poppins Bold"/>
                <a:ea typeface="Poppins Bold"/>
                <a:cs typeface="Poppins Bold"/>
                <a:sym typeface="Poppins Bold"/>
              </a:rPr>
              <a:t>&gt;&gt;&gt;</a:t>
            </a:r>
            <a:r>
              <a:rPr lang="en-US" sz="2199">
                <a:solidFill>
                  <a:srgbClr val="FFFFFF"/>
                </a:solidFill>
                <a:latin typeface="Poppins"/>
                <a:ea typeface="Poppins"/>
                <a:cs typeface="Poppins"/>
                <a:sym typeface="Poppins"/>
              </a:rPr>
              <a:t> Creating a Computer Program</a:t>
            </a:r>
          </a:p>
        </p:txBody>
      </p:sp>
      <p:sp>
        <p:nvSpPr>
          <p:cNvPr id="15" name="TextBox 15"/>
          <p:cNvSpPr txBox="1"/>
          <p:nvPr/>
        </p:nvSpPr>
        <p:spPr>
          <a:xfrm>
            <a:off x="9144000" y="4752816"/>
            <a:ext cx="8115300" cy="2734945"/>
          </a:xfrm>
          <a:prstGeom prst="rect">
            <a:avLst/>
          </a:prstGeom>
        </p:spPr>
        <p:txBody>
          <a:bodyPr lIns="0" tIns="0" rIns="0" bIns="0" rtlCol="0" anchor="t">
            <a:spAutoFit/>
          </a:bodyPr>
          <a:lstStyle/>
          <a:p>
            <a:pPr algn="l">
              <a:lnSpc>
                <a:spcPts val="3079"/>
              </a:lnSpc>
            </a:pPr>
            <a:r>
              <a:rPr lang="en-US" sz="2199" b="1">
                <a:solidFill>
                  <a:srgbClr val="FFFFFF"/>
                </a:solidFill>
                <a:latin typeface="Poppins Bold"/>
                <a:ea typeface="Poppins Bold"/>
                <a:cs typeface="Poppins Bold"/>
                <a:sym typeface="Poppins Bold"/>
              </a:rPr>
              <a:t>Semester Two</a:t>
            </a:r>
          </a:p>
          <a:p>
            <a:pPr algn="l">
              <a:lnSpc>
                <a:spcPts val="3079"/>
              </a:lnSpc>
            </a:pPr>
            <a:r>
              <a:rPr lang="en-US" sz="2199" b="1">
                <a:solidFill>
                  <a:srgbClr val="EC1D51"/>
                </a:solidFill>
                <a:latin typeface="Poppins Bold"/>
                <a:ea typeface="Poppins Bold"/>
                <a:cs typeface="Poppins Bold"/>
                <a:sym typeface="Poppins Bold"/>
              </a:rPr>
              <a:t>&gt;&gt;&gt;</a:t>
            </a:r>
            <a:r>
              <a:rPr lang="en-US" sz="2199">
                <a:solidFill>
                  <a:srgbClr val="FFFFFF"/>
                </a:solidFill>
                <a:latin typeface="Poppins"/>
                <a:ea typeface="Poppins"/>
                <a:cs typeface="Poppins"/>
                <a:sym typeface="Poppins"/>
              </a:rPr>
              <a:t> Working with Others</a:t>
            </a:r>
          </a:p>
          <a:p>
            <a:pPr algn="l">
              <a:lnSpc>
                <a:spcPts val="3079"/>
              </a:lnSpc>
            </a:pPr>
            <a:r>
              <a:rPr lang="en-US" sz="2199" b="1">
                <a:solidFill>
                  <a:srgbClr val="EC1D51"/>
                </a:solidFill>
                <a:latin typeface="Poppins Bold"/>
                <a:ea typeface="Poppins Bold"/>
                <a:cs typeface="Poppins Bold"/>
                <a:sym typeface="Poppins Bold"/>
              </a:rPr>
              <a:t>&gt;&gt;&gt;</a:t>
            </a:r>
            <a:r>
              <a:rPr lang="en-US" sz="2199">
                <a:solidFill>
                  <a:srgbClr val="EC1D51"/>
                </a:solidFill>
                <a:latin typeface="Poppins"/>
                <a:ea typeface="Poppins"/>
                <a:cs typeface="Poppins"/>
                <a:sym typeface="Poppins"/>
              </a:rPr>
              <a:t> </a:t>
            </a:r>
            <a:r>
              <a:rPr lang="en-US" sz="2199">
                <a:solidFill>
                  <a:srgbClr val="FFFFFF"/>
                </a:solidFill>
                <a:latin typeface="Poppins"/>
                <a:ea typeface="Poppins"/>
                <a:cs typeface="Poppins"/>
                <a:sym typeface="Poppins"/>
              </a:rPr>
              <a:t>Researching a Topic</a:t>
            </a:r>
          </a:p>
          <a:p>
            <a:pPr algn="l">
              <a:lnSpc>
                <a:spcPts val="3079"/>
              </a:lnSpc>
            </a:pPr>
            <a:r>
              <a:rPr lang="en-US" sz="2199" b="1">
                <a:solidFill>
                  <a:srgbClr val="EC1D51"/>
                </a:solidFill>
                <a:latin typeface="Poppins Bold"/>
                <a:ea typeface="Poppins Bold"/>
                <a:cs typeface="Poppins Bold"/>
                <a:sym typeface="Poppins Bold"/>
              </a:rPr>
              <a:t>&gt;&gt;&gt;</a:t>
            </a:r>
            <a:r>
              <a:rPr lang="en-US" sz="2199">
                <a:solidFill>
                  <a:srgbClr val="FFFFFF"/>
                </a:solidFill>
                <a:latin typeface="Poppins"/>
                <a:ea typeface="Poppins"/>
                <a:cs typeface="Poppins"/>
                <a:sym typeface="Poppins"/>
              </a:rPr>
              <a:t> Solving Technical IT Problems</a:t>
            </a:r>
          </a:p>
          <a:p>
            <a:pPr algn="l">
              <a:lnSpc>
                <a:spcPts val="3079"/>
              </a:lnSpc>
            </a:pPr>
            <a:r>
              <a:rPr lang="en-US" sz="2199" b="1">
                <a:solidFill>
                  <a:srgbClr val="EC1D51"/>
                </a:solidFill>
                <a:latin typeface="Poppins Bold"/>
                <a:ea typeface="Poppins Bold"/>
                <a:cs typeface="Poppins Bold"/>
                <a:sym typeface="Poppins Bold"/>
              </a:rPr>
              <a:t>&gt;&gt;&gt;</a:t>
            </a:r>
            <a:r>
              <a:rPr lang="en-US" sz="2199">
                <a:solidFill>
                  <a:srgbClr val="FFFFFF"/>
                </a:solidFill>
                <a:latin typeface="Poppins"/>
                <a:ea typeface="Poppins"/>
                <a:cs typeface="Poppins"/>
                <a:sym typeface="Poppins"/>
              </a:rPr>
              <a:t> Creating a Website</a:t>
            </a:r>
          </a:p>
          <a:p>
            <a:pPr algn="l">
              <a:lnSpc>
                <a:spcPts val="3079"/>
              </a:lnSpc>
            </a:pPr>
            <a:r>
              <a:rPr lang="en-US" sz="2199" b="1">
                <a:solidFill>
                  <a:srgbClr val="EC1D51"/>
                </a:solidFill>
                <a:latin typeface="Poppins Bold"/>
                <a:ea typeface="Poppins Bold"/>
                <a:cs typeface="Poppins Bold"/>
                <a:sym typeface="Poppins Bold"/>
              </a:rPr>
              <a:t>&gt;&gt;&gt;</a:t>
            </a:r>
            <a:r>
              <a:rPr lang="en-US" sz="2199">
                <a:solidFill>
                  <a:srgbClr val="FFFFFF"/>
                </a:solidFill>
                <a:latin typeface="Poppins"/>
                <a:ea typeface="Poppins"/>
                <a:cs typeface="Poppins"/>
                <a:sym typeface="Poppins"/>
              </a:rPr>
              <a:t> Creating a Digital Animated Graphic</a:t>
            </a:r>
          </a:p>
          <a:p>
            <a:pPr algn="l">
              <a:lnSpc>
                <a:spcPts val="3079"/>
              </a:lnSpc>
              <a:spcBef>
                <a:spcPct val="0"/>
              </a:spcBef>
            </a:pPr>
            <a:r>
              <a:rPr lang="en-US" sz="2199" b="1">
                <a:solidFill>
                  <a:srgbClr val="EC1D51"/>
                </a:solidFill>
                <a:latin typeface="Poppins Bold"/>
                <a:ea typeface="Poppins Bold"/>
                <a:cs typeface="Poppins Bold"/>
                <a:sym typeface="Poppins Bold"/>
              </a:rPr>
              <a:t>&gt;&gt;&gt;</a:t>
            </a:r>
            <a:r>
              <a:rPr lang="en-US" sz="2199" b="1">
                <a:solidFill>
                  <a:srgbClr val="FFFFFF"/>
                </a:solidFill>
                <a:latin typeface="Poppins Bold"/>
                <a:ea typeface="Poppins Bold"/>
                <a:cs typeface="Poppins Bold"/>
                <a:sym typeface="Poppins Bold"/>
              </a:rPr>
              <a:t> </a:t>
            </a:r>
            <a:r>
              <a:rPr lang="en-US" sz="2199">
                <a:solidFill>
                  <a:srgbClr val="FFFFFF"/>
                </a:solidFill>
                <a:latin typeface="Poppins"/>
                <a:ea typeface="Poppins"/>
                <a:cs typeface="Poppins"/>
                <a:sym typeface="Poppins"/>
              </a:rPr>
              <a:t>UAL Game Design</a:t>
            </a:r>
          </a:p>
        </p:txBody>
      </p:sp>
      <p:sp>
        <p:nvSpPr>
          <p:cNvPr id="16" name="TextBox 16"/>
          <p:cNvSpPr txBox="1"/>
          <p:nvPr/>
        </p:nvSpPr>
        <p:spPr>
          <a:xfrm>
            <a:off x="1028700" y="8297545"/>
            <a:ext cx="16230600" cy="960755"/>
          </a:xfrm>
          <a:prstGeom prst="rect">
            <a:avLst/>
          </a:prstGeom>
        </p:spPr>
        <p:txBody>
          <a:bodyPr lIns="0" tIns="0" rIns="0" bIns="0" rtlCol="0" anchor="t">
            <a:spAutoFit/>
          </a:bodyPr>
          <a:lstStyle/>
          <a:p>
            <a:pPr algn="l">
              <a:lnSpc>
                <a:spcPts val="3359"/>
              </a:lnSpc>
            </a:pPr>
            <a:r>
              <a:rPr lang="en-US" sz="2399" b="1">
                <a:solidFill>
                  <a:srgbClr val="FFFFFF"/>
                </a:solidFill>
                <a:latin typeface="Poppins Bold"/>
                <a:ea typeface="Poppins Bold"/>
                <a:cs typeface="Poppins Bold"/>
                <a:sym typeface="Poppins Bold"/>
              </a:rPr>
              <a:t>Entry Requirements</a:t>
            </a:r>
          </a:p>
          <a:p>
            <a:pPr algn="l">
              <a:lnSpc>
                <a:spcPts val="1199"/>
              </a:lnSpc>
            </a:pPr>
            <a:endParaRPr lang="en-US" sz="2399" b="1">
              <a:solidFill>
                <a:srgbClr val="FFFFFF"/>
              </a:solidFill>
              <a:latin typeface="Poppins Bold"/>
              <a:ea typeface="Poppins Bold"/>
              <a:cs typeface="Poppins Bold"/>
              <a:sym typeface="Poppins Bold"/>
            </a:endParaRPr>
          </a:p>
          <a:p>
            <a:pPr algn="l">
              <a:lnSpc>
                <a:spcPts val="3079"/>
              </a:lnSpc>
              <a:spcBef>
                <a:spcPct val="0"/>
              </a:spcBef>
            </a:pPr>
            <a:r>
              <a:rPr lang="en-US" sz="2199" b="1">
                <a:solidFill>
                  <a:srgbClr val="EC1D51"/>
                </a:solidFill>
                <a:latin typeface="Poppins Bold"/>
                <a:ea typeface="Poppins Bold"/>
                <a:cs typeface="Poppins Bold"/>
                <a:sym typeface="Poppins Bold"/>
              </a:rPr>
              <a:t>&gt;&gt;&gt;</a:t>
            </a:r>
            <a:r>
              <a:rPr lang="en-US" sz="2199">
                <a:solidFill>
                  <a:srgbClr val="EC1D51"/>
                </a:solidFill>
                <a:latin typeface="Poppins"/>
                <a:ea typeface="Poppins"/>
                <a:cs typeface="Poppins"/>
                <a:sym typeface="Poppins"/>
              </a:rPr>
              <a:t> </a:t>
            </a:r>
            <a:r>
              <a:rPr lang="en-US" sz="2199">
                <a:solidFill>
                  <a:srgbClr val="FFFFFF"/>
                </a:solidFill>
                <a:latin typeface="Poppins"/>
                <a:ea typeface="Poppins"/>
                <a:cs typeface="Poppins"/>
                <a:sym typeface="Poppins"/>
              </a:rPr>
              <a:t>A minimum of 2 GCSEs at Grades E &amp; F</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12026"/>
        </a:solidFill>
        <a:effectLst/>
      </p:bgPr>
    </p:bg>
    <p:spTree>
      <p:nvGrpSpPr>
        <p:cNvPr id="1" name=""/>
        <p:cNvGrpSpPr/>
        <p:nvPr/>
      </p:nvGrpSpPr>
      <p:grpSpPr>
        <a:xfrm>
          <a:off x="0" y="0"/>
          <a:ext cx="0" cy="0"/>
          <a:chOff x="0" y="0"/>
          <a:chExt cx="0" cy="0"/>
        </a:xfrm>
      </p:grpSpPr>
      <p:grpSp>
        <p:nvGrpSpPr>
          <p:cNvPr id="2" name="Group 2"/>
          <p:cNvGrpSpPr/>
          <p:nvPr/>
        </p:nvGrpSpPr>
        <p:grpSpPr>
          <a:xfrm>
            <a:off x="4511019" y="-128588"/>
            <a:ext cx="14664510" cy="2314575"/>
            <a:chOff x="0" y="0"/>
            <a:chExt cx="3862258" cy="609600"/>
          </a:xfrm>
        </p:grpSpPr>
        <p:sp>
          <p:nvSpPr>
            <p:cNvPr id="3" name="Freeform 3"/>
            <p:cNvSpPr/>
            <p:nvPr/>
          </p:nvSpPr>
          <p:spPr>
            <a:xfrm>
              <a:off x="0" y="0"/>
              <a:ext cx="3862258" cy="609600"/>
            </a:xfrm>
            <a:custGeom>
              <a:avLst/>
              <a:gdLst/>
              <a:ahLst/>
              <a:cxnLst/>
              <a:rect l="l" t="t" r="r" b="b"/>
              <a:pathLst>
                <a:path w="3862258" h="609600">
                  <a:moveTo>
                    <a:pt x="203200" y="0"/>
                  </a:moveTo>
                  <a:lnTo>
                    <a:pt x="3862258" y="0"/>
                  </a:lnTo>
                  <a:lnTo>
                    <a:pt x="3659058" y="609600"/>
                  </a:lnTo>
                  <a:lnTo>
                    <a:pt x="0" y="609600"/>
                  </a:lnTo>
                  <a:lnTo>
                    <a:pt x="203200" y="0"/>
                  </a:lnTo>
                  <a:close/>
                </a:path>
              </a:pathLst>
            </a:custGeom>
            <a:solidFill>
              <a:srgbClr val="3A3942"/>
            </a:solidFill>
          </p:spPr>
          <p:txBody>
            <a:bodyPr/>
            <a:lstStyle/>
            <a:p>
              <a:endParaRPr lang="en-GB"/>
            </a:p>
          </p:txBody>
        </p:sp>
        <p:sp>
          <p:nvSpPr>
            <p:cNvPr id="4" name="TextBox 4"/>
            <p:cNvSpPr txBox="1"/>
            <p:nvPr/>
          </p:nvSpPr>
          <p:spPr>
            <a:xfrm>
              <a:off x="101600" y="-57150"/>
              <a:ext cx="3659058" cy="666750"/>
            </a:xfrm>
            <a:prstGeom prst="rect">
              <a:avLst/>
            </a:prstGeom>
          </p:spPr>
          <p:txBody>
            <a:bodyPr lIns="50800" tIns="50800" rIns="50800" bIns="50800" rtlCol="0" anchor="ctr"/>
            <a:lstStyle/>
            <a:p>
              <a:pPr algn="ctr">
                <a:lnSpc>
                  <a:spcPts val="2519"/>
                </a:lnSpc>
              </a:pPr>
              <a:endParaRPr/>
            </a:p>
          </p:txBody>
        </p:sp>
      </p:grpSp>
      <p:grpSp>
        <p:nvGrpSpPr>
          <p:cNvPr id="5" name="Group 5"/>
          <p:cNvGrpSpPr/>
          <p:nvPr/>
        </p:nvGrpSpPr>
        <p:grpSpPr>
          <a:xfrm>
            <a:off x="-8661036" y="-128588"/>
            <a:ext cx="13987881" cy="2314575"/>
            <a:chOff x="0" y="0"/>
            <a:chExt cx="3684051" cy="609600"/>
          </a:xfrm>
        </p:grpSpPr>
        <p:sp>
          <p:nvSpPr>
            <p:cNvPr id="6" name="Freeform 6"/>
            <p:cNvSpPr/>
            <p:nvPr/>
          </p:nvSpPr>
          <p:spPr>
            <a:xfrm>
              <a:off x="0" y="0"/>
              <a:ext cx="3684051" cy="609600"/>
            </a:xfrm>
            <a:custGeom>
              <a:avLst/>
              <a:gdLst/>
              <a:ahLst/>
              <a:cxnLst/>
              <a:rect l="l" t="t" r="r" b="b"/>
              <a:pathLst>
                <a:path w="3684051" h="609600">
                  <a:moveTo>
                    <a:pt x="203200" y="0"/>
                  </a:moveTo>
                  <a:lnTo>
                    <a:pt x="3684051" y="0"/>
                  </a:lnTo>
                  <a:lnTo>
                    <a:pt x="3480851" y="609600"/>
                  </a:lnTo>
                  <a:lnTo>
                    <a:pt x="0" y="609600"/>
                  </a:lnTo>
                  <a:lnTo>
                    <a:pt x="203200" y="0"/>
                  </a:lnTo>
                  <a:close/>
                </a:path>
              </a:pathLst>
            </a:custGeom>
            <a:solidFill>
              <a:srgbClr val="212026">
                <a:alpha val="11765"/>
              </a:srgbClr>
            </a:solidFill>
          </p:spPr>
          <p:txBody>
            <a:bodyPr/>
            <a:lstStyle/>
            <a:p>
              <a:endParaRPr lang="en-GB"/>
            </a:p>
          </p:txBody>
        </p:sp>
        <p:sp>
          <p:nvSpPr>
            <p:cNvPr id="7" name="TextBox 7"/>
            <p:cNvSpPr txBox="1"/>
            <p:nvPr/>
          </p:nvSpPr>
          <p:spPr>
            <a:xfrm>
              <a:off x="101600" y="-57150"/>
              <a:ext cx="3480851" cy="666750"/>
            </a:xfrm>
            <a:prstGeom prst="rect">
              <a:avLst/>
            </a:prstGeom>
          </p:spPr>
          <p:txBody>
            <a:bodyPr lIns="50800" tIns="50800" rIns="50800" bIns="50800" rtlCol="0" anchor="ctr"/>
            <a:lstStyle/>
            <a:p>
              <a:pPr algn="ctr">
                <a:lnSpc>
                  <a:spcPts val="2519"/>
                </a:lnSpc>
              </a:pPr>
              <a:endParaRPr/>
            </a:p>
          </p:txBody>
        </p:sp>
      </p:grpSp>
      <p:grpSp>
        <p:nvGrpSpPr>
          <p:cNvPr id="8" name="Group 8"/>
          <p:cNvGrpSpPr/>
          <p:nvPr/>
        </p:nvGrpSpPr>
        <p:grpSpPr>
          <a:xfrm>
            <a:off x="-8704597" y="-128588"/>
            <a:ext cx="13987881" cy="2314575"/>
            <a:chOff x="0" y="0"/>
            <a:chExt cx="3684051" cy="609600"/>
          </a:xfrm>
        </p:grpSpPr>
        <p:sp>
          <p:nvSpPr>
            <p:cNvPr id="9" name="Freeform 9"/>
            <p:cNvSpPr/>
            <p:nvPr/>
          </p:nvSpPr>
          <p:spPr>
            <a:xfrm>
              <a:off x="0" y="0"/>
              <a:ext cx="3684051" cy="609600"/>
            </a:xfrm>
            <a:custGeom>
              <a:avLst/>
              <a:gdLst/>
              <a:ahLst/>
              <a:cxnLst/>
              <a:rect l="l" t="t" r="r" b="b"/>
              <a:pathLst>
                <a:path w="3684051" h="609600">
                  <a:moveTo>
                    <a:pt x="203200" y="0"/>
                  </a:moveTo>
                  <a:lnTo>
                    <a:pt x="3684051" y="0"/>
                  </a:lnTo>
                  <a:lnTo>
                    <a:pt x="3480851" y="609600"/>
                  </a:lnTo>
                  <a:lnTo>
                    <a:pt x="0" y="609600"/>
                  </a:lnTo>
                  <a:lnTo>
                    <a:pt x="203200" y="0"/>
                  </a:lnTo>
                  <a:close/>
                </a:path>
              </a:pathLst>
            </a:custGeom>
            <a:solidFill>
              <a:srgbClr val="EC1D51"/>
            </a:solidFill>
          </p:spPr>
          <p:txBody>
            <a:bodyPr/>
            <a:lstStyle/>
            <a:p>
              <a:endParaRPr lang="en-GB"/>
            </a:p>
          </p:txBody>
        </p:sp>
        <p:sp>
          <p:nvSpPr>
            <p:cNvPr id="10" name="TextBox 10"/>
            <p:cNvSpPr txBox="1"/>
            <p:nvPr/>
          </p:nvSpPr>
          <p:spPr>
            <a:xfrm>
              <a:off x="101600" y="-57150"/>
              <a:ext cx="3480851" cy="666750"/>
            </a:xfrm>
            <a:prstGeom prst="rect">
              <a:avLst/>
            </a:prstGeom>
          </p:spPr>
          <p:txBody>
            <a:bodyPr lIns="50800" tIns="50800" rIns="50800" bIns="50800" rtlCol="0" anchor="ctr"/>
            <a:lstStyle/>
            <a:p>
              <a:pPr algn="ctr">
                <a:lnSpc>
                  <a:spcPts val="2519"/>
                </a:lnSpc>
              </a:pPr>
              <a:endParaRPr/>
            </a:p>
          </p:txBody>
        </p:sp>
      </p:grpSp>
      <p:sp>
        <p:nvSpPr>
          <p:cNvPr id="11" name="TextBox 11"/>
          <p:cNvSpPr txBox="1"/>
          <p:nvPr/>
        </p:nvSpPr>
        <p:spPr>
          <a:xfrm>
            <a:off x="1028700" y="2582227"/>
            <a:ext cx="16230600" cy="1351280"/>
          </a:xfrm>
          <a:prstGeom prst="rect">
            <a:avLst/>
          </a:prstGeom>
        </p:spPr>
        <p:txBody>
          <a:bodyPr lIns="0" tIns="0" rIns="0" bIns="0" rtlCol="0" anchor="t">
            <a:spAutoFit/>
          </a:bodyPr>
          <a:lstStyle/>
          <a:p>
            <a:pPr algn="l">
              <a:lnSpc>
                <a:spcPts val="3359"/>
              </a:lnSpc>
            </a:pPr>
            <a:r>
              <a:rPr lang="en-US" sz="2399" b="1">
                <a:solidFill>
                  <a:srgbClr val="FFFFFF"/>
                </a:solidFill>
                <a:latin typeface="Poppins Bold"/>
                <a:ea typeface="Poppins Bold"/>
                <a:cs typeface="Poppins Bold"/>
                <a:sym typeface="Poppins Bold"/>
              </a:rPr>
              <a:t>Course Description</a:t>
            </a:r>
          </a:p>
          <a:p>
            <a:pPr algn="l">
              <a:lnSpc>
                <a:spcPts val="1199"/>
              </a:lnSpc>
            </a:pPr>
            <a:endParaRPr lang="en-US" sz="2399" b="1">
              <a:solidFill>
                <a:srgbClr val="FFFFFF"/>
              </a:solidFill>
              <a:latin typeface="Poppins Bold"/>
              <a:ea typeface="Poppins Bold"/>
              <a:cs typeface="Poppins Bold"/>
              <a:sym typeface="Poppins Bold"/>
            </a:endParaRPr>
          </a:p>
          <a:p>
            <a:pPr algn="l">
              <a:lnSpc>
                <a:spcPts val="3079"/>
              </a:lnSpc>
              <a:spcBef>
                <a:spcPct val="0"/>
              </a:spcBef>
            </a:pPr>
            <a:r>
              <a:rPr lang="en-US" sz="2199" b="1">
                <a:solidFill>
                  <a:srgbClr val="EC1D51"/>
                </a:solidFill>
                <a:latin typeface="Poppins Bold"/>
                <a:ea typeface="Poppins Bold"/>
                <a:cs typeface="Poppins Bold"/>
                <a:sym typeface="Poppins Bold"/>
              </a:rPr>
              <a:t>&gt;&gt;&gt;</a:t>
            </a:r>
            <a:r>
              <a:rPr lang="en-US" sz="2199">
                <a:solidFill>
                  <a:srgbClr val="EC1D51"/>
                </a:solidFill>
                <a:latin typeface="Poppins"/>
                <a:ea typeface="Poppins"/>
                <a:cs typeface="Poppins"/>
                <a:sym typeface="Poppins"/>
              </a:rPr>
              <a:t> </a:t>
            </a:r>
            <a:r>
              <a:rPr lang="en-US" sz="2199">
                <a:solidFill>
                  <a:srgbClr val="FFFFFF"/>
                </a:solidFill>
                <a:latin typeface="Poppins"/>
                <a:ea typeface="Poppins"/>
                <a:cs typeface="Poppins"/>
                <a:sym typeface="Poppins"/>
              </a:rPr>
              <a:t>This is a 1-year, full-time course for learners who wish to develop their ICT skills and it will provide the knowledge, understanding and skills needed to prepare for employment in the IT industry. </a:t>
            </a:r>
          </a:p>
        </p:txBody>
      </p:sp>
      <p:sp>
        <p:nvSpPr>
          <p:cNvPr id="12" name="TextBox 12"/>
          <p:cNvSpPr txBox="1"/>
          <p:nvPr/>
        </p:nvSpPr>
        <p:spPr>
          <a:xfrm>
            <a:off x="705916" y="509270"/>
            <a:ext cx="3063651" cy="1010286"/>
          </a:xfrm>
          <a:prstGeom prst="rect">
            <a:avLst/>
          </a:prstGeom>
        </p:spPr>
        <p:txBody>
          <a:bodyPr lIns="0" tIns="0" rIns="0" bIns="0" rtlCol="0" anchor="t">
            <a:spAutoFit/>
          </a:bodyPr>
          <a:lstStyle/>
          <a:p>
            <a:pPr algn="ctr">
              <a:lnSpc>
                <a:spcPts val="7839"/>
              </a:lnSpc>
              <a:spcBef>
                <a:spcPct val="0"/>
              </a:spcBef>
            </a:pPr>
            <a:r>
              <a:rPr lang="en-US" sz="5599" b="1">
                <a:solidFill>
                  <a:srgbClr val="FFFFFF"/>
                </a:solidFill>
                <a:latin typeface="Poppins Bold"/>
                <a:ea typeface="Poppins Bold"/>
                <a:cs typeface="Poppins Bold"/>
                <a:sym typeface="Poppins Bold"/>
              </a:rPr>
              <a:t>Level 2</a:t>
            </a:r>
          </a:p>
        </p:txBody>
      </p:sp>
      <p:sp>
        <p:nvSpPr>
          <p:cNvPr id="13" name="TextBox 13"/>
          <p:cNvSpPr txBox="1"/>
          <p:nvPr/>
        </p:nvSpPr>
        <p:spPr>
          <a:xfrm>
            <a:off x="5326846" y="509270"/>
            <a:ext cx="12516833" cy="1010286"/>
          </a:xfrm>
          <a:prstGeom prst="rect">
            <a:avLst/>
          </a:prstGeom>
        </p:spPr>
        <p:txBody>
          <a:bodyPr lIns="0" tIns="0" rIns="0" bIns="0" rtlCol="0" anchor="t">
            <a:spAutoFit/>
          </a:bodyPr>
          <a:lstStyle/>
          <a:p>
            <a:pPr algn="ctr">
              <a:lnSpc>
                <a:spcPts val="7839"/>
              </a:lnSpc>
              <a:spcBef>
                <a:spcPct val="0"/>
              </a:spcBef>
            </a:pPr>
            <a:r>
              <a:rPr lang="en-US" sz="5599">
                <a:solidFill>
                  <a:srgbClr val="FFFFFF"/>
                </a:solidFill>
                <a:latin typeface="Poppins"/>
                <a:ea typeface="Poppins"/>
                <a:cs typeface="Poppins"/>
                <a:sym typeface="Poppins"/>
              </a:rPr>
              <a:t>Information &amp; Creative Technology</a:t>
            </a:r>
          </a:p>
        </p:txBody>
      </p:sp>
      <p:sp>
        <p:nvSpPr>
          <p:cNvPr id="14" name="TextBox 14"/>
          <p:cNvSpPr txBox="1"/>
          <p:nvPr/>
        </p:nvSpPr>
        <p:spPr>
          <a:xfrm>
            <a:off x="1028700" y="5143341"/>
            <a:ext cx="8115300" cy="1953895"/>
          </a:xfrm>
          <a:prstGeom prst="rect">
            <a:avLst/>
          </a:prstGeom>
        </p:spPr>
        <p:txBody>
          <a:bodyPr lIns="0" tIns="0" rIns="0" bIns="0" rtlCol="0" anchor="t">
            <a:spAutoFit/>
          </a:bodyPr>
          <a:lstStyle/>
          <a:p>
            <a:pPr algn="l">
              <a:lnSpc>
                <a:spcPts val="3079"/>
              </a:lnSpc>
            </a:pPr>
            <a:r>
              <a:rPr lang="en-US" sz="2199" b="1">
                <a:solidFill>
                  <a:srgbClr val="FFFFFF"/>
                </a:solidFill>
                <a:latin typeface="Poppins Bold"/>
                <a:ea typeface="Poppins Bold"/>
                <a:cs typeface="Poppins Bold"/>
                <a:sym typeface="Poppins Bold"/>
              </a:rPr>
              <a:t>Semester One</a:t>
            </a:r>
          </a:p>
          <a:p>
            <a:pPr algn="l">
              <a:lnSpc>
                <a:spcPts val="3079"/>
              </a:lnSpc>
            </a:pPr>
            <a:r>
              <a:rPr lang="en-US" sz="2199" b="1">
                <a:solidFill>
                  <a:srgbClr val="EC1D51"/>
                </a:solidFill>
                <a:latin typeface="Poppins Bold"/>
                <a:ea typeface="Poppins Bold"/>
                <a:cs typeface="Poppins Bold"/>
                <a:sym typeface="Poppins Bold"/>
              </a:rPr>
              <a:t>&gt;&gt;&gt;</a:t>
            </a:r>
            <a:r>
              <a:rPr lang="en-US" sz="2199">
                <a:solidFill>
                  <a:srgbClr val="FFFFFF"/>
                </a:solidFill>
                <a:latin typeface="Poppins"/>
                <a:ea typeface="Poppins"/>
                <a:cs typeface="Poppins"/>
                <a:sym typeface="Poppins"/>
              </a:rPr>
              <a:t> The Online World </a:t>
            </a:r>
          </a:p>
          <a:p>
            <a:pPr algn="l">
              <a:lnSpc>
                <a:spcPts val="3079"/>
              </a:lnSpc>
            </a:pPr>
            <a:r>
              <a:rPr lang="en-US" sz="2199" b="1">
                <a:solidFill>
                  <a:srgbClr val="EC1D51"/>
                </a:solidFill>
                <a:latin typeface="Poppins Bold"/>
                <a:ea typeface="Poppins Bold"/>
                <a:cs typeface="Poppins Bold"/>
                <a:sym typeface="Poppins Bold"/>
              </a:rPr>
              <a:t>&gt;&gt;&gt;</a:t>
            </a:r>
            <a:r>
              <a:rPr lang="en-US" sz="2199">
                <a:solidFill>
                  <a:srgbClr val="FFFFFF"/>
                </a:solidFill>
                <a:latin typeface="Poppins"/>
                <a:ea typeface="Poppins"/>
                <a:cs typeface="Poppins"/>
                <a:sym typeface="Poppins"/>
              </a:rPr>
              <a:t> Technology Systems </a:t>
            </a:r>
          </a:p>
          <a:p>
            <a:pPr algn="l">
              <a:lnSpc>
                <a:spcPts val="3079"/>
              </a:lnSpc>
            </a:pPr>
            <a:r>
              <a:rPr lang="en-US" sz="2199" b="1">
                <a:solidFill>
                  <a:srgbClr val="EC1D51"/>
                </a:solidFill>
                <a:latin typeface="Poppins Bold"/>
                <a:ea typeface="Poppins Bold"/>
                <a:cs typeface="Poppins Bold"/>
                <a:sym typeface="Poppins Bold"/>
              </a:rPr>
              <a:t>&gt;&gt;&gt;</a:t>
            </a:r>
            <a:r>
              <a:rPr lang="en-US" sz="2199">
                <a:solidFill>
                  <a:srgbClr val="FFFFFF"/>
                </a:solidFill>
                <a:latin typeface="Poppins"/>
                <a:ea typeface="Poppins"/>
                <a:cs typeface="Poppins"/>
                <a:sym typeface="Poppins"/>
              </a:rPr>
              <a:t> Spreadsheet Development</a:t>
            </a:r>
          </a:p>
          <a:p>
            <a:pPr algn="l">
              <a:lnSpc>
                <a:spcPts val="3079"/>
              </a:lnSpc>
              <a:spcBef>
                <a:spcPct val="0"/>
              </a:spcBef>
            </a:pPr>
            <a:r>
              <a:rPr lang="en-US" sz="2199" b="1">
                <a:solidFill>
                  <a:srgbClr val="EC1D51"/>
                </a:solidFill>
                <a:latin typeface="Poppins Bold"/>
                <a:ea typeface="Poppins Bold"/>
                <a:cs typeface="Poppins Bold"/>
                <a:sym typeface="Poppins Bold"/>
              </a:rPr>
              <a:t>&gt;&gt;&gt;</a:t>
            </a:r>
            <a:r>
              <a:rPr lang="en-US" sz="2199">
                <a:solidFill>
                  <a:srgbClr val="FFFFFF"/>
                </a:solidFill>
                <a:latin typeface="Poppins"/>
                <a:ea typeface="Poppins"/>
                <a:cs typeface="Poppins"/>
                <a:sym typeface="Poppins"/>
              </a:rPr>
              <a:t> Website Development </a:t>
            </a:r>
          </a:p>
        </p:txBody>
      </p:sp>
      <p:sp>
        <p:nvSpPr>
          <p:cNvPr id="15" name="TextBox 15"/>
          <p:cNvSpPr txBox="1"/>
          <p:nvPr/>
        </p:nvSpPr>
        <p:spPr>
          <a:xfrm>
            <a:off x="9144000" y="5143341"/>
            <a:ext cx="8115300" cy="1953895"/>
          </a:xfrm>
          <a:prstGeom prst="rect">
            <a:avLst/>
          </a:prstGeom>
        </p:spPr>
        <p:txBody>
          <a:bodyPr lIns="0" tIns="0" rIns="0" bIns="0" rtlCol="0" anchor="t">
            <a:spAutoFit/>
          </a:bodyPr>
          <a:lstStyle/>
          <a:p>
            <a:pPr algn="l">
              <a:lnSpc>
                <a:spcPts val="3079"/>
              </a:lnSpc>
            </a:pPr>
            <a:r>
              <a:rPr lang="en-US" sz="2199" b="1">
                <a:solidFill>
                  <a:srgbClr val="FFFFFF"/>
                </a:solidFill>
                <a:latin typeface="Poppins Bold"/>
                <a:ea typeface="Poppins Bold"/>
                <a:cs typeface="Poppins Bold"/>
                <a:sym typeface="Poppins Bold"/>
              </a:rPr>
              <a:t>Semester Two</a:t>
            </a:r>
          </a:p>
          <a:p>
            <a:pPr algn="l">
              <a:lnSpc>
                <a:spcPts val="3079"/>
              </a:lnSpc>
            </a:pPr>
            <a:r>
              <a:rPr lang="en-US" sz="2199" b="1">
                <a:solidFill>
                  <a:srgbClr val="EC1D51"/>
                </a:solidFill>
                <a:latin typeface="Poppins Bold"/>
                <a:ea typeface="Poppins Bold"/>
                <a:cs typeface="Poppins Bold"/>
                <a:sym typeface="Poppins Bold"/>
              </a:rPr>
              <a:t>&gt;&gt;&gt;</a:t>
            </a:r>
            <a:r>
              <a:rPr lang="en-US" sz="2199">
                <a:solidFill>
                  <a:srgbClr val="FFFFFF"/>
                </a:solidFill>
                <a:latin typeface="Poppins"/>
                <a:ea typeface="Poppins"/>
                <a:cs typeface="Poppins"/>
                <a:sym typeface="Poppins"/>
              </a:rPr>
              <a:t> Digital Portfolio</a:t>
            </a:r>
          </a:p>
          <a:p>
            <a:pPr algn="l">
              <a:lnSpc>
                <a:spcPts val="3079"/>
              </a:lnSpc>
            </a:pPr>
            <a:r>
              <a:rPr lang="en-US" sz="2199" b="1">
                <a:solidFill>
                  <a:srgbClr val="EC1D51"/>
                </a:solidFill>
                <a:latin typeface="Poppins Bold"/>
                <a:ea typeface="Poppins Bold"/>
                <a:cs typeface="Poppins Bold"/>
                <a:sym typeface="Poppins Bold"/>
              </a:rPr>
              <a:t>&gt;&gt;&gt;</a:t>
            </a:r>
            <a:r>
              <a:rPr lang="en-US" sz="2199">
                <a:solidFill>
                  <a:srgbClr val="EC1D51"/>
                </a:solidFill>
                <a:latin typeface="Poppins"/>
                <a:ea typeface="Poppins"/>
                <a:cs typeface="Poppins"/>
                <a:sym typeface="Poppins"/>
              </a:rPr>
              <a:t> </a:t>
            </a:r>
            <a:r>
              <a:rPr lang="en-US" sz="2199">
                <a:solidFill>
                  <a:srgbClr val="FFFFFF"/>
                </a:solidFill>
                <a:latin typeface="Poppins"/>
                <a:ea typeface="Poppins"/>
                <a:cs typeface="Poppins"/>
                <a:sym typeface="Poppins"/>
              </a:rPr>
              <a:t>Database Development</a:t>
            </a:r>
          </a:p>
          <a:p>
            <a:pPr algn="l">
              <a:lnSpc>
                <a:spcPts val="3079"/>
              </a:lnSpc>
            </a:pPr>
            <a:r>
              <a:rPr lang="en-US" sz="2199" b="1">
                <a:solidFill>
                  <a:srgbClr val="EC1D51"/>
                </a:solidFill>
                <a:latin typeface="Poppins Bold"/>
                <a:ea typeface="Poppins Bold"/>
                <a:cs typeface="Poppins Bold"/>
                <a:sym typeface="Poppins Bold"/>
              </a:rPr>
              <a:t>&gt;&gt;&gt;</a:t>
            </a:r>
            <a:r>
              <a:rPr lang="en-US" sz="2199">
                <a:solidFill>
                  <a:srgbClr val="FFFFFF"/>
                </a:solidFill>
                <a:latin typeface="Poppins"/>
                <a:ea typeface="Poppins"/>
                <a:cs typeface="Poppins"/>
                <a:sym typeface="Poppins"/>
              </a:rPr>
              <a:t> Software Development </a:t>
            </a:r>
          </a:p>
          <a:p>
            <a:pPr algn="l">
              <a:lnSpc>
                <a:spcPts val="3079"/>
              </a:lnSpc>
              <a:spcBef>
                <a:spcPct val="0"/>
              </a:spcBef>
            </a:pPr>
            <a:r>
              <a:rPr lang="en-US" sz="2199" b="1">
                <a:solidFill>
                  <a:srgbClr val="EC1D51"/>
                </a:solidFill>
                <a:latin typeface="Poppins Bold"/>
                <a:ea typeface="Poppins Bold"/>
                <a:cs typeface="Poppins Bold"/>
                <a:sym typeface="Poppins Bold"/>
              </a:rPr>
              <a:t>&gt;&gt;&gt;</a:t>
            </a:r>
            <a:r>
              <a:rPr lang="en-US" sz="2199">
                <a:solidFill>
                  <a:srgbClr val="FFFFFF"/>
                </a:solidFill>
                <a:latin typeface="Poppins"/>
                <a:ea typeface="Poppins"/>
                <a:cs typeface="Poppins"/>
                <a:sym typeface="Poppins"/>
              </a:rPr>
              <a:t> Installing &amp; Maintaining Computer Hardware </a:t>
            </a:r>
          </a:p>
        </p:txBody>
      </p:sp>
      <p:sp>
        <p:nvSpPr>
          <p:cNvPr id="16" name="TextBox 16"/>
          <p:cNvSpPr txBox="1"/>
          <p:nvPr/>
        </p:nvSpPr>
        <p:spPr>
          <a:xfrm>
            <a:off x="1028700" y="8297545"/>
            <a:ext cx="16230600" cy="960755"/>
          </a:xfrm>
          <a:prstGeom prst="rect">
            <a:avLst/>
          </a:prstGeom>
        </p:spPr>
        <p:txBody>
          <a:bodyPr lIns="0" tIns="0" rIns="0" bIns="0" rtlCol="0" anchor="t">
            <a:spAutoFit/>
          </a:bodyPr>
          <a:lstStyle/>
          <a:p>
            <a:pPr algn="l">
              <a:lnSpc>
                <a:spcPts val="3359"/>
              </a:lnSpc>
            </a:pPr>
            <a:r>
              <a:rPr lang="en-US" sz="2399" b="1">
                <a:solidFill>
                  <a:srgbClr val="FFFFFF"/>
                </a:solidFill>
                <a:latin typeface="Poppins Bold"/>
                <a:ea typeface="Poppins Bold"/>
                <a:cs typeface="Poppins Bold"/>
                <a:sym typeface="Poppins Bold"/>
              </a:rPr>
              <a:t>Entry Requirements</a:t>
            </a:r>
          </a:p>
          <a:p>
            <a:pPr algn="l">
              <a:lnSpc>
                <a:spcPts val="1199"/>
              </a:lnSpc>
            </a:pPr>
            <a:endParaRPr lang="en-US" sz="2399" b="1">
              <a:solidFill>
                <a:srgbClr val="FFFFFF"/>
              </a:solidFill>
              <a:latin typeface="Poppins Bold"/>
              <a:ea typeface="Poppins Bold"/>
              <a:cs typeface="Poppins Bold"/>
              <a:sym typeface="Poppins Bold"/>
            </a:endParaRPr>
          </a:p>
          <a:p>
            <a:pPr algn="l">
              <a:lnSpc>
                <a:spcPts val="3079"/>
              </a:lnSpc>
              <a:spcBef>
                <a:spcPct val="0"/>
              </a:spcBef>
            </a:pPr>
            <a:r>
              <a:rPr lang="en-US" sz="2199" b="1">
                <a:solidFill>
                  <a:srgbClr val="EC1D51"/>
                </a:solidFill>
                <a:latin typeface="Poppins Bold"/>
                <a:ea typeface="Poppins Bold"/>
                <a:cs typeface="Poppins Bold"/>
                <a:sym typeface="Poppins Bold"/>
              </a:rPr>
              <a:t>&gt;&gt;&gt;</a:t>
            </a:r>
            <a:r>
              <a:rPr lang="en-US" sz="2199">
                <a:solidFill>
                  <a:srgbClr val="EC1D51"/>
                </a:solidFill>
                <a:latin typeface="Poppins"/>
                <a:ea typeface="Poppins"/>
                <a:cs typeface="Poppins"/>
                <a:sym typeface="Poppins"/>
              </a:rPr>
              <a:t> </a:t>
            </a:r>
            <a:r>
              <a:rPr lang="en-US" sz="2199">
                <a:solidFill>
                  <a:srgbClr val="FFFFFF"/>
                </a:solidFill>
                <a:latin typeface="Poppins"/>
                <a:ea typeface="Poppins"/>
                <a:cs typeface="Poppins"/>
                <a:sym typeface="Poppins"/>
              </a:rPr>
              <a:t>3 GCSEs at Grade C or above to include Maths or English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12026"/>
        </a:solidFill>
        <a:effectLst/>
      </p:bgPr>
    </p:bg>
    <p:spTree>
      <p:nvGrpSpPr>
        <p:cNvPr id="1" name=""/>
        <p:cNvGrpSpPr/>
        <p:nvPr/>
      </p:nvGrpSpPr>
      <p:grpSpPr>
        <a:xfrm>
          <a:off x="0" y="0"/>
          <a:ext cx="0" cy="0"/>
          <a:chOff x="0" y="0"/>
          <a:chExt cx="0" cy="0"/>
        </a:xfrm>
      </p:grpSpPr>
      <p:grpSp>
        <p:nvGrpSpPr>
          <p:cNvPr id="2" name="Group 2"/>
          <p:cNvGrpSpPr/>
          <p:nvPr/>
        </p:nvGrpSpPr>
        <p:grpSpPr>
          <a:xfrm>
            <a:off x="4511019" y="-128588"/>
            <a:ext cx="14664510" cy="2314575"/>
            <a:chOff x="0" y="0"/>
            <a:chExt cx="3862258" cy="609600"/>
          </a:xfrm>
        </p:grpSpPr>
        <p:sp>
          <p:nvSpPr>
            <p:cNvPr id="3" name="Freeform 3"/>
            <p:cNvSpPr/>
            <p:nvPr/>
          </p:nvSpPr>
          <p:spPr>
            <a:xfrm>
              <a:off x="0" y="0"/>
              <a:ext cx="3862258" cy="609600"/>
            </a:xfrm>
            <a:custGeom>
              <a:avLst/>
              <a:gdLst/>
              <a:ahLst/>
              <a:cxnLst/>
              <a:rect l="l" t="t" r="r" b="b"/>
              <a:pathLst>
                <a:path w="3862258" h="609600">
                  <a:moveTo>
                    <a:pt x="203200" y="0"/>
                  </a:moveTo>
                  <a:lnTo>
                    <a:pt x="3862258" y="0"/>
                  </a:lnTo>
                  <a:lnTo>
                    <a:pt x="3659058" y="609600"/>
                  </a:lnTo>
                  <a:lnTo>
                    <a:pt x="0" y="609600"/>
                  </a:lnTo>
                  <a:lnTo>
                    <a:pt x="203200" y="0"/>
                  </a:lnTo>
                  <a:close/>
                </a:path>
              </a:pathLst>
            </a:custGeom>
            <a:solidFill>
              <a:srgbClr val="3A3942"/>
            </a:solidFill>
          </p:spPr>
          <p:txBody>
            <a:bodyPr/>
            <a:lstStyle/>
            <a:p>
              <a:endParaRPr lang="en-GB"/>
            </a:p>
          </p:txBody>
        </p:sp>
        <p:sp>
          <p:nvSpPr>
            <p:cNvPr id="4" name="TextBox 4"/>
            <p:cNvSpPr txBox="1"/>
            <p:nvPr/>
          </p:nvSpPr>
          <p:spPr>
            <a:xfrm>
              <a:off x="101600" y="-57150"/>
              <a:ext cx="3659058" cy="666750"/>
            </a:xfrm>
            <a:prstGeom prst="rect">
              <a:avLst/>
            </a:prstGeom>
          </p:spPr>
          <p:txBody>
            <a:bodyPr lIns="50800" tIns="50800" rIns="50800" bIns="50800" rtlCol="0" anchor="ctr"/>
            <a:lstStyle/>
            <a:p>
              <a:pPr algn="ctr">
                <a:lnSpc>
                  <a:spcPts val="2519"/>
                </a:lnSpc>
              </a:pPr>
              <a:endParaRPr/>
            </a:p>
          </p:txBody>
        </p:sp>
      </p:grpSp>
      <p:grpSp>
        <p:nvGrpSpPr>
          <p:cNvPr id="5" name="Group 5"/>
          <p:cNvGrpSpPr/>
          <p:nvPr/>
        </p:nvGrpSpPr>
        <p:grpSpPr>
          <a:xfrm>
            <a:off x="-8661036" y="-128588"/>
            <a:ext cx="13987881" cy="2314575"/>
            <a:chOff x="0" y="0"/>
            <a:chExt cx="3684051" cy="609600"/>
          </a:xfrm>
        </p:grpSpPr>
        <p:sp>
          <p:nvSpPr>
            <p:cNvPr id="6" name="Freeform 6"/>
            <p:cNvSpPr/>
            <p:nvPr/>
          </p:nvSpPr>
          <p:spPr>
            <a:xfrm>
              <a:off x="0" y="0"/>
              <a:ext cx="3684051" cy="609600"/>
            </a:xfrm>
            <a:custGeom>
              <a:avLst/>
              <a:gdLst/>
              <a:ahLst/>
              <a:cxnLst/>
              <a:rect l="l" t="t" r="r" b="b"/>
              <a:pathLst>
                <a:path w="3684051" h="609600">
                  <a:moveTo>
                    <a:pt x="203200" y="0"/>
                  </a:moveTo>
                  <a:lnTo>
                    <a:pt x="3684051" y="0"/>
                  </a:lnTo>
                  <a:lnTo>
                    <a:pt x="3480851" y="609600"/>
                  </a:lnTo>
                  <a:lnTo>
                    <a:pt x="0" y="609600"/>
                  </a:lnTo>
                  <a:lnTo>
                    <a:pt x="203200" y="0"/>
                  </a:lnTo>
                  <a:close/>
                </a:path>
              </a:pathLst>
            </a:custGeom>
            <a:solidFill>
              <a:srgbClr val="212026">
                <a:alpha val="11765"/>
              </a:srgbClr>
            </a:solidFill>
          </p:spPr>
          <p:txBody>
            <a:bodyPr/>
            <a:lstStyle/>
            <a:p>
              <a:endParaRPr lang="en-GB"/>
            </a:p>
          </p:txBody>
        </p:sp>
        <p:sp>
          <p:nvSpPr>
            <p:cNvPr id="7" name="TextBox 7"/>
            <p:cNvSpPr txBox="1"/>
            <p:nvPr/>
          </p:nvSpPr>
          <p:spPr>
            <a:xfrm>
              <a:off x="101600" y="-57150"/>
              <a:ext cx="3480851" cy="666750"/>
            </a:xfrm>
            <a:prstGeom prst="rect">
              <a:avLst/>
            </a:prstGeom>
          </p:spPr>
          <p:txBody>
            <a:bodyPr lIns="50800" tIns="50800" rIns="50800" bIns="50800" rtlCol="0" anchor="ctr"/>
            <a:lstStyle/>
            <a:p>
              <a:pPr algn="ctr">
                <a:lnSpc>
                  <a:spcPts val="2519"/>
                </a:lnSpc>
              </a:pPr>
              <a:endParaRPr/>
            </a:p>
          </p:txBody>
        </p:sp>
      </p:grpSp>
      <p:grpSp>
        <p:nvGrpSpPr>
          <p:cNvPr id="8" name="Group 8"/>
          <p:cNvGrpSpPr/>
          <p:nvPr/>
        </p:nvGrpSpPr>
        <p:grpSpPr>
          <a:xfrm>
            <a:off x="-8704597" y="-128588"/>
            <a:ext cx="13987881" cy="2314575"/>
            <a:chOff x="0" y="0"/>
            <a:chExt cx="3684051" cy="609600"/>
          </a:xfrm>
        </p:grpSpPr>
        <p:sp>
          <p:nvSpPr>
            <p:cNvPr id="9" name="Freeform 9"/>
            <p:cNvSpPr/>
            <p:nvPr/>
          </p:nvSpPr>
          <p:spPr>
            <a:xfrm>
              <a:off x="0" y="0"/>
              <a:ext cx="3684051" cy="609600"/>
            </a:xfrm>
            <a:custGeom>
              <a:avLst/>
              <a:gdLst/>
              <a:ahLst/>
              <a:cxnLst/>
              <a:rect l="l" t="t" r="r" b="b"/>
              <a:pathLst>
                <a:path w="3684051" h="609600">
                  <a:moveTo>
                    <a:pt x="203200" y="0"/>
                  </a:moveTo>
                  <a:lnTo>
                    <a:pt x="3684051" y="0"/>
                  </a:lnTo>
                  <a:lnTo>
                    <a:pt x="3480851" y="609600"/>
                  </a:lnTo>
                  <a:lnTo>
                    <a:pt x="0" y="609600"/>
                  </a:lnTo>
                  <a:lnTo>
                    <a:pt x="203200" y="0"/>
                  </a:lnTo>
                  <a:close/>
                </a:path>
              </a:pathLst>
            </a:custGeom>
            <a:solidFill>
              <a:srgbClr val="EC1D51"/>
            </a:solidFill>
          </p:spPr>
          <p:txBody>
            <a:bodyPr/>
            <a:lstStyle/>
            <a:p>
              <a:endParaRPr lang="en-GB"/>
            </a:p>
          </p:txBody>
        </p:sp>
        <p:sp>
          <p:nvSpPr>
            <p:cNvPr id="10" name="TextBox 10"/>
            <p:cNvSpPr txBox="1"/>
            <p:nvPr/>
          </p:nvSpPr>
          <p:spPr>
            <a:xfrm>
              <a:off x="101600" y="-57150"/>
              <a:ext cx="3480851" cy="666750"/>
            </a:xfrm>
            <a:prstGeom prst="rect">
              <a:avLst/>
            </a:prstGeom>
          </p:spPr>
          <p:txBody>
            <a:bodyPr lIns="50800" tIns="50800" rIns="50800" bIns="50800" rtlCol="0" anchor="ctr"/>
            <a:lstStyle/>
            <a:p>
              <a:pPr algn="ctr">
                <a:lnSpc>
                  <a:spcPts val="2519"/>
                </a:lnSpc>
              </a:pPr>
              <a:endParaRPr/>
            </a:p>
          </p:txBody>
        </p:sp>
      </p:grpSp>
      <p:sp>
        <p:nvSpPr>
          <p:cNvPr id="11" name="TextBox 11"/>
          <p:cNvSpPr txBox="1"/>
          <p:nvPr/>
        </p:nvSpPr>
        <p:spPr>
          <a:xfrm>
            <a:off x="1028700" y="2582227"/>
            <a:ext cx="16230600" cy="1351280"/>
          </a:xfrm>
          <a:prstGeom prst="rect">
            <a:avLst/>
          </a:prstGeom>
        </p:spPr>
        <p:txBody>
          <a:bodyPr lIns="0" tIns="0" rIns="0" bIns="0" rtlCol="0" anchor="t">
            <a:spAutoFit/>
          </a:bodyPr>
          <a:lstStyle/>
          <a:p>
            <a:pPr algn="l">
              <a:lnSpc>
                <a:spcPts val="3359"/>
              </a:lnSpc>
            </a:pPr>
            <a:r>
              <a:rPr lang="en-US" sz="2399" b="1" dirty="0">
                <a:solidFill>
                  <a:srgbClr val="FFFFFF"/>
                </a:solidFill>
                <a:latin typeface="Poppins Bold"/>
                <a:ea typeface="Poppins Bold"/>
                <a:cs typeface="Poppins Bold"/>
                <a:sym typeface="Poppins Bold"/>
              </a:rPr>
              <a:t>Course Description</a:t>
            </a:r>
          </a:p>
          <a:p>
            <a:pPr algn="l">
              <a:lnSpc>
                <a:spcPts val="1199"/>
              </a:lnSpc>
            </a:pPr>
            <a:endParaRPr lang="en-US" sz="2399" b="1" dirty="0">
              <a:solidFill>
                <a:srgbClr val="FFFFFF"/>
              </a:solidFill>
              <a:latin typeface="Poppins Bold"/>
              <a:ea typeface="Poppins Bold"/>
              <a:cs typeface="Poppins Bold"/>
              <a:sym typeface="Poppins Bold"/>
            </a:endParaRPr>
          </a:p>
          <a:p>
            <a:pPr algn="l">
              <a:lnSpc>
                <a:spcPts val="3079"/>
              </a:lnSpc>
              <a:spcBef>
                <a:spcPct val="0"/>
              </a:spcBef>
            </a:pPr>
            <a:r>
              <a:rPr lang="en-US" sz="2199" b="1" dirty="0">
                <a:solidFill>
                  <a:srgbClr val="EC1D51"/>
                </a:solidFill>
                <a:latin typeface="Poppins Bold"/>
                <a:ea typeface="Poppins Bold"/>
                <a:cs typeface="Poppins Bold"/>
                <a:sym typeface="Poppins Bold"/>
              </a:rPr>
              <a:t>&gt;&gt;&gt;</a:t>
            </a:r>
            <a:r>
              <a:rPr lang="en-US" sz="2199" dirty="0">
                <a:solidFill>
                  <a:srgbClr val="EC1D51"/>
                </a:solidFill>
                <a:latin typeface="Poppins"/>
                <a:ea typeface="Poppins"/>
                <a:cs typeface="Poppins"/>
                <a:sym typeface="Poppins"/>
              </a:rPr>
              <a:t> </a:t>
            </a:r>
            <a:r>
              <a:rPr lang="en-US" sz="2199" dirty="0">
                <a:solidFill>
                  <a:srgbClr val="FFFFFF"/>
                </a:solidFill>
                <a:latin typeface="Poppins"/>
                <a:ea typeface="Poppins"/>
                <a:cs typeface="Poppins"/>
                <a:sym typeface="Poppins"/>
              </a:rPr>
              <a:t>This is a 1-year, full-time course for learners who wish to develop their ICT skills and it will provide the knowledge, understanding and skills needed to prepare for employment in the IT industry. </a:t>
            </a:r>
          </a:p>
        </p:txBody>
      </p:sp>
      <p:sp>
        <p:nvSpPr>
          <p:cNvPr id="12" name="TextBox 12"/>
          <p:cNvSpPr txBox="1"/>
          <p:nvPr/>
        </p:nvSpPr>
        <p:spPr>
          <a:xfrm>
            <a:off x="705916" y="509270"/>
            <a:ext cx="3063651" cy="1010286"/>
          </a:xfrm>
          <a:prstGeom prst="rect">
            <a:avLst/>
          </a:prstGeom>
        </p:spPr>
        <p:txBody>
          <a:bodyPr lIns="0" tIns="0" rIns="0" bIns="0" rtlCol="0" anchor="t">
            <a:spAutoFit/>
          </a:bodyPr>
          <a:lstStyle/>
          <a:p>
            <a:pPr algn="ctr">
              <a:lnSpc>
                <a:spcPts val="7839"/>
              </a:lnSpc>
              <a:spcBef>
                <a:spcPct val="0"/>
              </a:spcBef>
            </a:pPr>
            <a:r>
              <a:rPr lang="en-US" sz="5599" b="1">
                <a:solidFill>
                  <a:srgbClr val="FFFFFF"/>
                </a:solidFill>
                <a:latin typeface="Poppins Bold"/>
                <a:ea typeface="Poppins Bold"/>
                <a:cs typeface="Poppins Bold"/>
                <a:sym typeface="Poppins Bold"/>
              </a:rPr>
              <a:t>Level 2</a:t>
            </a:r>
          </a:p>
        </p:txBody>
      </p:sp>
      <p:sp>
        <p:nvSpPr>
          <p:cNvPr id="13" name="TextBox 13"/>
          <p:cNvSpPr txBox="1"/>
          <p:nvPr/>
        </p:nvSpPr>
        <p:spPr>
          <a:xfrm>
            <a:off x="5326846" y="509270"/>
            <a:ext cx="12516833" cy="1010286"/>
          </a:xfrm>
          <a:prstGeom prst="rect">
            <a:avLst/>
          </a:prstGeom>
        </p:spPr>
        <p:txBody>
          <a:bodyPr lIns="0" tIns="0" rIns="0" bIns="0" rtlCol="0" anchor="t">
            <a:spAutoFit/>
          </a:bodyPr>
          <a:lstStyle/>
          <a:p>
            <a:pPr algn="ctr">
              <a:lnSpc>
                <a:spcPts val="7839"/>
              </a:lnSpc>
              <a:spcBef>
                <a:spcPct val="0"/>
              </a:spcBef>
            </a:pPr>
            <a:r>
              <a:rPr lang="en-US" sz="5599">
                <a:solidFill>
                  <a:srgbClr val="FFFFFF"/>
                </a:solidFill>
                <a:latin typeface="Poppins"/>
                <a:ea typeface="Poppins"/>
                <a:cs typeface="Poppins"/>
                <a:sym typeface="Poppins"/>
              </a:rPr>
              <a:t>Esports</a:t>
            </a:r>
          </a:p>
        </p:txBody>
      </p:sp>
      <p:sp>
        <p:nvSpPr>
          <p:cNvPr id="14" name="TextBox 14"/>
          <p:cNvSpPr txBox="1"/>
          <p:nvPr/>
        </p:nvSpPr>
        <p:spPr>
          <a:xfrm>
            <a:off x="1028700" y="5143341"/>
            <a:ext cx="8115300" cy="1953895"/>
          </a:xfrm>
          <a:prstGeom prst="rect">
            <a:avLst/>
          </a:prstGeom>
        </p:spPr>
        <p:txBody>
          <a:bodyPr lIns="0" tIns="0" rIns="0" bIns="0" rtlCol="0" anchor="t">
            <a:spAutoFit/>
          </a:bodyPr>
          <a:lstStyle/>
          <a:p>
            <a:pPr algn="l">
              <a:lnSpc>
                <a:spcPts val="3079"/>
              </a:lnSpc>
            </a:pPr>
            <a:r>
              <a:rPr lang="en-US" sz="2199" b="1">
                <a:solidFill>
                  <a:srgbClr val="FFFFFF"/>
                </a:solidFill>
                <a:latin typeface="Poppins Bold"/>
                <a:ea typeface="Poppins Bold"/>
                <a:cs typeface="Poppins Bold"/>
                <a:sym typeface="Poppins Bold"/>
              </a:rPr>
              <a:t>Course Units</a:t>
            </a:r>
          </a:p>
          <a:p>
            <a:pPr algn="l">
              <a:lnSpc>
                <a:spcPts val="3079"/>
              </a:lnSpc>
            </a:pPr>
            <a:r>
              <a:rPr lang="en-US" sz="2199" b="1">
                <a:solidFill>
                  <a:srgbClr val="EC1D51"/>
                </a:solidFill>
                <a:latin typeface="Poppins Bold"/>
                <a:ea typeface="Poppins Bold"/>
                <a:cs typeface="Poppins Bold"/>
                <a:sym typeface="Poppins Bold"/>
              </a:rPr>
              <a:t>&gt;&gt;&gt;</a:t>
            </a:r>
            <a:r>
              <a:rPr lang="en-US" sz="2199">
                <a:solidFill>
                  <a:srgbClr val="FFFFFF"/>
                </a:solidFill>
                <a:latin typeface="Poppins"/>
                <a:ea typeface="Poppins"/>
                <a:cs typeface="Poppins"/>
                <a:sym typeface="Poppins"/>
              </a:rPr>
              <a:t> Esports Games, Teams and Tournaments</a:t>
            </a:r>
          </a:p>
          <a:p>
            <a:pPr algn="l">
              <a:lnSpc>
                <a:spcPts val="3079"/>
              </a:lnSpc>
            </a:pPr>
            <a:r>
              <a:rPr lang="en-US" sz="2199" b="1">
                <a:solidFill>
                  <a:srgbClr val="EC1D51"/>
                </a:solidFill>
                <a:latin typeface="Poppins Bold"/>
                <a:ea typeface="Poppins Bold"/>
                <a:cs typeface="Poppins Bold"/>
                <a:sym typeface="Poppins Bold"/>
              </a:rPr>
              <a:t>&gt;&gt;&gt;</a:t>
            </a:r>
            <a:r>
              <a:rPr lang="en-US" sz="2199">
                <a:solidFill>
                  <a:srgbClr val="FFFFFF"/>
                </a:solidFill>
                <a:latin typeface="Poppins"/>
                <a:ea typeface="Poppins"/>
                <a:cs typeface="Poppins"/>
                <a:sym typeface="Poppins"/>
              </a:rPr>
              <a:t> Establishing an Esports Organisation</a:t>
            </a:r>
          </a:p>
          <a:p>
            <a:pPr algn="l">
              <a:lnSpc>
                <a:spcPts val="3079"/>
              </a:lnSpc>
              <a:spcBef>
                <a:spcPct val="0"/>
              </a:spcBef>
            </a:pPr>
            <a:r>
              <a:rPr lang="en-US" sz="2199" b="1">
                <a:solidFill>
                  <a:srgbClr val="EC1D51"/>
                </a:solidFill>
                <a:latin typeface="Poppins Bold"/>
                <a:ea typeface="Poppins Bold"/>
                <a:cs typeface="Poppins Bold"/>
                <a:sym typeface="Poppins Bold"/>
              </a:rPr>
              <a:t>&gt;&gt;&gt;</a:t>
            </a:r>
            <a:r>
              <a:rPr lang="en-US" sz="2199">
                <a:solidFill>
                  <a:srgbClr val="FFFFFF"/>
                </a:solidFill>
                <a:latin typeface="Poppins"/>
                <a:ea typeface="Poppins"/>
                <a:cs typeface="Poppins"/>
                <a:sym typeface="Poppins"/>
              </a:rPr>
              <a:t> Streaming for Esports </a:t>
            </a:r>
          </a:p>
          <a:p>
            <a:pPr algn="l">
              <a:lnSpc>
                <a:spcPts val="3079"/>
              </a:lnSpc>
              <a:spcBef>
                <a:spcPct val="0"/>
              </a:spcBef>
            </a:pPr>
            <a:r>
              <a:rPr lang="en-US" sz="2199" b="1">
                <a:solidFill>
                  <a:srgbClr val="EC1D51"/>
                </a:solidFill>
                <a:latin typeface="Poppins Bold"/>
                <a:ea typeface="Poppins Bold"/>
                <a:cs typeface="Poppins Bold"/>
                <a:sym typeface="Poppins Bold"/>
              </a:rPr>
              <a:t>&gt;&gt;&gt;</a:t>
            </a:r>
            <a:r>
              <a:rPr lang="en-US" sz="2199">
                <a:solidFill>
                  <a:srgbClr val="FFFFFF"/>
                </a:solidFill>
                <a:latin typeface="Poppins"/>
                <a:ea typeface="Poppins"/>
                <a:cs typeface="Poppins"/>
                <a:sym typeface="Poppins"/>
              </a:rPr>
              <a:t> Plan for an Esports Event</a:t>
            </a:r>
          </a:p>
        </p:txBody>
      </p:sp>
      <p:sp>
        <p:nvSpPr>
          <p:cNvPr id="15" name="TextBox 15"/>
          <p:cNvSpPr txBox="1"/>
          <p:nvPr/>
        </p:nvSpPr>
        <p:spPr>
          <a:xfrm>
            <a:off x="9144000" y="5143341"/>
            <a:ext cx="8115300" cy="1563370"/>
          </a:xfrm>
          <a:prstGeom prst="rect">
            <a:avLst/>
          </a:prstGeom>
        </p:spPr>
        <p:txBody>
          <a:bodyPr lIns="0" tIns="0" rIns="0" bIns="0" rtlCol="0" anchor="t">
            <a:spAutoFit/>
          </a:bodyPr>
          <a:lstStyle/>
          <a:p>
            <a:pPr algn="l">
              <a:lnSpc>
                <a:spcPts val="3079"/>
              </a:lnSpc>
            </a:pPr>
            <a:endParaRPr/>
          </a:p>
          <a:p>
            <a:pPr algn="l">
              <a:lnSpc>
                <a:spcPts val="3079"/>
              </a:lnSpc>
            </a:pPr>
            <a:r>
              <a:rPr lang="en-US" sz="2199" b="1">
                <a:solidFill>
                  <a:srgbClr val="EC1D51"/>
                </a:solidFill>
                <a:latin typeface="Poppins Bold"/>
                <a:ea typeface="Poppins Bold"/>
                <a:cs typeface="Poppins Bold"/>
                <a:sym typeface="Poppins Bold"/>
              </a:rPr>
              <a:t>&gt;&gt;&gt;</a:t>
            </a:r>
            <a:r>
              <a:rPr lang="en-US" sz="2199">
                <a:solidFill>
                  <a:srgbClr val="EC1D51"/>
                </a:solidFill>
                <a:latin typeface="Poppins"/>
                <a:ea typeface="Poppins"/>
                <a:cs typeface="Poppins"/>
                <a:sym typeface="Poppins"/>
              </a:rPr>
              <a:t> </a:t>
            </a:r>
            <a:r>
              <a:rPr lang="en-US" sz="2199">
                <a:solidFill>
                  <a:srgbClr val="FFFFFF"/>
                </a:solidFill>
                <a:latin typeface="Poppins"/>
                <a:ea typeface="Poppins"/>
                <a:cs typeface="Poppins"/>
                <a:sym typeface="Poppins"/>
              </a:rPr>
              <a:t>Start an Enterprise in Esports</a:t>
            </a:r>
          </a:p>
          <a:p>
            <a:pPr algn="l">
              <a:lnSpc>
                <a:spcPts val="3079"/>
              </a:lnSpc>
            </a:pPr>
            <a:r>
              <a:rPr lang="en-US" sz="2199" b="1">
                <a:solidFill>
                  <a:srgbClr val="EC1D51"/>
                </a:solidFill>
                <a:latin typeface="Poppins Bold"/>
                <a:ea typeface="Poppins Bold"/>
                <a:cs typeface="Poppins Bold"/>
                <a:sym typeface="Poppins Bold"/>
              </a:rPr>
              <a:t>&gt;&gt;&gt;</a:t>
            </a:r>
            <a:r>
              <a:rPr lang="en-US" sz="2199">
                <a:solidFill>
                  <a:srgbClr val="FFFFFF"/>
                </a:solidFill>
                <a:latin typeface="Poppins"/>
                <a:ea typeface="Poppins"/>
                <a:cs typeface="Poppins"/>
                <a:sym typeface="Poppins"/>
              </a:rPr>
              <a:t> Design an Esports Game</a:t>
            </a:r>
          </a:p>
          <a:p>
            <a:pPr algn="l">
              <a:lnSpc>
                <a:spcPts val="3079"/>
              </a:lnSpc>
              <a:spcBef>
                <a:spcPct val="0"/>
              </a:spcBef>
            </a:pPr>
            <a:r>
              <a:rPr lang="en-US" sz="2199" b="1">
                <a:solidFill>
                  <a:srgbClr val="EC1D51"/>
                </a:solidFill>
                <a:latin typeface="Poppins Bold"/>
                <a:ea typeface="Poppins Bold"/>
                <a:cs typeface="Poppins Bold"/>
                <a:sym typeface="Poppins Bold"/>
              </a:rPr>
              <a:t>&gt;&gt;&gt;</a:t>
            </a:r>
            <a:r>
              <a:rPr lang="en-US" sz="2199">
                <a:solidFill>
                  <a:srgbClr val="FFFFFF"/>
                </a:solidFill>
                <a:latin typeface="Poppins"/>
                <a:ea typeface="Poppins"/>
                <a:cs typeface="Poppins"/>
                <a:sym typeface="Poppins"/>
              </a:rPr>
              <a:t> UAL Game Design</a:t>
            </a:r>
          </a:p>
        </p:txBody>
      </p:sp>
      <p:sp>
        <p:nvSpPr>
          <p:cNvPr id="16" name="TextBox 16"/>
          <p:cNvSpPr txBox="1"/>
          <p:nvPr/>
        </p:nvSpPr>
        <p:spPr>
          <a:xfrm>
            <a:off x="1028700" y="8297545"/>
            <a:ext cx="16230600" cy="960755"/>
          </a:xfrm>
          <a:prstGeom prst="rect">
            <a:avLst/>
          </a:prstGeom>
        </p:spPr>
        <p:txBody>
          <a:bodyPr lIns="0" tIns="0" rIns="0" bIns="0" rtlCol="0" anchor="t">
            <a:spAutoFit/>
          </a:bodyPr>
          <a:lstStyle/>
          <a:p>
            <a:pPr algn="l">
              <a:lnSpc>
                <a:spcPts val="3359"/>
              </a:lnSpc>
            </a:pPr>
            <a:r>
              <a:rPr lang="en-US" sz="2399" b="1">
                <a:solidFill>
                  <a:srgbClr val="FFFFFF"/>
                </a:solidFill>
                <a:latin typeface="Poppins Bold"/>
                <a:ea typeface="Poppins Bold"/>
                <a:cs typeface="Poppins Bold"/>
                <a:sym typeface="Poppins Bold"/>
              </a:rPr>
              <a:t>Entry Requirements</a:t>
            </a:r>
          </a:p>
          <a:p>
            <a:pPr algn="l">
              <a:lnSpc>
                <a:spcPts val="1199"/>
              </a:lnSpc>
            </a:pPr>
            <a:endParaRPr lang="en-US" sz="2399" b="1">
              <a:solidFill>
                <a:srgbClr val="FFFFFF"/>
              </a:solidFill>
              <a:latin typeface="Poppins Bold"/>
              <a:ea typeface="Poppins Bold"/>
              <a:cs typeface="Poppins Bold"/>
              <a:sym typeface="Poppins Bold"/>
            </a:endParaRPr>
          </a:p>
          <a:p>
            <a:pPr algn="l">
              <a:lnSpc>
                <a:spcPts val="3079"/>
              </a:lnSpc>
              <a:spcBef>
                <a:spcPct val="0"/>
              </a:spcBef>
            </a:pPr>
            <a:r>
              <a:rPr lang="en-US" sz="2199" b="1">
                <a:solidFill>
                  <a:srgbClr val="EC1D51"/>
                </a:solidFill>
                <a:latin typeface="Poppins Bold"/>
                <a:ea typeface="Poppins Bold"/>
                <a:cs typeface="Poppins Bold"/>
                <a:sym typeface="Poppins Bold"/>
              </a:rPr>
              <a:t>&gt;&gt;&gt;</a:t>
            </a:r>
            <a:r>
              <a:rPr lang="en-US" sz="2199">
                <a:solidFill>
                  <a:srgbClr val="EC1D51"/>
                </a:solidFill>
                <a:latin typeface="Poppins"/>
                <a:ea typeface="Poppins"/>
                <a:cs typeface="Poppins"/>
                <a:sym typeface="Poppins"/>
              </a:rPr>
              <a:t> </a:t>
            </a:r>
            <a:r>
              <a:rPr lang="en-US" sz="2199">
                <a:solidFill>
                  <a:srgbClr val="FFFFFF"/>
                </a:solidFill>
                <a:latin typeface="Poppins"/>
                <a:ea typeface="Poppins"/>
                <a:cs typeface="Poppins"/>
                <a:sym typeface="Poppins"/>
              </a:rPr>
              <a:t>3 GCSEs at Grade C or above to include Maths or English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TotalTime>
  <Words>1570</Words>
  <Application>Microsoft Office PowerPoint</Application>
  <PresentationFormat>Custom</PresentationFormat>
  <Paragraphs>241</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Poppins</vt:lpstr>
      <vt:lpstr>Poppins Bold</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Taster Day 2025</dc:title>
  <cp:lastModifiedBy>James Craddock-Jones</cp:lastModifiedBy>
  <cp:revision>3</cp:revision>
  <dcterms:created xsi:type="dcterms:W3CDTF">2006-08-16T00:00:00Z</dcterms:created>
  <dcterms:modified xsi:type="dcterms:W3CDTF">2025-06-12T13:21:01Z</dcterms:modified>
  <dc:identifier>DAGp13-71Mo</dc:identifier>
</cp:coreProperties>
</file>