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63" r:id="rId4"/>
    <p:sldId id="268" r:id="rId5"/>
    <p:sldId id="281" r:id="rId6"/>
    <p:sldId id="270" r:id="rId7"/>
    <p:sldId id="264" r:id="rId8"/>
    <p:sldId id="261" r:id="rId9"/>
    <p:sldId id="269" r:id="rId10"/>
    <p:sldId id="259" r:id="rId11"/>
    <p:sldId id="265" r:id="rId12"/>
    <p:sldId id="271" r:id="rId13"/>
    <p:sldId id="272" r:id="rId14"/>
    <p:sldId id="273" r:id="rId15"/>
    <p:sldId id="274" r:id="rId16"/>
    <p:sldId id="276" r:id="rId17"/>
    <p:sldId id="275" r:id="rId18"/>
    <p:sldId id="278" r:id="rId19"/>
    <p:sldId id="277" r:id="rId20"/>
    <p:sldId id="266" r:id="rId21"/>
    <p:sldId id="280" r:id="rId22"/>
    <p:sldId id="279" r:id="rId23"/>
    <p:sldId id="267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F0C06B-BA82-44BD-88A7-A9F1B52B5DF3}" v="163" dt="2024-09-08T15:48:45.4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21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46DC1CC-518A-29AF-11BF-34AB240FB2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DB21AD-6D5D-559A-958E-253A2EE6AD1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73DA4E1-B785-4C01-90F1-C0972DEE1FC5}" type="datetimeFigureOut">
              <a:rPr lang="en-GB"/>
              <a:pPr>
                <a:defRPr/>
              </a:pPr>
              <a:t>02/09/2025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F624F6F-80CE-962A-A53B-E8C82B3491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733708E-074E-7856-3A54-81E4A734BF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122864-2207-4DF2-D4D7-866F3C6830A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03B740-4D98-E8E0-B027-2A73A6714E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BBF6568-43E0-4F4F-8B11-FCBA3E2AA7C4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0A7F8-CCA3-C3B7-0829-E136C3F1C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8AD15-2839-422F-BBB5-BCFD8AD67E18}" type="datetimeFigureOut">
              <a:rPr lang="en-GB"/>
              <a:pPr>
                <a:defRPr/>
              </a:pPr>
              <a:t>02/09/2025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DE9E8-9DEC-F621-0BF8-51B9157BD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0F898F-6FC9-1167-A421-33F17913A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FD305-E6BC-4285-A2E3-7358DC7DF0C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0541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4D51F-1AD6-FCE3-D7FD-65741327E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C3F48-CDC4-4156-827F-73648E7E128C}" type="datetimeFigureOut">
              <a:rPr lang="en-GB"/>
              <a:pPr>
                <a:defRPr/>
              </a:pPr>
              <a:t>02/09/2025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912C1A-87D1-DB79-B525-C5907F2B8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7E74D7-6D64-4990-257D-3B795231B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325F6B-E536-4047-94B8-16520161751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26024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BCD5A-67A4-0888-3DB1-98B28045B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2B6D1-77D6-4396-B313-DE11E0F8AB04}" type="datetimeFigureOut">
              <a:rPr lang="en-GB"/>
              <a:pPr>
                <a:defRPr/>
              </a:pPr>
              <a:t>02/09/2025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58B7A9-6563-18BE-E45F-F1ABC5A02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B9C26-B3D7-17AE-8E87-682F90ED9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22CDE6-4E82-4636-B756-932AC74E2AE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22558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A7C997-38E6-F774-D436-2C23F6305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763C3-BC16-4A0C-B0E4-F300FFEFEC50}" type="datetimeFigureOut">
              <a:rPr lang="en-GB"/>
              <a:pPr>
                <a:defRPr/>
              </a:pPr>
              <a:t>02/09/2025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45AC1-8B8B-D34D-B25B-BE6E293EA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F9B5B-3906-CA5D-FF47-F0FA455DC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89275E-B2A4-4319-9258-81DB1BAAA98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06032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9EB029-92CF-E12C-0021-095D6E9A4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66B8D-0B04-438B-8C5B-2B441C565751}" type="datetimeFigureOut">
              <a:rPr lang="en-GB"/>
              <a:pPr>
                <a:defRPr/>
              </a:pPr>
              <a:t>02/09/2025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084BA-4B00-2214-B42B-83E8219C3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0BE61-849E-9EAF-7613-C36B53B8A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8527B-F676-4954-A743-E3CC74716B1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74496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D11CAC5-31C0-161B-DBCE-0AD6DCA25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AE13D-8A94-41FD-AFF5-88CC9A945A13}" type="datetimeFigureOut">
              <a:rPr lang="en-GB"/>
              <a:pPr>
                <a:defRPr/>
              </a:pPr>
              <a:t>02/09/2025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5134DDB-E258-AB4C-9165-E421198C3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46F2206-31F3-96D8-C8E5-87E7EEE8B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AD1AA9-DC6D-40A3-96E6-52947847CFF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19424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830ECD5-5EB1-F511-15F7-89B765C92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813CB-B461-40F1-AD2E-D2A4654540FE}" type="datetimeFigureOut">
              <a:rPr lang="en-GB"/>
              <a:pPr>
                <a:defRPr/>
              </a:pPr>
              <a:t>02/09/2025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6232F2B-C806-D002-EFEE-684FB175F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6B50943-F47A-FF76-2A9B-85231AE3F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4F3681-8760-492A-BF30-C4FDF25435D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847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E7B43A2-42C5-9934-FB5A-B3B9B7599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CBAE2-7342-4C25-8E2E-54E94DCF9D38}" type="datetimeFigureOut">
              <a:rPr lang="en-GB"/>
              <a:pPr>
                <a:defRPr/>
              </a:pPr>
              <a:t>02/09/2025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5FE8D11-29C7-0AB0-9E97-A3DC429F9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0009CD0-1D99-2A33-A0E9-AF953C37D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F31B2-9109-4A16-B452-411EE9A38B9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09161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F876A48-D0F8-86DC-53FA-54683D664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F37E7-1649-428E-9768-0293BCDDBB3C}" type="datetimeFigureOut">
              <a:rPr lang="en-GB"/>
              <a:pPr>
                <a:defRPr/>
              </a:pPr>
              <a:t>02/09/2025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E9129C1-9DE9-7436-4E9E-94E16690C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F6FE52E-EF18-6E9F-D895-944F51E56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E76779-E43D-4ED7-9448-89E3F0AE083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53543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599EB49-111C-EC54-13DD-F862D1CA3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C5618-5D39-47E2-8E23-5DC8BA01331B}" type="datetimeFigureOut">
              <a:rPr lang="en-GB"/>
              <a:pPr>
                <a:defRPr/>
              </a:pPr>
              <a:t>02/09/2025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C2AD8FB-EC4A-DB51-E449-9AE121F96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E788A52-371F-CBC6-2E92-B9A678EBF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014A6-A186-4818-A95A-937C55FC093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32014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FE8E0DE-DDB7-AE3C-4043-4408EB00B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4F3A7-9137-42A4-9B44-A20FA9634B67}" type="datetimeFigureOut">
              <a:rPr lang="en-GB"/>
              <a:pPr>
                <a:defRPr/>
              </a:pPr>
              <a:t>02/09/2025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BF7F4DB-F8E5-A753-C666-A009C1209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9897BB3-3149-6235-A329-DE8E035CB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27B8BA-F7CF-44F6-8A6C-EED925EDAF5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8963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C8A31DD-983B-52F8-DDB9-D03BDA4CB5A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A05F124-975A-ADFB-1438-24DFE92E17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E4AEA-5221-4D2B-CB69-B8C4898931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59A18A-703A-459D-B884-D5D672460056}" type="datetimeFigureOut">
              <a:rPr lang="en-GB"/>
              <a:pPr>
                <a:defRPr/>
              </a:pPr>
              <a:t>02/09/2025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C94A1-4AFB-4F0A-9F58-BA23106A9E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CC792-8884-E6DF-4389-AA0803ADF3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01E1BCB-9A4E-4780-B73C-1C46E7F13999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YtQ9HD26tA?feature=oembed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93593C06-0B6A-6062-3582-A71F448B46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313" y="260350"/>
            <a:ext cx="5327650" cy="720725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altLang="en-US" sz="3200" b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Unit: UV20556</a:t>
            </a:r>
          </a:p>
        </p:txBody>
      </p:sp>
      <p:sp>
        <p:nvSpPr>
          <p:cNvPr id="2051" name="Subtitle 2">
            <a:extLst>
              <a:ext uri="{FF2B5EF4-FFF2-40B4-BE49-F238E27FC236}">
                <a16:creationId xmlns:a16="http://schemas.microsoft.com/office/drawing/2014/main" id="{FA2006BB-F1AE-34DB-E5A9-910FB271F6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6249" y="1304132"/>
            <a:ext cx="7161213" cy="4392612"/>
          </a:xfrm>
        </p:spPr>
        <p:txBody>
          <a:bodyPr/>
          <a:lstStyle/>
          <a:p>
            <a:pPr eaLnBrk="1" hangingPunct="1">
              <a:defRPr/>
            </a:pPr>
            <a:endParaRPr lang="en-GB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GB" altLang="en-US" b="1" dirty="0">
                <a:solidFill>
                  <a:schemeClr val="tx1"/>
                </a:solidFill>
                <a:cs typeface="Arial" panose="020B0604020202020204" pitchFamily="34" charset="0"/>
              </a:rPr>
              <a:t>Level 2 Award in Preventing Contact Dermatitis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  <a:defRPr/>
            </a:pPr>
            <a:endParaRPr lang="en-GB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584384F2-646C-E39E-4326-F32124176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33375"/>
            <a:ext cx="19446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41F0981-9B0A-EC95-84D4-6DC2CCE5D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672" y="3304718"/>
            <a:ext cx="3754311" cy="280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6F68A19B-F3C5-DA67-F662-44F39B96B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313" y="260350"/>
            <a:ext cx="3959225" cy="966788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altLang="en-US" sz="3200" b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Unit: UV20556</a:t>
            </a:r>
          </a:p>
        </p:txBody>
      </p:sp>
      <p:sp>
        <p:nvSpPr>
          <p:cNvPr id="5123" name="Subtitle 2">
            <a:extLst>
              <a:ext uri="{FF2B5EF4-FFF2-40B4-BE49-F238E27FC236}">
                <a16:creationId xmlns:a16="http://schemas.microsoft.com/office/drawing/2014/main" id="{611A5B69-960C-6C6C-0D81-B26C71D5F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825" y="1412875"/>
            <a:ext cx="8353425" cy="4679950"/>
          </a:xfrm>
        </p:spPr>
        <p:txBody>
          <a:bodyPr/>
          <a:lstStyle/>
          <a:p>
            <a:pPr algn="l" eaLnBrk="1" hangingPunct="1"/>
            <a:r>
              <a:rPr lang="en-GB" altLang="en-US" dirty="0">
                <a:solidFill>
                  <a:schemeClr val="tx1"/>
                </a:solidFill>
                <a:cs typeface="Arial" panose="020B0604020202020204" pitchFamily="34" charset="0"/>
              </a:rPr>
              <a:t>Contact dermatitis is a form of eczema. The outer most layer of the skin (the horny cell layer of the epidermis) is the protective layer which acts as a barrier to prevent potential allergens from penetrating the skin.  </a:t>
            </a:r>
          </a:p>
        </p:txBody>
      </p:sp>
      <p:pic>
        <p:nvPicPr>
          <p:cNvPr id="7172" name="Picture 3">
            <a:extLst>
              <a:ext uri="{FF2B5EF4-FFF2-40B4-BE49-F238E27FC236}">
                <a16:creationId xmlns:a16="http://schemas.microsoft.com/office/drawing/2014/main" id="{27467CA8-BA53-0265-9058-E9491CCAD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33375"/>
            <a:ext cx="19446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B10F1A-AFDD-FBF1-E8BC-9306380773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493" y="4046537"/>
            <a:ext cx="352901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13ECBC92-47BB-4037-B3AB-BAF01C0AB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4186238" cy="820738"/>
          </a:xfrm>
        </p:spPr>
        <p:txBody>
          <a:bodyPr/>
          <a:lstStyle/>
          <a:p>
            <a:pPr algn="l"/>
            <a:r>
              <a:rPr lang="en-GB" altLang="en-US" sz="3200" b="1" dirty="0">
                <a:solidFill>
                  <a:srgbClr val="FFFFFF"/>
                </a:solidFill>
                <a:cs typeface="Arial" panose="020B0604020202020204" pitchFamily="34" charset="0"/>
              </a:rPr>
              <a:t>Who is at risk?</a:t>
            </a:r>
            <a:endParaRPr lang="en-GB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C8AA6-6992-07C7-544B-974B8B561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62113"/>
            <a:ext cx="8435975" cy="4891087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altLang="en-US" sz="2800" dirty="0"/>
              <a:t>Anyone that is in regular contact with substances such as:</a:t>
            </a:r>
          </a:p>
          <a:p>
            <a:pPr eaLnBrk="1" hangingPunct="1">
              <a:defRPr/>
            </a:pPr>
            <a:r>
              <a:rPr lang="en-GB" altLang="en-US" sz="2800" dirty="0"/>
              <a:t>water/wet work</a:t>
            </a:r>
          </a:p>
          <a:p>
            <a:pPr eaLnBrk="1" hangingPunct="1">
              <a:defRPr/>
            </a:pPr>
            <a:r>
              <a:rPr lang="en-GB" altLang="en-US" sz="2800" dirty="0"/>
              <a:t>degreasing agents</a:t>
            </a:r>
          </a:p>
          <a:p>
            <a:pPr eaLnBrk="1" hangingPunct="1">
              <a:defRPr/>
            </a:pPr>
            <a:r>
              <a:rPr lang="en-GB" altLang="en-US" sz="2800" dirty="0"/>
              <a:t>detergents</a:t>
            </a:r>
          </a:p>
          <a:p>
            <a:pPr eaLnBrk="1" hangingPunct="1">
              <a:defRPr/>
            </a:pPr>
            <a:r>
              <a:rPr lang="en-GB" altLang="en-US" sz="2800" dirty="0"/>
              <a:t>solvents </a:t>
            </a:r>
          </a:p>
          <a:p>
            <a:pPr eaLnBrk="1" hangingPunct="1">
              <a:defRPr/>
            </a:pPr>
            <a:r>
              <a:rPr lang="en-GB" altLang="en-US" sz="2800" dirty="0"/>
              <a:t>metal fluids </a:t>
            </a:r>
          </a:p>
          <a:p>
            <a:pPr eaLnBrk="1" hangingPunct="1">
              <a:defRPr/>
            </a:pPr>
            <a:r>
              <a:rPr lang="en-GB" altLang="en-US" sz="2800" dirty="0"/>
              <a:t>acids/alkalis </a:t>
            </a:r>
          </a:p>
          <a:p>
            <a:pPr>
              <a:defRPr/>
            </a:pPr>
            <a:endParaRPr lang="en-GB" altLang="en-US" dirty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20F5F-2B55-F3C2-8CD8-5CE5D0FB0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Can be caused by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16FC02-5D13-E8B4-436E-CC869B7050F6}"/>
              </a:ext>
            </a:extLst>
          </p:cNvPr>
          <p:cNvSpPr txBox="1"/>
          <p:nvPr/>
        </p:nvSpPr>
        <p:spPr>
          <a:xfrm>
            <a:off x="454325" y="1719532"/>
            <a:ext cx="8781690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7472" indent="-347472">
              <a:buFont typeface="Arial"/>
              <a:buChar char="•"/>
            </a:pPr>
            <a:r>
              <a:rPr lang="en-GB" sz="3200" dirty="0">
                <a:latin typeface="Calibri"/>
                <a:cs typeface="+mn-cs"/>
              </a:rPr>
              <a:t>Frequent contact with water.</a:t>
            </a:r>
          </a:p>
          <a:p>
            <a:pPr marL="347472" indent="-347472">
              <a:buFont typeface="Arial"/>
              <a:buChar char="•"/>
            </a:pPr>
            <a:r>
              <a:rPr lang="en-GB" sz="3200" dirty="0">
                <a:latin typeface="Calibri"/>
                <a:cs typeface="+mn-cs"/>
              </a:rPr>
              <a:t>Contact with the chemicals in hairdressing and beauty products, e.g. shampoo, bleach or hair colour, oils, creams or waxes.</a:t>
            </a:r>
          </a:p>
          <a:p>
            <a:pPr marL="347472" indent="-347472">
              <a:buFont typeface="Arial"/>
              <a:buChar char="•"/>
            </a:pPr>
            <a:r>
              <a:rPr lang="en-GB" sz="3200" dirty="0">
                <a:latin typeface="Calibri"/>
                <a:cs typeface="+mn-cs"/>
              </a:rPr>
              <a:t>Contact with cleaning chemicals or detergents.</a:t>
            </a:r>
          </a:p>
        </p:txBody>
      </p:sp>
    </p:spTree>
    <p:extLst>
      <p:ext uri="{BB962C8B-B14F-4D97-AF65-F5344CB8AC3E}">
        <p14:creationId xmlns:p14="http://schemas.microsoft.com/office/powerpoint/2010/main" val="403033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D2399-61EB-6B31-ACE7-68C7907AD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0411" y="102828"/>
            <a:ext cx="6403676" cy="1258018"/>
          </a:xfrm>
        </p:spPr>
        <p:txBody>
          <a:bodyPr/>
          <a:lstStyle/>
          <a:p>
            <a:r>
              <a:rPr lang="en-US" sz="3200" dirty="0">
                <a:solidFill>
                  <a:srgbClr val="FFFFFF"/>
                </a:solidFill>
                <a:ea typeface="Calibri"/>
                <a:cs typeface="Calibri"/>
              </a:rPr>
              <a:t>Allergic Contact Dermatitis (ACD)</a:t>
            </a:r>
            <a:endParaRPr lang="en-US" sz="3200" dirty="0">
              <a:ea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867CE-5ACB-9B65-0977-95B454B15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Some hair dyes </a:t>
            </a:r>
          </a:p>
          <a:p>
            <a:r>
              <a:rPr lang="en-US" dirty="0">
                <a:ea typeface="Calibri"/>
                <a:cs typeface="Calibri"/>
              </a:rPr>
              <a:t>UV cured printing inks </a:t>
            </a:r>
          </a:p>
          <a:p>
            <a:r>
              <a:rPr lang="en-US" dirty="0">
                <a:ea typeface="Calibri"/>
                <a:cs typeface="Calibri"/>
              </a:rPr>
              <a:t>Adhesives </a:t>
            </a:r>
          </a:p>
          <a:p>
            <a:r>
              <a:rPr lang="en-US" dirty="0">
                <a:ea typeface="Calibri"/>
                <a:cs typeface="Calibri"/>
              </a:rPr>
              <a:t>Some plants (e.g. chrysanthemums)</a:t>
            </a:r>
            <a:endParaRPr lang="en-US" dirty="0"/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561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058FC-488F-67D1-3F8B-3FDF2037A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" y="140526"/>
            <a:ext cx="8229600" cy="1143000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rgbClr val="FFFFFF"/>
                </a:solidFill>
                <a:ea typeface="Calibri"/>
                <a:cs typeface="Calibri"/>
              </a:rPr>
              <a:t>Irritant Contact Dermatitis (ICD)</a:t>
            </a:r>
            <a:endParaRPr lang="en-US" sz="3600" b="1" dirty="0">
              <a:ea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F5FBE3-57BF-1A9D-F90F-CCB71631B3C8}"/>
              </a:ext>
            </a:extLst>
          </p:cNvPr>
          <p:cNvSpPr txBox="1"/>
          <p:nvPr/>
        </p:nvSpPr>
        <p:spPr>
          <a:xfrm>
            <a:off x="457200" y="1659285"/>
            <a:ext cx="7458973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7472" indent="-347472"/>
            <a:endParaRPr lang="en-GB" sz="3200" dirty="0">
              <a:latin typeface="Calibri"/>
              <a:cs typeface="+mn-cs"/>
            </a:endParaRPr>
          </a:p>
          <a:p>
            <a:pPr marL="347472" indent="-347472">
              <a:buFont typeface="Arial"/>
              <a:buChar char="•"/>
            </a:pPr>
            <a:r>
              <a:rPr lang="en-GB" sz="3200" dirty="0">
                <a:latin typeface="Calibri"/>
                <a:cs typeface="+mn-cs"/>
              </a:rPr>
              <a:t>Wet work </a:t>
            </a:r>
          </a:p>
          <a:p>
            <a:pPr marL="347472" indent="-347472">
              <a:buFont typeface="Arial"/>
              <a:buChar char="•"/>
            </a:pPr>
            <a:r>
              <a:rPr lang="en-GB" sz="3200" dirty="0">
                <a:latin typeface="Calibri"/>
                <a:cs typeface="+mn-cs"/>
              </a:rPr>
              <a:t>Soaps, shampoos and detergents </a:t>
            </a:r>
          </a:p>
          <a:p>
            <a:pPr marL="347472" indent="-347472">
              <a:buFont typeface="Arial"/>
              <a:buChar char="•"/>
            </a:pPr>
            <a:r>
              <a:rPr lang="en-GB" sz="3200" dirty="0">
                <a:latin typeface="Calibri"/>
                <a:cs typeface="+mn-cs"/>
              </a:rPr>
              <a:t>Solvents </a:t>
            </a:r>
          </a:p>
          <a:p>
            <a:pPr marL="347472" indent="-347472">
              <a:buFont typeface="Arial"/>
              <a:buChar char="•"/>
            </a:pPr>
            <a:r>
              <a:rPr lang="en-GB" sz="3200" dirty="0">
                <a:latin typeface="Calibri"/>
                <a:cs typeface="+mn-cs"/>
              </a:rPr>
              <a:t>Oils and greases </a:t>
            </a:r>
          </a:p>
          <a:p>
            <a:pPr marL="347472" indent="-347472">
              <a:buFont typeface="Arial"/>
              <a:buChar char="•"/>
            </a:pPr>
            <a:r>
              <a:rPr lang="en-GB" sz="3200" dirty="0">
                <a:latin typeface="Calibri"/>
                <a:cs typeface="+mn-cs"/>
              </a:rPr>
              <a:t>Dusts </a:t>
            </a:r>
          </a:p>
          <a:p>
            <a:pPr marL="347472" indent="-347472">
              <a:buFont typeface="Arial"/>
              <a:buChar char="•"/>
            </a:pPr>
            <a:r>
              <a:rPr lang="en-GB" sz="3200" dirty="0">
                <a:latin typeface="Calibri"/>
                <a:cs typeface="+mn-cs"/>
              </a:rPr>
              <a:t>Acids and alkalis </a:t>
            </a:r>
          </a:p>
        </p:txBody>
      </p:sp>
    </p:spTree>
    <p:extLst>
      <p:ext uri="{BB962C8B-B14F-4D97-AF65-F5344CB8AC3E}">
        <p14:creationId xmlns:p14="http://schemas.microsoft.com/office/powerpoint/2010/main" val="135716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FB72F-57A4-AEFE-07E6-1903825A1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3840"/>
            <a:ext cx="8229600" cy="937204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FFFF"/>
                </a:solidFill>
                <a:ea typeface="Calibri"/>
                <a:cs typeface="Calibri"/>
              </a:rPr>
              <a:t>Areas of Contact</a:t>
            </a:r>
            <a:endParaRPr lang="en-US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B5D8F219-3A1E-A6C1-6779-E6BA59AF07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20" y="1421690"/>
            <a:ext cx="546233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3B4692-FDBF-C0B8-C8D7-59BD7A13BFEE}"/>
              </a:ext>
            </a:extLst>
          </p:cNvPr>
          <p:cNvSpPr txBox="1"/>
          <p:nvPr/>
        </p:nvSpPr>
        <p:spPr>
          <a:xfrm>
            <a:off x="646176" y="3429000"/>
            <a:ext cx="62666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How is the skin exposed to substances?</a:t>
            </a:r>
            <a:endParaRPr lang="en-GB" sz="2400" dirty="0"/>
          </a:p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Direct handling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Touching contaminated surfaces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Splashing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Soiled gloves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Incorrect removal of gloves</a:t>
            </a:r>
          </a:p>
        </p:txBody>
      </p:sp>
    </p:spTree>
    <p:extLst>
      <p:ext uri="{BB962C8B-B14F-4D97-AF65-F5344CB8AC3E}">
        <p14:creationId xmlns:p14="http://schemas.microsoft.com/office/powerpoint/2010/main" val="32209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80569-9BE9-A3F6-D0DB-088223197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000" dirty="0">
                <a:solidFill>
                  <a:srgbClr val="FFFFFF"/>
                </a:solidFill>
                <a:latin typeface="Calibri"/>
              </a:rPr>
              <a:t>Health &amp; Safety legislation</a:t>
            </a:r>
            <a:endParaRPr lang="en-GB" sz="4000" dirty="0">
              <a:ea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F5BBD-8116-2D57-48AB-C8E63F2CB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HASWA (Health and Safety at Work Act 1974)</a:t>
            </a:r>
          </a:p>
          <a:p>
            <a:r>
              <a:rPr lang="en-US" dirty="0">
                <a:ea typeface="Calibri"/>
                <a:cs typeface="Calibri"/>
              </a:rPr>
              <a:t>COSHH (Control of Substances Hazardous to Health)</a:t>
            </a:r>
          </a:p>
          <a:p>
            <a:r>
              <a:rPr lang="en-US" dirty="0">
                <a:ea typeface="Calibri"/>
                <a:cs typeface="Calibri"/>
              </a:rPr>
              <a:t>RIDDOR (Reporting of Injuries, Diseases and Dangerous Occurrences)</a:t>
            </a:r>
          </a:p>
          <a:p>
            <a:r>
              <a:rPr lang="en-US" dirty="0">
                <a:ea typeface="Calibri"/>
                <a:cs typeface="Calibri"/>
              </a:rPr>
              <a:t>PPE (Personal Protective Equipment)</a:t>
            </a:r>
            <a:endParaRPr lang="en-US" dirty="0"/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75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0A68B-949D-F2F3-24AE-7E897E32E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02783" y="159513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  <a:cs typeface="Calibri"/>
              </a:rPr>
              <a:t>COSHH in Hair &amp; Beauty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DDDF31-5DC6-A821-6C50-018631088260}"/>
              </a:ext>
            </a:extLst>
          </p:cNvPr>
          <p:cNvSpPr txBox="1"/>
          <p:nvPr/>
        </p:nvSpPr>
        <p:spPr>
          <a:xfrm>
            <a:off x="381173" y="1602672"/>
            <a:ext cx="8229600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latin typeface="Calibri"/>
                <a:cs typeface="+mn-cs"/>
              </a:rPr>
              <a:t>What does the law require? </a:t>
            </a:r>
          </a:p>
          <a:p>
            <a:r>
              <a:rPr lang="en-GB" sz="2400" dirty="0">
                <a:latin typeface="Calibri"/>
                <a:cs typeface="+mn-cs"/>
              </a:rPr>
              <a:t>The law requires employers to prevent or, where that is not reasonably practicable, adequately control exposure to materials in the workplace that cause ill health like dermatitis. </a:t>
            </a:r>
          </a:p>
          <a:p>
            <a:endParaRPr lang="en-GB" sz="2400" dirty="0">
              <a:latin typeface="Calibri"/>
              <a:cs typeface="+mn-cs"/>
            </a:endParaRPr>
          </a:p>
          <a:p>
            <a:r>
              <a:rPr lang="en-GB" sz="2400" dirty="0">
                <a:latin typeface="Calibri"/>
                <a:cs typeface="+mn-cs"/>
              </a:rPr>
              <a:t>The Control of Substances Hazardous to Health Regulations 2002 (COSHH) require employers to:</a:t>
            </a:r>
          </a:p>
          <a:p>
            <a:r>
              <a:rPr lang="en-GB" sz="2400" dirty="0">
                <a:latin typeface="Calibri"/>
                <a:cs typeface="+mn-cs"/>
              </a:rPr>
              <a:t>■ assess risks; </a:t>
            </a:r>
          </a:p>
          <a:p>
            <a:r>
              <a:rPr lang="en-GB" sz="2400" dirty="0">
                <a:latin typeface="Calibri"/>
                <a:cs typeface="+mn-cs"/>
              </a:rPr>
              <a:t>■ provide adequate control measures – and ensure the use and maintenance of these; </a:t>
            </a:r>
          </a:p>
          <a:p>
            <a:r>
              <a:rPr lang="en-GB" sz="2400" dirty="0">
                <a:latin typeface="Calibri"/>
                <a:cs typeface="+mn-cs"/>
              </a:rPr>
              <a:t>■ provide information, instruction and training; and </a:t>
            </a:r>
          </a:p>
          <a:p>
            <a:r>
              <a:rPr lang="en-GB" sz="2400" dirty="0">
                <a:latin typeface="Calibri"/>
                <a:cs typeface="+mn-cs"/>
              </a:rPr>
              <a:t>■ in appropriate cases, provide health surveillance</a:t>
            </a:r>
          </a:p>
        </p:txBody>
      </p:sp>
    </p:spTree>
    <p:extLst>
      <p:ext uri="{BB962C8B-B14F-4D97-AF65-F5344CB8AC3E}">
        <p14:creationId xmlns:p14="http://schemas.microsoft.com/office/powerpoint/2010/main" val="377555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7D356-3FA3-4062-78A0-9B2470645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122729"/>
            <a:ext cx="8229600" cy="1143000"/>
          </a:xfrm>
        </p:spPr>
        <p:txBody>
          <a:bodyPr/>
          <a:lstStyle/>
          <a:p>
            <a:pPr algn="l"/>
            <a:r>
              <a:rPr lang="en-US" sz="3200" b="1" dirty="0">
                <a:solidFill>
                  <a:srgbClr val="FFFFFF"/>
                </a:solidFill>
                <a:ea typeface="Calibri"/>
                <a:cs typeface="Calibri"/>
              </a:rPr>
              <a:t>Employee/Employers Responsibility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6DF25-D33C-CBBB-B249-9E624E8AB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946" y="2812210"/>
            <a:ext cx="4132054" cy="2743171"/>
          </a:xfrm>
        </p:spPr>
        <p:txBody>
          <a:bodyPr/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Safe working with equipment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Calibri"/>
              <a:cs typeface="Calibri"/>
            </a:endParaRP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Maintain a safe working environment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Calibri"/>
              <a:cs typeface="Calibri"/>
            </a:endParaRP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Wear/use personal protective equipment 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32F4D7-6C53-E0FF-657B-99CBF63EA3E5}"/>
              </a:ext>
            </a:extLst>
          </p:cNvPr>
          <p:cNvSpPr txBox="1"/>
          <p:nvPr/>
        </p:nvSpPr>
        <p:spPr>
          <a:xfrm>
            <a:off x="612475" y="1623471"/>
            <a:ext cx="3361426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+mn-cs"/>
              </a:rPr>
              <a:t>Employee Responsibilities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8BCCF2-0487-2669-9E5D-7966795B9376}"/>
              </a:ext>
            </a:extLst>
          </p:cNvPr>
          <p:cNvSpPr txBox="1"/>
          <p:nvPr/>
        </p:nvSpPr>
        <p:spPr>
          <a:xfrm>
            <a:off x="5170100" y="1548844"/>
            <a:ext cx="2743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+mn-cs"/>
              </a:rPr>
              <a:t>Employer Responsibilities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27AEEB-6A7F-0F34-0A29-2C9F1D2AA8FC}"/>
              </a:ext>
            </a:extLst>
          </p:cNvPr>
          <p:cNvSpPr txBox="1"/>
          <p:nvPr/>
        </p:nvSpPr>
        <p:spPr>
          <a:xfrm>
            <a:off x="4937185" y="2660301"/>
            <a:ext cx="3749615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7472" indent="-347472">
              <a:buFont typeface="Arial"/>
              <a:buChar char="•"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Calibri"/>
                <a:cs typeface="+mn-cs"/>
              </a:rPr>
              <a:t>Provide information, instruction and training on risks and precautions. </a:t>
            </a:r>
          </a:p>
          <a:p>
            <a:pPr marL="347472" indent="-347472">
              <a:buFont typeface="Arial"/>
              <a:buChar char="•"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Calibri"/>
                <a:cs typeface="+mn-cs"/>
              </a:rPr>
              <a:t>Personal protective equipment for staff</a:t>
            </a:r>
          </a:p>
          <a:p>
            <a:pPr marL="347472" indent="-347472">
              <a:buFont typeface="Arial"/>
              <a:buChar char="•"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Calibri"/>
                <a:cs typeface="+mn-cs"/>
              </a:rPr>
              <a:t>Regular hand checks</a:t>
            </a:r>
          </a:p>
          <a:p>
            <a:pPr marL="347472" indent="-347472">
              <a:buFont typeface="Arial"/>
              <a:buChar char="•"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Calibri"/>
                <a:cs typeface="+mn-cs"/>
              </a:rPr>
              <a:t>Appropriate hand wash/lotions.</a:t>
            </a:r>
          </a:p>
        </p:txBody>
      </p:sp>
    </p:spTree>
    <p:extLst>
      <p:ext uri="{BB962C8B-B14F-4D97-AF65-F5344CB8AC3E}">
        <p14:creationId xmlns:p14="http://schemas.microsoft.com/office/powerpoint/2010/main" val="684569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EAF01-47FE-4058-E268-4DD490A09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95603" y="220924"/>
            <a:ext cx="8229600" cy="1143000"/>
          </a:xfrm>
        </p:spPr>
        <p:txBody>
          <a:bodyPr/>
          <a:lstStyle/>
          <a:p>
            <a:r>
              <a:rPr lang="en-US" i="1" dirty="0">
                <a:solidFill>
                  <a:srgbClr val="FFFFFF"/>
                </a:solidFill>
                <a:ea typeface="Calibri"/>
                <a:cs typeface="Calibri"/>
              </a:rPr>
              <a:t>What does it feel like?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14ECAD-1303-9241-BCCE-0E2F2DE12159}"/>
              </a:ext>
            </a:extLst>
          </p:cNvPr>
          <p:cNvSpPr txBox="1"/>
          <p:nvPr/>
        </p:nvSpPr>
        <p:spPr>
          <a:xfrm>
            <a:off x="553643" y="1671852"/>
            <a:ext cx="8036713" cy="43088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7345" indent="-347345">
              <a:buFont typeface="Arial"/>
              <a:buChar char="•"/>
            </a:pPr>
            <a:r>
              <a:rPr lang="en-GB" sz="3200" dirty="0">
                <a:latin typeface="Calibri"/>
                <a:cs typeface="+mn-cs"/>
              </a:rPr>
              <a:t>Someone who has dermatitis may experience symptoms of itching and pain.</a:t>
            </a:r>
          </a:p>
          <a:p>
            <a:pPr marL="347345" indent="-347345">
              <a:buFont typeface="Arial"/>
              <a:buChar char="•"/>
            </a:pPr>
            <a:endParaRPr lang="en-GB" sz="3200" dirty="0">
              <a:latin typeface="Calibri"/>
              <a:cs typeface="+mn-cs"/>
            </a:endParaRPr>
          </a:p>
          <a:p>
            <a:pPr marL="347345" indent="-347345">
              <a:buFont typeface="Arial"/>
              <a:buChar char="•"/>
            </a:pPr>
            <a:r>
              <a:rPr lang="en-GB" sz="3200" dirty="0">
                <a:latin typeface="Calibri"/>
                <a:cs typeface="+mn-cs"/>
              </a:rPr>
              <a:t>Severe symptoms include the skin cracking and bleeding.</a:t>
            </a:r>
          </a:p>
          <a:p>
            <a:pPr marL="347345" indent="-347345">
              <a:buFont typeface="Arial"/>
              <a:buChar char="•"/>
            </a:pPr>
            <a:endParaRPr lang="en-US" dirty="0"/>
          </a:p>
          <a:p>
            <a:pPr marL="347345" indent="-347345">
              <a:buFont typeface="Arial"/>
              <a:buChar char="•"/>
            </a:pPr>
            <a:r>
              <a:rPr lang="en-GB" sz="3200" dirty="0">
                <a:latin typeface="Calibri"/>
                <a:cs typeface="+mn-cs"/>
              </a:rPr>
              <a:t>The signs and symptoms of this condition can be so bad that the sufferer is unable to carry on at work.</a:t>
            </a:r>
            <a:r>
              <a:rPr lang="en-GB" sz="3200" b="1" dirty="0">
                <a:latin typeface="Calibri"/>
                <a:cs typeface="+mn-cs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84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90218093-E79F-C422-4EA7-AC22F9752C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313" y="260350"/>
            <a:ext cx="4751387" cy="966788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altLang="en-US" sz="3200" b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Unit: UV20556</a:t>
            </a:r>
          </a:p>
        </p:txBody>
      </p:sp>
      <p:sp>
        <p:nvSpPr>
          <p:cNvPr id="3075" name="Subtitle 2">
            <a:extLst>
              <a:ext uri="{FF2B5EF4-FFF2-40B4-BE49-F238E27FC236}">
                <a16:creationId xmlns:a16="http://schemas.microsoft.com/office/drawing/2014/main" id="{8F75E455-7EA5-9A64-4388-63CC4DA0A6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825" y="2499360"/>
            <a:ext cx="8272463" cy="3522028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chemeClr val="tx1"/>
                </a:solidFill>
                <a:cs typeface="Arial" panose="020B0604020202020204" pitchFamily="34" charset="0"/>
              </a:rPr>
              <a:t>Occupational hand dermatitis in Hairdressers/Beauty therapists was first described as early as 1898 and still up to 70% of hairdressers suffer some form of skin damage during their career.</a:t>
            </a:r>
          </a:p>
        </p:txBody>
      </p:sp>
      <p:pic>
        <p:nvPicPr>
          <p:cNvPr id="4100" name="Picture 3">
            <a:extLst>
              <a:ext uri="{FF2B5EF4-FFF2-40B4-BE49-F238E27FC236}">
                <a16:creationId xmlns:a16="http://schemas.microsoft.com/office/drawing/2014/main" id="{F091A161-52A0-FB49-7026-A0E29C845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33375"/>
            <a:ext cx="19446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E91FAA57-FB70-4434-6F22-DC0B6B961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4762500" cy="777875"/>
          </a:xfrm>
        </p:spPr>
        <p:txBody>
          <a:bodyPr/>
          <a:lstStyle/>
          <a:p>
            <a:pPr algn="l"/>
            <a:r>
              <a:rPr lang="en-GB" altLang="en-US" sz="3200" b="1" dirty="0">
                <a:solidFill>
                  <a:srgbClr val="FFFFFF"/>
                </a:solidFill>
                <a:cs typeface="Arial" panose="020B0604020202020204" pitchFamily="34" charset="0"/>
              </a:rPr>
              <a:t>Facts of Dermatitis</a:t>
            </a:r>
            <a:endParaRPr lang="en-GB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D4D39-424E-2098-6319-999E24F3B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GB" altLang="en-US" dirty="0">
                <a:solidFill>
                  <a:schemeClr val="bg1"/>
                </a:solidFill>
              </a:rPr>
              <a:t>facts on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en-GB" altLang="en-US" dirty="0"/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GB" altLang="en-US" kern="0" dirty="0">
                <a:solidFill>
                  <a:srgbClr val="000000"/>
                </a:solidFill>
                <a:cs typeface="Arial"/>
              </a:rPr>
              <a:t>It is NOT contagious 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en-GB" altLang="en-US" kern="0" dirty="0">
              <a:solidFill>
                <a:srgbClr val="000000"/>
              </a:solidFill>
              <a:cs typeface="Arial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GB" altLang="en-US" kern="0" dirty="0">
                <a:solidFill>
                  <a:srgbClr val="000000"/>
                </a:solidFill>
                <a:cs typeface="Arial"/>
              </a:rPr>
              <a:t>Contact dermatitis is due to exposure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en-GB" altLang="en-US" kern="0" dirty="0">
              <a:solidFill>
                <a:srgbClr val="000000"/>
              </a:solidFill>
              <a:cs typeface="Arial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GB" altLang="en-US" kern="0" dirty="0">
                <a:solidFill>
                  <a:srgbClr val="000000"/>
                </a:solidFill>
                <a:cs typeface="Arial"/>
              </a:rPr>
              <a:t>Three out of four cases involves the hands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en-GB" altLang="en-US" sz="2400" kern="0" dirty="0">
              <a:solidFill>
                <a:srgbClr val="000000"/>
              </a:solidFill>
              <a:cs typeface="Arial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4B951-7153-EDB3-B79E-42888C4C8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38661" y="106394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  <a:ea typeface="Calibri"/>
                <a:cs typeface="Calibri"/>
              </a:rPr>
              <a:t>Prevention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6F9B57-862F-EC8B-4669-5CEE5C2DFE58}"/>
              </a:ext>
            </a:extLst>
          </p:cNvPr>
          <p:cNvSpPr txBox="1"/>
          <p:nvPr/>
        </p:nvSpPr>
        <p:spPr>
          <a:xfrm>
            <a:off x="648419" y="1620468"/>
            <a:ext cx="7847161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3200" dirty="0">
                <a:latin typeface="Calibri"/>
                <a:ea typeface="+mj-ea"/>
                <a:cs typeface="+mj-cs"/>
              </a:rPr>
              <a:t>Here's how to wave goodbye to bad hand days. Five small steps to prevent dermatitis becoming a big problem.</a:t>
            </a:r>
            <a:endParaRPr lang="en-US" sz="3200" dirty="0"/>
          </a:p>
        </p:txBody>
      </p:sp>
      <p:pic>
        <p:nvPicPr>
          <p:cNvPr id="5" name="Picture 4" descr="Close-up of a person&amp;#39;s hands with red spots&#10;&#10;Description automatically generated">
            <a:extLst>
              <a:ext uri="{FF2B5EF4-FFF2-40B4-BE49-F238E27FC236}">
                <a16:creationId xmlns:a16="http://schemas.microsoft.com/office/drawing/2014/main" id="{B4F2C4CD-EB0D-E4E0-3F5C-3D96B378B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074" y="3429000"/>
            <a:ext cx="3651850" cy="253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11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C10D0-D9E6-341B-EFAC-ECD7AC36D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05822" y="135580"/>
            <a:ext cx="8229600" cy="1143000"/>
          </a:xfrm>
        </p:spPr>
        <p:txBody>
          <a:bodyPr/>
          <a:lstStyle/>
          <a:p>
            <a:r>
              <a:rPr lang="en-US" sz="4000" dirty="0">
                <a:solidFill>
                  <a:srgbClr val="FFFFFF"/>
                </a:solidFill>
                <a:ea typeface="Calibri"/>
                <a:cs typeface="Calibri"/>
              </a:rPr>
              <a:t>How to prevent dermatitis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D725DD-2269-08CB-072C-335B82715871}"/>
              </a:ext>
            </a:extLst>
          </p:cNvPr>
          <p:cNvSpPr txBox="1"/>
          <p:nvPr/>
        </p:nvSpPr>
        <p:spPr>
          <a:xfrm>
            <a:off x="261783" y="1120887"/>
            <a:ext cx="8967561" cy="486287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7345" indent="-347345">
              <a:buFont typeface="Arial"/>
              <a:buChar char="•"/>
            </a:pPr>
            <a:endParaRPr lang="en-GB" sz="2200" dirty="0"/>
          </a:p>
          <a:p>
            <a:r>
              <a:rPr lang="en-GB" sz="2400" u="sng" dirty="0">
                <a:latin typeface="Calibri"/>
                <a:cs typeface="+mn-cs"/>
              </a:rPr>
              <a:t>Step 1</a:t>
            </a:r>
            <a:r>
              <a:rPr lang="en-GB" sz="2400" u="sng" dirty="0">
                <a:latin typeface="Calibri"/>
                <a:cs typeface="Calibri"/>
              </a:rPr>
              <a:t> - </a:t>
            </a:r>
            <a:r>
              <a:rPr lang="en-GB" sz="2400" dirty="0">
                <a:latin typeface="Calibri"/>
                <a:cs typeface="+mn-cs"/>
              </a:rPr>
              <a:t>Wear disposable non-latex gloves when rinsing, shampooing, colouring, bleaching, etc.</a:t>
            </a:r>
          </a:p>
          <a:p>
            <a:endParaRPr lang="en-GB" sz="2400" dirty="0">
              <a:latin typeface="Calibri"/>
              <a:ea typeface="Calibri"/>
              <a:cs typeface="Calibri"/>
            </a:endParaRPr>
          </a:p>
          <a:p>
            <a:r>
              <a:rPr lang="en-GB" sz="2400" u="sng" dirty="0">
                <a:latin typeface="Calibri"/>
                <a:cs typeface="+mn-cs"/>
              </a:rPr>
              <a:t>Step 2</a:t>
            </a:r>
            <a:r>
              <a:rPr lang="en-GB" sz="2400" u="sng" dirty="0">
                <a:latin typeface="Calibri"/>
                <a:cs typeface="Calibri"/>
              </a:rPr>
              <a:t> - </a:t>
            </a:r>
            <a:r>
              <a:rPr lang="en-GB" sz="2400" dirty="0">
                <a:latin typeface="Calibri"/>
                <a:cs typeface="+mn-cs"/>
              </a:rPr>
              <a:t>Dry your hands thoroughly with a soft cotton or paper towel.</a:t>
            </a:r>
          </a:p>
          <a:p>
            <a:endParaRPr lang="en-GB" sz="2400" dirty="0">
              <a:latin typeface="Calibri"/>
              <a:ea typeface="Calibri"/>
              <a:cs typeface="Calibri"/>
            </a:endParaRPr>
          </a:p>
          <a:p>
            <a:r>
              <a:rPr lang="en-GB" sz="2400" u="sng" dirty="0">
                <a:latin typeface="Calibri"/>
                <a:cs typeface="+mn-cs"/>
              </a:rPr>
              <a:t>Step 3</a:t>
            </a:r>
            <a:r>
              <a:rPr lang="en-GB" sz="2400" u="sng" dirty="0">
                <a:latin typeface="Calibri"/>
                <a:cs typeface="Calibri"/>
              </a:rPr>
              <a:t> - </a:t>
            </a:r>
            <a:r>
              <a:rPr lang="en-GB" sz="2400" dirty="0">
                <a:latin typeface="Calibri"/>
                <a:cs typeface="+mn-cs"/>
              </a:rPr>
              <a:t>Moisturise after washing your hands, as well as at the start and end of each day. It's easy to miss fingertips, finger webs and wrists. </a:t>
            </a:r>
          </a:p>
          <a:p>
            <a:endParaRPr lang="en-GB" sz="2400" dirty="0">
              <a:latin typeface="Calibri"/>
              <a:ea typeface="Calibri"/>
              <a:cs typeface="Calibri"/>
            </a:endParaRPr>
          </a:p>
          <a:p>
            <a:r>
              <a:rPr lang="en-GB" sz="2400" u="sng" dirty="0">
                <a:latin typeface="Calibri"/>
                <a:cs typeface="+mn-cs"/>
              </a:rPr>
              <a:t>Step 4</a:t>
            </a:r>
            <a:r>
              <a:rPr lang="en-GB" sz="2400" u="sng" dirty="0">
                <a:latin typeface="Calibri"/>
                <a:cs typeface="Calibri"/>
              </a:rPr>
              <a:t> - </a:t>
            </a:r>
            <a:r>
              <a:rPr lang="en-GB" sz="2400" dirty="0">
                <a:latin typeface="Calibri"/>
                <a:cs typeface="+mn-cs"/>
              </a:rPr>
              <a:t>Change gloves between clients. Make sure you don't contaminate your hands when you take them off. </a:t>
            </a:r>
          </a:p>
          <a:p>
            <a:endParaRPr lang="en-GB" sz="2400" dirty="0">
              <a:latin typeface="Calibri"/>
              <a:ea typeface="Calibri"/>
              <a:cs typeface="Calibri"/>
            </a:endParaRPr>
          </a:p>
          <a:p>
            <a:r>
              <a:rPr lang="en-GB" sz="2400" u="sng" dirty="0">
                <a:latin typeface="Calibri"/>
                <a:cs typeface="+mn-cs"/>
              </a:rPr>
              <a:t>Step 5</a:t>
            </a:r>
            <a:r>
              <a:rPr lang="en-GB" sz="2400" u="sng" dirty="0">
                <a:latin typeface="Calibri"/>
                <a:cs typeface="Calibri"/>
              </a:rPr>
              <a:t> - </a:t>
            </a:r>
            <a:r>
              <a:rPr lang="en-GB" sz="2400" dirty="0">
                <a:latin typeface="Calibri"/>
                <a:cs typeface="+mn-cs"/>
              </a:rPr>
              <a:t>Check skin regularly for early signs of dermatitis. </a:t>
            </a:r>
            <a:endParaRPr lang="en-GB" sz="2400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480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980DB4FC-D346-DA52-1CB5-4A94A9B80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20" y="457200"/>
            <a:ext cx="5915025" cy="1143000"/>
          </a:xfrm>
        </p:spPr>
        <p:txBody>
          <a:bodyPr/>
          <a:lstStyle/>
          <a:p>
            <a:pPr algn="l"/>
            <a:r>
              <a:rPr lang="en-GB" altLang="en-US" sz="4000" dirty="0">
                <a:solidFill>
                  <a:schemeClr val="bg1"/>
                </a:solidFill>
              </a:rPr>
              <a:t>Remember……..</a:t>
            </a:r>
            <a:br>
              <a:rPr lang="en-GB" altLang="en-US" dirty="0">
                <a:solidFill>
                  <a:schemeClr val="bg1"/>
                </a:solidFill>
              </a:rPr>
            </a:br>
            <a:endParaRPr lang="en-GB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56709-860F-BB58-F67E-F081AFC65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endParaRPr lang="en-GB" altLang="en-US" kern="0" dirty="0">
              <a:solidFill>
                <a:srgbClr val="000000"/>
              </a:solidFill>
              <a:cs typeface="Arial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GB" altLang="en-US" kern="0" dirty="0">
                <a:solidFill>
                  <a:srgbClr val="000000"/>
                </a:solidFill>
                <a:cs typeface="Arial"/>
              </a:rPr>
              <a:t>Most are to do with irritants not allergies.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GB" altLang="en-US" kern="0" dirty="0">
                <a:solidFill>
                  <a:srgbClr val="000000"/>
                </a:solidFill>
                <a:cs typeface="Arial"/>
              </a:rPr>
              <a:t>It is NOT contagious.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GB" altLang="en-US" b="1" kern="0" dirty="0">
                <a:solidFill>
                  <a:srgbClr val="000000"/>
                </a:solidFill>
                <a:cs typeface="Arial"/>
              </a:rPr>
              <a:t>Prevention</a:t>
            </a:r>
            <a:r>
              <a:rPr lang="en-GB" altLang="en-US" kern="0" dirty="0">
                <a:solidFill>
                  <a:srgbClr val="000000"/>
                </a:solidFill>
                <a:cs typeface="Arial"/>
              </a:rPr>
              <a:t> is always better than cure.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en-GB" altLang="en-US" kern="0" dirty="0">
              <a:solidFill>
                <a:srgbClr val="000000"/>
              </a:solidFill>
              <a:cs typeface="Arial"/>
            </a:endParaRPr>
          </a:p>
          <a:p>
            <a:pPr marL="0" indent="0" algn="ctr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en-GB" altLang="en-US" sz="4400" kern="0" dirty="0">
                <a:solidFill>
                  <a:srgbClr val="000000"/>
                </a:solidFill>
                <a:cs typeface="Arial"/>
              </a:rPr>
              <a:t>Remember your hands are your tools for your profession!</a:t>
            </a:r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9F60FBE-062A-567F-B072-E6B4FBBA73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762500" cy="922337"/>
          </a:xfrm>
        </p:spPr>
        <p:txBody>
          <a:bodyPr/>
          <a:lstStyle/>
          <a:p>
            <a:pPr algn="l" eaLnBrk="1" hangingPunct="1"/>
            <a:r>
              <a:rPr lang="en-GB" altLang="en-US" sz="3600" b="1">
                <a:solidFill>
                  <a:schemeClr val="bg1"/>
                </a:solidFill>
                <a:cs typeface="Arial" panose="020B0604020202020204" pitchFamily="34" charset="0"/>
              </a:rPr>
              <a:t>Unit: UV20556</a:t>
            </a:r>
            <a:endParaRPr lang="en-GB" alt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D2097D88-94D2-813D-7195-B1D4896FAB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4043363" cy="51831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800"/>
              <a:t>Approximately 70% of hairdressers suffer with some form of skin damage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/>
              <a:t>Dermatologist suggest that between 42-57% of these will develop contact dermatitis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/>
              <a:t>Hairdressers are more likely to get contact dermatitis than any other occupation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GB" altLang="en-US" sz="1800"/>
              <a:t>   </a:t>
            </a:r>
            <a:endParaRPr lang="en-GB" altLang="en-US" sz="2400"/>
          </a:p>
          <a:p>
            <a:pPr eaLnBrk="1" hangingPunct="1">
              <a:lnSpc>
                <a:spcPct val="90000"/>
              </a:lnSpc>
            </a:pPr>
            <a:endParaRPr lang="en-GB" altLang="en-US" sz="2400"/>
          </a:p>
          <a:p>
            <a:pPr eaLnBrk="1" hangingPunct="1">
              <a:lnSpc>
                <a:spcPct val="90000"/>
              </a:lnSpc>
            </a:pPr>
            <a:endParaRPr lang="en-GB" altLang="en-US" sz="2400"/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2D2F5A92-E6F1-DA07-1E86-A7F5DD662C61}"/>
              </a:ext>
            </a:extLst>
          </p:cNvPr>
          <p:cNvGrpSpPr>
            <a:grpSpLocks/>
          </p:cNvGrpSpPr>
          <p:nvPr/>
        </p:nvGrpSpPr>
        <p:grpSpPr bwMode="auto">
          <a:xfrm>
            <a:off x="4762500" y="1882775"/>
            <a:ext cx="4381500" cy="4176713"/>
            <a:chOff x="2434" y="2256"/>
            <a:chExt cx="3325" cy="2063"/>
          </a:xfrm>
        </p:grpSpPr>
        <p:graphicFrame>
          <p:nvGraphicFramePr>
            <p:cNvPr id="5125" name="Object 5">
              <a:extLst>
                <a:ext uri="{FF2B5EF4-FFF2-40B4-BE49-F238E27FC236}">
                  <a16:creationId xmlns:a16="http://schemas.microsoft.com/office/drawing/2014/main" id="{CC606B01-96A3-81F3-81A7-5EBBEDB8AFE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434" y="2256"/>
            <a:ext cx="3326" cy="20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6381750" imgH="3048000" progId="">
                    <p:embed/>
                  </p:oleObj>
                </mc:Choice>
                <mc:Fallback>
                  <p:oleObj r:id="rId2" imgW="6381750" imgH="3048000" progId="">
                    <p:embed/>
                    <p:pic>
                      <p:nvPicPr>
                        <p:cNvPr id="5125" name="Object 5">
                          <a:extLst>
                            <a:ext uri="{FF2B5EF4-FFF2-40B4-BE49-F238E27FC236}">
                              <a16:creationId xmlns:a16="http://schemas.microsoft.com/office/drawing/2014/main" id="{CC606B01-96A3-81F3-81A7-5EBBEDB8AFE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34" y="2256"/>
                          <a:ext cx="3326" cy="20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26" name="Text Box 6">
              <a:extLst>
                <a:ext uri="{FF2B5EF4-FFF2-40B4-BE49-F238E27FC236}">
                  <a16:creationId xmlns:a16="http://schemas.microsoft.com/office/drawing/2014/main" id="{1F524E0A-E288-55D1-4384-C3FDDF1245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4" y="2256"/>
              <a:ext cx="3326" cy="2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D54D5-4B0C-524D-9E2C-1B8D8C9FB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AF182-99CB-DD3E-9614-659F86475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35224"/>
          </a:xfrm>
        </p:spPr>
        <p:txBody>
          <a:bodyPr/>
          <a:lstStyle/>
          <a:p>
            <a:pPr marL="0" indent="0">
              <a:buNone/>
            </a:pPr>
            <a:r>
              <a:rPr lang="en-US" u="sng" dirty="0">
                <a:ea typeface="Calibri"/>
                <a:cs typeface="Calibri"/>
              </a:rPr>
              <a:t>In the chat</a:t>
            </a:r>
          </a:p>
          <a:p>
            <a:pPr marL="0" indent="0">
              <a:buNone/>
            </a:pPr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dirty="0">
                <a:ea typeface="Calibri"/>
                <a:cs typeface="Calibri"/>
              </a:rPr>
              <a:t>Can you list 3 things you know about contact dermatitis?</a:t>
            </a:r>
          </a:p>
          <a:p>
            <a:pPr marL="0" indent="0">
              <a:buNone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26EB11-F262-30D2-BBC1-326FA0E055D8}"/>
              </a:ext>
            </a:extLst>
          </p:cNvPr>
          <p:cNvSpPr txBox="1"/>
          <p:nvPr/>
        </p:nvSpPr>
        <p:spPr>
          <a:xfrm>
            <a:off x="1816608" y="4734579"/>
            <a:ext cx="55107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dirty="0">
                <a:ea typeface="Calibri"/>
                <a:cs typeface="Calibri"/>
              </a:rPr>
              <a:t>Let's find out what it is............</a:t>
            </a:r>
          </a:p>
        </p:txBody>
      </p:sp>
    </p:spTree>
    <p:extLst>
      <p:ext uri="{BB962C8B-B14F-4D97-AF65-F5344CB8AC3E}">
        <p14:creationId xmlns:p14="http://schemas.microsoft.com/office/powerpoint/2010/main" val="203477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D8862-A881-44D4-3143-0103CF50A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Online Media 6" title="Preventing Dermatitis - Hairdressers">
            <a:hlinkClick r:id="" action="ppaction://media"/>
            <a:extLst>
              <a:ext uri="{FF2B5EF4-FFF2-40B4-BE49-F238E27FC236}">
                <a16:creationId xmlns:a16="http://schemas.microsoft.com/office/drawing/2014/main" id="{C71E6E37-8E61-7379-53C8-D8C92E5DCD2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7152" y="274638"/>
            <a:ext cx="8740816" cy="630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82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AB35B-A50A-DE6C-C26F-531C93D73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21434-1EA7-6A0B-E54F-F8717E251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ea typeface="Calibri"/>
                <a:cs typeface="Calibri"/>
              </a:rPr>
              <a:t>Dermatitis is a skin condition caused by contact with something that irritates the skin or causes an allergic reaction. It usually occurs where the irritant touches the skin, but not always.</a:t>
            </a:r>
          </a:p>
          <a:p>
            <a:pPr marL="0" indent="0">
              <a:buNone/>
            </a:pPr>
            <a:endParaRPr lang="en-US" sz="20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dirty="0">
                <a:ea typeface="Calibri"/>
                <a:cs typeface="Calibri"/>
              </a:rPr>
              <a:t>There are two types:</a:t>
            </a:r>
          </a:p>
          <a:p>
            <a:r>
              <a:rPr lang="en-US" dirty="0">
                <a:ea typeface="Calibri"/>
                <a:cs typeface="Calibri"/>
              </a:rPr>
              <a:t>Allergic contact dermatitis</a:t>
            </a:r>
          </a:p>
          <a:p>
            <a:r>
              <a:rPr lang="en-US" dirty="0">
                <a:ea typeface="Calibri"/>
                <a:cs typeface="Calibri"/>
              </a:rPr>
              <a:t>Irritant contact dermatitis</a:t>
            </a: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7775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2AF46A63-D993-D9A9-244A-669DD43A1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76" y="274638"/>
            <a:ext cx="5266944" cy="850900"/>
          </a:xfrm>
        </p:spPr>
        <p:txBody>
          <a:bodyPr/>
          <a:lstStyle/>
          <a:p>
            <a:pPr algn="l"/>
            <a:r>
              <a:rPr lang="en-GB" altLang="en-US" sz="3600" b="1" dirty="0">
                <a:solidFill>
                  <a:srgbClr val="FFFFFF"/>
                </a:solidFill>
                <a:cs typeface="Arial" panose="020B0604020202020204" pitchFamily="34" charset="0"/>
              </a:rPr>
              <a:t>Irritant Contact Dermatitis</a:t>
            </a:r>
            <a:endParaRPr lang="en-GB" alt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24C59-D45C-4EC3-A286-81A753F2A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1528763"/>
            <a:ext cx="8229600" cy="470852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GB" altLang="en-US" dirty="0"/>
              <a:t>Can be caused by a single heavy dose or prolonged exposure to a substance such as hair bleach, strong soaps, solvents such as acetone nail polish remover, wet work and milder chemicals such as shampoo.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B648D5-A898-3CF2-43E1-66BF0A893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4421188"/>
            <a:ext cx="230346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2F1913-352B-AE17-A723-F607FA92E0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75" y="4292600"/>
            <a:ext cx="17335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C5DD50-1950-98DA-2B9E-B59729B69A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292600"/>
            <a:ext cx="1725612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561BFF-60F1-2199-3ACD-48AE616D01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175" y="4292600"/>
            <a:ext cx="2027238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512BEB47-F18C-2AF3-91F7-B29B9E2C1D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313" y="260350"/>
            <a:ext cx="5371655" cy="966788"/>
          </a:xfrm>
        </p:spPr>
        <p:txBody>
          <a:bodyPr/>
          <a:lstStyle/>
          <a:p>
            <a:pPr algn="l" eaLnBrk="1" hangingPunct="1"/>
            <a:r>
              <a:rPr lang="en-GB" altLang="en-US" sz="3200" b="1" dirty="0">
                <a:solidFill>
                  <a:srgbClr val="FFFFFF"/>
                </a:solidFill>
                <a:cs typeface="Arial" panose="020B0604020202020204" pitchFamily="34" charset="0"/>
              </a:rPr>
              <a:t>Allergic Contact Dermatitis</a:t>
            </a:r>
            <a:endParaRPr lang="en-GB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1" name="Subtitle 2">
            <a:extLst>
              <a:ext uri="{FF2B5EF4-FFF2-40B4-BE49-F238E27FC236}">
                <a16:creationId xmlns:a16="http://schemas.microsoft.com/office/drawing/2014/main" id="{C8FA163D-8A6B-A25E-AB5D-385C213A6B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6250" y="1700213"/>
            <a:ext cx="7161213" cy="4249737"/>
          </a:xfrm>
        </p:spPr>
        <p:txBody>
          <a:bodyPr/>
          <a:lstStyle/>
          <a:p>
            <a:pPr algn="l" eaLnBrk="1" hangingPunct="1"/>
            <a:r>
              <a:rPr lang="en-GB" altLang="en-US" dirty="0">
                <a:solidFill>
                  <a:schemeClr val="tx1"/>
                </a:solidFill>
              </a:rPr>
              <a:t>Allergic contact dermatitis can be caused by repeated exposure and sensitisation.</a:t>
            </a:r>
            <a:endParaRPr lang="en-GB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0" name="Picture 3">
            <a:extLst>
              <a:ext uri="{FF2B5EF4-FFF2-40B4-BE49-F238E27FC236}">
                <a16:creationId xmlns:a16="http://schemas.microsoft.com/office/drawing/2014/main" id="{B9A3351C-4C7B-DE9E-C7A0-0CAFAA5E1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33375"/>
            <a:ext cx="19446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2F75A4-2A48-E842-3D30-78D62A4005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2997200"/>
            <a:ext cx="4703763" cy="314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83D9C-40F0-1411-341E-F2E662A90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313" y="461543"/>
            <a:ext cx="8258354" cy="927340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rgbClr val="FFFFFF"/>
                </a:solidFill>
                <a:ea typeface="Calibri"/>
                <a:cs typeface="Calibri"/>
              </a:rPr>
              <a:t>What Causes Dermatitis in </a:t>
            </a:r>
            <a:br>
              <a:rPr lang="en-US" sz="3600" b="1" dirty="0">
                <a:solidFill>
                  <a:srgbClr val="FFFFFF"/>
                </a:solidFill>
                <a:ea typeface="Calibri"/>
                <a:cs typeface="Calibri"/>
              </a:rPr>
            </a:br>
            <a:r>
              <a:rPr lang="en-US" sz="3600" b="1" dirty="0">
                <a:solidFill>
                  <a:srgbClr val="FFFFFF"/>
                </a:solidFill>
                <a:ea typeface="Calibri"/>
                <a:cs typeface="Calibri"/>
              </a:rPr>
              <a:t>a Hair or Beauty Salon?</a:t>
            </a:r>
            <a:br>
              <a:rPr lang="en-US" sz="4000" b="1" dirty="0">
                <a:solidFill>
                  <a:srgbClr val="FFFFFF"/>
                </a:solidFill>
                <a:ea typeface="Calibri"/>
                <a:cs typeface="Calibri"/>
              </a:rPr>
            </a:br>
            <a:r>
              <a:rPr lang="en-US" sz="4000" b="1" dirty="0">
                <a:solidFill>
                  <a:srgbClr val="FFFFFF"/>
                </a:solidFill>
                <a:ea typeface="Calibri"/>
                <a:cs typeface="Calibri"/>
              </a:rPr>
              <a:t> 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DFB464-1869-5E1D-6B8C-6CDB4956C7B4}"/>
              </a:ext>
            </a:extLst>
          </p:cNvPr>
          <p:cNvSpPr txBox="1"/>
          <p:nvPr/>
        </p:nvSpPr>
        <p:spPr>
          <a:xfrm>
            <a:off x="382438" y="1719532"/>
            <a:ext cx="8307237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latin typeface="Calibri"/>
                <a:cs typeface="+mn-cs"/>
              </a:rPr>
              <a:t>Dermatitis can affect all parts of the body but most commonly it just affects the hands. People that work with irritants in their job, or those whose work involves a lot of water, are more at risk of suffering from dermatitis than others – which is why hairdressers and Beauty Therapists need to be extra careful.</a:t>
            </a:r>
          </a:p>
        </p:txBody>
      </p:sp>
    </p:spTree>
    <p:extLst>
      <p:ext uri="{BB962C8B-B14F-4D97-AF65-F5344CB8AC3E}">
        <p14:creationId xmlns:p14="http://schemas.microsoft.com/office/powerpoint/2010/main" val="3350954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cd478a71-303b-4ecc-b1ea-4e3444736254}" enabled="0" method="" siteId="{cd478a71-303b-4ecc-b1ea-4e344473625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1523</TotalTime>
  <Words>877</Words>
  <Application>Microsoft Office PowerPoint</Application>
  <PresentationFormat>On-screen Show (4:3)</PresentationFormat>
  <Paragraphs>119</Paragraphs>
  <Slides>23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Unit: UV20556</vt:lpstr>
      <vt:lpstr>Unit: UV20556</vt:lpstr>
      <vt:lpstr>Unit: UV20556</vt:lpstr>
      <vt:lpstr>PowerPoint Presentation</vt:lpstr>
      <vt:lpstr>PowerPoint Presentation</vt:lpstr>
      <vt:lpstr>PowerPoint Presentation</vt:lpstr>
      <vt:lpstr>Irritant Contact Dermatitis</vt:lpstr>
      <vt:lpstr>Allergic Contact Dermatitis</vt:lpstr>
      <vt:lpstr>What Causes Dermatitis in  a Hair or Beauty Salon?  </vt:lpstr>
      <vt:lpstr>Unit: UV20556</vt:lpstr>
      <vt:lpstr>Who is at risk?</vt:lpstr>
      <vt:lpstr>Can be caused by </vt:lpstr>
      <vt:lpstr>Allergic Contact Dermatitis (ACD)</vt:lpstr>
      <vt:lpstr>Irritant Contact Dermatitis (ICD)</vt:lpstr>
      <vt:lpstr>Areas of Contact</vt:lpstr>
      <vt:lpstr>Health &amp; Safety legislation</vt:lpstr>
      <vt:lpstr>COSHH in Hair &amp; Beauty</vt:lpstr>
      <vt:lpstr>Employee/Employers Responsibility</vt:lpstr>
      <vt:lpstr>What does it feel like?</vt:lpstr>
      <vt:lpstr>Facts of Dermatitis</vt:lpstr>
      <vt:lpstr>Prevention</vt:lpstr>
      <vt:lpstr>How to prevent dermatitis</vt:lpstr>
      <vt:lpstr>Remember……..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willmat</dc:creator>
  <cp:lastModifiedBy>Jaimee Lee Stephens</cp:lastModifiedBy>
  <cp:revision>113</cp:revision>
  <dcterms:created xsi:type="dcterms:W3CDTF">2013-06-10T13:23:18Z</dcterms:created>
  <dcterms:modified xsi:type="dcterms:W3CDTF">2025-09-02T10:44:44Z</dcterms:modified>
</cp:coreProperties>
</file>