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notesMasterIdLst>
    <p:notesMasterId r:id="rId15"/>
  </p:notesMasterIdLst>
  <p:handoutMasterIdLst>
    <p:handoutMasterId r:id="rId16"/>
  </p:handoutMasterIdLst>
  <p:sldIdLst>
    <p:sldId id="257" r:id="rId4"/>
    <p:sldId id="265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6" r:id="rId13"/>
    <p:sldId id="267" r:id="rId14"/>
  </p:sldIdLst>
  <p:sldSz cx="9144000" cy="6858000" type="screen4x3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57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8FB0CD-4B85-1D4A-9E9B-D0038407E1EE}" type="datetimeFigureOut">
              <a:rPr lang="en-GB" smtClean="0"/>
              <a:pPr/>
              <a:t>06/10/2025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E6DE7F-694C-0345-8206-1AF227299DA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04940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A8A2C18-E1F9-1A48-BAF4-51D6FDC44886}" type="datetimeFigureOut">
              <a:rPr lang="en-GB"/>
              <a:pPr>
                <a:defRPr/>
              </a:pPr>
              <a:t>06/10/2025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CB17E28-07F7-3448-9920-534F2E12CF7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82241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B17E28-07F7-3448-9920-534F2E12CF78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90391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B17E28-07F7-3448-9920-534F2E12CF78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21214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B17E28-07F7-3448-9920-534F2E12CF78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90391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B17E28-07F7-3448-9920-534F2E12CF78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90391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B17E28-07F7-3448-9920-534F2E12CF78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90391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B17E28-07F7-3448-9920-534F2E12CF78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90391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B17E28-07F7-3448-9920-534F2E12CF78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90391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B17E28-07F7-3448-9920-534F2E12CF78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90391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B17E28-07F7-3448-9920-534F2E12CF78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90391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B17E28-07F7-3448-9920-534F2E12CF78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90391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54DB25-BD22-BE42-B477-A830F1A7F0B2}" type="datetimeFigureOut">
              <a:rPr lang="en-GB"/>
              <a:pPr>
                <a:defRPr/>
              </a:pPr>
              <a:t>06/10/2025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1923DB-4479-4547-8526-28F6BD5F5E2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29078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76238F-9D2A-1743-8B09-E907474F007E}" type="datetimeFigureOut">
              <a:rPr lang="en-GB"/>
              <a:pPr>
                <a:defRPr/>
              </a:pPr>
              <a:t>06/10/2025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C8B818-2E9B-8F48-8225-81387E4BDBC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92218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76DD8D-C38B-8C4F-A5A5-062C8A400EBE}" type="datetimeFigureOut">
              <a:rPr lang="en-GB"/>
              <a:pPr>
                <a:defRPr/>
              </a:pPr>
              <a:t>06/10/2025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69BF70-73D2-3943-919F-822A32F13C2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93564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65BC96-916E-1E4F-BC61-22F8F572AFA5}" type="datetimeFigureOut">
              <a:rPr lang="en-GB"/>
              <a:pPr>
                <a:defRPr/>
              </a:pPr>
              <a:t>06/10/2025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2230DF-DD19-C74B-BA1E-B377E0DACC2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44456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7A6F06-BF8D-AD40-9A5F-821AA86B2CB2}" type="datetimeFigureOut">
              <a:rPr lang="en-GB"/>
              <a:pPr>
                <a:defRPr/>
              </a:pPr>
              <a:t>06/10/2025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89A4CE-AC9A-154E-820A-C314DA711EC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38782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B813C8-E59B-7642-96BC-C8D066FA8E8E}" type="datetimeFigureOut">
              <a:rPr lang="en-GB"/>
              <a:pPr>
                <a:defRPr/>
              </a:pPr>
              <a:t>06/10/2025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D8B08D-A230-FB4F-A3C2-F9376B90D6E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59040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97503F-9C88-C142-A441-E99B5329BEBA}" type="datetimeFigureOut">
              <a:rPr lang="en-GB"/>
              <a:pPr>
                <a:defRPr/>
              </a:pPr>
              <a:t>06/10/2025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AD9F3-89C5-2249-9AF8-6C8C4F86E9E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36879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85185-9FD5-3142-9C42-512415D25433}" type="datetimeFigureOut">
              <a:rPr lang="en-GB"/>
              <a:pPr>
                <a:defRPr/>
              </a:pPr>
              <a:t>06/10/2025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2A3C98-6789-C243-8762-BFDBA137311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84895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242FCF-D1EB-C342-9E5F-584F415B3BA8}" type="datetimeFigureOut">
              <a:rPr lang="en-GB"/>
              <a:pPr>
                <a:defRPr/>
              </a:pPr>
              <a:t>06/10/2025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D30588-F17D-8E45-A7EB-0E2FF6DE603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8246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0CE28D-740B-384C-AF7D-DE697B1F0A29}" type="datetimeFigureOut">
              <a:rPr lang="en-GB"/>
              <a:pPr>
                <a:defRPr/>
              </a:pPr>
              <a:t>06/10/2025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D93C94-A2CF-D749-94B2-DE1070EFCC7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26333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77A9B4-4B78-824E-95BF-5AB1FB5E830D}" type="datetimeFigureOut">
              <a:rPr lang="en-GB"/>
              <a:pPr>
                <a:defRPr/>
              </a:pPr>
              <a:t>06/10/2025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2ED921-2361-BE46-BA42-AEEDA9E7FE4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07858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C4BBF8C-2063-0F46-A742-E1868B01F9B1}" type="datetimeFigureOut">
              <a:rPr lang="en-GB"/>
              <a:pPr>
                <a:defRPr/>
              </a:pPr>
              <a:t>06/10/2025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4988119-E6AD-BC44-9CF4-122E14C9C38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370013"/>
          </a:xfrm>
        </p:spPr>
        <p:txBody>
          <a:bodyPr/>
          <a:lstStyle/>
          <a:p>
            <a:br>
              <a:rPr lang="en-GB" altLang="en-US" sz="2800" dirty="0"/>
            </a:br>
            <a:br>
              <a:rPr lang="en-GB" altLang="en-US" sz="2800" dirty="0"/>
            </a:br>
            <a:r>
              <a:rPr lang="en-GB" altLang="en-US" sz="7200" b="1" dirty="0"/>
              <a:t>Skin Types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161213" cy="982663"/>
          </a:xfrm>
        </p:spPr>
        <p:txBody>
          <a:bodyPr/>
          <a:lstStyle/>
          <a:p>
            <a:r>
              <a:rPr lang="en-GB" altLang="x-none" sz="2800" dirty="0">
                <a:solidFill>
                  <a:schemeClr val="tx1"/>
                </a:solidFill>
              </a:rPr>
              <a:t>                                                </a:t>
            </a:r>
          </a:p>
          <a:p>
            <a:r>
              <a:rPr lang="en-GB" altLang="x-none" sz="2800" dirty="0">
                <a:solidFill>
                  <a:schemeClr val="tx1"/>
                </a:solidFill>
              </a:rPr>
              <a:t>                                                </a:t>
            </a:r>
            <a:endParaRPr lang="en-GB" altLang="x-none" sz="2400" dirty="0">
              <a:solidFill>
                <a:schemeClr val="tx1"/>
              </a:solidFill>
            </a:endParaRPr>
          </a:p>
        </p:txBody>
      </p:sp>
      <p:pic>
        <p:nvPicPr>
          <p:cNvPr id="3076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5925" y="260350"/>
            <a:ext cx="2012950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370013"/>
          </a:xfrm>
        </p:spPr>
        <p:txBody>
          <a:bodyPr/>
          <a:lstStyle/>
          <a:p>
            <a:br>
              <a:rPr lang="en-GB" altLang="en-US" sz="2800" dirty="0"/>
            </a:br>
            <a:br>
              <a:rPr lang="en-GB" altLang="en-US" sz="2800" dirty="0"/>
            </a:br>
            <a:endParaRPr lang="en-GB" altLang="en-US" sz="7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161213" cy="982663"/>
          </a:xfrm>
        </p:spPr>
        <p:txBody>
          <a:bodyPr/>
          <a:lstStyle/>
          <a:p>
            <a:r>
              <a:rPr lang="en-GB" altLang="x-none" sz="2800" dirty="0">
                <a:solidFill>
                  <a:schemeClr val="tx1"/>
                </a:solidFill>
              </a:rPr>
              <a:t>                                                </a:t>
            </a:r>
          </a:p>
          <a:p>
            <a:r>
              <a:rPr lang="en-GB" altLang="x-none" sz="2800" dirty="0">
                <a:solidFill>
                  <a:schemeClr val="tx1"/>
                </a:solidFill>
              </a:rPr>
              <a:t>                                                </a:t>
            </a:r>
            <a:endParaRPr lang="en-GB" altLang="x-none" sz="2400" dirty="0">
              <a:solidFill>
                <a:schemeClr val="tx1"/>
              </a:solidFill>
            </a:endParaRPr>
          </a:p>
        </p:txBody>
      </p:sp>
      <p:pic>
        <p:nvPicPr>
          <p:cNvPr id="3076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5925" y="260350"/>
            <a:ext cx="2012950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9512" y="1268761"/>
            <a:ext cx="5328592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u="sng" dirty="0" err="1"/>
              <a:t>Acnefied</a:t>
            </a:r>
            <a:r>
              <a:rPr lang="en-GB" sz="2400" b="1" u="sng" dirty="0"/>
              <a:t> Skin Condition</a:t>
            </a:r>
          </a:p>
          <a:p>
            <a:endParaRPr lang="en-GB" dirty="0"/>
          </a:p>
          <a:p>
            <a:pPr>
              <a:buFont typeface="Arial" pitchFamily="34" charset="0"/>
              <a:buChar char="•"/>
            </a:pPr>
            <a:r>
              <a:rPr lang="en-GB" sz="24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Hormonal imbalance (puberty) with increased sebum produced from the sebaceous gland.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</a:t>
            </a:r>
            <a:r>
              <a:rPr lang="en-GB" sz="2400" dirty="0" err="1">
                <a:latin typeface="Arial" pitchFamily="34" charset="0"/>
                <a:ea typeface="ＭＳ Ｐゴシック" pitchFamily="34" charset="-128"/>
                <a:cs typeface="Arial" pitchFamily="34" charset="0"/>
              </a:rPr>
              <a:t>Comedones</a:t>
            </a:r>
            <a:endParaRPr lang="en-GB" sz="2400" dirty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24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Papules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Pustules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Acne cysts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Scarring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Erythema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Shiny appearance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Generally found over the face, chest and back area.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7175" y="2130425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60614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A47957-6AF3-CB2D-519C-351448915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>
                <a:solidFill>
                  <a:schemeClr val="bg1"/>
                </a:solidFill>
              </a:rPr>
              <a:t>The Skin- Anatomy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8CB3C2-2D89-517C-11DF-25AB0C60E3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skin can be divided into two distinct layers:-</a:t>
            </a:r>
            <a:endParaRPr lang="en-GB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</a:t>
            </a:r>
            <a:r>
              <a:rPr lang="en-GB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EPIDERMIS – </a:t>
            </a:r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outer thinner layer.</a:t>
            </a:r>
            <a:endParaRPr lang="en-GB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</a:t>
            </a:r>
            <a:r>
              <a:rPr lang="en-GB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DERMIS</a:t>
            </a:r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– the inner thicker layer.</a:t>
            </a:r>
            <a:endParaRPr lang="en-GB" sz="18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</a:t>
            </a:r>
            <a:r>
              <a:rPr lang="en-GB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SUBCUTANEOUS</a:t>
            </a:r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layer is attached to the underlying organs and tissues lies below the dermis. </a:t>
            </a:r>
            <a:endParaRPr lang="en-GB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979E9A-3FEF-7768-F839-E4D42F2A40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928" y="3284984"/>
            <a:ext cx="4497005" cy="2764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342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685800" y="2348880"/>
            <a:ext cx="7772400" cy="1080120"/>
          </a:xfrm>
        </p:spPr>
        <p:txBody>
          <a:bodyPr/>
          <a:lstStyle/>
          <a:p>
            <a:br>
              <a:rPr lang="en-GB" altLang="en-US" sz="2800" dirty="0"/>
            </a:br>
            <a:br>
              <a:rPr lang="en-GB" altLang="en-US" sz="2800" dirty="0"/>
            </a:br>
            <a:r>
              <a:rPr lang="en-GB" altLang="en-US" sz="2800" b="1" dirty="0"/>
              <a:t>The skin types are: </a:t>
            </a:r>
            <a:br>
              <a:rPr lang="en-GB" altLang="en-US" sz="2800" b="1" dirty="0"/>
            </a:br>
            <a:r>
              <a:rPr lang="en-GB" altLang="en-US" sz="2800" b="1" dirty="0"/>
              <a:t>Normal, Dry, Oily, Combination</a:t>
            </a:r>
            <a:br>
              <a:rPr lang="en-GB" altLang="en-US" sz="2800" b="1" dirty="0"/>
            </a:br>
            <a:br>
              <a:rPr lang="en-GB" altLang="en-US" sz="2800" b="1" dirty="0"/>
            </a:br>
            <a:br>
              <a:rPr lang="en-GB" altLang="en-US" sz="2800" b="1" dirty="0"/>
            </a:br>
            <a:r>
              <a:rPr lang="en-GB" altLang="en-US" sz="2800" b="1" dirty="0"/>
              <a:t>The skin conditions are: </a:t>
            </a:r>
            <a:br>
              <a:rPr lang="en-GB" altLang="en-US" sz="2800" b="1" dirty="0"/>
            </a:br>
            <a:r>
              <a:rPr lang="en-GB" altLang="en-US" sz="2800" b="1" dirty="0"/>
              <a:t>Mature, Sensitive, Dehydrated, </a:t>
            </a:r>
            <a:r>
              <a:rPr lang="en-GB" altLang="en-US" sz="2800" b="1" dirty="0" err="1"/>
              <a:t>acnefied</a:t>
            </a:r>
            <a:endParaRPr lang="en-GB" altLang="en-US" sz="2800" b="1" dirty="0"/>
          </a:p>
        </p:txBody>
      </p:sp>
      <p:pic>
        <p:nvPicPr>
          <p:cNvPr id="3076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5925" y="260350"/>
            <a:ext cx="2012950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395536" y="2753545"/>
            <a:ext cx="7772400" cy="4104455"/>
          </a:xfrm>
        </p:spPr>
        <p:txBody>
          <a:bodyPr/>
          <a:lstStyle/>
          <a:p>
            <a:pPr algn="l"/>
            <a:br>
              <a:rPr lang="en-GB" altLang="en-US" sz="2800" dirty="0"/>
            </a:br>
            <a:br>
              <a:rPr lang="en-GB" altLang="en-US" sz="2800" dirty="0"/>
            </a:br>
            <a:endParaRPr lang="en-GB" altLang="en-US" sz="7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161213" cy="982663"/>
          </a:xfrm>
        </p:spPr>
        <p:txBody>
          <a:bodyPr/>
          <a:lstStyle/>
          <a:p>
            <a:r>
              <a:rPr lang="en-GB" altLang="x-none" sz="2800" dirty="0">
                <a:solidFill>
                  <a:schemeClr val="tx1"/>
                </a:solidFill>
              </a:rPr>
              <a:t>                                                </a:t>
            </a:r>
          </a:p>
          <a:p>
            <a:r>
              <a:rPr lang="en-GB" altLang="x-none" sz="2800" dirty="0">
                <a:solidFill>
                  <a:schemeClr val="tx1"/>
                </a:solidFill>
              </a:rPr>
              <a:t>                                                </a:t>
            </a:r>
            <a:endParaRPr lang="en-GB" altLang="x-none" sz="2400" dirty="0">
              <a:solidFill>
                <a:schemeClr val="tx1"/>
              </a:solidFill>
            </a:endParaRPr>
          </a:p>
        </p:txBody>
      </p:sp>
      <p:pic>
        <p:nvPicPr>
          <p:cNvPr id="3076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5925" y="260350"/>
            <a:ext cx="2012950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9512" y="1340768"/>
            <a:ext cx="6048672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u="sng" dirty="0"/>
              <a:t>Dry Skin Type</a:t>
            </a:r>
          </a:p>
          <a:p>
            <a:endParaRPr lang="en-GB" sz="2400" dirty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Reduced oil and moisture balance – (insufficient secretion of sebum to lubricate surface cells and keep them compacted – result  cells curl up and flake)</a:t>
            </a:r>
          </a:p>
          <a:p>
            <a:pPr>
              <a:buFontTx/>
              <a:buChar char="•"/>
            </a:pPr>
            <a:r>
              <a:rPr lang="en-GB" sz="20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Pores are small and tight</a:t>
            </a:r>
          </a:p>
          <a:p>
            <a:pPr>
              <a:buFontTx/>
              <a:buChar char="•"/>
            </a:pPr>
            <a:r>
              <a:rPr lang="en-GB" sz="20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Skin texture is, coarse, thin with visible flaking</a:t>
            </a:r>
          </a:p>
          <a:p>
            <a:pPr>
              <a:buFontTx/>
              <a:buChar char="•"/>
            </a:pPr>
            <a:r>
              <a:rPr lang="en-GB" sz="20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Sensitivity (Broken capillaries)</a:t>
            </a:r>
          </a:p>
          <a:p>
            <a:pPr>
              <a:buFontTx/>
              <a:buChar char="•"/>
            </a:pPr>
            <a:r>
              <a:rPr lang="en-GB" sz="20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Premature ageing is common</a:t>
            </a:r>
          </a:p>
          <a:p>
            <a:pPr>
              <a:buFontTx/>
              <a:buChar char="•"/>
            </a:pPr>
            <a:r>
              <a:rPr lang="en-GB" sz="20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Skin pigmentation may be uneven</a:t>
            </a:r>
          </a:p>
          <a:p>
            <a:pPr>
              <a:buFontTx/>
              <a:buChar char="•"/>
            </a:pPr>
            <a:r>
              <a:rPr lang="en-GB" sz="20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Milia often found in cheek and eye area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FontTx/>
              <a:buChar char="•"/>
            </a:pPr>
            <a:r>
              <a:rPr lang="en-GB" sz="2000" dirty="0">
                <a:latin typeface="Arial" pitchFamily="34" charset="0"/>
                <a:cs typeface="Arial" pitchFamily="34" charset="0"/>
              </a:rPr>
              <a:t> Skin can appear dull, matt and lack of suppleness</a:t>
            </a:r>
          </a:p>
          <a:p>
            <a:pPr>
              <a:buFontTx/>
              <a:buChar char="•"/>
            </a:pPr>
            <a:r>
              <a:rPr lang="en-GB" sz="2000" dirty="0">
                <a:latin typeface="Arial" pitchFamily="34" charset="0"/>
                <a:cs typeface="Arial" pitchFamily="34" charset="0"/>
              </a:rPr>
              <a:t> Skin will feel tight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1026" name="Picture 2" descr="F:\KINGSTON\B4\Images\dry-ski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91910" y="2348880"/>
            <a:ext cx="2952090" cy="244827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370013"/>
          </a:xfrm>
        </p:spPr>
        <p:txBody>
          <a:bodyPr/>
          <a:lstStyle/>
          <a:p>
            <a:br>
              <a:rPr lang="en-GB" altLang="en-US" sz="2800" dirty="0"/>
            </a:br>
            <a:br>
              <a:rPr lang="en-GB" altLang="en-US" sz="2800" dirty="0"/>
            </a:br>
            <a:endParaRPr lang="en-GB" altLang="en-US" sz="7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161213" cy="982663"/>
          </a:xfrm>
        </p:spPr>
        <p:txBody>
          <a:bodyPr/>
          <a:lstStyle/>
          <a:p>
            <a:r>
              <a:rPr lang="en-GB" altLang="x-none" sz="2800" dirty="0">
                <a:solidFill>
                  <a:schemeClr val="tx1"/>
                </a:solidFill>
              </a:rPr>
              <a:t>                                                </a:t>
            </a:r>
          </a:p>
          <a:p>
            <a:r>
              <a:rPr lang="en-GB" altLang="x-none" sz="2800" dirty="0">
                <a:solidFill>
                  <a:schemeClr val="tx1"/>
                </a:solidFill>
              </a:rPr>
              <a:t>                                                </a:t>
            </a:r>
            <a:endParaRPr lang="en-GB" altLang="x-none" sz="2400" dirty="0">
              <a:solidFill>
                <a:schemeClr val="tx1"/>
              </a:solidFill>
            </a:endParaRPr>
          </a:p>
        </p:txBody>
      </p:sp>
      <p:pic>
        <p:nvPicPr>
          <p:cNvPr id="3076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5925" y="260350"/>
            <a:ext cx="2012950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3528" y="1340768"/>
            <a:ext cx="540060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u="sng" dirty="0"/>
              <a:t>Normal </a:t>
            </a:r>
            <a:r>
              <a:rPr lang="en-GB" sz="2800" b="1" u="sng" dirty="0" err="1"/>
              <a:t>SkinType</a:t>
            </a:r>
            <a:endParaRPr lang="en-GB" sz="2800" b="1" u="sng" dirty="0"/>
          </a:p>
          <a:p>
            <a:endParaRPr lang="en-GB" sz="2400" dirty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24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Ideal balance of oil and moisture.</a:t>
            </a:r>
          </a:p>
          <a:p>
            <a:pPr>
              <a:buFontTx/>
              <a:buChar char="•"/>
            </a:pPr>
            <a:r>
              <a:rPr lang="en-GB" sz="24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Pore size small or medium</a:t>
            </a:r>
          </a:p>
          <a:p>
            <a:pPr>
              <a:buFontTx/>
              <a:buChar char="•"/>
            </a:pPr>
            <a:r>
              <a:rPr lang="en-GB" sz="24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Skin texture is even</a:t>
            </a:r>
          </a:p>
          <a:p>
            <a:pPr>
              <a:buFontTx/>
              <a:buChar char="•"/>
            </a:pPr>
            <a:r>
              <a:rPr lang="en-GB" sz="24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Colour is healthy</a:t>
            </a:r>
          </a:p>
          <a:p>
            <a:pPr>
              <a:buFontTx/>
              <a:buChar char="•"/>
            </a:pPr>
            <a:r>
              <a:rPr lang="en-GB" sz="24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Skin elasticity good</a:t>
            </a:r>
          </a:p>
          <a:p>
            <a:pPr>
              <a:buFontTx/>
              <a:buChar char="•"/>
            </a:pPr>
            <a:r>
              <a:rPr lang="en-GB" sz="24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Skin feels firm to touch</a:t>
            </a:r>
          </a:p>
          <a:p>
            <a:pPr>
              <a:buFontTx/>
              <a:buChar char="•"/>
            </a:pPr>
            <a:r>
              <a:rPr lang="en-GB" sz="24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Even coloured pigmentation</a:t>
            </a:r>
          </a:p>
          <a:p>
            <a:pPr>
              <a:buFontTx/>
              <a:buChar char="•"/>
            </a:pPr>
            <a:r>
              <a:rPr lang="en-GB" sz="24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Little to no blemishes/imperfections</a:t>
            </a:r>
          </a:p>
          <a:p>
            <a:endParaRPr lang="en-GB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10" descr="istock_000008032317small%5B1%5Dnormal-skin-resized-600-resized-6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1700808"/>
            <a:ext cx="2411413" cy="360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370013"/>
          </a:xfrm>
        </p:spPr>
        <p:txBody>
          <a:bodyPr/>
          <a:lstStyle/>
          <a:p>
            <a:br>
              <a:rPr lang="en-GB" altLang="en-US" sz="2800" dirty="0"/>
            </a:br>
            <a:br>
              <a:rPr lang="en-GB" altLang="en-US" sz="2800" dirty="0"/>
            </a:br>
            <a:endParaRPr lang="en-GB" altLang="en-US" sz="7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161213" cy="982663"/>
          </a:xfrm>
        </p:spPr>
        <p:txBody>
          <a:bodyPr/>
          <a:lstStyle/>
          <a:p>
            <a:r>
              <a:rPr lang="en-GB" altLang="x-none" sz="2800" dirty="0">
                <a:solidFill>
                  <a:schemeClr val="tx1"/>
                </a:solidFill>
              </a:rPr>
              <a:t>                                                </a:t>
            </a:r>
          </a:p>
          <a:p>
            <a:r>
              <a:rPr lang="en-GB" altLang="x-none" sz="2800" dirty="0">
                <a:solidFill>
                  <a:schemeClr val="tx1"/>
                </a:solidFill>
              </a:rPr>
              <a:t>                                                </a:t>
            </a:r>
            <a:endParaRPr lang="en-GB" altLang="x-none" sz="2400" dirty="0">
              <a:solidFill>
                <a:schemeClr val="tx1"/>
              </a:solidFill>
            </a:endParaRPr>
          </a:p>
        </p:txBody>
      </p:sp>
      <p:pic>
        <p:nvPicPr>
          <p:cNvPr id="3076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5925" y="260350"/>
            <a:ext cx="2012950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1340768"/>
            <a:ext cx="507605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u="sng" dirty="0"/>
              <a:t>Oily Skin Type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Over production of oil from the sebaceous glands and low fluid balance</a:t>
            </a:r>
          </a:p>
          <a:p>
            <a:pPr>
              <a:buFontTx/>
              <a:buChar char="•"/>
            </a:pPr>
            <a:r>
              <a:rPr lang="en-GB" sz="24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Pores are enlarged   </a:t>
            </a:r>
          </a:p>
          <a:p>
            <a:pPr>
              <a:buFontTx/>
              <a:buChar char="•"/>
            </a:pPr>
            <a:r>
              <a:rPr lang="en-GB" sz="24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Skin is coarse, thick, shiny and dull</a:t>
            </a:r>
          </a:p>
          <a:p>
            <a:pPr>
              <a:buFontTx/>
              <a:buChar char="•"/>
            </a:pPr>
            <a:r>
              <a:rPr lang="en-GB" sz="24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Sallow in colour</a:t>
            </a:r>
          </a:p>
          <a:p>
            <a:pPr>
              <a:buFontTx/>
              <a:buChar char="•"/>
            </a:pPr>
            <a:r>
              <a:rPr lang="en-GB" sz="24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Skin tone good</a:t>
            </a:r>
          </a:p>
          <a:p>
            <a:pPr>
              <a:buFontTx/>
              <a:buChar char="•"/>
            </a:pPr>
            <a:r>
              <a:rPr lang="en-GB" sz="24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Uneven pigmentation</a:t>
            </a:r>
          </a:p>
          <a:p>
            <a:pPr>
              <a:buFontTx/>
              <a:buChar char="•"/>
            </a:pPr>
            <a:r>
              <a:rPr lang="en-GB" sz="24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</a:t>
            </a:r>
            <a:r>
              <a:rPr lang="en-GB" sz="2400" dirty="0" err="1">
                <a:latin typeface="Arial" pitchFamily="34" charset="0"/>
                <a:ea typeface="ＭＳ Ｐゴシック" pitchFamily="34" charset="-128"/>
                <a:cs typeface="Arial" pitchFamily="34" charset="0"/>
              </a:rPr>
              <a:t>Comedones</a:t>
            </a:r>
            <a:r>
              <a:rPr lang="en-GB" sz="24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/ pustules/ papules are often present</a:t>
            </a:r>
            <a:endParaRPr lang="en-GB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 descr="comedone_ope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16232" y="4005064"/>
            <a:ext cx="3044200" cy="2160240"/>
          </a:xfrm>
          <a:prstGeom prst="rect">
            <a:avLst/>
          </a:prstGeom>
        </p:spPr>
      </p:pic>
      <p:pic>
        <p:nvPicPr>
          <p:cNvPr id="7" name="Picture 6" descr="oily ski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47545" y="1484784"/>
            <a:ext cx="3844936" cy="2304256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370013"/>
          </a:xfrm>
        </p:spPr>
        <p:txBody>
          <a:bodyPr/>
          <a:lstStyle/>
          <a:p>
            <a:br>
              <a:rPr lang="en-GB" altLang="en-US" sz="2800" dirty="0"/>
            </a:br>
            <a:br>
              <a:rPr lang="en-GB" altLang="en-US" sz="2800" dirty="0"/>
            </a:br>
            <a:endParaRPr lang="en-GB" altLang="en-US" sz="7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161213" cy="982663"/>
          </a:xfrm>
        </p:spPr>
        <p:txBody>
          <a:bodyPr/>
          <a:lstStyle/>
          <a:p>
            <a:r>
              <a:rPr lang="en-GB" altLang="x-none" sz="2800" dirty="0">
                <a:solidFill>
                  <a:schemeClr val="tx1"/>
                </a:solidFill>
              </a:rPr>
              <a:t>                                                </a:t>
            </a:r>
          </a:p>
          <a:p>
            <a:r>
              <a:rPr lang="en-GB" altLang="x-none" sz="2800" dirty="0">
                <a:solidFill>
                  <a:schemeClr val="tx1"/>
                </a:solidFill>
              </a:rPr>
              <a:t>                                                </a:t>
            </a:r>
            <a:endParaRPr lang="en-GB" altLang="x-none" sz="2400" dirty="0">
              <a:solidFill>
                <a:schemeClr val="tx1"/>
              </a:solidFill>
            </a:endParaRPr>
          </a:p>
        </p:txBody>
      </p:sp>
      <p:pic>
        <p:nvPicPr>
          <p:cNvPr id="3076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5925" y="260350"/>
            <a:ext cx="2012950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9512" y="1268761"/>
            <a:ext cx="532859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u="sng" dirty="0"/>
              <a:t>Combination Skin Type</a:t>
            </a:r>
          </a:p>
          <a:p>
            <a:endParaRPr lang="en-GB" dirty="0"/>
          </a:p>
          <a:p>
            <a:pPr>
              <a:buFont typeface="Arial" pitchFamily="34" charset="0"/>
              <a:buChar char="•"/>
            </a:pPr>
            <a:r>
              <a:rPr lang="en-GB" sz="24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Can be any combination where each area shows different characteristics</a:t>
            </a:r>
          </a:p>
          <a:p>
            <a:endParaRPr lang="en-GB" sz="2400" dirty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24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 Classic combination is oily T zone (more sebaceous glands on T panel) and dry/normal cheek and neck.</a:t>
            </a:r>
          </a:p>
          <a:p>
            <a:endParaRPr lang="en-GB" sz="2400" b="1" dirty="0">
              <a:latin typeface="Arial" pitchFamily="34" charset="0"/>
              <a:cs typeface="Arial" pitchFamily="34" charset="0"/>
            </a:endParaRPr>
          </a:p>
          <a:p>
            <a:endParaRPr lang="en-GB" sz="2400" b="1" dirty="0">
              <a:latin typeface="Arial" pitchFamily="34" charset="0"/>
              <a:cs typeface="Arial" pitchFamily="34" charset="0"/>
            </a:endParaRPr>
          </a:p>
          <a:p>
            <a:r>
              <a:rPr lang="en-GB" sz="2400" b="1" dirty="0">
                <a:latin typeface="Arial" pitchFamily="34" charset="0"/>
                <a:cs typeface="Arial" pitchFamily="34" charset="0"/>
              </a:rPr>
              <a:t>Additional Characteristics:</a:t>
            </a:r>
          </a:p>
          <a:p>
            <a:r>
              <a:rPr lang="en-GB" sz="2400" dirty="0">
                <a:latin typeface="Arial" pitchFamily="34" charset="0"/>
                <a:cs typeface="Arial" pitchFamily="34" charset="0"/>
              </a:rPr>
              <a:t>Sensitive</a:t>
            </a:r>
          </a:p>
          <a:p>
            <a:r>
              <a:rPr lang="en-GB" sz="2400" dirty="0">
                <a:latin typeface="Arial" pitchFamily="34" charset="0"/>
                <a:cs typeface="Arial" pitchFamily="34" charset="0"/>
              </a:rPr>
              <a:t>Dehydrated</a:t>
            </a:r>
            <a:endParaRPr lang="en-GB" sz="2400" dirty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endParaRPr lang="en-GB" dirty="0"/>
          </a:p>
        </p:txBody>
      </p:sp>
      <p:pic>
        <p:nvPicPr>
          <p:cNvPr id="6" name="Picture 5" descr="Combination skin typ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80112" y="1772816"/>
            <a:ext cx="3384376" cy="3384376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370013"/>
          </a:xfrm>
        </p:spPr>
        <p:txBody>
          <a:bodyPr/>
          <a:lstStyle/>
          <a:p>
            <a:br>
              <a:rPr lang="en-GB" altLang="en-US" sz="2800" dirty="0"/>
            </a:br>
            <a:br>
              <a:rPr lang="en-GB" altLang="en-US" sz="2800" dirty="0"/>
            </a:br>
            <a:endParaRPr lang="en-GB" altLang="en-US" sz="7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161213" cy="982663"/>
          </a:xfrm>
        </p:spPr>
        <p:txBody>
          <a:bodyPr/>
          <a:lstStyle/>
          <a:p>
            <a:r>
              <a:rPr lang="en-GB" altLang="x-none" sz="2800" dirty="0">
                <a:solidFill>
                  <a:schemeClr val="tx1"/>
                </a:solidFill>
              </a:rPr>
              <a:t>                                                </a:t>
            </a:r>
          </a:p>
          <a:p>
            <a:r>
              <a:rPr lang="en-GB" altLang="x-none" sz="2800" dirty="0">
                <a:solidFill>
                  <a:schemeClr val="tx1"/>
                </a:solidFill>
              </a:rPr>
              <a:t>                                                </a:t>
            </a:r>
            <a:endParaRPr lang="en-GB" altLang="x-none" sz="2400" dirty="0">
              <a:solidFill>
                <a:schemeClr val="tx1"/>
              </a:solidFill>
            </a:endParaRPr>
          </a:p>
        </p:txBody>
      </p:sp>
      <p:pic>
        <p:nvPicPr>
          <p:cNvPr id="3076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5925" y="260350"/>
            <a:ext cx="2012950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3528" y="1412776"/>
            <a:ext cx="518457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u="sng" dirty="0"/>
              <a:t>Sensitive Skin Condition</a:t>
            </a:r>
          </a:p>
          <a:p>
            <a:endParaRPr lang="en-GB" sz="2400" b="1" dirty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>
              <a:buFontTx/>
              <a:buChar char="•"/>
            </a:pPr>
            <a:r>
              <a:rPr lang="en-GB" sz="24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High colour </a:t>
            </a:r>
          </a:p>
          <a:p>
            <a:pPr>
              <a:buFontTx/>
              <a:buChar char="•"/>
            </a:pPr>
            <a:r>
              <a:rPr lang="en-GB" sz="24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Dilated capillaries</a:t>
            </a:r>
          </a:p>
          <a:p>
            <a:pPr>
              <a:buFontTx/>
              <a:buChar char="•"/>
            </a:pPr>
            <a:r>
              <a:rPr lang="en-GB" sz="24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Fine in texture</a:t>
            </a:r>
          </a:p>
          <a:p>
            <a:pPr>
              <a:buFontTx/>
              <a:buChar char="•"/>
            </a:pPr>
            <a:r>
              <a:rPr lang="en-GB" sz="24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Feels warm to touch</a:t>
            </a:r>
          </a:p>
          <a:p>
            <a:pPr>
              <a:buFontTx/>
              <a:buChar char="•"/>
            </a:pPr>
            <a:r>
              <a:rPr lang="en-GB" sz="24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Superficial flaking</a:t>
            </a:r>
          </a:p>
          <a:p>
            <a:pPr>
              <a:buFontTx/>
              <a:buChar char="•"/>
            </a:pPr>
            <a:r>
              <a:rPr lang="en-GB" sz="24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Dryness and irritation</a:t>
            </a:r>
          </a:p>
          <a:p>
            <a:pPr>
              <a:buFontTx/>
              <a:buChar char="•"/>
            </a:pPr>
            <a:r>
              <a:rPr lang="en-GB" sz="24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Tightness after cleansing</a:t>
            </a:r>
          </a:p>
          <a:p>
            <a:pPr>
              <a:buFontTx/>
              <a:buChar char="•"/>
            </a:pPr>
            <a:r>
              <a:rPr lang="en-GB" sz="24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Easily stimulated and reacts quickly to external stimulus and products</a:t>
            </a:r>
            <a:endParaRPr lang="en-GB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 descr="Sensitive skin Conditio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80112" y="1844824"/>
            <a:ext cx="3296055" cy="3024336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370013"/>
          </a:xfrm>
        </p:spPr>
        <p:txBody>
          <a:bodyPr/>
          <a:lstStyle/>
          <a:p>
            <a:br>
              <a:rPr lang="en-GB" altLang="en-US" sz="2800" dirty="0"/>
            </a:br>
            <a:br>
              <a:rPr lang="en-GB" altLang="en-US" sz="2800" dirty="0"/>
            </a:br>
            <a:endParaRPr lang="en-GB" altLang="en-US" sz="7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161213" cy="982663"/>
          </a:xfrm>
        </p:spPr>
        <p:txBody>
          <a:bodyPr/>
          <a:lstStyle/>
          <a:p>
            <a:r>
              <a:rPr lang="en-GB" altLang="x-none" sz="2800" dirty="0">
                <a:solidFill>
                  <a:schemeClr val="tx1"/>
                </a:solidFill>
              </a:rPr>
              <a:t>                                                </a:t>
            </a:r>
          </a:p>
          <a:p>
            <a:r>
              <a:rPr lang="en-GB" altLang="x-none" sz="2800" dirty="0">
                <a:solidFill>
                  <a:schemeClr val="tx1"/>
                </a:solidFill>
              </a:rPr>
              <a:t>                                                </a:t>
            </a:r>
            <a:endParaRPr lang="en-GB" altLang="x-none" sz="2400" dirty="0">
              <a:solidFill>
                <a:schemeClr val="tx1"/>
              </a:solidFill>
            </a:endParaRPr>
          </a:p>
        </p:txBody>
      </p:sp>
      <p:pic>
        <p:nvPicPr>
          <p:cNvPr id="3076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5925" y="260350"/>
            <a:ext cx="2012950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9512" y="2122382"/>
            <a:ext cx="612068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u="sng" dirty="0"/>
              <a:t>Dehydrated Skin Condition</a:t>
            </a:r>
            <a:endParaRPr lang="en-GB" sz="2400" dirty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>
              <a:buFontTx/>
              <a:buChar char="•"/>
            </a:pPr>
            <a:r>
              <a:rPr lang="en-GB" sz="24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Fine orange peel effect, </a:t>
            </a:r>
          </a:p>
          <a:p>
            <a:r>
              <a:rPr lang="en-GB" sz="24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caused by lack of moisture</a:t>
            </a:r>
          </a:p>
          <a:p>
            <a:pPr>
              <a:buFontTx/>
              <a:buChar char="•"/>
            </a:pPr>
            <a:r>
              <a:rPr lang="en-GB" sz="24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Superficial flaking</a:t>
            </a:r>
          </a:p>
          <a:p>
            <a:pPr>
              <a:buFontTx/>
              <a:buChar char="•"/>
            </a:pPr>
            <a:r>
              <a:rPr lang="en-GB" sz="24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Fine, superficial lines</a:t>
            </a:r>
          </a:p>
          <a:p>
            <a:pPr>
              <a:buFontTx/>
              <a:buChar char="•"/>
            </a:pPr>
            <a:r>
              <a:rPr lang="en-GB" sz="24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Broken capillaries           </a:t>
            </a:r>
          </a:p>
          <a:p>
            <a:r>
              <a:rPr lang="en-GB" sz="24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                                        </a:t>
            </a:r>
          </a:p>
          <a:p>
            <a:endParaRPr lang="en-GB" dirty="0"/>
          </a:p>
        </p:txBody>
      </p:sp>
      <p:pic>
        <p:nvPicPr>
          <p:cNvPr id="6" name="Picture 5" descr="Dehydrated skin conditio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06668" y="1340768"/>
            <a:ext cx="4072207" cy="271250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5B623D6-806C-0CEB-8354-5301F69B8B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9832" y="3975409"/>
            <a:ext cx="3600400" cy="24114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370013"/>
          </a:xfrm>
        </p:spPr>
        <p:txBody>
          <a:bodyPr/>
          <a:lstStyle/>
          <a:p>
            <a:br>
              <a:rPr lang="en-GB" altLang="en-US" sz="2800" dirty="0"/>
            </a:br>
            <a:br>
              <a:rPr lang="en-GB" altLang="en-US" sz="2800" dirty="0"/>
            </a:br>
            <a:endParaRPr lang="en-GB" altLang="en-US" sz="7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161213" cy="982663"/>
          </a:xfrm>
        </p:spPr>
        <p:txBody>
          <a:bodyPr/>
          <a:lstStyle/>
          <a:p>
            <a:r>
              <a:rPr lang="en-GB" altLang="x-none" sz="2800" dirty="0">
                <a:solidFill>
                  <a:schemeClr val="tx1"/>
                </a:solidFill>
              </a:rPr>
              <a:t>                                                </a:t>
            </a:r>
          </a:p>
          <a:p>
            <a:r>
              <a:rPr lang="en-GB" altLang="x-none" sz="2800" dirty="0">
                <a:solidFill>
                  <a:schemeClr val="tx1"/>
                </a:solidFill>
              </a:rPr>
              <a:t>                                                </a:t>
            </a:r>
            <a:endParaRPr lang="en-GB" altLang="x-none" sz="2400" dirty="0">
              <a:solidFill>
                <a:schemeClr val="tx1"/>
              </a:solidFill>
            </a:endParaRPr>
          </a:p>
        </p:txBody>
      </p:sp>
      <p:pic>
        <p:nvPicPr>
          <p:cNvPr id="3076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5925" y="260350"/>
            <a:ext cx="2012950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9512" y="1268760"/>
            <a:ext cx="482453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u="sng" dirty="0"/>
              <a:t>Mature Skin condition</a:t>
            </a:r>
            <a:r>
              <a:rPr lang="en-GB" sz="2400" dirty="0"/>
              <a:t> – </a:t>
            </a:r>
            <a:r>
              <a:rPr lang="en-GB" sz="2000" dirty="0"/>
              <a:t>skin has lost the firmness and suppleness of youth</a:t>
            </a:r>
            <a:endParaRPr lang="en-GB" sz="2000" b="1" u="sng" dirty="0"/>
          </a:p>
          <a:p>
            <a:endParaRPr lang="en-GB" sz="2000" b="1" u="sng" dirty="0"/>
          </a:p>
          <a:p>
            <a:pPr>
              <a:buFont typeface="Arial" pitchFamily="34" charset="0"/>
              <a:buChar char="•"/>
            </a:pPr>
            <a:r>
              <a:rPr lang="en-GB" sz="2000" dirty="0"/>
              <a:t> Skin texture changes – becomes coarse and thickens (mouth and chin)</a:t>
            </a:r>
          </a:p>
          <a:p>
            <a:endParaRPr lang="en-GB" sz="2000" dirty="0"/>
          </a:p>
          <a:p>
            <a:pPr>
              <a:buFont typeface="Arial" pitchFamily="34" charset="0"/>
              <a:buChar char="•"/>
            </a:pPr>
            <a:r>
              <a:rPr lang="en-GB" sz="2000" dirty="0"/>
              <a:t> Skin becomes loose and </a:t>
            </a:r>
            <a:r>
              <a:rPr lang="en-GB" sz="2000" dirty="0" err="1"/>
              <a:t>crepey</a:t>
            </a:r>
            <a:r>
              <a:rPr lang="en-GB" sz="2000" dirty="0"/>
              <a:t> (</a:t>
            </a:r>
            <a:r>
              <a:rPr lang="en-GB" sz="2000" dirty="0" err="1"/>
              <a:t>elastin</a:t>
            </a:r>
            <a:r>
              <a:rPr lang="en-GB" sz="2000" dirty="0"/>
              <a:t> fibres reduce)</a:t>
            </a:r>
          </a:p>
          <a:p>
            <a:endParaRPr lang="en-GB" sz="2000" dirty="0"/>
          </a:p>
          <a:p>
            <a:pPr>
              <a:buFont typeface="Arial" pitchFamily="34" charset="0"/>
              <a:buChar char="•"/>
            </a:pPr>
            <a:r>
              <a:rPr lang="en-GB" sz="2000" dirty="0"/>
              <a:t> Elasticity and </a:t>
            </a:r>
            <a:r>
              <a:rPr lang="en-GB" sz="2000" dirty="0" err="1"/>
              <a:t>plumpless</a:t>
            </a:r>
            <a:r>
              <a:rPr lang="en-GB" sz="2000" dirty="0"/>
              <a:t> (collagen fibres reduce) decreases</a:t>
            </a:r>
          </a:p>
          <a:p>
            <a:endParaRPr lang="en-GB" sz="2000" dirty="0"/>
          </a:p>
          <a:p>
            <a:pPr>
              <a:buFont typeface="Arial" pitchFamily="34" charset="0"/>
              <a:buChar char="•"/>
            </a:pPr>
            <a:r>
              <a:rPr lang="en-GB" sz="2000" dirty="0"/>
              <a:t> Dilated capillaries on cheek</a:t>
            </a:r>
          </a:p>
          <a:p>
            <a:endParaRPr lang="en-GB" sz="2000" dirty="0"/>
          </a:p>
          <a:p>
            <a:pPr>
              <a:buFont typeface="Arial" pitchFamily="34" charset="0"/>
              <a:buChar char="•"/>
            </a:pPr>
            <a:r>
              <a:rPr lang="en-GB" sz="2000" dirty="0"/>
              <a:t> Pigmentation changes occur</a:t>
            </a:r>
          </a:p>
        </p:txBody>
      </p:sp>
      <p:pic>
        <p:nvPicPr>
          <p:cNvPr id="6" name="Picture 5" descr="Mature skin condition 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6056" y="1340768"/>
            <a:ext cx="3807344" cy="2376264"/>
          </a:xfrm>
          <a:prstGeom prst="rect">
            <a:avLst/>
          </a:prstGeom>
        </p:spPr>
      </p:pic>
      <p:pic>
        <p:nvPicPr>
          <p:cNvPr id="7" name="Picture 6" descr="Mature skin condition 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96136" y="3789040"/>
            <a:ext cx="2184648" cy="2600325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367707A572EA249B12BBFBF7FC9BCFB" ma:contentTypeVersion="0" ma:contentTypeDescription="Create a new document." ma:contentTypeScope="" ma:versionID="61a0fa81d8907abad2350717ac5e5115">
  <xsd:schema xmlns:xsd="http://www.w3.org/2001/XMLSchema" xmlns:xs="http://www.w3.org/2001/XMLSchema" xmlns:p="http://schemas.microsoft.com/office/2006/metadata/properties" xmlns:ns2="6a6a8440-0aa7-461f-ae7a-bcca76889349" targetNamespace="http://schemas.microsoft.com/office/2006/metadata/properties" ma:root="true" ma:fieldsID="5056dd786202f25ebbd228de58bfe8cf" ns2:_="">
    <xsd:import namespace="6a6a8440-0aa7-461f-ae7a-bcca76889349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6a8440-0aa7-461f-ae7a-bcca76889349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LongProperties xmlns="http://schemas.microsoft.com/office/2006/metadata/longProperties"/>
</file>

<file path=customXml/itemProps1.xml><?xml version="1.0" encoding="utf-8"?>
<ds:datastoreItem xmlns:ds="http://schemas.openxmlformats.org/officeDocument/2006/customXml" ds:itemID="{5CA5718E-FDE3-4DCE-940C-10CD044C24A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a6a8440-0aa7-461f-ae7a-bcca7688934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CE83BF5-B98A-49B3-922B-5CC3BF61B6F2}">
  <ds:schemaRefs>
    <ds:schemaRef ds:uri="http://schemas.microsoft.com/office/2006/metadata/long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884</TotalTime>
  <Words>521</Words>
  <Application>Microsoft Office PowerPoint</Application>
  <PresentationFormat>On-screen Show (4:3)</PresentationFormat>
  <Paragraphs>122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  Skin Types</vt:lpstr>
      <vt:lpstr>  The skin types are:  Normal, Dry, Oily, Combination   The skin conditions are:  Mature, Sensitive, Dehydrated, acnefied</vt:lpstr>
      <vt:lpstr>  </vt:lpstr>
      <vt:lpstr>  </vt:lpstr>
      <vt:lpstr>  </vt:lpstr>
      <vt:lpstr>  </vt:lpstr>
      <vt:lpstr>  </vt:lpstr>
      <vt:lpstr>  </vt:lpstr>
      <vt:lpstr>  </vt:lpstr>
      <vt:lpstr>  </vt:lpstr>
      <vt:lpstr>The Skin- Anatomy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willmat</dc:creator>
  <cp:lastModifiedBy>Jaimee Lee Stephens</cp:lastModifiedBy>
  <cp:revision>240</cp:revision>
  <cp:lastPrinted>2017-03-27T09:19:50Z</cp:lastPrinted>
  <dcterms:created xsi:type="dcterms:W3CDTF">2013-06-10T13:23:18Z</dcterms:created>
  <dcterms:modified xsi:type="dcterms:W3CDTF">2025-10-06T17:49:51Z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">
    <vt:lpwstr>CDZPJN7WH53Y-91-1</vt:lpwstr>
  </property>
  <property fmtid="{D5CDD505-2E9C-101B-9397-08002B2CF9AE}" pid="3" name="_dlc_DocIdItemGuid">
    <vt:lpwstr>8712268e-11eb-4197-8c47-560575bb143b</vt:lpwstr>
  </property>
  <property fmtid="{D5CDD505-2E9C-101B-9397-08002B2CF9AE}" pid="4" name="_dlc_DocIdUrl">
    <vt:lpwstr>http://ntn-mis-shp1/sites/nptcgroupintranet/functional/marketing/_layouts/15/DocIdRedir.aspx?ID=CDZPJN7WH53Y-91-1, CDZPJN7WH53Y-91-1</vt:lpwstr>
  </property>
</Properties>
</file>