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5" r:id="rId4"/>
    <p:sldId id="260" r:id="rId5"/>
    <p:sldId id="266" r:id="rId6"/>
    <p:sldId id="268" r:id="rId7"/>
    <p:sldId id="261" r:id="rId8"/>
    <p:sldId id="262" r:id="rId9"/>
    <p:sldId id="263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259B7-45B0-46C6-B9E5-7C7466DA90D6}" type="datetimeFigureOut">
              <a:rPr lang="en-GB" smtClean="0"/>
              <a:pPr/>
              <a:t>19/09/2013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6DB4D-FF71-4CFA-A4E7-C915FB2F2A2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Plumbers, accountants, local shop owners,</a:t>
            </a:r>
            <a:r>
              <a:rPr lang="en-US" baseline="0" dirty="0" smtClean="0"/>
              <a:t> small builders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FFBE8-0B48-944F-9462-0226EC0FAD3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6976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BAD77-EA12-4BF3-BBA8-B71B70C5C799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6DB4D-FF71-4CFA-A4E7-C915FB2F2A2C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6DB4D-FF71-4CFA-A4E7-C915FB2F2A2C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BAD77-EA12-4BF3-BBA8-B71B70C5C799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6DB4D-FF71-4CFA-A4E7-C915FB2F2A2C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BAD77-EA12-4BF3-BBA8-B71B70C5C799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BAD77-EA12-4BF3-BBA8-B71B70C5C799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6DB4D-FF71-4CFA-A4E7-C915FB2F2A2C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6DB4D-FF71-4CFA-A4E7-C915FB2F2A2C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6DB4D-FF71-4CFA-A4E7-C915FB2F2A2C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D497-F2C1-4CB7-AC06-D79133FDDE3A}" type="datetimeFigureOut">
              <a:rPr lang="en-GB" smtClean="0"/>
              <a:pPr/>
              <a:t>19/09/2013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2934-A6C3-4861-9A9C-3729F73EB2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D497-F2C1-4CB7-AC06-D79133FDDE3A}" type="datetimeFigureOut">
              <a:rPr lang="en-GB" smtClean="0"/>
              <a:pPr/>
              <a:t>19/09/2013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2934-A6C3-4861-9A9C-3729F73EB2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D497-F2C1-4CB7-AC06-D79133FDDE3A}" type="datetimeFigureOut">
              <a:rPr lang="en-GB" smtClean="0"/>
              <a:pPr/>
              <a:t>19/09/2013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2934-A6C3-4861-9A9C-3729F73EB2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D497-F2C1-4CB7-AC06-D79133FDDE3A}" type="datetimeFigureOut">
              <a:rPr lang="en-GB" smtClean="0"/>
              <a:pPr/>
              <a:t>19/09/2013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2934-A6C3-4861-9A9C-3729F73EB2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D497-F2C1-4CB7-AC06-D79133FDDE3A}" type="datetimeFigureOut">
              <a:rPr lang="en-GB" smtClean="0"/>
              <a:pPr/>
              <a:t>19/09/2013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2934-A6C3-4861-9A9C-3729F73EB2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D497-F2C1-4CB7-AC06-D79133FDDE3A}" type="datetimeFigureOut">
              <a:rPr lang="en-GB" smtClean="0"/>
              <a:pPr/>
              <a:t>19/09/2013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2934-A6C3-4861-9A9C-3729F73EB2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D497-F2C1-4CB7-AC06-D79133FDDE3A}" type="datetimeFigureOut">
              <a:rPr lang="en-GB" smtClean="0"/>
              <a:pPr/>
              <a:t>19/09/2013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2934-A6C3-4861-9A9C-3729F73EB2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D497-F2C1-4CB7-AC06-D79133FDDE3A}" type="datetimeFigureOut">
              <a:rPr lang="en-GB" smtClean="0"/>
              <a:pPr/>
              <a:t>19/09/2013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2934-A6C3-4861-9A9C-3729F73EB2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D497-F2C1-4CB7-AC06-D79133FDDE3A}" type="datetimeFigureOut">
              <a:rPr lang="en-GB" smtClean="0"/>
              <a:pPr/>
              <a:t>19/09/2013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2934-A6C3-4861-9A9C-3729F73EB2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D497-F2C1-4CB7-AC06-D79133FDDE3A}" type="datetimeFigureOut">
              <a:rPr lang="en-GB" smtClean="0"/>
              <a:pPr/>
              <a:t>19/09/2013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2934-A6C3-4861-9A9C-3729F73EB2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D497-F2C1-4CB7-AC06-D79133FDDE3A}" type="datetimeFigureOut">
              <a:rPr lang="en-GB" smtClean="0"/>
              <a:pPr/>
              <a:t>19/09/2013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2934-A6C3-4861-9A9C-3729F73EB2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0D497-F2C1-4CB7-AC06-D79133FDDE3A}" type="datetimeFigureOut">
              <a:rPr lang="en-GB" smtClean="0"/>
              <a:pPr/>
              <a:t>19/09/2013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82934-A6C3-4861-9A9C-3729F73EB2D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uk-politics-1155709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E:\business%20studies\opportunity%20cost.ppt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Private sector: private businesses and enterprises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7556313" cy="4459207"/>
          </a:xfrm>
        </p:spPr>
        <p:txBody>
          <a:bodyPr/>
          <a:lstStyle/>
          <a:p>
            <a:pPr marL="228600" lvl="1" indent="0">
              <a:lnSpc>
                <a:spcPct val="90000"/>
              </a:lnSpc>
              <a:buNone/>
            </a:pPr>
            <a:r>
              <a:rPr lang="en-GB" dirty="0"/>
              <a:t>Private Sector: </a:t>
            </a:r>
            <a:r>
              <a:rPr lang="en-GB" dirty="0">
                <a:solidFill>
                  <a:srgbClr val="003366"/>
                </a:solidFill>
              </a:rPr>
              <a:t>Business activity owned financed and controlled by private </a:t>
            </a:r>
            <a:r>
              <a:rPr lang="en-GB" dirty="0" smtClean="0">
                <a:solidFill>
                  <a:srgbClr val="003366"/>
                </a:solidFill>
              </a:rPr>
              <a:t>individuals</a:t>
            </a:r>
          </a:p>
          <a:p>
            <a:pPr marL="228600" lvl="1" indent="0">
              <a:lnSpc>
                <a:spcPct val="90000"/>
              </a:lnSpc>
              <a:buNone/>
            </a:pPr>
            <a:endParaRPr lang="en-GB" dirty="0" smtClean="0"/>
          </a:p>
          <a:p>
            <a:pPr marL="228600" lvl="1" indent="0"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714620"/>
            <a:ext cx="1510281" cy="1559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5256" y="2910557"/>
            <a:ext cx="1899282" cy="1285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57709" y="2665227"/>
            <a:ext cx="1397078" cy="1596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6" y="4429132"/>
            <a:ext cx="2612462" cy="17540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00562" y="4286256"/>
            <a:ext cx="2577250" cy="19690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835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Government measures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dirty="0" smtClean="0"/>
              <a:t>To improve efficiency.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The sales of nationalised industries</a:t>
            </a:r>
          </a:p>
          <a:p>
            <a:r>
              <a:rPr lang="en-GB" dirty="0" smtClean="0"/>
              <a:t>The sale of parts of nationalised industries</a:t>
            </a:r>
          </a:p>
          <a:p>
            <a:r>
              <a:rPr lang="en-GB" dirty="0" smtClean="0"/>
              <a:t>Deregulation</a:t>
            </a:r>
          </a:p>
          <a:p>
            <a:r>
              <a:rPr lang="en-GB" dirty="0" smtClean="0"/>
              <a:t>Contracting out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hlinkClick r:id="rId3"/>
              </a:rPr>
              <a:t>Outsourcing</a:t>
            </a:r>
            <a:endParaRPr lang="en-GB" dirty="0" smtClean="0"/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r>
              <a:rPr lang="en-US" b="1" u="sng" dirty="0" smtClean="0"/>
              <a:t>Task</a:t>
            </a:r>
          </a:p>
          <a:p>
            <a:pPr marL="0">
              <a:buNone/>
            </a:pPr>
            <a:r>
              <a:rPr lang="en-US" b="1" u="sng" dirty="0" smtClean="0"/>
              <a:t>In groups of 3 discuss the advantages and disadvantages of </a:t>
            </a:r>
            <a:r>
              <a:rPr lang="en-US" b="1" u="sng" dirty="0" err="1" smtClean="0"/>
              <a:t>privatising</a:t>
            </a:r>
            <a:r>
              <a:rPr lang="en-US" b="1" u="sng" dirty="0" smtClean="0"/>
              <a:t> public services.</a:t>
            </a:r>
          </a:p>
          <a:p>
            <a:pPr>
              <a:buNone/>
            </a:pPr>
            <a:endParaRPr lang="en-GB" b="1" u="sng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Privatisation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1800" b="1" dirty="0" smtClean="0"/>
              <a:t>Advantages</a:t>
            </a:r>
          </a:p>
          <a:p>
            <a:r>
              <a:rPr lang="en-GB" sz="1800" dirty="0" smtClean="0"/>
              <a:t>Sale of assets generate a great deal of income</a:t>
            </a:r>
          </a:p>
          <a:p>
            <a:r>
              <a:rPr lang="en-GB" sz="1800" dirty="0" smtClean="0"/>
              <a:t>Nationalised industries were inefficient</a:t>
            </a:r>
          </a:p>
          <a:p>
            <a:r>
              <a:rPr lang="en-GB" sz="1800" dirty="0" smtClean="0"/>
              <a:t>Once sold little political interference</a:t>
            </a:r>
          </a:p>
          <a:p>
            <a:r>
              <a:rPr lang="en-GB" sz="1800" dirty="0" smtClean="0"/>
              <a:t>Increase share ownership</a:t>
            </a:r>
          </a:p>
          <a:p>
            <a:r>
              <a:rPr lang="en-GB" sz="1800" dirty="0" smtClean="0"/>
              <a:t>Improve accountability to shareholders and consumers</a:t>
            </a:r>
          </a:p>
          <a:p>
            <a:endParaRPr lang="en-GB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1800" b="1" dirty="0" smtClean="0"/>
              <a:t>Disadvantages</a:t>
            </a:r>
          </a:p>
          <a:p>
            <a:r>
              <a:rPr lang="en-GB" sz="1800" dirty="0" smtClean="0"/>
              <a:t>Privatisation has been expensive</a:t>
            </a:r>
          </a:p>
          <a:p>
            <a:r>
              <a:rPr lang="en-GB" sz="1800" dirty="0" smtClean="0"/>
              <a:t>Argued that privatisation has not led to greater competition</a:t>
            </a:r>
          </a:p>
          <a:p>
            <a:r>
              <a:rPr lang="en-GB" sz="1800" dirty="0" smtClean="0"/>
              <a:t>Nationalised industries were sold off too cheaply</a:t>
            </a:r>
          </a:p>
          <a:p>
            <a:r>
              <a:rPr lang="en-GB" sz="1800" dirty="0" smtClean="0"/>
              <a:t> Natural monopolies have been sold off</a:t>
            </a:r>
          </a:p>
          <a:p>
            <a:r>
              <a:rPr lang="en-GB" sz="1800" dirty="0" smtClean="0"/>
              <a:t>Once part of the private sector, any parts that make a loss will be closed down.</a:t>
            </a:r>
            <a:endParaRPr lang="en-GB" sz="1800" dirty="0"/>
          </a:p>
        </p:txBody>
      </p:sp>
      <p:sp>
        <p:nvSpPr>
          <p:cNvPr id="5" name="Action Button: Forward or Next 4">
            <a:hlinkClick r:id="rId3" action="ppaction://hlinkpres?slideindex=1&amp;slidetitle=Deciding on what to produce" highlightClick="1"/>
          </p:cNvPr>
          <p:cNvSpPr/>
          <p:nvPr/>
        </p:nvSpPr>
        <p:spPr>
          <a:xfrm>
            <a:off x="7524328" y="5949280"/>
            <a:ext cx="86409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Self-employed traders/</a:t>
            </a:r>
            <a:r>
              <a:rPr lang="en-GB" dirty="0" smtClean="0"/>
              <a:t>Sole Traders</a:t>
            </a:r>
            <a:endParaRPr lang="en-US" dirty="0" smtClean="0"/>
          </a:p>
          <a:p>
            <a:r>
              <a:rPr lang="en-US" dirty="0" smtClean="0"/>
              <a:t>Professional firms</a:t>
            </a:r>
          </a:p>
          <a:p>
            <a:r>
              <a:rPr lang="en-US" dirty="0" smtClean="0"/>
              <a:t>Small and large businesses</a:t>
            </a:r>
          </a:p>
          <a:p>
            <a:r>
              <a:rPr lang="en-US" dirty="0" smtClean="0"/>
              <a:t>International companies</a:t>
            </a:r>
          </a:p>
          <a:p>
            <a:r>
              <a:rPr lang="en-GB" dirty="0" smtClean="0"/>
              <a:t>Partnerships</a:t>
            </a:r>
          </a:p>
          <a:p>
            <a:r>
              <a:rPr lang="en-GB" dirty="0" smtClean="0"/>
              <a:t>Cooperatives </a:t>
            </a:r>
          </a:p>
          <a:p>
            <a:r>
              <a:rPr lang="en-GB" dirty="0" err="1" smtClean="0"/>
              <a:t>Ltds</a:t>
            </a:r>
            <a:endParaRPr lang="en-GB" dirty="0" smtClean="0"/>
          </a:p>
          <a:p>
            <a:r>
              <a:rPr lang="en-GB" dirty="0" smtClean="0"/>
              <a:t>PLCs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73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As previously discussed their objectives include,</a:t>
            </a:r>
          </a:p>
          <a:p>
            <a:pPr lvl="1"/>
            <a:r>
              <a:rPr lang="en-GB" dirty="0" smtClean="0"/>
              <a:t>Profitability</a:t>
            </a:r>
          </a:p>
          <a:p>
            <a:pPr lvl="1"/>
            <a:r>
              <a:rPr lang="en-GB" dirty="0" smtClean="0"/>
              <a:t>Profit maximisation</a:t>
            </a:r>
          </a:p>
          <a:p>
            <a:pPr lvl="1"/>
            <a:r>
              <a:rPr lang="en-GB" dirty="0" smtClean="0"/>
              <a:t>Increasing  shareholder value</a:t>
            </a:r>
          </a:p>
          <a:p>
            <a:pPr lvl="1"/>
            <a:r>
              <a:rPr lang="en-GB" dirty="0" smtClean="0"/>
              <a:t>Survival</a:t>
            </a:r>
          </a:p>
          <a:p>
            <a:pPr lvl="1"/>
            <a:r>
              <a:rPr lang="en-GB" dirty="0" smtClean="0"/>
              <a:t>Gaining market share</a:t>
            </a:r>
          </a:p>
          <a:p>
            <a:pPr lvl="1"/>
            <a:r>
              <a:rPr lang="en-GB" dirty="0" smtClean="0"/>
              <a:t>Brand identity</a:t>
            </a:r>
          </a:p>
          <a:p>
            <a:pPr lvl="1"/>
            <a:r>
              <a:rPr lang="en-GB" dirty="0" smtClean="0"/>
              <a:t>Ethics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2682" cy="17385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Public sector: businesses owned and run by the government are public enterprises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928802"/>
            <a:ext cx="8359806" cy="444872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1800" dirty="0"/>
              <a:t>Public Sector: </a:t>
            </a:r>
            <a:r>
              <a:rPr lang="en-GB" sz="1800" dirty="0">
                <a:solidFill>
                  <a:srgbClr val="003366"/>
                </a:solidFill>
              </a:rPr>
              <a:t>Business Activity owned, financed and controlled by the state through government or local </a:t>
            </a:r>
            <a:r>
              <a:rPr lang="en-GB" sz="1800" dirty="0" smtClean="0">
                <a:solidFill>
                  <a:srgbClr val="003366"/>
                </a:solidFill>
              </a:rPr>
              <a:t>authorities</a:t>
            </a:r>
            <a:endParaRPr lang="en-GB" sz="1800" dirty="0">
              <a:solidFill>
                <a:srgbClr val="003366"/>
              </a:solidFill>
            </a:endParaRPr>
          </a:p>
          <a:p>
            <a:r>
              <a:rPr lang="en-GB" dirty="0"/>
              <a:t>Government – key departments set policy and </a:t>
            </a:r>
            <a:r>
              <a:rPr lang="en-GB" dirty="0" smtClean="0"/>
              <a:t>monitor implementation i.e. The Treasury, Ministry of Defence, Food and Rural Affairs etc.</a:t>
            </a:r>
          </a:p>
          <a:p>
            <a:pPr lvl="1">
              <a:buNone/>
            </a:pPr>
            <a:endParaRPr lang="en-GB" dirty="0"/>
          </a:p>
          <a:p>
            <a:pPr lvl="1"/>
            <a:r>
              <a:rPr lang="en-GB" dirty="0"/>
              <a:t>Local Authorities – County Councils, </a:t>
            </a:r>
            <a:r>
              <a:rPr lang="en-GB" dirty="0" smtClean="0"/>
              <a:t>District Councils</a:t>
            </a:r>
          </a:p>
          <a:p>
            <a:pPr lvl="1"/>
            <a:r>
              <a:rPr lang="en-GB" dirty="0" smtClean="0"/>
              <a:t>Schools</a:t>
            </a:r>
            <a:endParaRPr lang="en-GB" dirty="0"/>
          </a:p>
          <a:p>
            <a:pPr lvl="1"/>
            <a:r>
              <a:rPr lang="en-GB" dirty="0" smtClean="0"/>
              <a:t>Hospitals</a:t>
            </a:r>
          </a:p>
          <a:p>
            <a:pPr lvl="1"/>
            <a:r>
              <a:rPr lang="en-GB" dirty="0" smtClean="0"/>
              <a:t>Libraries</a:t>
            </a:r>
            <a:endParaRPr lang="en-GB" dirty="0"/>
          </a:p>
          <a:p>
            <a:pPr lvl="1"/>
            <a:r>
              <a:rPr lang="en-GB" dirty="0"/>
              <a:t>Public Corporations – </a:t>
            </a:r>
            <a:r>
              <a:rPr lang="en-GB" dirty="0" smtClean="0"/>
              <a:t>BBC</a:t>
            </a:r>
          </a:p>
          <a:p>
            <a:pPr lvl="1"/>
            <a:r>
              <a:rPr lang="en-GB" dirty="0" smtClean="0"/>
              <a:t>Transport </a:t>
            </a:r>
          </a:p>
          <a:p>
            <a:pPr lvl="1"/>
            <a:endParaRPr lang="en-GB" dirty="0" smtClean="0"/>
          </a:p>
          <a:p>
            <a:pPr lvl="1">
              <a:buNone/>
            </a:pPr>
            <a:r>
              <a:rPr lang="en-GB" b="1" dirty="0" smtClean="0"/>
              <a:t>These are also know as merit goods.</a:t>
            </a:r>
          </a:p>
          <a:p>
            <a:pPr lvl="1"/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941168"/>
            <a:ext cx="2580748" cy="903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4221088"/>
            <a:ext cx="2235394" cy="637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4221088"/>
            <a:ext cx="1249002" cy="9328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65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 Sector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891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sz="2000" dirty="0" smtClean="0"/>
              <a:t>Organisations owned and run by the</a:t>
            </a:r>
            <a:r>
              <a:rPr lang="en-GB" sz="2000" dirty="0"/>
              <a:t> </a:t>
            </a:r>
            <a:r>
              <a:rPr lang="en-GB" sz="2000" dirty="0" smtClean="0"/>
              <a:t>Government that includes some of the largest employers in Europe as well as the UK.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Some goods and services we need in our lives would </a:t>
            </a:r>
            <a:r>
              <a:rPr lang="en-GB" sz="2000" dirty="0"/>
              <a:t>n</a:t>
            </a:r>
            <a:r>
              <a:rPr lang="en-GB" sz="2000" dirty="0" smtClean="0"/>
              <a:t>ot be provided by the private sector looking to make profits.</a:t>
            </a:r>
          </a:p>
          <a:p>
            <a:pPr marL="0" indent="0">
              <a:buNone/>
            </a:pPr>
            <a:endParaRPr lang="en-GB" sz="2000" dirty="0"/>
          </a:p>
          <a:p>
            <a:pPr>
              <a:buNone/>
            </a:pPr>
            <a:r>
              <a:rPr lang="en-GB" sz="2000" dirty="0" smtClean="0"/>
              <a:t>They provide good/services we benefit/gain from but without paying, known as ‘</a:t>
            </a:r>
            <a:r>
              <a:rPr lang="en-GB" sz="2000" b="1" dirty="0" smtClean="0"/>
              <a:t>public goods</a:t>
            </a:r>
            <a:r>
              <a:rPr lang="en-GB" sz="2000" dirty="0" smtClean="0"/>
              <a:t>’.  They are</a:t>
            </a:r>
          </a:p>
          <a:p>
            <a:endParaRPr lang="en-GB" sz="2000" dirty="0" smtClean="0"/>
          </a:p>
          <a:p>
            <a:r>
              <a:rPr lang="en-GB" sz="2000" dirty="0" smtClean="0"/>
              <a:t>Non-rivalry - the consumption of the good by one individual does not reduce the amount available for others e.g. social services</a:t>
            </a:r>
          </a:p>
          <a:p>
            <a:endParaRPr lang="en-GB" sz="2000" dirty="0" smtClean="0"/>
          </a:p>
          <a:p>
            <a:r>
              <a:rPr lang="en-GB" sz="2000" dirty="0" smtClean="0"/>
              <a:t>Non-excludability - it is impossible to exclude others from benefiting from their use i.e. people who use the street will benefit from the street lighting provided 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	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 sector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The main objective a privately owned business is</a:t>
            </a:r>
          </a:p>
          <a:p>
            <a:pPr>
              <a:buNone/>
            </a:pPr>
            <a:r>
              <a:rPr lang="en-GB" dirty="0" smtClean="0"/>
              <a:t>to make a profit,  where as the objectives for</a:t>
            </a:r>
          </a:p>
          <a:p>
            <a:pPr>
              <a:buNone/>
            </a:pPr>
            <a:r>
              <a:rPr lang="en-GB" dirty="0" smtClean="0"/>
              <a:t>public sector organisations are to provide,</a:t>
            </a:r>
          </a:p>
          <a:p>
            <a:pPr>
              <a:buNone/>
            </a:pPr>
            <a:endParaRPr lang="en-GB" sz="1800" dirty="0" smtClean="0"/>
          </a:p>
          <a:p>
            <a:r>
              <a:rPr lang="en-GB" dirty="0" smtClean="0"/>
              <a:t>A quality service</a:t>
            </a:r>
          </a:p>
          <a:p>
            <a:r>
              <a:rPr lang="en-GB" dirty="0" smtClean="0"/>
              <a:t>Value for money</a:t>
            </a:r>
          </a:p>
          <a:p>
            <a:r>
              <a:rPr lang="en-GB" dirty="0" smtClean="0"/>
              <a:t>for customer/consumers’ needs</a:t>
            </a:r>
          </a:p>
          <a:p>
            <a:r>
              <a:rPr lang="en-GB" dirty="0" smtClean="0"/>
              <a:t>Not waste tax payers money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Non-profit-making: a third type of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Non-profit-making organisations include charities and voluntary organisations.</a:t>
            </a:r>
          </a:p>
          <a:p>
            <a:pPr marL="0" indent="0" algn="r">
              <a:buNone/>
            </a:pPr>
            <a:r>
              <a:rPr lang="en-US" dirty="0" smtClean="0"/>
              <a:t>These organisations are set up to fulfill a perceived social need or to provide help to a specific section of the community.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857628"/>
            <a:ext cx="2306945" cy="2306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4286256"/>
            <a:ext cx="1654898" cy="2333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4714884"/>
            <a:ext cx="2942466" cy="14460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46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and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difference between these two is that public sector organisations is run by or on behalf of the government whilst non-profit-organisations could easily be set up by private individuals who want to support a specific cause. </a:t>
            </a:r>
          </a:p>
          <a:p>
            <a:r>
              <a:rPr lang="en-US" dirty="0" smtClean="0"/>
              <a:t>The government focus on enriching society and ensuring a basic standard of living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983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54292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All organisations in the public and private sector are involved in some form of business activity and it is only their objectives that differ. For example: what, whom and why they produce goods and services.</a:t>
            </a:r>
          </a:p>
          <a:p>
            <a:pPr>
              <a:buNone/>
            </a:pPr>
            <a:endParaRPr lang="en-US" dirty="0" smtClean="0"/>
          </a:p>
          <a:p>
            <a:pPr>
              <a:defRPr/>
            </a:pPr>
            <a:r>
              <a:rPr lang="en-GB" dirty="0" smtClean="0"/>
              <a:t>Other groups that the private sector supplies, but the    quantity supplied is likely to be far less than is good for the economy include,</a:t>
            </a:r>
          </a:p>
          <a:p>
            <a:pPr marL="400050" lvl="1" indent="0">
              <a:defRPr/>
            </a:pPr>
            <a:r>
              <a:rPr lang="en-GB" dirty="0" smtClean="0"/>
              <a:t>  Education (private schools)</a:t>
            </a:r>
          </a:p>
          <a:p>
            <a:pPr marL="400050" lvl="1" indent="0">
              <a:defRPr/>
            </a:pPr>
            <a:r>
              <a:rPr lang="en-GB" dirty="0" smtClean="0"/>
              <a:t>  Health care (private hospitals)</a:t>
            </a:r>
          </a:p>
          <a:p>
            <a:pPr marL="0" lvl="0" indent="0">
              <a:defRPr/>
            </a:pPr>
            <a:endParaRPr lang="en-GB" sz="2400" dirty="0" smtClean="0"/>
          </a:p>
          <a:p>
            <a:pPr lvl="0">
              <a:defRPr/>
            </a:pPr>
            <a:r>
              <a:rPr lang="en-GB" dirty="0" smtClean="0"/>
              <a:t>The  Government spends on the NHS and Education to ensure an effective service and well educated and trained work force.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81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609</Words>
  <Application>Microsoft Office PowerPoint</Application>
  <PresentationFormat>On-screen Show (4:3)</PresentationFormat>
  <Paragraphs>106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Private sector: private businesses and enterprises </vt:lpstr>
      <vt:lpstr>Private sector</vt:lpstr>
      <vt:lpstr>Aims</vt:lpstr>
      <vt:lpstr>Public sector: businesses owned and run by the government are public enterprises</vt:lpstr>
      <vt:lpstr>Public Sector </vt:lpstr>
      <vt:lpstr>Public sector objectives</vt:lpstr>
      <vt:lpstr>Non-profit-making: a third type of enterprise</vt:lpstr>
      <vt:lpstr>Similarities and differences</vt:lpstr>
      <vt:lpstr>Slide 9</vt:lpstr>
      <vt:lpstr>Government measures</vt:lpstr>
      <vt:lpstr>Privatisation</vt:lpstr>
    </vt:vector>
  </TitlesOfParts>
  <Company>NPTC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Private sector: private businesses and enterprises </dc:title>
  <dc:creator>daviand2</dc:creator>
  <cp:lastModifiedBy>daviand2</cp:lastModifiedBy>
  <cp:revision>25</cp:revision>
  <dcterms:created xsi:type="dcterms:W3CDTF">2012-09-14T12:47:31Z</dcterms:created>
  <dcterms:modified xsi:type="dcterms:W3CDTF">2013-09-19T08:57:26Z</dcterms:modified>
</cp:coreProperties>
</file>