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1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embeddedFontLst>
    <p:embeddedFont>
      <p:font typeface="Tahoma" pitchFamily="34" charset="0"/>
      <p:regular r:id="rId14"/>
      <p:bold r:id="rId15"/>
    </p:embeddedFont>
  </p:embeddedFont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FFFF00"/>
    <a:srgbClr val="FFCC00"/>
    <a:srgbClr val="CC0000"/>
    <a:srgbClr val="990033"/>
    <a:srgbClr val="800000"/>
    <a:srgbClr val="FFCC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94" autoAdjust="0"/>
    <p:restoredTop sz="94664" autoAdjust="0"/>
  </p:normalViewPr>
  <p:slideViewPr>
    <p:cSldViewPr>
      <p:cViewPr varScale="1">
        <p:scale>
          <a:sx n="104" d="100"/>
          <a:sy n="104" d="100"/>
        </p:scale>
        <p:origin x="-1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8163B52-B0B8-44C0-91E8-E28FE38BD295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240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0240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0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0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0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0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0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417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241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1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2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2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2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2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2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2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2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2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2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2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3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3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3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3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3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3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3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3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3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3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4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4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4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4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4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4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4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4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4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4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5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5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5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5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5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5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5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5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5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5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6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6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6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6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6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6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6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6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6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6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7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7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7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7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7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7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7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7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7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7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8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8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8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8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8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8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8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8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8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8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2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2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2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2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2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2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2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2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2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2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3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3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3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3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3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3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3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3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3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3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4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4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55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255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02555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2556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2557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BC0ECFFF-B282-467B-A9BB-00CE556DD1D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B1FDD-D1A9-4CB3-A435-9E40360406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6D6F1-E36F-4413-8BFC-F68E7A9B7A8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9DCA3-D7F5-4AB1-BDA5-2DC4657543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70BA5-4D79-4D2F-9F52-77B3502BC2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13085-4A98-4F95-ABD4-CAEA01D2CC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43B9B-9A57-47BB-BC4B-F0B3899AA25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6757C-3287-4D51-B146-C3EF19A6216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A96B9-8195-45FD-80B8-70ED8A183DC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92B32-D4B8-4AF9-AB19-916D8569F4D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27AA6-8158-4A80-AE15-419CBFAD8D4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1379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0138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8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8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8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8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8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8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8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8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8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9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9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9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139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139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2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2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2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2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2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2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2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2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2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2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3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3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3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3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3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3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3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3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3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3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4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4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4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4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4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4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4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4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4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4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5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5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5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5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5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5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5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5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5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5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9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0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0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0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0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0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0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0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0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0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0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1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1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1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1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1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1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1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1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1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1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2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2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2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2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2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52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2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2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2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152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153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153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153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1FE5E79F-19D8-4149-8A36-A57C2E8C979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153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med">
    <p:wipe dir="d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What Makes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 Good Learning Session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END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314450"/>
            <a:ext cx="8540750" cy="5219700"/>
          </a:xfrm>
        </p:spPr>
        <p:txBody>
          <a:bodyPr/>
          <a:lstStyle/>
          <a:p>
            <a:pPr>
              <a:lnSpc>
                <a:spcPct val="130000"/>
              </a:lnSpc>
              <a:buFont typeface="Arial" charset="0"/>
              <a:buNone/>
            </a:pPr>
            <a:r>
              <a:rPr lang="en-GB" sz="2800" b="1"/>
              <a:t>Evaluation of learning</a:t>
            </a:r>
            <a:r>
              <a:rPr lang="en-GB" sz="2800"/>
              <a:t> </a:t>
            </a:r>
          </a:p>
          <a:p>
            <a:pPr>
              <a:lnSpc>
                <a:spcPct val="130000"/>
              </a:lnSpc>
            </a:pPr>
            <a:r>
              <a:rPr lang="en-GB" sz="2800"/>
              <a:t>Recap </a:t>
            </a:r>
          </a:p>
          <a:p>
            <a:pPr lvl="1">
              <a:lnSpc>
                <a:spcPct val="130000"/>
              </a:lnSpc>
            </a:pPr>
            <a:r>
              <a:rPr lang="en-GB" sz="2400"/>
              <a:t>tell me what you have learnt today </a:t>
            </a:r>
          </a:p>
          <a:p>
            <a:pPr lvl="2">
              <a:lnSpc>
                <a:spcPct val="130000"/>
              </a:lnSpc>
              <a:buFont typeface="Arial" charset="0"/>
              <a:buNone/>
            </a:pPr>
            <a:r>
              <a:rPr lang="en-GB" sz="2000"/>
              <a:t>(Question and answer session)</a:t>
            </a:r>
          </a:p>
          <a:p>
            <a:pPr lvl="1">
              <a:lnSpc>
                <a:spcPct val="130000"/>
              </a:lnSpc>
            </a:pPr>
            <a:r>
              <a:rPr lang="en-GB" sz="2400"/>
              <a:t>Short activity to reinforce all planned learning objectives</a:t>
            </a:r>
          </a:p>
          <a:p>
            <a:pPr lvl="1">
              <a:lnSpc>
                <a:spcPct val="130000"/>
              </a:lnSpc>
            </a:pPr>
            <a:r>
              <a:rPr lang="en-GB" sz="2400"/>
              <a:t>Final check of acquired </a:t>
            </a:r>
          </a:p>
          <a:p>
            <a:pPr lvl="2">
              <a:lnSpc>
                <a:spcPct val="130000"/>
              </a:lnSpc>
            </a:pPr>
            <a:r>
              <a:rPr lang="en-GB" sz="2000"/>
              <a:t>Knowledge</a:t>
            </a:r>
          </a:p>
          <a:p>
            <a:pPr lvl="2">
              <a:lnSpc>
                <a:spcPct val="130000"/>
              </a:lnSpc>
            </a:pPr>
            <a:r>
              <a:rPr lang="en-GB" sz="2000"/>
              <a:t>Skills</a:t>
            </a:r>
          </a:p>
          <a:p>
            <a:pPr lvl="2">
              <a:lnSpc>
                <a:spcPct val="130000"/>
              </a:lnSpc>
            </a:pPr>
            <a:r>
              <a:rPr lang="en-GB" sz="2000"/>
              <a:t>Understanding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4572000" y="5184775"/>
            <a:ext cx="22050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n-GB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SUMMATIVE</a:t>
            </a:r>
          </a:p>
        </p:txBody>
      </p:sp>
      <p:sp>
        <p:nvSpPr>
          <p:cNvPr id="111621" name="AutoShape 5"/>
          <p:cNvSpPr>
            <a:spLocks/>
          </p:cNvSpPr>
          <p:nvPr/>
        </p:nvSpPr>
        <p:spPr bwMode="auto">
          <a:xfrm>
            <a:off x="3516313" y="4914900"/>
            <a:ext cx="1055687" cy="966788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sz="5400" b="1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/>
      <p:bldP spid="1116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END</a:t>
            </a:r>
          </a:p>
        </p:txBody>
      </p:sp>
      <p:sp>
        <p:nvSpPr>
          <p:cNvPr id="1126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314450"/>
            <a:ext cx="8501063" cy="287972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GB" sz="2800"/>
              <a:t>Additional Activities to reinforce planned learning objectives</a:t>
            </a:r>
          </a:p>
          <a:p>
            <a:pPr>
              <a:lnSpc>
                <a:spcPct val="130000"/>
              </a:lnSpc>
            </a:pPr>
            <a:r>
              <a:rPr lang="en-GB" sz="2800"/>
              <a:t>Project learning forward into how it links with following sessions</a:t>
            </a: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2457450" y="1943100"/>
            <a:ext cx="2106613" cy="566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n-GB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(HOMEWORK)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2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2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2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6" grpId="0"/>
      <p:bldP spid="11264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593725"/>
            <a:ext cx="8540750" cy="5505450"/>
          </a:xfrm>
        </p:spPr>
        <p:txBody>
          <a:bodyPr/>
          <a:lstStyle/>
          <a:p>
            <a:pPr marL="609600" indent="-609600" algn="ctr">
              <a:spcBef>
                <a:spcPct val="0"/>
              </a:spcBef>
              <a:buClrTx/>
              <a:buSzTx/>
              <a:buFontTx/>
              <a:buNone/>
            </a:pPr>
            <a:r>
              <a:rPr lang="en-GB">
                <a:effectLst/>
                <a:latin typeface="Arial" charset="0"/>
              </a:rPr>
              <a:t>Two men at a party and one says to the other </a:t>
            </a:r>
          </a:p>
          <a:p>
            <a:pPr marL="609600" indent="-609600" algn="ctr">
              <a:spcBef>
                <a:spcPct val="0"/>
              </a:spcBef>
              <a:buClrTx/>
              <a:buSzTx/>
              <a:buFontTx/>
              <a:buNone/>
            </a:pPr>
            <a:r>
              <a:rPr lang="en-GB">
                <a:effectLst/>
                <a:latin typeface="Arial" charset="0"/>
              </a:rPr>
              <a:t>"So what do you do for a living?" </a:t>
            </a:r>
          </a:p>
          <a:p>
            <a:pPr marL="609600" indent="-609600" algn="ctr">
              <a:spcBef>
                <a:spcPct val="0"/>
              </a:spcBef>
              <a:buClrTx/>
              <a:buSzTx/>
              <a:buFontTx/>
              <a:buNone/>
            </a:pPr>
            <a:endParaRPr lang="en-GB">
              <a:effectLst/>
              <a:latin typeface="Arial" charset="0"/>
            </a:endParaRPr>
          </a:p>
          <a:p>
            <a:pPr marL="609600" indent="-609600" algn="ctr">
              <a:spcBef>
                <a:spcPct val="0"/>
              </a:spcBef>
              <a:buClrTx/>
              <a:buSzTx/>
              <a:buFontTx/>
              <a:buNone/>
            </a:pPr>
            <a:r>
              <a:rPr lang="en-GB">
                <a:effectLst/>
                <a:latin typeface="Arial" charset="0"/>
              </a:rPr>
              <a:t>"I'm a plastic surgeon," </a:t>
            </a:r>
          </a:p>
          <a:p>
            <a:pPr marL="609600" indent="-609600" algn="ctr">
              <a:spcBef>
                <a:spcPct val="0"/>
              </a:spcBef>
              <a:buClrTx/>
              <a:buSzTx/>
              <a:buFontTx/>
              <a:buNone/>
            </a:pPr>
            <a:r>
              <a:rPr lang="en-GB">
                <a:effectLst/>
                <a:latin typeface="Arial" charset="0"/>
              </a:rPr>
              <a:t>says the other. </a:t>
            </a:r>
          </a:p>
          <a:p>
            <a:pPr marL="609600" indent="-609600" algn="ctr">
              <a:spcBef>
                <a:spcPct val="0"/>
              </a:spcBef>
              <a:buClrTx/>
              <a:buSzTx/>
              <a:buFontTx/>
              <a:buNone/>
            </a:pPr>
            <a:r>
              <a:rPr lang="en-GB">
                <a:effectLst/>
                <a:latin typeface="Arial" charset="0"/>
              </a:rPr>
              <a:t>"I Tuck up Features!" </a:t>
            </a:r>
          </a:p>
          <a:p>
            <a:pPr marL="609600" indent="-609600" algn="ctr">
              <a:spcBef>
                <a:spcPct val="0"/>
              </a:spcBef>
              <a:buClrTx/>
              <a:buSzTx/>
              <a:buFontTx/>
              <a:buNone/>
            </a:pPr>
            <a:endParaRPr lang="en-GB">
              <a:effectLst/>
              <a:latin typeface="Arial" charset="0"/>
            </a:endParaRPr>
          </a:p>
          <a:p>
            <a:pPr marL="609600" indent="-609600" algn="ctr">
              <a:spcBef>
                <a:spcPct val="0"/>
              </a:spcBef>
              <a:buClrTx/>
              <a:buSzTx/>
              <a:buFontTx/>
              <a:buNone/>
            </a:pPr>
            <a:r>
              <a:rPr lang="en-GB">
                <a:effectLst/>
                <a:latin typeface="Arial" charset="0"/>
              </a:rPr>
              <a:t>"That’s a coincidence!" </a:t>
            </a:r>
          </a:p>
          <a:p>
            <a:pPr marL="609600" indent="-609600" algn="ctr">
              <a:spcBef>
                <a:spcPct val="0"/>
              </a:spcBef>
              <a:buClrTx/>
              <a:buSzTx/>
              <a:buFontTx/>
              <a:buNone/>
            </a:pPr>
            <a:r>
              <a:rPr lang="en-GB">
                <a:effectLst/>
                <a:latin typeface="Arial" charset="0"/>
              </a:rPr>
              <a:t>says the first man, </a:t>
            </a:r>
          </a:p>
          <a:p>
            <a:pPr marL="609600" indent="-609600" algn="ctr">
              <a:spcBef>
                <a:spcPct val="0"/>
              </a:spcBef>
              <a:buClrTx/>
              <a:buSzTx/>
              <a:buFontTx/>
              <a:buNone/>
            </a:pPr>
            <a:r>
              <a:rPr lang="en-GB">
                <a:effectLst/>
                <a:latin typeface="Arial" charset="0"/>
              </a:rPr>
              <a:t>"because I'm an ESTYN inspector."</a:t>
            </a:r>
          </a:p>
          <a:p>
            <a:pPr marL="609600" indent="-609600" algn="ctr">
              <a:buFont typeface="Arial" charset="0"/>
              <a:buNone/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Good Learning Session</a:t>
            </a:r>
          </a:p>
        </p:txBody>
      </p:sp>
      <p:sp>
        <p:nvSpPr>
          <p:cNvPr id="1064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Planning</a:t>
            </a:r>
          </a:p>
          <a:p>
            <a:r>
              <a:rPr lang="en-GB"/>
              <a:t>The Session</a:t>
            </a:r>
          </a:p>
          <a:p>
            <a:pPr lvl="1"/>
            <a:r>
              <a:rPr lang="en-GB" sz="3200"/>
              <a:t>Beginning</a:t>
            </a:r>
          </a:p>
          <a:p>
            <a:pPr lvl="1"/>
            <a:r>
              <a:rPr lang="en-GB" sz="3200"/>
              <a:t>Middle</a:t>
            </a:r>
          </a:p>
          <a:p>
            <a:pPr lvl="1"/>
            <a:r>
              <a:rPr lang="en-GB" sz="3200"/>
              <a:t>End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Planning</a:t>
            </a:r>
          </a:p>
        </p:txBody>
      </p:sp>
      <p:sp>
        <p:nvSpPr>
          <p:cNvPr id="1075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Evidence of appropriate planning for </a:t>
            </a:r>
            <a:r>
              <a:rPr lang="en-GB" sz="2800" b="1"/>
              <a:t>Learning</a:t>
            </a:r>
          </a:p>
          <a:p>
            <a:pPr lvl="1">
              <a:lnSpc>
                <a:spcPct val="150000"/>
              </a:lnSpc>
            </a:pPr>
            <a:r>
              <a:rPr lang="en-GB" sz="2400" b="1"/>
              <a:t>Scheme of Work </a:t>
            </a:r>
          </a:p>
          <a:p>
            <a:pPr lvl="2">
              <a:lnSpc>
                <a:spcPct val="150000"/>
              </a:lnSpc>
            </a:pPr>
            <a:r>
              <a:rPr lang="en-GB" sz="2000" b="1"/>
              <a:t>Use college template (find on the intranet)</a:t>
            </a:r>
          </a:p>
          <a:p>
            <a:pPr lvl="2">
              <a:lnSpc>
                <a:spcPct val="150000"/>
              </a:lnSpc>
            </a:pPr>
            <a:r>
              <a:rPr lang="en-GB" sz="2000" b="1"/>
              <a:t>Electronic SOW (Find on the s: drive)</a:t>
            </a:r>
          </a:p>
          <a:p>
            <a:pPr lvl="1">
              <a:lnSpc>
                <a:spcPct val="150000"/>
              </a:lnSpc>
            </a:pPr>
            <a:r>
              <a:rPr lang="en-GB" sz="2400" b="1"/>
              <a:t>Lesson Plans that relates to the SOW </a:t>
            </a:r>
          </a:p>
          <a:p>
            <a:pPr lvl="2">
              <a:lnSpc>
                <a:spcPct val="150000"/>
              </a:lnSpc>
            </a:pPr>
            <a:r>
              <a:rPr lang="en-GB" sz="2000" b="1"/>
              <a:t>Use college template (find on the intranet)</a:t>
            </a:r>
          </a:p>
          <a:p>
            <a:pPr lvl="2">
              <a:lnSpc>
                <a:spcPct val="150000"/>
              </a:lnSpc>
            </a:pPr>
            <a:r>
              <a:rPr lang="en-GB" sz="2000" b="1"/>
              <a:t>Electronic SOW (Find on the s: drive)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Beginning</a:t>
            </a:r>
          </a:p>
        </p:txBody>
      </p:sp>
      <p:sp>
        <p:nvSpPr>
          <p:cNvPr id="1136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Link with previous learning</a:t>
            </a:r>
          </a:p>
          <a:p>
            <a:pPr lvl="1">
              <a:buFont typeface="Wingdings" pitchFamily="2" charset="2"/>
              <a:buNone/>
            </a:pPr>
            <a:r>
              <a:rPr lang="en-GB" sz="2400"/>
              <a:t>          Recap – (assess degree of response)</a:t>
            </a:r>
          </a:p>
          <a:p>
            <a:r>
              <a:rPr lang="en-GB" sz="2800"/>
              <a:t>Set out learning objectives 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r>
              <a:rPr lang="en-GB"/>
              <a:t>         </a:t>
            </a:r>
            <a:r>
              <a:rPr lang="en-GB" sz="2000"/>
              <a:t>(Don’t use educational jargon)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GB" sz="2000"/>
          </a:p>
          <a:p>
            <a:pPr lvl="1"/>
            <a:r>
              <a:rPr lang="en-GB" sz="2000"/>
              <a:t>This is what we are going to cover</a:t>
            </a:r>
          </a:p>
          <a:p>
            <a:pPr lvl="1"/>
            <a:r>
              <a:rPr lang="en-GB" sz="2000"/>
              <a:t>This is what you are going to learn</a:t>
            </a:r>
          </a:p>
          <a:p>
            <a:pPr lvl="1"/>
            <a:r>
              <a:rPr lang="en-GB" sz="2000"/>
              <a:t>Why do you think you need to know it</a:t>
            </a:r>
          </a:p>
          <a:p>
            <a:pPr lvl="1"/>
            <a:endParaRPr lang="en-GB" sz="2000"/>
          </a:p>
          <a:p>
            <a:r>
              <a:rPr lang="en-GB" sz="2800"/>
              <a:t>Assess entry behaviour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GB" sz="2400"/>
              <a:t>            (how much do you already know)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3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3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Beginning</a:t>
            </a:r>
          </a:p>
        </p:txBody>
      </p:sp>
      <p:sp>
        <p:nvSpPr>
          <p:cNvPr id="1146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Hook to engage interest</a:t>
            </a:r>
          </a:p>
          <a:p>
            <a:endParaRPr lang="en-GB" sz="2800"/>
          </a:p>
          <a:p>
            <a:r>
              <a:rPr lang="en-GB" sz="2800"/>
              <a:t>Display enthusiasm</a:t>
            </a:r>
          </a:p>
          <a:p>
            <a:endParaRPr lang="en-GB" sz="2800"/>
          </a:p>
          <a:p>
            <a:r>
              <a:rPr lang="en-GB" sz="2800"/>
              <a:t>Clear delivery</a:t>
            </a:r>
          </a:p>
          <a:p>
            <a:pPr lvl="1"/>
            <a:r>
              <a:rPr lang="en-GB" sz="2400"/>
              <a:t>Use of voice to engage learners </a:t>
            </a:r>
          </a:p>
          <a:p>
            <a:pPr lvl="1"/>
            <a:r>
              <a:rPr lang="en-GB" sz="2400"/>
              <a:t>Personal projection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Middle</a:t>
            </a:r>
          </a:p>
        </p:txBody>
      </p:sp>
      <p:sp>
        <p:nvSpPr>
          <p:cNvPr id="1085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Learning Activities</a:t>
            </a:r>
          </a:p>
          <a:p>
            <a:pPr lvl="1"/>
            <a:r>
              <a:rPr lang="en-GB"/>
              <a:t>Variety of Strategies to: </a:t>
            </a:r>
          </a:p>
          <a:p>
            <a:pPr lvl="2"/>
            <a:r>
              <a:rPr lang="en-GB"/>
              <a:t>Promote</a:t>
            </a:r>
          </a:p>
          <a:p>
            <a:pPr lvl="2"/>
            <a:r>
              <a:rPr lang="en-GB"/>
              <a:t>Facilitate </a:t>
            </a:r>
          </a:p>
          <a:p>
            <a:pPr lvl="2"/>
            <a:r>
              <a:rPr lang="en-GB"/>
              <a:t>Induce</a:t>
            </a:r>
          </a:p>
          <a:p>
            <a:pPr lvl="1">
              <a:buFont typeface="Wingdings" pitchFamily="2" charset="2"/>
              <a:buNone/>
            </a:pPr>
            <a:endParaRPr lang="en-GB"/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4167188" y="3048000"/>
            <a:ext cx="2309812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Learning</a:t>
            </a:r>
          </a:p>
        </p:txBody>
      </p:sp>
      <p:sp>
        <p:nvSpPr>
          <p:cNvPr id="108549" name="AutoShape 5"/>
          <p:cNvSpPr>
            <a:spLocks/>
          </p:cNvSpPr>
          <p:nvPr/>
        </p:nvSpPr>
        <p:spPr bwMode="auto">
          <a:xfrm>
            <a:off x="2906713" y="2897188"/>
            <a:ext cx="1055687" cy="1063625"/>
          </a:xfrm>
          <a:prstGeom prst="rightBrace">
            <a:avLst>
              <a:gd name="adj1" fmla="val 839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sz="6000" b="1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/>
      <p:bldP spid="1085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Middle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179513"/>
            <a:ext cx="8540750" cy="5310187"/>
          </a:xfrm>
        </p:spPr>
        <p:txBody>
          <a:bodyPr/>
          <a:lstStyle/>
          <a:p>
            <a:r>
              <a:rPr lang="en-GB" sz="2400"/>
              <a:t>Take account of individual learning styles preference</a:t>
            </a:r>
          </a:p>
          <a:p>
            <a:pPr>
              <a:buFont typeface="Arial" charset="0"/>
              <a:buNone/>
            </a:pPr>
            <a:endParaRPr lang="en-GB" sz="2400"/>
          </a:p>
          <a:p>
            <a:r>
              <a:rPr lang="en-GB" sz="2400"/>
              <a:t>Generate appropriate pace and momentum to maintain interest</a:t>
            </a:r>
          </a:p>
          <a:p>
            <a:pPr>
              <a:buFont typeface="Arial" charset="0"/>
              <a:buNone/>
            </a:pPr>
            <a:endParaRPr lang="en-GB" sz="2400"/>
          </a:p>
          <a:p>
            <a:r>
              <a:rPr lang="en-GB" sz="2400"/>
              <a:t>Good Classroom management in order to</a:t>
            </a:r>
          </a:p>
          <a:p>
            <a:pPr lvl="1"/>
            <a:r>
              <a:rPr lang="en-GB" sz="2000"/>
              <a:t>Create good environment and atmosphere</a:t>
            </a:r>
          </a:p>
          <a:p>
            <a:pPr lvl="1"/>
            <a:r>
              <a:rPr lang="en-GB" sz="2000"/>
              <a:t>Keep learners’ focused</a:t>
            </a:r>
          </a:p>
          <a:p>
            <a:pPr lvl="1"/>
            <a:r>
              <a:rPr lang="en-GB" sz="2000"/>
              <a:t>Discipline</a:t>
            </a:r>
          </a:p>
          <a:p>
            <a:pPr lvl="1">
              <a:buFont typeface="Wingdings" pitchFamily="2" charset="2"/>
              <a:buNone/>
            </a:pPr>
            <a:endParaRPr lang="en-GB" sz="2000"/>
          </a:p>
          <a:p>
            <a:r>
              <a:rPr lang="en-GB" sz="2400"/>
              <a:t>Re-enforce learning</a:t>
            </a:r>
          </a:p>
          <a:p>
            <a:pPr lvl="1"/>
            <a:r>
              <a:rPr lang="en-GB" sz="2000"/>
              <a:t>Purposeful repetition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Middle</a:t>
            </a:r>
          </a:p>
        </p:txBody>
      </p:sp>
      <p:sp>
        <p:nvSpPr>
          <p:cNvPr id="1105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3089275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GB"/>
              <a:t>Assessment</a:t>
            </a:r>
          </a:p>
          <a:p>
            <a:pPr lvl="1">
              <a:lnSpc>
                <a:spcPct val="140000"/>
              </a:lnSpc>
            </a:pPr>
            <a:r>
              <a:rPr lang="en-GB"/>
              <a:t>Variety of assessment strategies (Formative)</a:t>
            </a:r>
          </a:p>
          <a:p>
            <a:pPr lvl="1"/>
            <a:r>
              <a:rPr lang="en-GB"/>
              <a:t>Assessment for learning focus upon how:</a:t>
            </a:r>
          </a:p>
          <a:p>
            <a:pPr lvl="2"/>
            <a:r>
              <a:rPr lang="en-GB"/>
              <a:t>Assessment undertaken impacts upon learning itself</a:t>
            </a:r>
          </a:p>
          <a:p>
            <a:pPr lvl="2"/>
            <a:r>
              <a:rPr lang="en-GB"/>
              <a:t>How it can improve future learning</a:t>
            </a:r>
          </a:p>
          <a:p>
            <a:pPr lvl="2">
              <a:lnSpc>
                <a:spcPct val="140000"/>
              </a:lnSpc>
            </a:pPr>
            <a:endParaRPr lang="en-GB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199</TotalTime>
  <Words>335</Words>
  <Application>Microsoft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Tahoma</vt:lpstr>
      <vt:lpstr>Times New Roman</vt:lpstr>
      <vt:lpstr>Wingdings</vt:lpstr>
      <vt:lpstr>Compass</vt:lpstr>
      <vt:lpstr>What Makes</vt:lpstr>
      <vt:lpstr>Slide 2</vt:lpstr>
      <vt:lpstr>A Good Learning Session</vt:lpstr>
      <vt:lpstr>Planning</vt:lpstr>
      <vt:lpstr>Beginning</vt:lpstr>
      <vt:lpstr>Beginning</vt:lpstr>
      <vt:lpstr>Middle</vt:lpstr>
      <vt:lpstr>Middle</vt:lpstr>
      <vt:lpstr>Middle</vt:lpstr>
      <vt:lpstr>END</vt:lpstr>
      <vt:lpstr>END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</dc:title>
  <dc:subject/>
  <dc:creator>willjohn</dc:creator>
  <cp:keywords/>
  <dc:description/>
  <cp:lastModifiedBy>reesmic</cp:lastModifiedBy>
  <cp:revision>4</cp:revision>
  <dcterms:created xsi:type="dcterms:W3CDTF">2007-10-04T10:35:50Z</dcterms:created>
  <dcterms:modified xsi:type="dcterms:W3CDTF">2012-09-28T15:24:00Z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TC012276841033</vt:lpwstr>
  </property>
</Properties>
</file>