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76" r:id="rId6"/>
    <p:sldId id="274" r:id="rId7"/>
    <p:sldId id="261" r:id="rId8"/>
    <p:sldId id="260" r:id="rId9"/>
    <p:sldId id="258" r:id="rId10"/>
    <p:sldId id="278" r:id="rId11"/>
    <p:sldId id="262" r:id="rId12"/>
    <p:sldId id="277" r:id="rId13"/>
    <p:sldId id="263" r:id="rId14"/>
    <p:sldId id="275" r:id="rId15"/>
    <p:sldId id="25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5DB1D7-4AC5-4304-90EF-76985010BB10}" v="22" dt="2022-06-10T07:49:57.958"/>
    <p1510:client id="{780C2CA9-2028-4927-86B1-A4B1411938CC}" v="16" dt="2022-06-08T10:55:08.124"/>
    <p1510:client id="{A6ADFB27-FE6D-A2F6-8CA2-196EB71C2532}" v="122" dt="2022-06-09T08:39:37.1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69" autoAdjust="0"/>
    <p:restoredTop sz="94660"/>
  </p:normalViewPr>
  <p:slideViewPr>
    <p:cSldViewPr snapToGrid="0" showGuides="1">
      <p:cViewPr varScale="1">
        <p:scale>
          <a:sx n="110" d="100"/>
          <a:sy n="110" d="100"/>
        </p:scale>
        <p:origin x="812" y="76"/>
      </p:cViewPr>
      <p:guideLst>
        <p:guide orient="horz" pos="2183"/>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Brandon" userId="S::brandnic@nptcgroup.ac.uk::a63dfab8-749e-4690-b573-0aff778bb31e" providerId="AD" clId="Web-{A6ADFB27-FE6D-A2F6-8CA2-196EB71C2532}"/>
    <pc:docChg chg="modSld">
      <pc:chgData name="Nicola Brandon" userId="S::brandnic@nptcgroup.ac.uk::a63dfab8-749e-4690-b573-0aff778bb31e" providerId="AD" clId="Web-{A6ADFB27-FE6D-A2F6-8CA2-196EB71C2532}" dt="2022-06-09T08:39:35.155" v="106" actId="20577"/>
      <pc:docMkLst>
        <pc:docMk/>
      </pc:docMkLst>
      <pc:sldChg chg="modSp">
        <pc:chgData name="Nicola Brandon" userId="S::brandnic@nptcgroup.ac.uk::a63dfab8-749e-4690-b573-0aff778bb31e" providerId="AD" clId="Web-{A6ADFB27-FE6D-A2F6-8CA2-196EB71C2532}" dt="2022-06-09T08:26:07.061" v="11" actId="20577"/>
        <pc:sldMkLst>
          <pc:docMk/>
          <pc:sldMk cId="0" sldId="257"/>
        </pc:sldMkLst>
        <pc:spChg chg="mod">
          <ac:chgData name="Nicola Brandon" userId="S::brandnic@nptcgroup.ac.uk::a63dfab8-749e-4690-b573-0aff778bb31e" providerId="AD" clId="Web-{A6ADFB27-FE6D-A2F6-8CA2-196EB71C2532}" dt="2022-06-09T08:26:07.061" v="11" actId="20577"/>
          <ac:spMkLst>
            <pc:docMk/>
            <pc:sldMk cId="0" sldId="257"/>
            <ac:spMk id="10" creationId="{41203357-FAB2-4C28-906E-517A1C36E11D}"/>
          </ac:spMkLst>
        </pc:spChg>
      </pc:sldChg>
      <pc:sldChg chg="modSp">
        <pc:chgData name="Nicola Brandon" userId="S::brandnic@nptcgroup.ac.uk::a63dfab8-749e-4690-b573-0aff778bb31e" providerId="AD" clId="Web-{A6ADFB27-FE6D-A2F6-8CA2-196EB71C2532}" dt="2022-06-09T08:36:59.012" v="105" actId="20577"/>
        <pc:sldMkLst>
          <pc:docMk/>
          <pc:sldMk cId="0" sldId="260"/>
        </pc:sldMkLst>
        <pc:spChg chg="mod">
          <ac:chgData name="Nicola Brandon" userId="S::brandnic@nptcgroup.ac.uk::a63dfab8-749e-4690-b573-0aff778bb31e" providerId="AD" clId="Web-{A6ADFB27-FE6D-A2F6-8CA2-196EB71C2532}" dt="2022-06-09T08:27:52.297" v="18" actId="20577"/>
          <ac:spMkLst>
            <pc:docMk/>
            <pc:sldMk cId="0" sldId="260"/>
            <ac:spMk id="5122" creationId="{00000000-0000-0000-0000-000000000000}"/>
          </ac:spMkLst>
        </pc:spChg>
        <pc:spChg chg="mod">
          <ac:chgData name="Nicola Brandon" userId="S::brandnic@nptcgroup.ac.uk::a63dfab8-749e-4690-b573-0aff778bb31e" providerId="AD" clId="Web-{A6ADFB27-FE6D-A2F6-8CA2-196EB71C2532}" dt="2022-06-09T08:36:59.012" v="105" actId="20577"/>
          <ac:spMkLst>
            <pc:docMk/>
            <pc:sldMk cId="0" sldId="260"/>
            <ac:spMk id="5123" creationId="{00000000-0000-0000-0000-000000000000}"/>
          </ac:spMkLst>
        </pc:spChg>
      </pc:sldChg>
      <pc:sldChg chg="modSp">
        <pc:chgData name="Nicola Brandon" userId="S::brandnic@nptcgroup.ac.uk::a63dfab8-749e-4690-b573-0aff778bb31e" providerId="AD" clId="Web-{A6ADFB27-FE6D-A2F6-8CA2-196EB71C2532}" dt="2022-06-09T08:39:35.155" v="106" actId="20577"/>
        <pc:sldMkLst>
          <pc:docMk/>
          <pc:sldMk cId="3224585056" sldId="274"/>
        </pc:sldMkLst>
        <pc:spChg chg="mod">
          <ac:chgData name="Nicola Brandon" userId="S::brandnic@nptcgroup.ac.uk::a63dfab8-749e-4690-b573-0aff778bb31e" providerId="AD" clId="Web-{A6ADFB27-FE6D-A2F6-8CA2-196EB71C2532}" dt="2022-06-09T08:39:35.155" v="106" actId="20577"/>
          <ac:spMkLst>
            <pc:docMk/>
            <pc:sldMk cId="3224585056" sldId="274"/>
            <ac:spMk id="175" creationId="{00000000-0000-0000-0000-000000000000}"/>
          </ac:spMkLst>
        </pc:spChg>
      </pc:sldChg>
    </pc:docChg>
  </pc:docChgLst>
  <pc:docChgLst>
    <pc:chgData name="Eira Williams" userId="S::willeir@nptcgroup.ac.uk::6be62731-c51a-44c3-9858-253c3bd36f8a" providerId="AD" clId="Web-{780C2CA9-2028-4927-86B1-A4B1411938CC}"/>
    <pc:docChg chg="modSld">
      <pc:chgData name="Eira Williams" userId="S::willeir@nptcgroup.ac.uk::6be62731-c51a-44c3-9858-253c3bd36f8a" providerId="AD" clId="Web-{780C2CA9-2028-4927-86B1-A4B1411938CC}" dt="2022-06-08T10:55:08.124" v="7" actId="20577"/>
      <pc:docMkLst>
        <pc:docMk/>
      </pc:docMkLst>
      <pc:sldChg chg="modSp">
        <pc:chgData name="Eira Williams" userId="S::willeir@nptcgroup.ac.uk::6be62731-c51a-44c3-9858-253c3bd36f8a" providerId="AD" clId="Web-{780C2CA9-2028-4927-86B1-A4B1411938CC}" dt="2022-06-08T10:55:08.124" v="7" actId="20577"/>
        <pc:sldMkLst>
          <pc:docMk/>
          <pc:sldMk cId="0" sldId="257"/>
        </pc:sldMkLst>
        <pc:spChg chg="mod">
          <ac:chgData name="Eira Williams" userId="S::willeir@nptcgroup.ac.uk::6be62731-c51a-44c3-9858-253c3bd36f8a" providerId="AD" clId="Web-{780C2CA9-2028-4927-86B1-A4B1411938CC}" dt="2022-06-08T10:55:08.124" v="7" actId="20577"/>
          <ac:spMkLst>
            <pc:docMk/>
            <pc:sldMk cId="0" sldId="257"/>
            <ac:spMk id="10" creationId="{41203357-FAB2-4C28-906E-517A1C36E11D}"/>
          </ac:spMkLst>
        </pc:spChg>
      </pc:sldChg>
    </pc:docChg>
  </pc:docChgLst>
  <pc:docChgLst>
    <pc:chgData name="Eira Williams" userId="S::willeir@nptcgroup.ac.uk::6be62731-c51a-44c3-9858-253c3bd36f8a" providerId="AD" clId="Web-{625DB1D7-4AC5-4304-90EF-76985010BB10}"/>
    <pc:docChg chg="modSld">
      <pc:chgData name="Eira Williams" userId="S::willeir@nptcgroup.ac.uk::6be62731-c51a-44c3-9858-253c3bd36f8a" providerId="AD" clId="Web-{625DB1D7-4AC5-4304-90EF-76985010BB10}" dt="2022-06-10T07:49:57.958" v="11" actId="14100"/>
      <pc:docMkLst>
        <pc:docMk/>
      </pc:docMkLst>
      <pc:sldChg chg="modSp">
        <pc:chgData name="Eira Williams" userId="S::willeir@nptcgroup.ac.uk::6be62731-c51a-44c3-9858-253c3bd36f8a" providerId="AD" clId="Web-{625DB1D7-4AC5-4304-90EF-76985010BB10}" dt="2022-06-10T07:49:57.958" v="11" actId="14100"/>
        <pc:sldMkLst>
          <pc:docMk/>
          <pc:sldMk cId="3224585056" sldId="274"/>
        </pc:sldMkLst>
        <pc:spChg chg="mod">
          <ac:chgData name="Eira Williams" userId="S::willeir@nptcgroup.ac.uk::6be62731-c51a-44c3-9858-253c3bd36f8a" providerId="AD" clId="Web-{625DB1D7-4AC5-4304-90EF-76985010BB10}" dt="2022-06-10T07:49:27.175" v="5" actId="20577"/>
          <ac:spMkLst>
            <pc:docMk/>
            <pc:sldMk cId="3224585056" sldId="274"/>
            <ac:spMk id="126" creationId="{00000000-0000-0000-0000-000000000000}"/>
          </ac:spMkLst>
        </pc:spChg>
        <pc:spChg chg="mod">
          <ac:chgData name="Eira Williams" userId="S::willeir@nptcgroup.ac.uk::6be62731-c51a-44c3-9858-253c3bd36f8a" providerId="AD" clId="Web-{625DB1D7-4AC5-4304-90EF-76985010BB10}" dt="2022-06-10T07:49:57.958" v="11" actId="14100"/>
          <ac:spMkLst>
            <pc:docMk/>
            <pc:sldMk cId="3224585056" sldId="274"/>
            <ac:spMk id="16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7348D2-85B3-4C98-9C49-D4CFE437C8F2}" type="datetimeFigureOut">
              <a:rPr lang="en-GB" smtClean="0"/>
              <a:t>24/06/2024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200107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348D2-85B3-4C98-9C49-D4CFE437C8F2}" type="datetimeFigureOut">
              <a:rPr lang="en-GB" smtClean="0"/>
              <a:t>24/06/2024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409214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348D2-85B3-4C98-9C49-D4CFE437C8F2}" type="datetimeFigureOut">
              <a:rPr lang="en-GB" smtClean="0"/>
              <a:t>24/06/2024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3303498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348D2-85B3-4C98-9C49-D4CFE437C8F2}" type="datetimeFigureOut">
              <a:rPr lang="en-GB" smtClean="0"/>
              <a:t>24/06/2024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3708955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7348D2-85B3-4C98-9C49-D4CFE437C8F2}" type="datetimeFigureOut">
              <a:rPr lang="en-GB" smtClean="0"/>
              <a:t>24/06/2024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1278224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7348D2-85B3-4C98-9C49-D4CFE437C8F2}" type="datetimeFigureOut">
              <a:rPr lang="en-GB" smtClean="0"/>
              <a:t>24/06/2024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3948773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7348D2-85B3-4C98-9C49-D4CFE437C8F2}" type="datetimeFigureOut">
              <a:rPr lang="en-GB" smtClean="0"/>
              <a:t>24/06/2024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404654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7348D2-85B3-4C98-9C49-D4CFE437C8F2}" type="datetimeFigureOut">
              <a:rPr lang="en-GB" smtClean="0"/>
              <a:t>24/06/2024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997998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348D2-85B3-4C98-9C49-D4CFE437C8F2}" type="datetimeFigureOut">
              <a:rPr lang="en-GB" smtClean="0"/>
              <a:t>24/06/2024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365443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7348D2-85B3-4C98-9C49-D4CFE437C8F2}" type="datetimeFigureOut">
              <a:rPr lang="en-GB" smtClean="0"/>
              <a:t>24/06/2024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382092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7348D2-85B3-4C98-9C49-D4CFE437C8F2}" type="datetimeFigureOut">
              <a:rPr lang="en-GB" smtClean="0"/>
              <a:t>24/06/2024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FB60B1-FBB6-482B-8200-F576A042BC35}" type="slidenum">
              <a:rPr lang="en-GB" smtClean="0"/>
              <a:t>‹#›</a:t>
            </a:fld>
            <a:endParaRPr lang="en-GB"/>
          </a:p>
        </p:txBody>
      </p:sp>
    </p:spTree>
    <p:extLst>
      <p:ext uri="{BB962C8B-B14F-4D97-AF65-F5344CB8AC3E}">
        <p14:creationId xmlns:p14="http://schemas.microsoft.com/office/powerpoint/2010/main" val="2760606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7348D2-85B3-4C98-9C49-D4CFE437C8F2}" type="datetimeFigureOut">
              <a:rPr lang="en-GB" smtClean="0"/>
              <a:t>24/06/2024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B60B1-FBB6-482B-8200-F576A042BC35}" type="slidenum">
              <a:rPr lang="en-GB" smtClean="0"/>
              <a:t>‹#›</a:t>
            </a:fld>
            <a:endParaRPr lang="en-GB"/>
          </a:p>
        </p:txBody>
      </p:sp>
    </p:spTree>
    <p:extLst>
      <p:ext uri="{BB962C8B-B14F-4D97-AF65-F5344CB8AC3E}">
        <p14:creationId xmlns:p14="http://schemas.microsoft.com/office/powerpoint/2010/main" val="1082947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7"/>
          <p:cNvPicPr>
            <a:picLocks noChangeAspect="1" noChangeArrowheads="1"/>
          </p:cNvPicPr>
          <p:nvPr/>
        </p:nvPicPr>
        <p:blipFill rotWithShape="1">
          <a:blip r:embed="rId2" cstate="print"/>
          <a:srcRect t="31147" b="2826"/>
          <a:stretch/>
        </p:blipFill>
        <p:spPr bwMode="auto">
          <a:xfrm>
            <a:off x="225083" y="1418664"/>
            <a:ext cx="3233738" cy="4528111"/>
          </a:xfrm>
          <a:prstGeom prst="rect">
            <a:avLst/>
          </a:prstGeom>
          <a:noFill/>
          <a:ln w="9525">
            <a:noFill/>
            <a:miter lim="800000"/>
            <a:headEnd/>
            <a:tailEnd/>
          </a:ln>
        </p:spPr>
      </p:pic>
      <p:sp>
        <p:nvSpPr>
          <p:cNvPr id="10" name="TextBox 9">
            <a:extLst>
              <a:ext uri="{FF2B5EF4-FFF2-40B4-BE49-F238E27FC236}">
                <a16:creationId xmlns:a16="http://schemas.microsoft.com/office/drawing/2014/main" id="{41203357-FAB2-4C28-906E-517A1C36E11D}"/>
              </a:ext>
            </a:extLst>
          </p:cNvPr>
          <p:cNvSpPr txBox="1"/>
          <p:nvPr/>
        </p:nvSpPr>
        <p:spPr>
          <a:xfrm>
            <a:off x="3854548" y="1637098"/>
            <a:ext cx="4572000" cy="3170099"/>
          </a:xfrm>
          <a:prstGeom prst="rect">
            <a:avLst/>
          </a:prstGeom>
          <a:noFill/>
        </p:spPr>
        <p:txBody>
          <a:bodyPr wrap="square" lIns="91440" tIns="45720" rIns="91440" bIns="45720" anchor="t">
            <a:spAutoFit/>
          </a:bodyPr>
          <a:lstStyle/>
          <a:p>
            <a:pPr algn="ctr"/>
            <a:r>
              <a:rPr lang="en-GB" sz="4000" dirty="0">
                <a:solidFill>
                  <a:srgbClr val="800000"/>
                </a:solidFill>
                <a:latin typeface="Arial Narrow"/>
              </a:rPr>
              <a:t>Welcome to the School of Computing &amp; Digital Technology (CDT) </a:t>
            </a:r>
            <a:endParaRPr lang="en-GB" sz="4000" dirty="0">
              <a:solidFill>
                <a:srgbClr val="800000"/>
              </a:solidFill>
              <a:latin typeface="Arial Narrow" pitchFamily="34" charset="0"/>
            </a:endParaRPr>
          </a:p>
          <a:p>
            <a:pPr algn="ctr"/>
            <a:endParaRPr lang="en-GB" sz="4000" dirty="0">
              <a:solidFill>
                <a:srgbClr val="800000"/>
              </a:solidFill>
              <a:latin typeface="Arial Narrow" pitchFamily="34" charset="0"/>
            </a:endParaRPr>
          </a:p>
          <a:p>
            <a:pPr algn="ctr"/>
            <a:r>
              <a:rPr lang="en-GB" sz="4000" dirty="0">
                <a:solidFill>
                  <a:srgbClr val="800000"/>
                </a:solidFill>
                <a:latin typeface="Arial Narrow"/>
              </a:rPr>
              <a:t>Taster </a:t>
            </a:r>
            <a:r>
              <a:rPr lang="en-GB" sz="4000">
                <a:solidFill>
                  <a:srgbClr val="800000"/>
                </a:solidFill>
                <a:latin typeface="Arial Narrow"/>
              </a:rPr>
              <a:t>Session 2024 </a:t>
            </a:r>
            <a:endParaRPr lang="en-GB" sz="4000" dirty="0">
              <a:solidFill>
                <a:srgbClr val="800000"/>
              </a:solidFill>
              <a:latin typeface="Arial Narrow"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a:xfrm>
            <a:off x="464269" y="162787"/>
            <a:ext cx="6911975" cy="773705"/>
          </a:xfrm>
        </p:spPr>
        <p:txBody>
          <a:bodyPr>
            <a:normAutofit/>
          </a:bodyPr>
          <a:lstStyle/>
          <a:p>
            <a:pPr eaLnBrk="1" hangingPunct="1">
              <a:lnSpc>
                <a:spcPct val="70000"/>
              </a:lnSpc>
            </a:pPr>
            <a:r>
              <a:rPr lang="en-GB" sz="4000" dirty="0">
                <a:solidFill>
                  <a:schemeClr val="bg1"/>
                </a:solidFill>
                <a:latin typeface="Arial Narrow" pitchFamily="34" charset="0"/>
              </a:rPr>
              <a:t>Level 1: Diploma in IT </a:t>
            </a:r>
            <a:endParaRPr lang="en-GB" sz="2400" dirty="0">
              <a:solidFill>
                <a:schemeClr val="bg1"/>
              </a:solidFill>
              <a:latin typeface="Arial Narrow" pitchFamily="34" charset="0"/>
            </a:endParaRPr>
          </a:p>
        </p:txBody>
      </p:sp>
      <p:sp>
        <p:nvSpPr>
          <p:cNvPr id="8195" name="Rectangle 4"/>
          <p:cNvSpPr>
            <a:spLocks noGrp="1" noChangeArrowheads="1"/>
          </p:cNvSpPr>
          <p:nvPr>
            <p:ph type="body" idx="1"/>
          </p:nvPr>
        </p:nvSpPr>
        <p:spPr>
          <a:xfrm>
            <a:off x="379862" y="1389713"/>
            <a:ext cx="8384309" cy="1435010"/>
          </a:xfrm>
        </p:spPr>
        <p:txBody>
          <a:bodyPr/>
          <a:lstStyle/>
          <a:p>
            <a:pPr marL="609600" indent="-609600" eaLnBrk="1" hangingPunct="1">
              <a:lnSpc>
                <a:spcPct val="10000"/>
              </a:lnSpc>
            </a:pPr>
            <a:endParaRPr lang="en-GB" sz="2000" dirty="0">
              <a:solidFill>
                <a:srgbClr val="800000"/>
              </a:solidFill>
              <a:latin typeface="Times New Roman" pitchFamily="18" charset="0"/>
            </a:endParaRPr>
          </a:p>
          <a:p>
            <a:pPr marL="609600" indent="-609600" eaLnBrk="1" hangingPunct="1">
              <a:lnSpc>
                <a:spcPct val="70000"/>
              </a:lnSpc>
              <a:buFontTx/>
              <a:buNone/>
            </a:pPr>
            <a:r>
              <a:rPr lang="en-GB" sz="2000" b="1" dirty="0">
                <a:solidFill>
                  <a:srgbClr val="800000"/>
                </a:solidFill>
                <a:latin typeface="Arial Narrow" pitchFamily="34" charset="0"/>
              </a:rPr>
              <a:t>Course Description:</a:t>
            </a:r>
          </a:p>
          <a:p>
            <a:pPr marL="0" indent="0" algn="just" eaLnBrk="1" hangingPunct="1">
              <a:buNone/>
            </a:pPr>
            <a:r>
              <a:rPr lang="en-GB" sz="2000" dirty="0">
                <a:solidFill>
                  <a:srgbClr val="800000"/>
                </a:solidFill>
                <a:latin typeface="Arial Narrow" pitchFamily="34" charset="0"/>
              </a:rPr>
              <a:t>This is a 1-year, full-time course enabling learners to develop their understanding and practical skills through looking at how ICT is used in industry and commerce. </a:t>
            </a:r>
          </a:p>
        </p:txBody>
      </p:sp>
      <p:sp>
        <p:nvSpPr>
          <p:cNvPr id="5" name="Rectangle 4"/>
          <p:cNvSpPr txBox="1">
            <a:spLocks noChangeArrowheads="1"/>
          </p:cNvSpPr>
          <p:nvPr/>
        </p:nvSpPr>
        <p:spPr bwMode="auto">
          <a:xfrm>
            <a:off x="379862" y="5099673"/>
            <a:ext cx="8159227" cy="1350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lnSpc>
                <a:spcPct val="10000"/>
              </a:lnSpc>
            </a:pPr>
            <a:endParaRPr lang="en-GB" sz="2000" kern="0" dirty="0">
              <a:solidFill>
                <a:srgbClr val="800000"/>
              </a:solidFill>
              <a:latin typeface="Times New Roman" pitchFamily="18" charset="0"/>
            </a:endParaRPr>
          </a:p>
          <a:p>
            <a:pPr marL="609600" indent="-609600" eaLnBrk="1" hangingPunct="1">
              <a:lnSpc>
                <a:spcPct val="80000"/>
              </a:lnSpc>
              <a:buFontTx/>
              <a:buNone/>
            </a:pPr>
            <a:r>
              <a:rPr lang="en-GB" sz="2000" b="1" dirty="0">
                <a:solidFill>
                  <a:srgbClr val="800000"/>
                </a:solidFill>
                <a:latin typeface="Arial Narrow" pitchFamily="34" charset="0"/>
              </a:rPr>
              <a:t>Entry Requirements: </a:t>
            </a:r>
          </a:p>
          <a:p>
            <a:pPr marL="609600" indent="-609600" eaLnBrk="1" hangingPunct="1">
              <a:spcAft>
                <a:spcPts val="600"/>
              </a:spcAft>
            </a:pPr>
            <a:r>
              <a:rPr lang="en-GB" sz="2000" kern="0" dirty="0">
                <a:solidFill>
                  <a:srgbClr val="800000"/>
                </a:solidFill>
                <a:latin typeface="Arial Narrow" pitchFamily="34" charset="0"/>
              </a:rPr>
              <a:t>A minimum of 2 GCSEs at Grades E &amp; F.</a:t>
            </a:r>
          </a:p>
        </p:txBody>
      </p:sp>
      <p:sp>
        <p:nvSpPr>
          <p:cNvPr id="7" name="Rectangle 4"/>
          <p:cNvSpPr txBox="1">
            <a:spLocks noChangeArrowheads="1"/>
          </p:cNvSpPr>
          <p:nvPr/>
        </p:nvSpPr>
        <p:spPr bwMode="auto">
          <a:xfrm>
            <a:off x="379829" y="2824723"/>
            <a:ext cx="4789519" cy="207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300"/>
              </a:spcBef>
              <a:buNone/>
            </a:pPr>
            <a:r>
              <a:rPr lang="en-GB" sz="2000" b="1" dirty="0">
                <a:solidFill>
                  <a:srgbClr val="800000"/>
                </a:solidFill>
                <a:latin typeface="Arial Narrow" pitchFamily="34" charset="0"/>
              </a:rPr>
              <a:t>Semester One: </a:t>
            </a:r>
          </a:p>
          <a:p>
            <a:pPr marL="539750" indent="-539750" eaLnBrk="1" hangingPunct="1">
              <a:lnSpc>
                <a:spcPct val="80000"/>
              </a:lnSpc>
            </a:pPr>
            <a:r>
              <a:rPr lang="en-GB" sz="1800" kern="0" dirty="0">
                <a:solidFill>
                  <a:srgbClr val="800000"/>
                </a:solidFill>
                <a:latin typeface="Arial Narrow" pitchFamily="34" charset="0"/>
              </a:rPr>
              <a:t>Being Organised</a:t>
            </a:r>
          </a:p>
          <a:p>
            <a:pPr marL="539750" indent="-539750" eaLnBrk="1" hangingPunct="1">
              <a:lnSpc>
                <a:spcPct val="80000"/>
              </a:lnSpc>
            </a:pPr>
            <a:r>
              <a:rPr lang="en-GB" sz="1800" kern="0" dirty="0">
                <a:solidFill>
                  <a:srgbClr val="800000"/>
                </a:solidFill>
                <a:latin typeface="Arial Narrow" pitchFamily="34" charset="0"/>
              </a:rPr>
              <a:t>Developing a Personal Progression Plan </a:t>
            </a:r>
          </a:p>
          <a:p>
            <a:pPr marL="539750" indent="-539750" eaLnBrk="1" hangingPunct="1">
              <a:lnSpc>
                <a:spcPct val="80000"/>
              </a:lnSpc>
            </a:pPr>
            <a:r>
              <a:rPr lang="en-GB" sz="1800" kern="0" dirty="0">
                <a:solidFill>
                  <a:srgbClr val="800000"/>
                </a:solidFill>
                <a:latin typeface="Arial Narrow" pitchFamily="34" charset="0"/>
              </a:rPr>
              <a:t>Developing Digital Information Using IT Imaging Software </a:t>
            </a:r>
          </a:p>
          <a:p>
            <a:pPr marL="539750" indent="-539750" eaLnBrk="1" hangingPunct="1">
              <a:lnSpc>
                <a:spcPct val="80000"/>
              </a:lnSpc>
            </a:pPr>
            <a:r>
              <a:rPr lang="en-GB" sz="1800" kern="0" dirty="0">
                <a:solidFill>
                  <a:srgbClr val="800000"/>
                </a:solidFill>
                <a:latin typeface="Arial Narrow" pitchFamily="34" charset="0"/>
              </a:rPr>
              <a:t>Creating a Spreadsheet to Solve Problems </a:t>
            </a:r>
          </a:p>
          <a:p>
            <a:pPr marL="539750" indent="-539750" eaLnBrk="1" hangingPunct="1">
              <a:lnSpc>
                <a:spcPct val="80000"/>
              </a:lnSpc>
            </a:pPr>
            <a:r>
              <a:rPr lang="en-GB" sz="1800" kern="0" dirty="0">
                <a:solidFill>
                  <a:srgbClr val="800000"/>
                </a:solidFill>
                <a:latin typeface="Arial Narrow" pitchFamily="34" charset="0"/>
              </a:rPr>
              <a:t>Creating a Website </a:t>
            </a:r>
          </a:p>
        </p:txBody>
      </p:sp>
      <p:sp>
        <p:nvSpPr>
          <p:cNvPr id="8" name="Rectangle 4"/>
          <p:cNvSpPr txBox="1">
            <a:spLocks noChangeArrowheads="1"/>
          </p:cNvSpPr>
          <p:nvPr/>
        </p:nvSpPr>
        <p:spPr bwMode="auto">
          <a:xfrm>
            <a:off x="5169348" y="2824723"/>
            <a:ext cx="3974652" cy="20702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eaLnBrk="1" hangingPunct="1">
              <a:spcBef>
                <a:spcPts val="300"/>
              </a:spcBef>
              <a:buNone/>
            </a:pPr>
            <a:r>
              <a:rPr lang="en-GB" sz="2000" b="1" dirty="0">
                <a:solidFill>
                  <a:srgbClr val="800000"/>
                </a:solidFill>
                <a:latin typeface="Arial Narrow" pitchFamily="34" charset="0"/>
              </a:rPr>
              <a:t>Semester Two: </a:t>
            </a:r>
          </a:p>
          <a:p>
            <a:pPr marL="539750" indent="-539750" eaLnBrk="1" hangingPunct="1">
              <a:lnSpc>
                <a:spcPct val="80000"/>
              </a:lnSpc>
            </a:pPr>
            <a:r>
              <a:rPr lang="en-GB" sz="1800" kern="0" dirty="0">
                <a:solidFill>
                  <a:srgbClr val="800000"/>
                </a:solidFill>
                <a:latin typeface="Arial Narrow" pitchFamily="34" charset="0"/>
              </a:rPr>
              <a:t>Working with Others</a:t>
            </a:r>
          </a:p>
          <a:p>
            <a:pPr marL="539750" indent="-539750" eaLnBrk="1" hangingPunct="1">
              <a:lnSpc>
                <a:spcPct val="80000"/>
              </a:lnSpc>
            </a:pPr>
            <a:r>
              <a:rPr lang="en-GB" sz="1800" kern="0" dirty="0">
                <a:solidFill>
                  <a:srgbClr val="800000"/>
                </a:solidFill>
                <a:latin typeface="Arial Narrow" pitchFamily="34" charset="0"/>
              </a:rPr>
              <a:t>Researching a Topic</a:t>
            </a:r>
          </a:p>
          <a:p>
            <a:pPr marL="539750" indent="-539750" eaLnBrk="1" hangingPunct="1">
              <a:lnSpc>
                <a:spcPct val="80000"/>
              </a:lnSpc>
            </a:pPr>
            <a:r>
              <a:rPr lang="en-GB" sz="1800" kern="0" dirty="0">
                <a:solidFill>
                  <a:srgbClr val="800000"/>
                </a:solidFill>
                <a:latin typeface="Arial Narrow" pitchFamily="34" charset="0"/>
              </a:rPr>
              <a:t>Using Digital Communication Skills  </a:t>
            </a:r>
          </a:p>
          <a:p>
            <a:pPr marL="539750" indent="-539750" eaLnBrk="1" hangingPunct="1">
              <a:lnSpc>
                <a:spcPct val="80000"/>
              </a:lnSpc>
            </a:pPr>
            <a:r>
              <a:rPr lang="en-GB" sz="1800" kern="0" dirty="0">
                <a:solidFill>
                  <a:srgbClr val="800000"/>
                </a:solidFill>
                <a:latin typeface="Arial Narrow" pitchFamily="34" charset="0"/>
              </a:rPr>
              <a:t>Solving Technical IT Problems </a:t>
            </a:r>
          </a:p>
          <a:p>
            <a:pPr marL="539750" indent="-539750" eaLnBrk="1" hangingPunct="1">
              <a:lnSpc>
                <a:spcPct val="80000"/>
              </a:lnSpc>
            </a:pPr>
            <a:r>
              <a:rPr lang="en-GB" sz="1800" kern="0" dirty="0">
                <a:solidFill>
                  <a:srgbClr val="800000"/>
                </a:solidFill>
                <a:latin typeface="Arial Narrow" pitchFamily="34" charset="0"/>
              </a:rPr>
              <a:t>Creating a Digital Animated Graphic </a:t>
            </a:r>
          </a:p>
          <a:p>
            <a:pPr marL="609600" indent="-609600" eaLnBrk="1" hangingPunct="1">
              <a:spcBef>
                <a:spcPts val="300"/>
              </a:spcBef>
            </a:pPr>
            <a:endParaRPr lang="en-GB" sz="2000" kern="0" dirty="0">
              <a:solidFill>
                <a:srgbClr val="800000"/>
              </a:solidFill>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890" y="156120"/>
            <a:ext cx="7886700" cy="1325563"/>
          </a:xfrm>
        </p:spPr>
        <p:txBody>
          <a:bodyPr/>
          <a:lstStyle/>
          <a:p>
            <a:r>
              <a:rPr lang="en-GB" dirty="0">
                <a:solidFill>
                  <a:schemeClr val="bg1"/>
                </a:solidFill>
                <a:latin typeface="Arial Narrow" panose="020B0606020202030204" pitchFamily="34" charset="0"/>
              </a:rPr>
              <a:t>What can we offer? </a:t>
            </a:r>
          </a:p>
        </p:txBody>
      </p:sp>
      <p:sp>
        <p:nvSpPr>
          <p:cNvPr id="3" name="Content Placeholder 2"/>
          <p:cNvSpPr>
            <a:spLocks noGrp="1"/>
          </p:cNvSpPr>
          <p:nvPr>
            <p:ph idx="1"/>
          </p:nvPr>
        </p:nvSpPr>
        <p:spPr/>
        <p:txBody>
          <a:bodyPr>
            <a:normAutofit lnSpcReduction="10000"/>
          </a:bodyPr>
          <a:lstStyle/>
          <a:p>
            <a:r>
              <a:rPr lang="en-GB" dirty="0">
                <a:solidFill>
                  <a:srgbClr val="800000"/>
                </a:solidFill>
                <a:latin typeface="Arial Narrow" pitchFamily="34" charset="0"/>
              </a:rPr>
              <a:t>Experienced staff with a wealth of industrial competency.  </a:t>
            </a:r>
          </a:p>
          <a:p>
            <a:r>
              <a:rPr lang="en-GB" dirty="0">
                <a:solidFill>
                  <a:srgbClr val="800000"/>
                </a:solidFill>
                <a:latin typeface="Arial Narrow" pitchFamily="34" charset="0"/>
              </a:rPr>
              <a:t>Access to industry standard hardware and software in bespoke computing labs. </a:t>
            </a:r>
          </a:p>
          <a:p>
            <a:r>
              <a:rPr lang="en-GB" dirty="0">
                <a:solidFill>
                  <a:srgbClr val="800000"/>
                </a:solidFill>
                <a:latin typeface="Arial Narrow" pitchFamily="34" charset="0"/>
              </a:rPr>
              <a:t>The chance to experience a range of IT and Computing specialisms. </a:t>
            </a:r>
          </a:p>
          <a:p>
            <a:r>
              <a:rPr lang="en-GB" dirty="0">
                <a:solidFill>
                  <a:srgbClr val="800000"/>
                </a:solidFill>
                <a:latin typeface="Arial Narrow" pitchFamily="34" charset="0"/>
              </a:rPr>
              <a:t>The opportunity to take part in competitions. We are currently  involved in 4 different World Skills competitions: Web Design, Cyber Security, Coding and ICT: Copy Typing and Formatting text and data (inclusive skills). </a:t>
            </a:r>
          </a:p>
          <a:p>
            <a:r>
              <a:rPr lang="en-GB" dirty="0">
                <a:solidFill>
                  <a:srgbClr val="800000"/>
                </a:solidFill>
                <a:latin typeface="Arial Narrow" pitchFamily="34" charset="0"/>
              </a:rPr>
              <a:t>Excellent chances of success.</a:t>
            </a:r>
          </a:p>
          <a:p>
            <a:endParaRPr lang="en-GB" dirty="0">
              <a:latin typeface="Arial Narrow" panose="020B0606020202030204" pitchFamily="34" charset="0"/>
            </a:endParaRPr>
          </a:p>
        </p:txBody>
      </p:sp>
    </p:spTree>
    <p:extLst>
      <p:ext uri="{BB962C8B-B14F-4D97-AF65-F5344CB8AC3E}">
        <p14:creationId xmlns:p14="http://schemas.microsoft.com/office/powerpoint/2010/main" val="197823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ctrTitle"/>
          </p:nvPr>
        </p:nvSpPr>
        <p:spPr>
          <a:xfrm>
            <a:off x="959852" y="2200763"/>
            <a:ext cx="7002462" cy="1470025"/>
          </a:xfrm>
        </p:spPr>
        <p:txBody>
          <a:bodyPr/>
          <a:lstStyle/>
          <a:p>
            <a:pPr eaLnBrk="1" hangingPunct="1"/>
            <a:r>
              <a:rPr lang="en-GB" sz="4000" dirty="0">
                <a:solidFill>
                  <a:srgbClr val="800000"/>
                </a:solidFill>
                <a:latin typeface="Arial Narrow" pitchFamily="34" charset="0"/>
              </a:rPr>
              <a:t>Any Questions?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890" y="156120"/>
            <a:ext cx="7886700" cy="1325563"/>
          </a:xfrm>
        </p:spPr>
        <p:txBody>
          <a:bodyPr/>
          <a:lstStyle/>
          <a:p>
            <a:r>
              <a:rPr lang="en-GB" dirty="0">
                <a:solidFill>
                  <a:schemeClr val="bg1"/>
                </a:solidFill>
                <a:latin typeface="Arial Narrow" panose="020B0606020202030204" pitchFamily="34" charset="0"/>
              </a:rPr>
              <a:t>What do we do? </a:t>
            </a:r>
          </a:p>
        </p:txBody>
      </p:sp>
      <p:sp>
        <p:nvSpPr>
          <p:cNvPr id="3" name="Content Placeholder 2"/>
          <p:cNvSpPr>
            <a:spLocks noGrp="1"/>
          </p:cNvSpPr>
          <p:nvPr>
            <p:ph idx="1"/>
          </p:nvPr>
        </p:nvSpPr>
        <p:spPr/>
        <p:txBody>
          <a:bodyPr>
            <a:normAutofit/>
          </a:bodyPr>
          <a:lstStyle/>
          <a:p>
            <a:r>
              <a:rPr lang="en-GB" sz="3200" dirty="0">
                <a:solidFill>
                  <a:srgbClr val="800000"/>
                </a:solidFill>
                <a:latin typeface="Arial Narrow" pitchFamily="34" charset="0"/>
              </a:rPr>
              <a:t>We offer 14 full time courses</a:t>
            </a:r>
          </a:p>
          <a:p>
            <a:r>
              <a:rPr lang="en-GB" sz="3200" dirty="0">
                <a:solidFill>
                  <a:srgbClr val="800000"/>
                </a:solidFill>
                <a:latin typeface="Arial Narrow" pitchFamily="34" charset="0"/>
              </a:rPr>
              <a:t>We deliver in 4 Colleges (Neath, </a:t>
            </a:r>
            <a:r>
              <a:rPr lang="en-GB" sz="3200" dirty="0" err="1">
                <a:solidFill>
                  <a:srgbClr val="800000"/>
                </a:solidFill>
                <a:latin typeface="Arial Narrow" pitchFamily="34" charset="0"/>
              </a:rPr>
              <a:t>Afan</a:t>
            </a:r>
            <a:r>
              <a:rPr lang="en-GB" sz="3200" dirty="0">
                <a:solidFill>
                  <a:srgbClr val="800000"/>
                </a:solidFill>
                <a:latin typeface="Arial Narrow" pitchFamily="34" charset="0"/>
              </a:rPr>
              <a:t>, Brecon, and Newtown) </a:t>
            </a:r>
          </a:p>
          <a:p>
            <a:r>
              <a:rPr lang="en-GB" sz="3200" dirty="0">
                <a:solidFill>
                  <a:srgbClr val="800000"/>
                </a:solidFill>
                <a:latin typeface="Arial Narrow" pitchFamily="34" charset="0"/>
              </a:rPr>
              <a:t>We have courses from Entry Level to Degree Level</a:t>
            </a:r>
          </a:p>
        </p:txBody>
      </p:sp>
    </p:spTree>
    <p:extLst>
      <p:ext uri="{BB962C8B-B14F-4D97-AF65-F5344CB8AC3E}">
        <p14:creationId xmlns:p14="http://schemas.microsoft.com/office/powerpoint/2010/main" val="383153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5" name="Group 124"/>
          <p:cNvGrpSpPr/>
          <p:nvPr/>
        </p:nvGrpSpPr>
        <p:grpSpPr>
          <a:xfrm>
            <a:off x="150018" y="4900301"/>
            <a:ext cx="8893969" cy="1012316"/>
            <a:chOff x="200024" y="5390735"/>
            <a:chExt cx="11858625" cy="1349754"/>
          </a:xfrm>
        </p:grpSpPr>
        <p:grpSp>
          <p:nvGrpSpPr>
            <p:cNvPr id="87" name="Group 86"/>
            <p:cNvGrpSpPr/>
            <p:nvPr/>
          </p:nvGrpSpPr>
          <p:grpSpPr>
            <a:xfrm>
              <a:off x="200024" y="5400819"/>
              <a:ext cx="11858625" cy="1339670"/>
              <a:chOff x="2452689" y="3039659"/>
              <a:chExt cx="7300912" cy="1339670"/>
            </a:xfrm>
          </p:grpSpPr>
          <p:sp>
            <p:nvSpPr>
              <p:cNvPr id="90" name="Rectangle 89"/>
              <p:cNvSpPr/>
              <p:nvPr/>
            </p:nvSpPr>
            <p:spPr>
              <a:xfrm>
                <a:off x="2452689" y="3614665"/>
                <a:ext cx="7300912" cy="76466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91" name="Rectangle 90"/>
              <p:cNvSpPr/>
              <p:nvPr/>
            </p:nvSpPr>
            <p:spPr>
              <a:xfrm>
                <a:off x="2452689" y="3674873"/>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92" name="Trapezoid 91"/>
              <p:cNvSpPr/>
              <p:nvPr/>
            </p:nvSpPr>
            <p:spPr>
              <a:xfrm>
                <a:off x="2452689" y="3039659"/>
                <a:ext cx="7300912" cy="575006"/>
              </a:xfrm>
              <a:prstGeom prst="trapezoid">
                <a:avLst>
                  <a:gd name="adj" fmla="val 119421"/>
                </a:avLst>
              </a:prstGeom>
              <a:gradFill>
                <a:gsLst>
                  <a:gs pos="0">
                    <a:schemeClr val="bg1">
                      <a:lumMod val="95000"/>
                    </a:schemeClr>
                  </a:gs>
                  <a:gs pos="100000">
                    <a:schemeClr val="bg1">
                      <a:lumMod val="85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nvGrpSpPr>
            <p:cNvPr id="60" name="Group 59"/>
            <p:cNvGrpSpPr/>
            <p:nvPr/>
          </p:nvGrpSpPr>
          <p:grpSpPr>
            <a:xfrm>
              <a:off x="3278561" y="5390735"/>
              <a:ext cx="5701550" cy="1339670"/>
              <a:chOff x="2643189" y="4532492"/>
              <a:chExt cx="7300912" cy="1339670"/>
            </a:xfrm>
          </p:grpSpPr>
          <p:sp>
            <p:nvSpPr>
              <p:cNvPr id="30" name="Rectangle 29"/>
              <p:cNvSpPr/>
              <p:nvPr/>
            </p:nvSpPr>
            <p:spPr>
              <a:xfrm>
                <a:off x="2643189" y="5107498"/>
                <a:ext cx="7300912" cy="76466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dirty="0"/>
              </a:p>
            </p:txBody>
          </p:sp>
          <p:sp>
            <p:nvSpPr>
              <p:cNvPr id="31" name="Rectangle 30"/>
              <p:cNvSpPr/>
              <p:nvPr/>
            </p:nvSpPr>
            <p:spPr>
              <a:xfrm>
                <a:off x="2643189" y="5167706"/>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32" name="Trapezoid 31"/>
              <p:cNvSpPr/>
              <p:nvPr/>
            </p:nvSpPr>
            <p:spPr>
              <a:xfrm>
                <a:off x="2643189" y="4532492"/>
                <a:ext cx="7300912" cy="575006"/>
              </a:xfrm>
              <a:prstGeom prst="trapezoid">
                <a:avLst>
                  <a:gd name="adj" fmla="val 102027"/>
                </a:avLst>
              </a:prstGeom>
              <a:gradFill>
                <a:gsLst>
                  <a:gs pos="0">
                    <a:schemeClr val="accent1">
                      <a:lumMod val="20000"/>
                      <a:lumOff val="80000"/>
                    </a:schemeClr>
                  </a:gs>
                  <a:gs pos="100000">
                    <a:schemeClr val="accent1">
                      <a:lumMod val="40000"/>
                      <a:lumOff val="6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grpSp>
        <p:nvGrpSpPr>
          <p:cNvPr id="149" name="Group 148"/>
          <p:cNvGrpSpPr/>
          <p:nvPr/>
        </p:nvGrpSpPr>
        <p:grpSpPr>
          <a:xfrm>
            <a:off x="833904" y="3817331"/>
            <a:ext cx="7524284" cy="1211219"/>
            <a:chOff x="200024" y="5390735"/>
            <a:chExt cx="11858625" cy="1349754"/>
          </a:xfrm>
        </p:grpSpPr>
        <p:grpSp>
          <p:nvGrpSpPr>
            <p:cNvPr id="150" name="Group 149"/>
            <p:cNvGrpSpPr/>
            <p:nvPr/>
          </p:nvGrpSpPr>
          <p:grpSpPr>
            <a:xfrm>
              <a:off x="200024" y="5400819"/>
              <a:ext cx="11858625" cy="1339670"/>
              <a:chOff x="2452689" y="3039659"/>
              <a:chExt cx="7300912" cy="1339670"/>
            </a:xfrm>
          </p:grpSpPr>
          <p:sp>
            <p:nvSpPr>
              <p:cNvPr id="155" name="Rectangle 154"/>
              <p:cNvSpPr/>
              <p:nvPr/>
            </p:nvSpPr>
            <p:spPr>
              <a:xfrm>
                <a:off x="2452689" y="3614665"/>
                <a:ext cx="7300912" cy="76466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56" name="Rectangle 155"/>
              <p:cNvSpPr/>
              <p:nvPr/>
            </p:nvSpPr>
            <p:spPr>
              <a:xfrm>
                <a:off x="2452689" y="3674873"/>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57" name="Trapezoid 156"/>
              <p:cNvSpPr/>
              <p:nvPr/>
            </p:nvSpPr>
            <p:spPr>
              <a:xfrm>
                <a:off x="2452689" y="3039659"/>
                <a:ext cx="7300912" cy="575006"/>
              </a:xfrm>
              <a:prstGeom prst="trapezoid">
                <a:avLst>
                  <a:gd name="adj" fmla="val 119421"/>
                </a:avLst>
              </a:prstGeom>
              <a:gradFill>
                <a:gsLst>
                  <a:gs pos="0">
                    <a:schemeClr val="bg1">
                      <a:lumMod val="95000"/>
                    </a:schemeClr>
                  </a:gs>
                  <a:gs pos="100000">
                    <a:schemeClr val="bg1">
                      <a:lumMod val="85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nvGrpSpPr>
            <p:cNvPr id="151" name="Group 150"/>
            <p:cNvGrpSpPr/>
            <p:nvPr/>
          </p:nvGrpSpPr>
          <p:grpSpPr>
            <a:xfrm>
              <a:off x="3278561" y="5390735"/>
              <a:ext cx="5701550" cy="1339670"/>
              <a:chOff x="2643189" y="4532492"/>
              <a:chExt cx="7300912" cy="1339670"/>
            </a:xfrm>
          </p:grpSpPr>
          <p:sp>
            <p:nvSpPr>
              <p:cNvPr id="152" name="Rectangle 151"/>
              <p:cNvSpPr/>
              <p:nvPr/>
            </p:nvSpPr>
            <p:spPr>
              <a:xfrm>
                <a:off x="2643189" y="5107498"/>
                <a:ext cx="7300912" cy="76466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53" name="Rectangle 152"/>
              <p:cNvSpPr/>
              <p:nvPr/>
            </p:nvSpPr>
            <p:spPr>
              <a:xfrm>
                <a:off x="2643189" y="5167706"/>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54" name="Trapezoid 153"/>
              <p:cNvSpPr/>
              <p:nvPr/>
            </p:nvSpPr>
            <p:spPr>
              <a:xfrm>
                <a:off x="2643189" y="4532492"/>
                <a:ext cx="7300912" cy="575006"/>
              </a:xfrm>
              <a:prstGeom prst="trapezoid">
                <a:avLst>
                  <a:gd name="adj" fmla="val 102027"/>
                </a:avLst>
              </a:prstGeom>
              <a:gradFill>
                <a:gsLst>
                  <a:gs pos="0">
                    <a:schemeClr val="accent1">
                      <a:lumMod val="20000"/>
                      <a:lumOff val="80000"/>
                    </a:schemeClr>
                  </a:gs>
                  <a:gs pos="100000">
                    <a:schemeClr val="accent1">
                      <a:lumMod val="40000"/>
                      <a:lumOff val="6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sp>
        <p:nvSpPr>
          <p:cNvPr id="93" name="Rectangle 92"/>
          <p:cNvSpPr/>
          <p:nvPr/>
        </p:nvSpPr>
        <p:spPr>
          <a:xfrm>
            <a:off x="2458921" y="5402677"/>
            <a:ext cx="4276163" cy="300082"/>
          </a:xfrm>
          <a:prstGeom prst="rect">
            <a:avLst/>
          </a:prstGeom>
        </p:spPr>
        <p:txBody>
          <a:bodyPr wrap="square">
            <a:spAutoFit/>
          </a:bodyPr>
          <a:lstStyle/>
          <a:p>
            <a:pPr algn="ctr"/>
            <a:r>
              <a:rPr lang="en-GB" sz="1350" b="1" dirty="0">
                <a:solidFill>
                  <a:srgbClr val="C91958"/>
                </a:solidFill>
                <a:cs typeface="Arial" charset="0"/>
              </a:rPr>
              <a:t>Level 1</a:t>
            </a:r>
            <a:endParaRPr lang="en-US" sz="1350" b="1" dirty="0">
              <a:solidFill>
                <a:srgbClr val="C91958"/>
              </a:solidFill>
              <a:cs typeface="Arial" charset="0"/>
            </a:endParaRPr>
          </a:p>
        </p:txBody>
      </p:sp>
      <p:sp>
        <p:nvSpPr>
          <p:cNvPr id="123" name="Rectangle 122"/>
          <p:cNvSpPr/>
          <p:nvPr/>
        </p:nvSpPr>
        <p:spPr>
          <a:xfrm>
            <a:off x="150017" y="5505199"/>
            <a:ext cx="2308902" cy="323165"/>
          </a:xfrm>
          <a:prstGeom prst="rect">
            <a:avLst/>
          </a:prstGeom>
        </p:spPr>
        <p:txBody>
          <a:bodyPr wrap="square">
            <a:spAutoFit/>
          </a:bodyPr>
          <a:lstStyle/>
          <a:p>
            <a:pPr algn="ctr"/>
            <a:r>
              <a:rPr lang="en-GB" sz="1500" b="1" dirty="0">
                <a:solidFill>
                  <a:srgbClr val="C91958"/>
                </a:solidFill>
                <a:cs typeface="Arial" charset="0"/>
              </a:rPr>
              <a:t>2 GCSE E or F </a:t>
            </a:r>
            <a:endParaRPr lang="en-US" sz="1500" b="1" dirty="0">
              <a:solidFill>
                <a:srgbClr val="C91958"/>
              </a:solidFill>
              <a:cs typeface="Arial" charset="0"/>
            </a:endParaRPr>
          </a:p>
        </p:txBody>
      </p:sp>
      <p:sp>
        <p:nvSpPr>
          <p:cNvPr id="124" name="Rectangle 123"/>
          <p:cNvSpPr/>
          <p:nvPr/>
        </p:nvSpPr>
        <p:spPr>
          <a:xfrm>
            <a:off x="6735083" y="5496324"/>
            <a:ext cx="2308902" cy="323165"/>
          </a:xfrm>
          <a:prstGeom prst="rect">
            <a:avLst/>
          </a:prstGeom>
        </p:spPr>
        <p:txBody>
          <a:bodyPr wrap="square">
            <a:spAutoFit/>
          </a:bodyPr>
          <a:lstStyle/>
          <a:p>
            <a:pPr algn="ctr"/>
            <a:r>
              <a:rPr lang="en-GB" sz="1500" b="1" dirty="0">
                <a:solidFill>
                  <a:srgbClr val="C91958"/>
                </a:solidFill>
                <a:cs typeface="Arial" charset="0"/>
              </a:rPr>
              <a:t>Computer Operator</a:t>
            </a:r>
            <a:endParaRPr lang="en-US" sz="1500" b="1" dirty="0">
              <a:solidFill>
                <a:srgbClr val="C91958"/>
              </a:solidFill>
              <a:cs typeface="Arial" charset="0"/>
            </a:endParaRPr>
          </a:p>
        </p:txBody>
      </p:sp>
      <p:sp>
        <p:nvSpPr>
          <p:cNvPr id="146" name="Rectangle 145"/>
          <p:cNvSpPr/>
          <p:nvPr/>
        </p:nvSpPr>
        <p:spPr>
          <a:xfrm>
            <a:off x="2922826" y="4401051"/>
            <a:ext cx="3415778" cy="323165"/>
          </a:xfrm>
          <a:prstGeom prst="rect">
            <a:avLst/>
          </a:prstGeom>
        </p:spPr>
        <p:txBody>
          <a:bodyPr wrap="square">
            <a:spAutoFit/>
          </a:bodyPr>
          <a:lstStyle/>
          <a:p>
            <a:pPr algn="ctr"/>
            <a:r>
              <a:rPr lang="en-GB" sz="1350" b="1" dirty="0">
                <a:solidFill>
                  <a:srgbClr val="C91958"/>
                </a:solidFill>
                <a:cs typeface="Arial" charset="0"/>
              </a:rPr>
              <a:t>Level</a:t>
            </a:r>
            <a:r>
              <a:rPr lang="en-GB" sz="1500" b="1" dirty="0">
                <a:solidFill>
                  <a:srgbClr val="C91958"/>
                </a:solidFill>
                <a:cs typeface="Arial" charset="0"/>
              </a:rPr>
              <a:t> </a:t>
            </a:r>
            <a:r>
              <a:rPr lang="en-GB" sz="1350" b="1" dirty="0">
                <a:solidFill>
                  <a:srgbClr val="C91958"/>
                </a:solidFill>
                <a:cs typeface="Arial" charset="0"/>
              </a:rPr>
              <a:t>2</a:t>
            </a:r>
            <a:endParaRPr lang="en-US" sz="1350" b="1" dirty="0">
              <a:solidFill>
                <a:srgbClr val="C91958"/>
              </a:solidFill>
              <a:cs typeface="Arial" charset="0"/>
            </a:endParaRPr>
          </a:p>
        </p:txBody>
      </p:sp>
      <p:sp>
        <p:nvSpPr>
          <p:cNvPr id="147" name="Rectangle 146"/>
          <p:cNvSpPr/>
          <p:nvPr/>
        </p:nvSpPr>
        <p:spPr>
          <a:xfrm>
            <a:off x="914867" y="4398943"/>
            <a:ext cx="1851264" cy="738664"/>
          </a:xfrm>
          <a:prstGeom prst="rect">
            <a:avLst/>
          </a:prstGeom>
        </p:spPr>
        <p:txBody>
          <a:bodyPr wrap="square">
            <a:spAutoFit/>
          </a:bodyPr>
          <a:lstStyle/>
          <a:p>
            <a:pPr algn="ctr"/>
            <a:r>
              <a:rPr lang="en-GB" sz="1350" b="1" dirty="0">
                <a:solidFill>
                  <a:srgbClr val="C91958"/>
                </a:solidFill>
                <a:cs typeface="Arial" charset="0"/>
              </a:rPr>
              <a:t>3 GCSE C+ including Maths or English/</a:t>
            </a:r>
          </a:p>
          <a:p>
            <a:pPr algn="ctr"/>
            <a:r>
              <a:rPr lang="en-GB" sz="1350" b="1" dirty="0">
                <a:solidFill>
                  <a:srgbClr val="C91958"/>
                </a:solidFill>
                <a:cs typeface="Arial" charset="0"/>
              </a:rPr>
              <a:t>Level 1 Diploma </a:t>
            </a:r>
            <a:endParaRPr lang="en-US" sz="1350" b="1" dirty="0">
              <a:solidFill>
                <a:srgbClr val="C91958"/>
              </a:solidFill>
              <a:cs typeface="Arial" charset="0"/>
            </a:endParaRPr>
          </a:p>
        </p:txBody>
      </p:sp>
      <p:sp>
        <p:nvSpPr>
          <p:cNvPr id="148" name="Rectangle 147"/>
          <p:cNvSpPr/>
          <p:nvPr/>
        </p:nvSpPr>
        <p:spPr>
          <a:xfrm>
            <a:off x="6509179" y="4528673"/>
            <a:ext cx="1837418" cy="323165"/>
          </a:xfrm>
          <a:prstGeom prst="rect">
            <a:avLst/>
          </a:prstGeom>
        </p:spPr>
        <p:txBody>
          <a:bodyPr wrap="square">
            <a:spAutoFit/>
          </a:bodyPr>
          <a:lstStyle/>
          <a:p>
            <a:pPr algn="ctr"/>
            <a:r>
              <a:rPr lang="en-GB" sz="1500" b="1" dirty="0">
                <a:solidFill>
                  <a:srgbClr val="C91958"/>
                </a:solidFill>
                <a:cs typeface="Arial" charset="0"/>
              </a:rPr>
              <a:t>Support Technician</a:t>
            </a:r>
            <a:endParaRPr lang="en-US" sz="1500" b="1" dirty="0">
              <a:solidFill>
                <a:srgbClr val="C91958"/>
              </a:solidFill>
              <a:cs typeface="Arial" charset="0"/>
            </a:endParaRPr>
          </a:p>
        </p:txBody>
      </p:sp>
      <p:grpSp>
        <p:nvGrpSpPr>
          <p:cNvPr id="137" name="Group 136"/>
          <p:cNvGrpSpPr/>
          <p:nvPr/>
        </p:nvGrpSpPr>
        <p:grpSpPr>
          <a:xfrm>
            <a:off x="1535319" y="2676259"/>
            <a:ext cx="6137069" cy="1332949"/>
            <a:chOff x="200024" y="5390735"/>
            <a:chExt cx="11858625" cy="1349754"/>
          </a:xfrm>
        </p:grpSpPr>
        <p:grpSp>
          <p:nvGrpSpPr>
            <p:cNvPr id="138" name="Group 137"/>
            <p:cNvGrpSpPr/>
            <p:nvPr/>
          </p:nvGrpSpPr>
          <p:grpSpPr>
            <a:xfrm>
              <a:off x="200024" y="5400819"/>
              <a:ext cx="11858625" cy="1339670"/>
              <a:chOff x="2452689" y="3039659"/>
              <a:chExt cx="7300912" cy="1339670"/>
            </a:xfrm>
          </p:grpSpPr>
          <p:sp>
            <p:nvSpPr>
              <p:cNvPr id="143" name="Rectangle 142"/>
              <p:cNvSpPr/>
              <p:nvPr/>
            </p:nvSpPr>
            <p:spPr>
              <a:xfrm>
                <a:off x="2452689" y="3614665"/>
                <a:ext cx="7300912" cy="76466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44" name="Rectangle 143"/>
              <p:cNvSpPr/>
              <p:nvPr/>
            </p:nvSpPr>
            <p:spPr>
              <a:xfrm>
                <a:off x="2452689" y="3674873"/>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45" name="Trapezoid 144"/>
              <p:cNvSpPr/>
              <p:nvPr/>
            </p:nvSpPr>
            <p:spPr>
              <a:xfrm>
                <a:off x="2452689" y="3039659"/>
                <a:ext cx="7300912" cy="575006"/>
              </a:xfrm>
              <a:prstGeom prst="trapezoid">
                <a:avLst>
                  <a:gd name="adj" fmla="val 119421"/>
                </a:avLst>
              </a:prstGeom>
              <a:gradFill>
                <a:gsLst>
                  <a:gs pos="0">
                    <a:schemeClr val="bg1">
                      <a:lumMod val="95000"/>
                    </a:schemeClr>
                  </a:gs>
                  <a:gs pos="100000">
                    <a:schemeClr val="bg1">
                      <a:lumMod val="85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nvGrpSpPr>
            <p:cNvPr id="139" name="Group 138"/>
            <p:cNvGrpSpPr/>
            <p:nvPr/>
          </p:nvGrpSpPr>
          <p:grpSpPr>
            <a:xfrm>
              <a:off x="3278561" y="5390735"/>
              <a:ext cx="5701550" cy="1339670"/>
              <a:chOff x="2643189" y="4532492"/>
              <a:chExt cx="7300912" cy="1339670"/>
            </a:xfrm>
          </p:grpSpPr>
          <p:sp>
            <p:nvSpPr>
              <p:cNvPr id="140" name="Rectangle 139"/>
              <p:cNvSpPr/>
              <p:nvPr/>
            </p:nvSpPr>
            <p:spPr>
              <a:xfrm>
                <a:off x="2643189" y="5107498"/>
                <a:ext cx="7300912" cy="76466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41" name="Rectangle 140"/>
              <p:cNvSpPr/>
              <p:nvPr/>
            </p:nvSpPr>
            <p:spPr>
              <a:xfrm>
                <a:off x="2643189" y="5167706"/>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42" name="Trapezoid 141"/>
              <p:cNvSpPr/>
              <p:nvPr/>
            </p:nvSpPr>
            <p:spPr>
              <a:xfrm>
                <a:off x="2643189" y="4532492"/>
                <a:ext cx="7300912" cy="575006"/>
              </a:xfrm>
              <a:prstGeom prst="trapezoid">
                <a:avLst>
                  <a:gd name="adj" fmla="val 102027"/>
                </a:avLst>
              </a:prstGeom>
              <a:gradFill>
                <a:gsLst>
                  <a:gs pos="0">
                    <a:schemeClr val="accent1">
                      <a:lumMod val="20000"/>
                      <a:lumOff val="80000"/>
                    </a:schemeClr>
                  </a:gs>
                  <a:gs pos="100000">
                    <a:schemeClr val="accent1">
                      <a:lumMod val="40000"/>
                      <a:lumOff val="6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sp>
        <p:nvSpPr>
          <p:cNvPr id="126" name="Rectangle 125"/>
          <p:cNvSpPr/>
          <p:nvPr/>
        </p:nvSpPr>
        <p:spPr>
          <a:xfrm>
            <a:off x="3128522" y="3389465"/>
            <a:ext cx="2928685" cy="300082"/>
          </a:xfrm>
          <a:prstGeom prst="rect">
            <a:avLst/>
          </a:prstGeom>
        </p:spPr>
        <p:txBody>
          <a:bodyPr wrap="square" lIns="91440" tIns="45720" rIns="91440" bIns="45720" anchor="t">
            <a:spAutoFit/>
          </a:bodyPr>
          <a:lstStyle/>
          <a:p>
            <a:pPr algn="ctr"/>
            <a:r>
              <a:rPr lang="en-GB" sz="1350" b="1" dirty="0">
                <a:solidFill>
                  <a:srgbClr val="C91958"/>
                </a:solidFill>
                <a:cs typeface="Arial"/>
              </a:rPr>
              <a:t>Level 3/ A Level</a:t>
            </a:r>
            <a:endParaRPr lang="en-US" sz="1350" b="1" dirty="0">
              <a:solidFill>
                <a:srgbClr val="C91958"/>
              </a:solidFill>
              <a:cs typeface="Arial" charset="0"/>
            </a:endParaRPr>
          </a:p>
        </p:txBody>
      </p:sp>
      <p:sp>
        <p:nvSpPr>
          <p:cNvPr id="162" name="Rectangle 161"/>
          <p:cNvSpPr/>
          <p:nvPr/>
        </p:nvSpPr>
        <p:spPr>
          <a:xfrm>
            <a:off x="1363410" y="3338694"/>
            <a:ext cx="1888015" cy="715581"/>
          </a:xfrm>
          <a:prstGeom prst="rect">
            <a:avLst/>
          </a:prstGeom>
        </p:spPr>
        <p:txBody>
          <a:bodyPr wrap="square" lIns="91440" tIns="45720" rIns="91440" bIns="45720" anchor="t">
            <a:spAutoFit/>
          </a:bodyPr>
          <a:lstStyle/>
          <a:p>
            <a:pPr algn="ctr"/>
            <a:r>
              <a:rPr lang="en-GB" sz="1350" b="1" dirty="0">
                <a:solidFill>
                  <a:srgbClr val="C91958"/>
                </a:solidFill>
                <a:cs typeface="Arial"/>
              </a:rPr>
              <a:t>5/6 GCSE C+ including</a:t>
            </a:r>
          </a:p>
          <a:p>
            <a:pPr algn="ctr"/>
            <a:r>
              <a:rPr lang="en-GB" sz="1350" b="1" dirty="0">
                <a:solidFill>
                  <a:srgbClr val="C91958"/>
                </a:solidFill>
                <a:cs typeface="Arial" charset="0"/>
              </a:rPr>
              <a:t>Math &amp; English/</a:t>
            </a:r>
          </a:p>
          <a:p>
            <a:pPr algn="ctr"/>
            <a:r>
              <a:rPr lang="en-GB" sz="1350" b="1" dirty="0">
                <a:solidFill>
                  <a:srgbClr val="C91958"/>
                </a:solidFill>
                <a:cs typeface="Arial" charset="0"/>
              </a:rPr>
              <a:t>Level 2 Diploma </a:t>
            </a:r>
            <a:endParaRPr lang="en-US" sz="1350" b="1" dirty="0">
              <a:solidFill>
                <a:srgbClr val="C91958"/>
              </a:solidFill>
              <a:cs typeface="Arial" charset="0"/>
            </a:endParaRPr>
          </a:p>
        </p:txBody>
      </p:sp>
      <p:sp>
        <p:nvSpPr>
          <p:cNvPr id="164" name="Rectangle 163"/>
          <p:cNvSpPr/>
          <p:nvPr/>
        </p:nvSpPr>
        <p:spPr>
          <a:xfrm>
            <a:off x="6057207" y="3400663"/>
            <a:ext cx="1694357" cy="553998"/>
          </a:xfrm>
          <a:prstGeom prst="rect">
            <a:avLst/>
          </a:prstGeom>
        </p:spPr>
        <p:txBody>
          <a:bodyPr wrap="square">
            <a:spAutoFit/>
          </a:bodyPr>
          <a:lstStyle/>
          <a:p>
            <a:pPr algn="ctr"/>
            <a:r>
              <a:rPr lang="en-GB" sz="1500" b="1" dirty="0">
                <a:solidFill>
                  <a:srgbClr val="C91958"/>
                </a:solidFill>
                <a:cs typeface="Arial" charset="0"/>
              </a:rPr>
              <a:t>SW Developer</a:t>
            </a:r>
          </a:p>
          <a:p>
            <a:pPr algn="ctr"/>
            <a:r>
              <a:rPr lang="en-GB" sz="1500" b="1" dirty="0">
                <a:solidFill>
                  <a:srgbClr val="C91958"/>
                </a:solidFill>
                <a:cs typeface="Arial" charset="0"/>
              </a:rPr>
              <a:t>NW Administrator </a:t>
            </a:r>
          </a:p>
        </p:txBody>
      </p:sp>
      <p:grpSp>
        <p:nvGrpSpPr>
          <p:cNvPr id="165" name="Group 164"/>
          <p:cNvGrpSpPr/>
          <p:nvPr/>
        </p:nvGrpSpPr>
        <p:grpSpPr>
          <a:xfrm>
            <a:off x="2110979" y="1917735"/>
            <a:ext cx="5057774" cy="1081619"/>
            <a:chOff x="200024" y="5390735"/>
            <a:chExt cx="11858625" cy="1349754"/>
          </a:xfrm>
        </p:grpSpPr>
        <p:grpSp>
          <p:nvGrpSpPr>
            <p:cNvPr id="166" name="Group 165"/>
            <p:cNvGrpSpPr/>
            <p:nvPr/>
          </p:nvGrpSpPr>
          <p:grpSpPr>
            <a:xfrm>
              <a:off x="200024" y="5400819"/>
              <a:ext cx="11858625" cy="1339670"/>
              <a:chOff x="2452689" y="3039659"/>
              <a:chExt cx="7300912" cy="1339670"/>
            </a:xfrm>
          </p:grpSpPr>
          <p:sp>
            <p:nvSpPr>
              <p:cNvPr id="171" name="Rectangle 170"/>
              <p:cNvSpPr/>
              <p:nvPr/>
            </p:nvSpPr>
            <p:spPr>
              <a:xfrm>
                <a:off x="2452689" y="3614665"/>
                <a:ext cx="7300912" cy="76466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72" name="Rectangle 171"/>
              <p:cNvSpPr/>
              <p:nvPr/>
            </p:nvSpPr>
            <p:spPr>
              <a:xfrm>
                <a:off x="2452689" y="3674873"/>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73" name="Trapezoid 172"/>
              <p:cNvSpPr/>
              <p:nvPr/>
            </p:nvSpPr>
            <p:spPr>
              <a:xfrm>
                <a:off x="2452689" y="3039659"/>
                <a:ext cx="7300912" cy="575006"/>
              </a:xfrm>
              <a:prstGeom prst="trapezoid">
                <a:avLst>
                  <a:gd name="adj" fmla="val 119421"/>
                </a:avLst>
              </a:prstGeom>
              <a:gradFill>
                <a:gsLst>
                  <a:gs pos="0">
                    <a:schemeClr val="bg1">
                      <a:lumMod val="95000"/>
                    </a:schemeClr>
                  </a:gs>
                  <a:gs pos="100000">
                    <a:schemeClr val="bg1">
                      <a:lumMod val="85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nvGrpSpPr>
            <p:cNvPr id="167" name="Group 166"/>
            <p:cNvGrpSpPr/>
            <p:nvPr/>
          </p:nvGrpSpPr>
          <p:grpSpPr>
            <a:xfrm>
              <a:off x="3278561" y="5390735"/>
              <a:ext cx="5701550" cy="1339670"/>
              <a:chOff x="2643189" y="4532492"/>
              <a:chExt cx="7300912" cy="1339670"/>
            </a:xfrm>
          </p:grpSpPr>
          <p:sp>
            <p:nvSpPr>
              <p:cNvPr id="168" name="Rectangle 167"/>
              <p:cNvSpPr/>
              <p:nvPr/>
            </p:nvSpPr>
            <p:spPr>
              <a:xfrm>
                <a:off x="2643189" y="5107498"/>
                <a:ext cx="7300912" cy="76466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69" name="Rectangle 168"/>
              <p:cNvSpPr/>
              <p:nvPr/>
            </p:nvSpPr>
            <p:spPr>
              <a:xfrm>
                <a:off x="2643189" y="5167706"/>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70" name="Trapezoid 169"/>
              <p:cNvSpPr/>
              <p:nvPr/>
            </p:nvSpPr>
            <p:spPr>
              <a:xfrm>
                <a:off x="2643189" y="4532492"/>
                <a:ext cx="7300912" cy="575006"/>
              </a:xfrm>
              <a:prstGeom prst="trapezoid">
                <a:avLst>
                  <a:gd name="adj" fmla="val 102027"/>
                </a:avLst>
              </a:prstGeom>
              <a:gradFill>
                <a:gsLst>
                  <a:gs pos="0">
                    <a:schemeClr val="accent1">
                      <a:lumMod val="20000"/>
                      <a:lumOff val="80000"/>
                    </a:schemeClr>
                  </a:gs>
                  <a:gs pos="100000">
                    <a:schemeClr val="accent1">
                      <a:lumMod val="40000"/>
                      <a:lumOff val="6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sp>
        <p:nvSpPr>
          <p:cNvPr id="174" name="Rectangle 173"/>
          <p:cNvSpPr/>
          <p:nvPr/>
        </p:nvSpPr>
        <p:spPr>
          <a:xfrm>
            <a:off x="3487252" y="2569357"/>
            <a:ext cx="2390530" cy="300082"/>
          </a:xfrm>
          <a:prstGeom prst="rect">
            <a:avLst/>
          </a:prstGeom>
        </p:spPr>
        <p:txBody>
          <a:bodyPr wrap="square">
            <a:spAutoFit/>
          </a:bodyPr>
          <a:lstStyle/>
          <a:p>
            <a:pPr algn="ctr"/>
            <a:r>
              <a:rPr lang="en-GB" sz="1350" b="1" dirty="0">
                <a:solidFill>
                  <a:srgbClr val="C91958"/>
                </a:solidFill>
                <a:cs typeface="Arial" charset="0"/>
              </a:rPr>
              <a:t>HND Computing</a:t>
            </a:r>
            <a:endParaRPr lang="en-US" sz="1350" b="1" dirty="0">
              <a:solidFill>
                <a:srgbClr val="C91958"/>
              </a:solidFill>
              <a:cs typeface="Arial" charset="0"/>
            </a:endParaRPr>
          </a:p>
        </p:txBody>
      </p:sp>
      <p:sp>
        <p:nvSpPr>
          <p:cNvPr id="175" name="Rectangle 174"/>
          <p:cNvSpPr/>
          <p:nvPr/>
        </p:nvSpPr>
        <p:spPr>
          <a:xfrm>
            <a:off x="1830790" y="2565379"/>
            <a:ext cx="1851264" cy="300082"/>
          </a:xfrm>
          <a:prstGeom prst="rect">
            <a:avLst/>
          </a:prstGeom>
        </p:spPr>
        <p:txBody>
          <a:bodyPr wrap="square" lIns="91440" tIns="45720" rIns="91440" bIns="45720" anchor="t">
            <a:spAutoFit/>
          </a:bodyPr>
          <a:lstStyle/>
          <a:p>
            <a:pPr algn="ctr"/>
            <a:r>
              <a:rPr lang="en-GB" sz="1350" b="1" dirty="0">
                <a:solidFill>
                  <a:srgbClr val="C91958"/>
                </a:solidFill>
                <a:cs typeface="Arial"/>
              </a:rPr>
              <a:t>48 UCAS Points</a:t>
            </a:r>
            <a:endParaRPr lang="en-US" sz="1350" b="1" dirty="0">
              <a:solidFill>
                <a:srgbClr val="C91958"/>
              </a:solidFill>
              <a:cs typeface="Arial"/>
            </a:endParaRPr>
          </a:p>
        </p:txBody>
      </p:sp>
      <p:sp>
        <p:nvSpPr>
          <p:cNvPr id="176" name="Rectangle 175"/>
          <p:cNvSpPr/>
          <p:nvPr/>
        </p:nvSpPr>
        <p:spPr>
          <a:xfrm>
            <a:off x="5941464" y="2445249"/>
            <a:ext cx="1190723" cy="553998"/>
          </a:xfrm>
          <a:prstGeom prst="rect">
            <a:avLst/>
          </a:prstGeom>
        </p:spPr>
        <p:txBody>
          <a:bodyPr wrap="square">
            <a:spAutoFit/>
          </a:bodyPr>
          <a:lstStyle/>
          <a:p>
            <a:pPr algn="ctr"/>
            <a:r>
              <a:rPr lang="en-GB" sz="1500" b="1" dirty="0">
                <a:solidFill>
                  <a:srgbClr val="C91958"/>
                </a:solidFill>
                <a:cs typeface="Arial" charset="0"/>
              </a:rPr>
              <a:t>Systems </a:t>
            </a:r>
          </a:p>
          <a:p>
            <a:pPr algn="ctr"/>
            <a:r>
              <a:rPr lang="en-GB" sz="1500" b="1" dirty="0">
                <a:solidFill>
                  <a:srgbClr val="C91958"/>
                </a:solidFill>
                <a:cs typeface="Arial" charset="0"/>
              </a:rPr>
              <a:t>Analyst</a:t>
            </a:r>
          </a:p>
        </p:txBody>
      </p:sp>
      <p:grpSp>
        <p:nvGrpSpPr>
          <p:cNvPr id="177" name="Group 176"/>
          <p:cNvGrpSpPr/>
          <p:nvPr/>
        </p:nvGrpSpPr>
        <p:grpSpPr>
          <a:xfrm>
            <a:off x="2571751" y="1076947"/>
            <a:ext cx="4163333" cy="1081619"/>
            <a:chOff x="200024" y="5390735"/>
            <a:chExt cx="11858625" cy="1349754"/>
          </a:xfrm>
        </p:grpSpPr>
        <p:grpSp>
          <p:nvGrpSpPr>
            <p:cNvPr id="178" name="Group 177"/>
            <p:cNvGrpSpPr/>
            <p:nvPr/>
          </p:nvGrpSpPr>
          <p:grpSpPr>
            <a:xfrm>
              <a:off x="200024" y="5400819"/>
              <a:ext cx="11858625" cy="1339670"/>
              <a:chOff x="2452689" y="3039659"/>
              <a:chExt cx="7300912" cy="1339670"/>
            </a:xfrm>
          </p:grpSpPr>
          <p:sp>
            <p:nvSpPr>
              <p:cNvPr id="183" name="Rectangle 182"/>
              <p:cNvSpPr/>
              <p:nvPr/>
            </p:nvSpPr>
            <p:spPr>
              <a:xfrm>
                <a:off x="2452689" y="3614665"/>
                <a:ext cx="7300912" cy="76466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84" name="Rectangle 183"/>
              <p:cNvSpPr/>
              <p:nvPr/>
            </p:nvSpPr>
            <p:spPr>
              <a:xfrm>
                <a:off x="2452689" y="3674873"/>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85" name="Trapezoid 184"/>
              <p:cNvSpPr/>
              <p:nvPr/>
            </p:nvSpPr>
            <p:spPr>
              <a:xfrm>
                <a:off x="2452689" y="3039659"/>
                <a:ext cx="7300912" cy="575006"/>
              </a:xfrm>
              <a:prstGeom prst="trapezoid">
                <a:avLst>
                  <a:gd name="adj" fmla="val 119421"/>
                </a:avLst>
              </a:prstGeom>
              <a:gradFill>
                <a:gsLst>
                  <a:gs pos="0">
                    <a:schemeClr val="bg1">
                      <a:lumMod val="95000"/>
                    </a:schemeClr>
                  </a:gs>
                  <a:gs pos="100000">
                    <a:schemeClr val="bg1">
                      <a:lumMod val="85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nvGrpSpPr>
            <p:cNvPr id="179" name="Group 178"/>
            <p:cNvGrpSpPr/>
            <p:nvPr/>
          </p:nvGrpSpPr>
          <p:grpSpPr>
            <a:xfrm>
              <a:off x="3278561" y="5390735"/>
              <a:ext cx="5701550" cy="1339670"/>
              <a:chOff x="2643189" y="4532492"/>
              <a:chExt cx="7300912" cy="1339670"/>
            </a:xfrm>
          </p:grpSpPr>
          <p:sp>
            <p:nvSpPr>
              <p:cNvPr id="180" name="Rectangle 179"/>
              <p:cNvSpPr/>
              <p:nvPr/>
            </p:nvSpPr>
            <p:spPr>
              <a:xfrm>
                <a:off x="2643189" y="5107498"/>
                <a:ext cx="7300912" cy="76466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81" name="Rectangle 180"/>
              <p:cNvSpPr/>
              <p:nvPr/>
            </p:nvSpPr>
            <p:spPr>
              <a:xfrm>
                <a:off x="2643189" y="5167706"/>
                <a:ext cx="7300912" cy="69241"/>
              </a:xfrm>
              <a:prstGeom prst="rect">
                <a:avLst/>
              </a:prstGeom>
              <a:solidFill>
                <a:schemeClr val="bg2">
                  <a:lumMod val="90000"/>
                  <a:alpha val="39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sp>
            <p:nvSpPr>
              <p:cNvPr id="182" name="Trapezoid 181"/>
              <p:cNvSpPr/>
              <p:nvPr/>
            </p:nvSpPr>
            <p:spPr>
              <a:xfrm>
                <a:off x="2643189" y="4532492"/>
                <a:ext cx="7300912" cy="575006"/>
              </a:xfrm>
              <a:prstGeom prst="trapezoid">
                <a:avLst>
                  <a:gd name="adj" fmla="val 102027"/>
                </a:avLst>
              </a:prstGeom>
              <a:gradFill>
                <a:gsLst>
                  <a:gs pos="0">
                    <a:schemeClr val="accent1">
                      <a:lumMod val="20000"/>
                      <a:lumOff val="80000"/>
                    </a:schemeClr>
                  </a:gs>
                  <a:gs pos="100000">
                    <a:schemeClr val="accent1">
                      <a:lumMod val="40000"/>
                      <a:lumOff val="6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GB" sz="1350"/>
              </a:p>
            </p:txBody>
          </p:sp>
        </p:grpSp>
      </p:grpSp>
      <p:sp>
        <p:nvSpPr>
          <p:cNvPr id="186" name="Rectangle 185"/>
          <p:cNvSpPr/>
          <p:nvPr/>
        </p:nvSpPr>
        <p:spPr>
          <a:xfrm>
            <a:off x="3450686" y="1728568"/>
            <a:ext cx="2390530" cy="300082"/>
          </a:xfrm>
          <a:prstGeom prst="rect">
            <a:avLst/>
          </a:prstGeom>
        </p:spPr>
        <p:txBody>
          <a:bodyPr wrap="square">
            <a:spAutoFit/>
          </a:bodyPr>
          <a:lstStyle/>
          <a:p>
            <a:pPr algn="ctr"/>
            <a:r>
              <a:rPr lang="en-GB" sz="1350" b="1" dirty="0">
                <a:solidFill>
                  <a:srgbClr val="C91958"/>
                </a:solidFill>
                <a:cs typeface="Arial" charset="0"/>
              </a:rPr>
              <a:t>BSc Applied Computing</a:t>
            </a:r>
            <a:endParaRPr lang="en-US" sz="1350" b="1" dirty="0">
              <a:solidFill>
                <a:srgbClr val="C91958"/>
              </a:solidFill>
              <a:cs typeface="Arial" charset="0"/>
            </a:endParaRPr>
          </a:p>
        </p:txBody>
      </p:sp>
      <p:sp>
        <p:nvSpPr>
          <p:cNvPr id="187" name="Rectangle 186"/>
          <p:cNvSpPr/>
          <p:nvPr/>
        </p:nvSpPr>
        <p:spPr>
          <a:xfrm>
            <a:off x="2571341" y="1724590"/>
            <a:ext cx="1074147" cy="507831"/>
          </a:xfrm>
          <a:prstGeom prst="rect">
            <a:avLst/>
          </a:prstGeom>
        </p:spPr>
        <p:txBody>
          <a:bodyPr wrap="square">
            <a:spAutoFit/>
          </a:bodyPr>
          <a:lstStyle/>
          <a:p>
            <a:pPr algn="ctr"/>
            <a:r>
              <a:rPr lang="en-GB" sz="1350" b="1" dirty="0">
                <a:solidFill>
                  <a:srgbClr val="C91958"/>
                </a:solidFill>
                <a:cs typeface="Arial" charset="0"/>
              </a:rPr>
              <a:t>3 A Levels/ HND</a:t>
            </a:r>
            <a:endParaRPr lang="en-US" sz="1350" b="1" dirty="0">
              <a:solidFill>
                <a:srgbClr val="C91958"/>
              </a:solidFill>
              <a:cs typeface="Arial" charset="0"/>
            </a:endParaRPr>
          </a:p>
        </p:txBody>
      </p:sp>
      <p:sp>
        <p:nvSpPr>
          <p:cNvPr id="188" name="Rectangle 187"/>
          <p:cNvSpPr/>
          <p:nvPr/>
        </p:nvSpPr>
        <p:spPr>
          <a:xfrm>
            <a:off x="5661347" y="1604461"/>
            <a:ext cx="1080815" cy="553998"/>
          </a:xfrm>
          <a:prstGeom prst="rect">
            <a:avLst/>
          </a:prstGeom>
        </p:spPr>
        <p:txBody>
          <a:bodyPr wrap="square">
            <a:spAutoFit/>
          </a:bodyPr>
          <a:lstStyle/>
          <a:p>
            <a:pPr algn="ctr"/>
            <a:r>
              <a:rPr lang="en-GB" sz="1500" b="1" dirty="0">
                <a:solidFill>
                  <a:srgbClr val="C91958"/>
                </a:solidFill>
                <a:cs typeface="Arial" charset="0"/>
              </a:rPr>
              <a:t>Senior </a:t>
            </a:r>
          </a:p>
          <a:p>
            <a:pPr algn="ctr"/>
            <a:r>
              <a:rPr lang="en-GB" sz="1500" b="1" dirty="0">
                <a:solidFill>
                  <a:srgbClr val="C91958"/>
                </a:solidFill>
                <a:cs typeface="Arial" charset="0"/>
              </a:rPr>
              <a:t>Analyst</a:t>
            </a:r>
          </a:p>
        </p:txBody>
      </p:sp>
      <p:sp>
        <p:nvSpPr>
          <p:cNvPr id="62" name="Title 1">
            <a:extLst>
              <a:ext uri="{FF2B5EF4-FFF2-40B4-BE49-F238E27FC236}">
                <a16:creationId xmlns:a16="http://schemas.microsoft.com/office/drawing/2014/main" id="{A803DE53-0021-4C42-BDCC-5A56ACA82FF1}"/>
              </a:ext>
            </a:extLst>
          </p:cNvPr>
          <p:cNvSpPr>
            <a:spLocks noGrp="1"/>
          </p:cNvSpPr>
          <p:nvPr>
            <p:ph type="title"/>
          </p:nvPr>
        </p:nvSpPr>
        <p:spPr>
          <a:xfrm>
            <a:off x="262890" y="156120"/>
            <a:ext cx="7886700" cy="961005"/>
          </a:xfrm>
        </p:spPr>
        <p:txBody>
          <a:bodyPr/>
          <a:lstStyle/>
          <a:p>
            <a:r>
              <a:rPr lang="en-GB" dirty="0">
                <a:solidFill>
                  <a:schemeClr val="bg1"/>
                </a:solidFill>
                <a:latin typeface="Arial Narrow" panose="020B0606020202030204" pitchFamily="34" charset="0"/>
              </a:rPr>
              <a:t>What do we do? </a:t>
            </a:r>
          </a:p>
        </p:txBody>
      </p:sp>
    </p:spTree>
    <p:extLst>
      <p:ext uri="{BB962C8B-B14F-4D97-AF65-F5344CB8AC3E}">
        <p14:creationId xmlns:p14="http://schemas.microsoft.com/office/powerpoint/2010/main" val="322458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5"/>
                                        </p:tgtEl>
                                        <p:attrNameLst>
                                          <p:attrName>style.visibility</p:attrName>
                                        </p:attrNameLst>
                                      </p:cBhvr>
                                      <p:to>
                                        <p:strVal val="visible"/>
                                      </p:to>
                                    </p:set>
                                    <p:animEffect transition="in" filter="wipe(down)">
                                      <p:cBhvr>
                                        <p:cTn id="7" dur="580">
                                          <p:stCondLst>
                                            <p:cond delay="0"/>
                                          </p:stCondLst>
                                        </p:cTn>
                                        <p:tgtEl>
                                          <p:spTgt spid="125"/>
                                        </p:tgtEl>
                                      </p:cBhvr>
                                    </p:animEffect>
                                    <p:anim calcmode="lin" valueType="num">
                                      <p:cBhvr>
                                        <p:cTn id="8" dur="1822" tmFilter="0,0; 0.14,0.36; 0.43,0.73; 0.71,0.91; 1.0,1.0">
                                          <p:stCondLst>
                                            <p:cond delay="0"/>
                                          </p:stCondLst>
                                        </p:cTn>
                                        <p:tgtEl>
                                          <p:spTgt spid="12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5"/>
                                        </p:tgtEl>
                                        <p:attrNameLst>
                                          <p:attrName>ppt_y</p:attrName>
                                        </p:attrNameLst>
                                      </p:cBhvr>
                                      <p:tavLst>
                                        <p:tav tm="0" fmla="#ppt_y-sin(pi*$)/81">
                                          <p:val>
                                            <p:fltVal val="0"/>
                                          </p:val>
                                        </p:tav>
                                        <p:tav tm="100000">
                                          <p:val>
                                            <p:fltVal val="1"/>
                                          </p:val>
                                        </p:tav>
                                      </p:tavLst>
                                    </p:anim>
                                    <p:animScale>
                                      <p:cBhvr>
                                        <p:cTn id="13" dur="26">
                                          <p:stCondLst>
                                            <p:cond delay="650"/>
                                          </p:stCondLst>
                                        </p:cTn>
                                        <p:tgtEl>
                                          <p:spTgt spid="125"/>
                                        </p:tgtEl>
                                      </p:cBhvr>
                                      <p:to x="100000" y="60000"/>
                                    </p:animScale>
                                    <p:animScale>
                                      <p:cBhvr>
                                        <p:cTn id="14" dur="166" decel="50000">
                                          <p:stCondLst>
                                            <p:cond delay="676"/>
                                          </p:stCondLst>
                                        </p:cTn>
                                        <p:tgtEl>
                                          <p:spTgt spid="125"/>
                                        </p:tgtEl>
                                      </p:cBhvr>
                                      <p:to x="100000" y="100000"/>
                                    </p:animScale>
                                    <p:animScale>
                                      <p:cBhvr>
                                        <p:cTn id="15" dur="26">
                                          <p:stCondLst>
                                            <p:cond delay="1312"/>
                                          </p:stCondLst>
                                        </p:cTn>
                                        <p:tgtEl>
                                          <p:spTgt spid="125"/>
                                        </p:tgtEl>
                                      </p:cBhvr>
                                      <p:to x="100000" y="80000"/>
                                    </p:animScale>
                                    <p:animScale>
                                      <p:cBhvr>
                                        <p:cTn id="16" dur="166" decel="50000">
                                          <p:stCondLst>
                                            <p:cond delay="1338"/>
                                          </p:stCondLst>
                                        </p:cTn>
                                        <p:tgtEl>
                                          <p:spTgt spid="125"/>
                                        </p:tgtEl>
                                      </p:cBhvr>
                                      <p:to x="100000" y="100000"/>
                                    </p:animScale>
                                    <p:animScale>
                                      <p:cBhvr>
                                        <p:cTn id="17" dur="26">
                                          <p:stCondLst>
                                            <p:cond delay="1642"/>
                                          </p:stCondLst>
                                        </p:cTn>
                                        <p:tgtEl>
                                          <p:spTgt spid="125"/>
                                        </p:tgtEl>
                                      </p:cBhvr>
                                      <p:to x="100000" y="90000"/>
                                    </p:animScale>
                                    <p:animScale>
                                      <p:cBhvr>
                                        <p:cTn id="18" dur="166" decel="50000">
                                          <p:stCondLst>
                                            <p:cond delay="1668"/>
                                          </p:stCondLst>
                                        </p:cTn>
                                        <p:tgtEl>
                                          <p:spTgt spid="125"/>
                                        </p:tgtEl>
                                      </p:cBhvr>
                                      <p:to x="100000" y="100000"/>
                                    </p:animScale>
                                    <p:animScale>
                                      <p:cBhvr>
                                        <p:cTn id="19" dur="26">
                                          <p:stCondLst>
                                            <p:cond delay="1808"/>
                                          </p:stCondLst>
                                        </p:cTn>
                                        <p:tgtEl>
                                          <p:spTgt spid="125"/>
                                        </p:tgtEl>
                                      </p:cBhvr>
                                      <p:to x="100000" y="95000"/>
                                    </p:animScale>
                                    <p:animScale>
                                      <p:cBhvr>
                                        <p:cTn id="20" dur="166" decel="50000">
                                          <p:stCondLst>
                                            <p:cond delay="1834"/>
                                          </p:stCondLst>
                                        </p:cTn>
                                        <p:tgtEl>
                                          <p:spTgt spid="125"/>
                                        </p:tgtEl>
                                      </p:cBhvr>
                                      <p:to x="100000" y="100000"/>
                                    </p:animScale>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93"/>
                                        </p:tgtEl>
                                        <p:attrNameLst>
                                          <p:attrName>style.visibility</p:attrName>
                                        </p:attrNameLst>
                                      </p:cBhvr>
                                      <p:to>
                                        <p:strVal val="visible"/>
                                      </p:to>
                                    </p:set>
                                    <p:anim calcmode="lin" valueType="num">
                                      <p:cBhvr additive="base">
                                        <p:cTn id="24" dur="500" fill="hold"/>
                                        <p:tgtEl>
                                          <p:spTgt spid="93"/>
                                        </p:tgtEl>
                                        <p:attrNameLst>
                                          <p:attrName>ppt_x</p:attrName>
                                        </p:attrNameLst>
                                      </p:cBhvr>
                                      <p:tavLst>
                                        <p:tav tm="0">
                                          <p:val>
                                            <p:strVal val="#ppt_x"/>
                                          </p:val>
                                        </p:tav>
                                        <p:tav tm="100000">
                                          <p:val>
                                            <p:strVal val="#ppt_x"/>
                                          </p:val>
                                        </p:tav>
                                      </p:tavLst>
                                    </p:anim>
                                    <p:anim calcmode="lin" valueType="num">
                                      <p:cBhvr additive="base">
                                        <p:cTn id="25" dur="500" fill="hold"/>
                                        <p:tgtEl>
                                          <p:spTgt spid="9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23"/>
                                        </p:tgtEl>
                                        <p:attrNameLst>
                                          <p:attrName>style.visibility</p:attrName>
                                        </p:attrNameLst>
                                      </p:cBhvr>
                                      <p:to>
                                        <p:strVal val="visible"/>
                                      </p:to>
                                    </p:set>
                                    <p:anim calcmode="lin" valueType="num">
                                      <p:cBhvr additive="base">
                                        <p:cTn id="30" dur="500" fill="hold"/>
                                        <p:tgtEl>
                                          <p:spTgt spid="123"/>
                                        </p:tgtEl>
                                        <p:attrNameLst>
                                          <p:attrName>ppt_x</p:attrName>
                                        </p:attrNameLst>
                                      </p:cBhvr>
                                      <p:tavLst>
                                        <p:tav tm="0">
                                          <p:val>
                                            <p:strVal val="#ppt_x"/>
                                          </p:val>
                                        </p:tav>
                                        <p:tav tm="100000">
                                          <p:val>
                                            <p:strVal val="#ppt_x"/>
                                          </p:val>
                                        </p:tav>
                                      </p:tavLst>
                                    </p:anim>
                                    <p:anim calcmode="lin" valueType="num">
                                      <p:cBhvr additive="base">
                                        <p:cTn id="31" dur="500" fill="hold"/>
                                        <p:tgtEl>
                                          <p:spTgt spid="12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4"/>
                                        </p:tgtEl>
                                        <p:attrNameLst>
                                          <p:attrName>style.visibility</p:attrName>
                                        </p:attrNameLst>
                                      </p:cBhvr>
                                      <p:to>
                                        <p:strVal val="visible"/>
                                      </p:to>
                                    </p:set>
                                    <p:anim calcmode="lin" valueType="num">
                                      <p:cBhvr additive="base">
                                        <p:cTn id="36" dur="500" fill="hold"/>
                                        <p:tgtEl>
                                          <p:spTgt spid="124"/>
                                        </p:tgtEl>
                                        <p:attrNameLst>
                                          <p:attrName>ppt_x</p:attrName>
                                        </p:attrNameLst>
                                      </p:cBhvr>
                                      <p:tavLst>
                                        <p:tav tm="0">
                                          <p:val>
                                            <p:strVal val="#ppt_x"/>
                                          </p:val>
                                        </p:tav>
                                        <p:tav tm="100000">
                                          <p:val>
                                            <p:strVal val="#ppt_x"/>
                                          </p:val>
                                        </p:tav>
                                      </p:tavLst>
                                    </p:anim>
                                    <p:anim calcmode="lin" valueType="num">
                                      <p:cBhvr additive="base">
                                        <p:cTn id="37" dur="500" fill="hold"/>
                                        <p:tgtEl>
                                          <p:spTgt spid="124"/>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nodeType="clickEffect">
                                  <p:stCondLst>
                                    <p:cond delay="0"/>
                                  </p:stCondLst>
                                  <p:childTnLst>
                                    <p:set>
                                      <p:cBhvr>
                                        <p:cTn id="41" dur="1" fill="hold">
                                          <p:stCondLst>
                                            <p:cond delay="0"/>
                                          </p:stCondLst>
                                        </p:cTn>
                                        <p:tgtEl>
                                          <p:spTgt spid="149"/>
                                        </p:tgtEl>
                                        <p:attrNameLst>
                                          <p:attrName>style.visibility</p:attrName>
                                        </p:attrNameLst>
                                      </p:cBhvr>
                                      <p:to>
                                        <p:strVal val="visible"/>
                                      </p:to>
                                    </p:set>
                                    <p:animEffect transition="in" filter="wipe(down)">
                                      <p:cBhvr>
                                        <p:cTn id="42" dur="580">
                                          <p:stCondLst>
                                            <p:cond delay="0"/>
                                          </p:stCondLst>
                                        </p:cTn>
                                        <p:tgtEl>
                                          <p:spTgt spid="149"/>
                                        </p:tgtEl>
                                      </p:cBhvr>
                                    </p:animEffect>
                                    <p:anim calcmode="lin" valueType="num">
                                      <p:cBhvr>
                                        <p:cTn id="43" dur="1822" tmFilter="0,0; 0.14,0.36; 0.43,0.73; 0.71,0.91; 1.0,1.0">
                                          <p:stCondLst>
                                            <p:cond delay="0"/>
                                          </p:stCondLst>
                                        </p:cTn>
                                        <p:tgtEl>
                                          <p:spTgt spid="149"/>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149"/>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149"/>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149"/>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149"/>
                                        </p:tgtEl>
                                        <p:attrNameLst>
                                          <p:attrName>ppt_y</p:attrName>
                                        </p:attrNameLst>
                                      </p:cBhvr>
                                      <p:tavLst>
                                        <p:tav tm="0" fmla="#ppt_y-sin(pi*$)/81">
                                          <p:val>
                                            <p:fltVal val="0"/>
                                          </p:val>
                                        </p:tav>
                                        <p:tav tm="100000">
                                          <p:val>
                                            <p:fltVal val="1"/>
                                          </p:val>
                                        </p:tav>
                                      </p:tavLst>
                                    </p:anim>
                                    <p:animScale>
                                      <p:cBhvr>
                                        <p:cTn id="48" dur="26">
                                          <p:stCondLst>
                                            <p:cond delay="650"/>
                                          </p:stCondLst>
                                        </p:cTn>
                                        <p:tgtEl>
                                          <p:spTgt spid="149"/>
                                        </p:tgtEl>
                                      </p:cBhvr>
                                      <p:to x="100000" y="60000"/>
                                    </p:animScale>
                                    <p:animScale>
                                      <p:cBhvr>
                                        <p:cTn id="49" dur="166" decel="50000">
                                          <p:stCondLst>
                                            <p:cond delay="676"/>
                                          </p:stCondLst>
                                        </p:cTn>
                                        <p:tgtEl>
                                          <p:spTgt spid="149"/>
                                        </p:tgtEl>
                                      </p:cBhvr>
                                      <p:to x="100000" y="100000"/>
                                    </p:animScale>
                                    <p:animScale>
                                      <p:cBhvr>
                                        <p:cTn id="50" dur="26">
                                          <p:stCondLst>
                                            <p:cond delay="1312"/>
                                          </p:stCondLst>
                                        </p:cTn>
                                        <p:tgtEl>
                                          <p:spTgt spid="149"/>
                                        </p:tgtEl>
                                      </p:cBhvr>
                                      <p:to x="100000" y="80000"/>
                                    </p:animScale>
                                    <p:animScale>
                                      <p:cBhvr>
                                        <p:cTn id="51" dur="166" decel="50000">
                                          <p:stCondLst>
                                            <p:cond delay="1338"/>
                                          </p:stCondLst>
                                        </p:cTn>
                                        <p:tgtEl>
                                          <p:spTgt spid="149"/>
                                        </p:tgtEl>
                                      </p:cBhvr>
                                      <p:to x="100000" y="100000"/>
                                    </p:animScale>
                                    <p:animScale>
                                      <p:cBhvr>
                                        <p:cTn id="52" dur="26">
                                          <p:stCondLst>
                                            <p:cond delay="1642"/>
                                          </p:stCondLst>
                                        </p:cTn>
                                        <p:tgtEl>
                                          <p:spTgt spid="149"/>
                                        </p:tgtEl>
                                      </p:cBhvr>
                                      <p:to x="100000" y="90000"/>
                                    </p:animScale>
                                    <p:animScale>
                                      <p:cBhvr>
                                        <p:cTn id="53" dur="166" decel="50000">
                                          <p:stCondLst>
                                            <p:cond delay="1668"/>
                                          </p:stCondLst>
                                        </p:cTn>
                                        <p:tgtEl>
                                          <p:spTgt spid="149"/>
                                        </p:tgtEl>
                                      </p:cBhvr>
                                      <p:to x="100000" y="100000"/>
                                    </p:animScale>
                                    <p:animScale>
                                      <p:cBhvr>
                                        <p:cTn id="54" dur="26">
                                          <p:stCondLst>
                                            <p:cond delay="1808"/>
                                          </p:stCondLst>
                                        </p:cTn>
                                        <p:tgtEl>
                                          <p:spTgt spid="149"/>
                                        </p:tgtEl>
                                      </p:cBhvr>
                                      <p:to x="100000" y="95000"/>
                                    </p:animScale>
                                    <p:animScale>
                                      <p:cBhvr>
                                        <p:cTn id="55" dur="166" decel="50000">
                                          <p:stCondLst>
                                            <p:cond delay="1834"/>
                                          </p:stCondLst>
                                        </p:cTn>
                                        <p:tgtEl>
                                          <p:spTgt spid="149"/>
                                        </p:tgtEl>
                                      </p:cBhvr>
                                      <p:to x="100000" y="100000"/>
                                    </p:animScale>
                                  </p:childTnLst>
                                </p:cTn>
                              </p:par>
                            </p:childTnLst>
                          </p:cTn>
                        </p:par>
                        <p:par>
                          <p:cTn id="56" fill="hold">
                            <p:stCondLst>
                              <p:cond delay="2000"/>
                            </p:stCondLst>
                            <p:childTnLst>
                              <p:par>
                                <p:cTn id="57" presetID="2" presetClass="entr" presetSubtype="4" fill="hold" grpId="0" nodeType="afterEffect">
                                  <p:stCondLst>
                                    <p:cond delay="0"/>
                                  </p:stCondLst>
                                  <p:childTnLst>
                                    <p:set>
                                      <p:cBhvr>
                                        <p:cTn id="58" dur="1" fill="hold">
                                          <p:stCondLst>
                                            <p:cond delay="0"/>
                                          </p:stCondLst>
                                        </p:cTn>
                                        <p:tgtEl>
                                          <p:spTgt spid="146"/>
                                        </p:tgtEl>
                                        <p:attrNameLst>
                                          <p:attrName>style.visibility</p:attrName>
                                        </p:attrNameLst>
                                      </p:cBhvr>
                                      <p:to>
                                        <p:strVal val="visible"/>
                                      </p:to>
                                    </p:set>
                                    <p:anim calcmode="lin" valueType="num">
                                      <p:cBhvr additive="base">
                                        <p:cTn id="59" dur="500" fill="hold"/>
                                        <p:tgtEl>
                                          <p:spTgt spid="146"/>
                                        </p:tgtEl>
                                        <p:attrNameLst>
                                          <p:attrName>ppt_x</p:attrName>
                                        </p:attrNameLst>
                                      </p:cBhvr>
                                      <p:tavLst>
                                        <p:tav tm="0">
                                          <p:val>
                                            <p:strVal val="#ppt_x"/>
                                          </p:val>
                                        </p:tav>
                                        <p:tav tm="100000">
                                          <p:val>
                                            <p:strVal val="#ppt_x"/>
                                          </p:val>
                                        </p:tav>
                                      </p:tavLst>
                                    </p:anim>
                                    <p:anim calcmode="lin" valueType="num">
                                      <p:cBhvr additive="base">
                                        <p:cTn id="60"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47"/>
                                        </p:tgtEl>
                                        <p:attrNameLst>
                                          <p:attrName>style.visibility</p:attrName>
                                        </p:attrNameLst>
                                      </p:cBhvr>
                                      <p:to>
                                        <p:strVal val="visible"/>
                                      </p:to>
                                    </p:set>
                                    <p:anim calcmode="lin" valueType="num">
                                      <p:cBhvr additive="base">
                                        <p:cTn id="65" dur="500" fill="hold"/>
                                        <p:tgtEl>
                                          <p:spTgt spid="147"/>
                                        </p:tgtEl>
                                        <p:attrNameLst>
                                          <p:attrName>ppt_x</p:attrName>
                                        </p:attrNameLst>
                                      </p:cBhvr>
                                      <p:tavLst>
                                        <p:tav tm="0">
                                          <p:val>
                                            <p:strVal val="#ppt_x"/>
                                          </p:val>
                                        </p:tav>
                                        <p:tav tm="100000">
                                          <p:val>
                                            <p:strVal val="#ppt_x"/>
                                          </p:val>
                                        </p:tav>
                                      </p:tavLst>
                                    </p:anim>
                                    <p:anim calcmode="lin" valueType="num">
                                      <p:cBhvr additive="base">
                                        <p:cTn id="66" dur="500" fill="hold"/>
                                        <p:tgtEl>
                                          <p:spTgt spid="147"/>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48"/>
                                        </p:tgtEl>
                                        <p:attrNameLst>
                                          <p:attrName>style.visibility</p:attrName>
                                        </p:attrNameLst>
                                      </p:cBhvr>
                                      <p:to>
                                        <p:strVal val="visible"/>
                                      </p:to>
                                    </p:set>
                                    <p:anim calcmode="lin" valueType="num">
                                      <p:cBhvr additive="base">
                                        <p:cTn id="71" dur="500" fill="hold"/>
                                        <p:tgtEl>
                                          <p:spTgt spid="148"/>
                                        </p:tgtEl>
                                        <p:attrNameLst>
                                          <p:attrName>ppt_x</p:attrName>
                                        </p:attrNameLst>
                                      </p:cBhvr>
                                      <p:tavLst>
                                        <p:tav tm="0">
                                          <p:val>
                                            <p:strVal val="#ppt_x"/>
                                          </p:val>
                                        </p:tav>
                                        <p:tav tm="100000">
                                          <p:val>
                                            <p:strVal val="#ppt_x"/>
                                          </p:val>
                                        </p:tav>
                                      </p:tavLst>
                                    </p:anim>
                                    <p:anim calcmode="lin" valueType="num">
                                      <p:cBhvr additive="base">
                                        <p:cTn id="72" dur="500" fill="hold"/>
                                        <p:tgtEl>
                                          <p:spTgt spid="148"/>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nodeType="clickEffect">
                                  <p:stCondLst>
                                    <p:cond delay="0"/>
                                  </p:stCondLst>
                                  <p:childTnLst>
                                    <p:set>
                                      <p:cBhvr>
                                        <p:cTn id="76" dur="1" fill="hold">
                                          <p:stCondLst>
                                            <p:cond delay="0"/>
                                          </p:stCondLst>
                                        </p:cTn>
                                        <p:tgtEl>
                                          <p:spTgt spid="137"/>
                                        </p:tgtEl>
                                        <p:attrNameLst>
                                          <p:attrName>style.visibility</p:attrName>
                                        </p:attrNameLst>
                                      </p:cBhvr>
                                      <p:to>
                                        <p:strVal val="visible"/>
                                      </p:to>
                                    </p:set>
                                    <p:animEffect transition="in" filter="wipe(down)">
                                      <p:cBhvr>
                                        <p:cTn id="77" dur="580">
                                          <p:stCondLst>
                                            <p:cond delay="0"/>
                                          </p:stCondLst>
                                        </p:cTn>
                                        <p:tgtEl>
                                          <p:spTgt spid="137"/>
                                        </p:tgtEl>
                                      </p:cBhvr>
                                    </p:animEffect>
                                    <p:anim calcmode="lin" valueType="num">
                                      <p:cBhvr>
                                        <p:cTn id="78" dur="1822" tmFilter="0,0; 0.14,0.36; 0.43,0.73; 0.71,0.91; 1.0,1.0">
                                          <p:stCondLst>
                                            <p:cond delay="0"/>
                                          </p:stCondLst>
                                        </p:cTn>
                                        <p:tgtEl>
                                          <p:spTgt spid="137"/>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137"/>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137"/>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137"/>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137"/>
                                        </p:tgtEl>
                                        <p:attrNameLst>
                                          <p:attrName>ppt_y</p:attrName>
                                        </p:attrNameLst>
                                      </p:cBhvr>
                                      <p:tavLst>
                                        <p:tav tm="0" fmla="#ppt_y-sin(pi*$)/81">
                                          <p:val>
                                            <p:fltVal val="0"/>
                                          </p:val>
                                        </p:tav>
                                        <p:tav tm="100000">
                                          <p:val>
                                            <p:fltVal val="1"/>
                                          </p:val>
                                        </p:tav>
                                      </p:tavLst>
                                    </p:anim>
                                    <p:animScale>
                                      <p:cBhvr>
                                        <p:cTn id="83" dur="26">
                                          <p:stCondLst>
                                            <p:cond delay="650"/>
                                          </p:stCondLst>
                                        </p:cTn>
                                        <p:tgtEl>
                                          <p:spTgt spid="137"/>
                                        </p:tgtEl>
                                      </p:cBhvr>
                                      <p:to x="100000" y="60000"/>
                                    </p:animScale>
                                    <p:animScale>
                                      <p:cBhvr>
                                        <p:cTn id="84" dur="166" decel="50000">
                                          <p:stCondLst>
                                            <p:cond delay="676"/>
                                          </p:stCondLst>
                                        </p:cTn>
                                        <p:tgtEl>
                                          <p:spTgt spid="137"/>
                                        </p:tgtEl>
                                      </p:cBhvr>
                                      <p:to x="100000" y="100000"/>
                                    </p:animScale>
                                    <p:animScale>
                                      <p:cBhvr>
                                        <p:cTn id="85" dur="26">
                                          <p:stCondLst>
                                            <p:cond delay="1312"/>
                                          </p:stCondLst>
                                        </p:cTn>
                                        <p:tgtEl>
                                          <p:spTgt spid="137"/>
                                        </p:tgtEl>
                                      </p:cBhvr>
                                      <p:to x="100000" y="80000"/>
                                    </p:animScale>
                                    <p:animScale>
                                      <p:cBhvr>
                                        <p:cTn id="86" dur="166" decel="50000">
                                          <p:stCondLst>
                                            <p:cond delay="1338"/>
                                          </p:stCondLst>
                                        </p:cTn>
                                        <p:tgtEl>
                                          <p:spTgt spid="137"/>
                                        </p:tgtEl>
                                      </p:cBhvr>
                                      <p:to x="100000" y="100000"/>
                                    </p:animScale>
                                    <p:animScale>
                                      <p:cBhvr>
                                        <p:cTn id="87" dur="26">
                                          <p:stCondLst>
                                            <p:cond delay="1642"/>
                                          </p:stCondLst>
                                        </p:cTn>
                                        <p:tgtEl>
                                          <p:spTgt spid="137"/>
                                        </p:tgtEl>
                                      </p:cBhvr>
                                      <p:to x="100000" y="90000"/>
                                    </p:animScale>
                                    <p:animScale>
                                      <p:cBhvr>
                                        <p:cTn id="88" dur="166" decel="50000">
                                          <p:stCondLst>
                                            <p:cond delay="1668"/>
                                          </p:stCondLst>
                                        </p:cTn>
                                        <p:tgtEl>
                                          <p:spTgt spid="137"/>
                                        </p:tgtEl>
                                      </p:cBhvr>
                                      <p:to x="100000" y="100000"/>
                                    </p:animScale>
                                    <p:animScale>
                                      <p:cBhvr>
                                        <p:cTn id="89" dur="26">
                                          <p:stCondLst>
                                            <p:cond delay="1808"/>
                                          </p:stCondLst>
                                        </p:cTn>
                                        <p:tgtEl>
                                          <p:spTgt spid="137"/>
                                        </p:tgtEl>
                                      </p:cBhvr>
                                      <p:to x="100000" y="95000"/>
                                    </p:animScale>
                                    <p:animScale>
                                      <p:cBhvr>
                                        <p:cTn id="90" dur="166" decel="50000">
                                          <p:stCondLst>
                                            <p:cond delay="1834"/>
                                          </p:stCondLst>
                                        </p:cTn>
                                        <p:tgtEl>
                                          <p:spTgt spid="137"/>
                                        </p:tgtEl>
                                      </p:cBhvr>
                                      <p:to x="100000" y="100000"/>
                                    </p:animScale>
                                  </p:childTnLst>
                                </p:cTn>
                              </p:par>
                            </p:childTnLst>
                          </p:cTn>
                        </p:par>
                        <p:par>
                          <p:cTn id="91" fill="hold">
                            <p:stCondLst>
                              <p:cond delay="2000"/>
                            </p:stCondLst>
                            <p:childTnLst>
                              <p:par>
                                <p:cTn id="92" presetID="2" presetClass="entr" presetSubtype="4" fill="hold" grpId="0" nodeType="afterEffect">
                                  <p:stCondLst>
                                    <p:cond delay="0"/>
                                  </p:stCondLst>
                                  <p:childTnLst>
                                    <p:set>
                                      <p:cBhvr>
                                        <p:cTn id="93" dur="1" fill="hold">
                                          <p:stCondLst>
                                            <p:cond delay="0"/>
                                          </p:stCondLst>
                                        </p:cTn>
                                        <p:tgtEl>
                                          <p:spTgt spid="126"/>
                                        </p:tgtEl>
                                        <p:attrNameLst>
                                          <p:attrName>style.visibility</p:attrName>
                                        </p:attrNameLst>
                                      </p:cBhvr>
                                      <p:to>
                                        <p:strVal val="visible"/>
                                      </p:to>
                                    </p:set>
                                    <p:anim calcmode="lin" valueType="num">
                                      <p:cBhvr additive="base">
                                        <p:cTn id="94" dur="500" fill="hold"/>
                                        <p:tgtEl>
                                          <p:spTgt spid="126"/>
                                        </p:tgtEl>
                                        <p:attrNameLst>
                                          <p:attrName>ppt_x</p:attrName>
                                        </p:attrNameLst>
                                      </p:cBhvr>
                                      <p:tavLst>
                                        <p:tav tm="0">
                                          <p:val>
                                            <p:strVal val="#ppt_x"/>
                                          </p:val>
                                        </p:tav>
                                        <p:tav tm="100000">
                                          <p:val>
                                            <p:strVal val="#ppt_x"/>
                                          </p:val>
                                        </p:tav>
                                      </p:tavLst>
                                    </p:anim>
                                    <p:anim calcmode="lin" valueType="num">
                                      <p:cBhvr additive="base">
                                        <p:cTn id="95" dur="500" fill="hold"/>
                                        <p:tgtEl>
                                          <p:spTgt spid="126"/>
                                        </p:tgtEl>
                                        <p:attrNameLst>
                                          <p:attrName>ppt_y</p:attrName>
                                        </p:attrNameLst>
                                      </p:cBhvr>
                                      <p:tavLst>
                                        <p:tav tm="0">
                                          <p:val>
                                            <p:strVal val="1+#ppt_h/2"/>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2" presetClass="entr" presetSubtype="4" fill="hold" grpId="0" nodeType="clickEffect">
                                  <p:stCondLst>
                                    <p:cond delay="0"/>
                                  </p:stCondLst>
                                  <p:childTnLst>
                                    <p:set>
                                      <p:cBhvr>
                                        <p:cTn id="99" dur="1" fill="hold">
                                          <p:stCondLst>
                                            <p:cond delay="0"/>
                                          </p:stCondLst>
                                        </p:cTn>
                                        <p:tgtEl>
                                          <p:spTgt spid="162"/>
                                        </p:tgtEl>
                                        <p:attrNameLst>
                                          <p:attrName>style.visibility</p:attrName>
                                        </p:attrNameLst>
                                      </p:cBhvr>
                                      <p:to>
                                        <p:strVal val="visible"/>
                                      </p:to>
                                    </p:set>
                                    <p:anim calcmode="lin" valueType="num">
                                      <p:cBhvr additive="base">
                                        <p:cTn id="100" dur="500" fill="hold"/>
                                        <p:tgtEl>
                                          <p:spTgt spid="162"/>
                                        </p:tgtEl>
                                        <p:attrNameLst>
                                          <p:attrName>ppt_x</p:attrName>
                                        </p:attrNameLst>
                                      </p:cBhvr>
                                      <p:tavLst>
                                        <p:tav tm="0">
                                          <p:val>
                                            <p:strVal val="#ppt_x"/>
                                          </p:val>
                                        </p:tav>
                                        <p:tav tm="100000">
                                          <p:val>
                                            <p:strVal val="#ppt_x"/>
                                          </p:val>
                                        </p:tav>
                                      </p:tavLst>
                                    </p:anim>
                                    <p:anim calcmode="lin" valueType="num">
                                      <p:cBhvr additive="base">
                                        <p:cTn id="101"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2" presetClass="entr" presetSubtype="4" fill="hold" grpId="0" nodeType="clickEffect">
                                  <p:stCondLst>
                                    <p:cond delay="0"/>
                                  </p:stCondLst>
                                  <p:childTnLst>
                                    <p:set>
                                      <p:cBhvr>
                                        <p:cTn id="105" dur="1" fill="hold">
                                          <p:stCondLst>
                                            <p:cond delay="0"/>
                                          </p:stCondLst>
                                        </p:cTn>
                                        <p:tgtEl>
                                          <p:spTgt spid="164"/>
                                        </p:tgtEl>
                                        <p:attrNameLst>
                                          <p:attrName>style.visibility</p:attrName>
                                        </p:attrNameLst>
                                      </p:cBhvr>
                                      <p:to>
                                        <p:strVal val="visible"/>
                                      </p:to>
                                    </p:set>
                                    <p:anim calcmode="lin" valueType="num">
                                      <p:cBhvr additive="base">
                                        <p:cTn id="106" dur="500" fill="hold"/>
                                        <p:tgtEl>
                                          <p:spTgt spid="164"/>
                                        </p:tgtEl>
                                        <p:attrNameLst>
                                          <p:attrName>ppt_x</p:attrName>
                                        </p:attrNameLst>
                                      </p:cBhvr>
                                      <p:tavLst>
                                        <p:tav tm="0">
                                          <p:val>
                                            <p:strVal val="#ppt_x"/>
                                          </p:val>
                                        </p:tav>
                                        <p:tav tm="100000">
                                          <p:val>
                                            <p:strVal val="#ppt_x"/>
                                          </p:val>
                                        </p:tav>
                                      </p:tavLst>
                                    </p:anim>
                                    <p:anim calcmode="lin" valueType="num">
                                      <p:cBhvr additive="base">
                                        <p:cTn id="107" dur="500" fill="hold"/>
                                        <p:tgtEl>
                                          <p:spTgt spid="164"/>
                                        </p:tgtEl>
                                        <p:attrNameLst>
                                          <p:attrName>ppt_y</p:attrName>
                                        </p:attrNameLst>
                                      </p:cBhvr>
                                      <p:tavLst>
                                        <p:tav tm="0">
                                          <p:val>
                                            <p:strVal val="1+#ppt_h/2"/>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6" presetClass="entr" presetSubtype="0" fill="hold" nodeType="clickEffect">
                                  <p:stCondLst>
                                    <p:cond delay="0"/>
                                  </p:stCondLst>
                                  <p:childTnLst>
                                    <p:set>
                                      <p:cBhvr>
                                        <p:cTn id="111" dur="1" fill="hold">
                                          <p:stCondLst>
                                            <p:cond delay="0"/>
                                          </p:stCondLst>
                                        </p:cTn>
                                        <p:tgtEl>
                                          <p:spTgt spid="165"/>
                                        </p:tgtEl>
                                        <p:attrNameLst>
                                          <p:attrName>style.visibility</p:attrName>
                                        </p:attrNameLst>
                                      </p:cBhvr>
                                      <p:to>
                                        <p:strVal val="visible"/>
                                      </p:to>
                                    </p:set>
                                    <p:animEffect transition="in" filter="wipe(down)">
                                      <p:cBhvr>
                                        <p:cTn id="112" dur="580">
                                          <p:stCondLst>
                                            <p:cond delay="0"/>
                                          </p:stCondLst>
                                        </p:cTn>
                                        <p:tgtEl>
                                          <p:spTgt spid="165"/>
                                        </p:tgtEl>
                                      </p:cBhvr>
                                    </p:animEffect>
                                    <p:anim calcmode="lin" valueType="num">
                                      <p:cBhvr>
                                        <p:cTn id="113" dur="1822" tmFilter="0,0; 0.14,0.36; 0.43,0.73; 0.71,0.91; 1.0,1.0">
                                          <p:stCondLst>
                                            <p:cond delay="0"/>
                                          </p:stCondLst>
                                        </p:cTn>
                                        <p:tgtEl>
                                          <p:spTgt spid="165"/>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165"/>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165"/>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165"/>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165"/>
                                        </p:tgtEl>
                                        <p:attrNameLst>
                                          <p:attrName>ppt_y</p:attrName>
                                        </p:attrNameLst>
                                      </p:cBhvr>
                                      <p:tavLst>
                                        <p:tav tm="0" fmla="#ppt_y-sin(pi*$)/81">
                                          <p:val>
                                            <p:fltVal val="0"/>
                                          </p:val>
                                        </p:tav>
                                        <p:tav tm="100000">
                                          <p:val>
                                            <p:fltVal val="1"/>
                                          </p:val>
                                        </p:tav>
                                      </p:tavLst>
                                    </p:anim>
                                    <p:animScale>
                                      <p:cBhvr>
                                        <p:cTn id="118" dur="26">
                                          <p:stCondLst>
                                            <p:cond delay="650"/>
                                          </p:stCondLst>
                                        </p:cTn>
                                        <p:tgtEl>
                                          <p:spTgt spid="165"/>
                                        </p:tgtEl>
                                      </p:cBhvr>
                                      <p:to x="100000" y="60000"/>
                                    </p:animScale>
                                    <p:animScale>
                                      <p:cBhvr>
                                        <p:cTn id="119" dur="166" decel="50000">
                                          <p:stCondLst>
                                            <p:cond delay="676"/>
                                          </p:stCondLst>
                                        </p:cTn>
                                        <p:tgtEl>
                                          <p:spTgt spid="165"/>
                                        </p:tgtEl>
                                      </p:cBhvr>
                                      <p:to x="100000" y="100000"/>
                                    </p:animScale>
                                    <p:animScale>
                                      <p:cBhvr>
                                        <p:cTn id="120" dur="26">
                                          <p:stCondLst>
                                            <p:cond delay="1312"/>
                                          </p:stCondLst>
                                        </p:cTn>
                                        <p:tgtEl>
                                          <p:spTgt spid="165"/>
                                        </p:tgtEl>
                                      </p:cBhvr>
                                      <p:to x="100000" y="80000"/>
                                    </p:animScale>
                                    <p:animScale>
                                      <p:cBhvr>
                                        <p:cTn id="121" dur="166" decel="50000">
                                          <p:stCondLst>
                                            <p:cond delay="1338"/>
                                          </p:stCondLst>
                                        </p:cTn>
                                        <p:tgtEl>
                                          <p:spTgt spid="165"/>
                                        </p:tgtEl>
                                      </p:cBhvr>
                                      <p:to x="100000" y="100000"/>
                                    </p:animScale>
                                    <p:animScale>
                                      <p:cBhvr>
                                        <p:cTn id="122" dur="26">
                                          <p:stCondLst>
                                            <p:cond delay="1642"/>
                                          </p:stCondLst>
                                        </p:cTn>
                                        <p:tgtEl>
                                          <p:spTgt spid="165"/>
                                        </p:tgtEl>
                                      </p:cBhvr>
                                      <p:to x="100000" y="90000"/>
                                    </p:animScale>
                                    <p:animScale>
                                      <p:cBhvr>
                                        <p:cTn id="123" dur="166" decel="50000">
                                          <p:stCondLst>
                                            <p:cond delay="1668"/>
                                          </p:stCondLst>
                                        </p:cTn>
                                        <p:tgtEl>
                                          <p:spTgt spid="165"/>
                                        </p:tgtEl>
                                      </p:cBhvr>
                                      <p:to x="100000" y="100000"/>
                                    </p:animScale>
                                    <p:animScale>
                                      <p:cBhvr>
                                        <p:cTn id="124" dur="26">
                                          <p:stCondLst>
                                            <p:cond delay="1808"/>
                                          </p:stCondLst>
                                        </p:cTn>
                                        <p:tgtEl>
                                          <p:spTgt spid="165"/>
                                        </p:tgtEl>
                                      </p:cBhvr>
                                      <p:to x="100000" y="95000"/>
                                    </p:animScale>
                                    <p:animScale>
                                      <p:cBhvr>
                                        <p:cTn id="125" dur="166" decel="50000">
                                          <p:stCondLst>
                                            <p:cond delay="1834"/>
                                          </p:stCondLst>
                                        </p:cTn>
                                        <p:tgtEl>
                                          <p:spTgt spid="165"/>
                                        </p:tgtEl>
                                      </p:cBhvr>
                                      <p:to x="100000" y="100000"/>
                                    </p:animScale>
                                  </p:childTnLst>
                                </p:cTn>
                              </p:par>
                            </p:childTnLst>
                          </p:cTn>
                        </p:par>
                        <p:par>
                          <p:cTn id="126" fill="hold">
                            <p:stCondLst>
                              <p:cond delay="2000"/>
                            </p:stCondLst>
                            <p:childTnLst>
                              <p:par>
                                <p:cTn id="127" presetID="2" presetClass="entr" presetSubtype="4" fill="hold" grpId="0" nodeType="afterEffect">
                                  <p:stCondLst>
                                    <p:cond delay="0"/>
                                  </p:stCondLst>
                                  <p:childTnLst>
                                    <p:set>
                                      <p:cBhvr>
                                        <p:cTn id="128" dur="1" fill="hold">
                                          <p:stCondLst>
                                            <p:cond delay="0"/>
                                          </p:stCondLst>
                                        </p:cTn>
                                        <p:tgtEl>
                                          <p:spTgt spid="174"/>
                                        </p:tgtEl>
                                        <p:attrNameLst>
                                          <p:attrName>style.visibility</p:attrName>
                                        </p:attrNameLst>
                                      </p:cBhvr>
                                      <p:to>
                                        <p:strVal val="visible"/>
                                      </p:to>
                                    </p:set>
                                    <p:anim calcmode="lin" valueType="num">
                                      <p:cBhvr additive="base">
                                        <p:cTn id="129" dur="500" fill="hold"/>
                                        <p:tgtEl>
                                          <p:spTgt spid="174"/>
                                        </p:tgtEl>
                                        <p:attrNameLst>
                                          <p:attrName>ppt_x</p:attrName>
                                        </p:attrNameLst>
                                      </p:cBhvr>
                                      <p:tavLst>
                                        <p:tav tm="0">
                                          <p:val>
                                            <p:strVal val="#ppt_x"/>
                                          </p:val>
                                        </p:tav>
                                        <p:tav tm="100000">
                                          <p:val>
                                            <p:strVal val="#ppt_x"/>
                                          </p:val>
                                        </p:tav>
                                      </p:tavLst>
                                    </p:anim>
                                    <p:anim calcmode="lin" valueType="num">
                                      <p:cBhvr additive="base">
                                        <p:cTn id="130" dur="500" fill="hold"/>
                                        <p:tgtEl>
                                          <p:spTgt spid="174"/>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175"/>
                                        </p:tgtEl>
                                        <p:attrNameLst>
                                          <p:attrName>style.visibility</p:attrName>
                                        </p:attrNameLst>
                                      </p:cBhvr>
                                      <p:to>
                                        <p:strVal val="visible"/>
                                      </p:to>
                                    </p:set>
                                    <p:anim calcmode="lin" valueType="num">
                                      <p:cBhvr additive="base">
                                        <p:cTn id="135" dur="500" fill="hold"/>
                                        <p:tgtEl>
                                          <p:spTgt spid="175"/>
                                        </p:tgtEl>
                                        <p:attrNameLst>
                                          <p:attrName>ppt_x</p:attrName>
                                        </p:attrNameLst>
                                      </p:cBhvr>
                                      <p:tavLst>
                                        <p:tav tm="0">
                                          <p:val>
                                            <p:strVal val="#ppt_x"/>
                                          </p:val>
                                        </p:tav>
                                        <p:tav tm="100000">
                                          <p:val>
                                            <p:strVal val="#ppt_x"/>
                                          </p:val>
                                        </p:tav>
                                      </p:tavLst>
                                    </p:anim>
                                    <p:anim calcmode="lin" valueType="num">
                                      <p:cBhvr additive="base">
                                        <p:cTn id="136" dur="500" fill="hold"/>
                                        <p:tgtEl>
                                          <p:spTgt spid="175"/>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grpId="0" nodeType="clickEffect">
                                  <p:stCondLst>
                                    <p:cond delay="0"/>
                                  </p:stCondLst>
                                  <p:childTnLst>
                                    <p:set>
                                      <p:cBhvr>
                                        <p:cTn id="140" dur="1" fill="hold">
                                          <p:stCondLst>
                                            <p:cond delay="0"/>
                                          </p:stCondLst>
                                        </p:cTn>
                                        <p:tgtEl>
                                          <p:spTgt spid="176"/>
                                        </p:tgtEl>
                                        <p:attrNameLst>
                                          <p:attrName>style.visibility</p:attrName>
                                        </p:attrNameLst>
                                      </p:cBhvr>
                                      <p:to>
                                        <p:strVal val="visible"/>
                                      </p:to>
                                    </p:set>
                                    <p:anim calcmode="lin" valueType="num">
                                      <p:cBhvr additive="base">
                                        <p:cTn id="141" dur="500" fill="hold"/>
                                        <p:tgtEl>
                                          <p:spTgt spid="176"/>
                                        </p:tgtEl>
                                        <p:attrNameLst>
                                          <p:attrName>ppt_x</p:attrName>
                                        </p:attrNameLst>
                                      </p:cBhvr>
                                      <p:tavLst>
                                        <p:tav tm="0">
                                          <p:val>
                                            <p:strVal val="#ppt_x"/>
                                          </p:val>
                                        </p:tav>
                                        <p:tav tm="100000">
                                          <p:val>
                                            <p:strVal val="#ppt_x"/>
                                          </p:val>
                                        </p:tav>
                                      </p:tavLst>
                                    </p:anim>
                                    <p:anim calcmode="lin" valueType="num">
                                      <p:cBhvr additive="base">
                                        <p:cTn id="142" dur="500" fill="hold"/>
                                        <p:tgtEl>
                                          <p:spTgt spid="176"/>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6" presetClass="entr" presetSubtype="0" fill="hold" nodeType="clickEffect">
                                  <p:stCondLst>
                                    <p:cond delay="0"/>
                                  </p:stCondLst>
                                  <p:childTnLst>
                                    <p:set>
                                      <p:cBhvr>
                                        <p:cTn id="146" dur="1" fill="hold">
                                          <p:stCondLst>
                                            <p:cond delay="0"/>
                                          </p:stCondLst>
                                        </p:cTn>
                                        <p:tgtEl>
                                          <p:spTgt spid="177"/>
                                        </p:tgtEl>
                                        <p:attrNameLst>
                                          <p:attrName>style.visibility</p:attrName>
                                        </p:attrNameLst>
                                      </p:cBhvr>
                                      <p:to>
                                        <p:strVal val="visible"/>
                                      </p:to>
                                    </p:set>
                                    <p:animEffect transition="in" filter="wipe(down)">
                                      <p:cBhvr>
                                        <p:cTn id="147" dur="580">
                                          <p:stCondLst>
                                            <p:cond delay="0"/>
                                          </p:stCondLst>
                                        </p:cTn>
                                        <p:tgtEl>
                                          <p:spTgt spid="177"/>
                                        </p:tgtEl>
                                      </p:cBhvr>
                                    </p:animEffect>
                                    <p:anim calcmode="lin" valueType="num">
                                      <p:cBhvr>
                                        <p:cTn id="148" dur="1822" tmFilter="0,0; 0.14,0.36; 0.43,0.73; 0.71,0.91; 1.0,1.0">
                                          <p:stCondLst>
                                            <p:cond delay="0"/>
                                          </p:stCondLst>
                                        </p:cTn>
                                        <p:tgtEl>
                                          <p:spTgt spid="177"/>
                                        </p:tgtEl>
                                        <p:attrNameLst>
                                          <p:attrName>ppt_x</p:attrName>
                                        </p:attrNameLst>
                                      </p:cBhvr>
                                      <p:tavLst>
                                        <p:tav tm="0">
                                          <p:val>
                                            <p:strVal val="#ppt_x-0.25"/>
                                          </p:val>
                                        </p:tav>
                                        <p:tav tm="100000">
                                          <p:val>
                                            <p:strVal val="#ppt_x"/>
                                          </p:val>
                                        </p:tav>
                                      </p:tavLst>
                                    </p:anim>
                                    <p:anim calcmode="lin" valueType="num">
                                      <p:cBhvr>
                                        <p:cTn id="149" dur="664" tmFilter="0.0,0.0; 0.25,0.07; 0.50,0.2; 0.75,0.467; 1.0,1.0">
                                          <p:stCondLst>
                                            <p:cond delay="0"/>
                                          </p:stCondLst>
                                        </p:cTn>
                                        <p:tgtEl>
                                          <p:spTgt spid="177"/>
                                        </p:tgtEl>
                                        <p:attrNameLst>
                                          <p:attrName>ppt_y</p:attrName>
                                        </p:attrNameLst>
                                      </p:cBhvr>
                                      <p:tavLst>
                                        <p:tav tm="0" fmla="#ppt_y-sin(pi*$)/3">
                                          <p:val>
                                            <p:fltVal val="0.5"/>
                                          </p:val>
                                        </p:tav>
                                        <p:tav tm="100000">
                                          <p:val>
                                            <p:fltVal val="1"/>
                                          </p:val>
                                        </p:tav>
                                      </p:tavLst>
                                    </p:anim>
                                    <p:anim calcmode="lin" valueType="num">
                                      <p:cBhvr>
                                        <p:cTn id="150" dur="664" tmFilter="0, 0; 0.125,0.2665; 0.25,0.4; 0.375,0.465; 0.5,0.5;  0.625,0.535; 0.75,0.6; 0.875,0.7335; 1,1">
                                          <p:stCondLst>
                                            <p:cond delay="664"/>
                                          </p:stCondLst>
                                        </p:cTn>
                                        <p:tgtEl>
                                          <p:spTgt spid="177"/>
                                        </p:tgtEl>
                                        <p:attrNameLst>
                                          <p:attrName>ppt_y</p:attrName>
                                        </p:attrNameLst>
                                      </p:cBhvr>
                                      <p:tavLst>
                                        <p:tav tm="0" fmla="#ppt_y-sin(pi*$)/9">
                                          <p:val>
                                            <p:fltVal val="0"/>
                                          </p:val>
                                        </p:tav>
                                        <p:tav tm="100000">
                                          <p:val>
                                            <p:fltVal val="1"/>
                                          </p:val>
                                        </p:tav>
                                      </p:tavLst>
                                    </p:anim>
                                    <p:anim calcmode="lin" valueType="num">
                                      <p:cBhvr>
                                        <p:cTn id="151" dur="332" tmFilter="0, 0; 0.125,0.2665; 0.25,0.4; 0.375,0.465; 0.5,0.5;  0.625,0.535; 0.75,0.6; 0.875,0.7335; 1,1">
                                          <p:stCondLst>
                                            <p:cond delay="1324"/>
                                          </p:stCondLst>
                                        </p:cTn>
                                        <p:tgtEl>
                                          <p:spTgt spid="177"/>
                                        </p:tgtEl>
                                        <p:attrNameLst>
                                          <p:attrName>ppt_y</p:attrName>
                                        </p:attrNameLst>
                                      </p:cBhvr>
                                      <p:tavLst>
                                        <p:tav tm="0" fmla="#ppt_y-sin(pi*$)/27">
                                          <p:val>
                                            <p:fltVal val="0"/>
                                          </p:val>
                                        </p:tav>
                                        <p:tav tm="100000">
                                          <p:val>
                                            <p:fltVal val="1"/>
                                          </p:val>
                                        </p:tav>
                                      </p:tavLst>
                                    </p:anim>
                                    <p:anim calcmode="lin" valueType="num">
                                      <p:cBhvr>
                                        <p:cTn id="152" dur="164" tmFilter="0, 0; 0.125,0.2665; 0.25,0.4; 0.375,0.465; 0.5,0.5;  0.625,0.535; 0.75,0.6; 0.875,0.7335; 1,1">
                                          <p:stCondLst>
                                            <p:cond delay="1656"/>
                                          </p:stCondLst>
                                        </p:cTn>
                                        <p:tgtEl>
                                          <p:spTgt spid="177"/>
                                        </p:tgtEl>
                                        <p:attrNameLst>
                                          <p:attrName>ppt_y</p:attrName>
                                        </p:attrNameLst>
                                      </p:cBhvr>
                                      <p:tavLst>
                                        <p:tav tm="0" fmla="#ppt_y-sin(pi*$)/81">
                                          <p:val>
                                            <p:fltVal val="0"/>
                                          </p:val>
                                        </p:tav>
                                        <p:tav tm="100000">
                                          <p:val>
                                            <p:fltVal val="1"/>
                                          </p:val>
                                        </p:tav>
                                      </p:tavLst>
                                    </p:anim>
                                    <p:animScale>
                                      <p:cBhvr>
                                        <p:cTn id="153" dur="26">
                                          <p:stCondLst>
                                            <p:cond delay="650"/>
                                          </p:stCondLst>
                                        </p:cTn>
                                        <p:tgtEl>
                                          <p:spTgt spid="177"/>
                                        </p:tgtEl>
                                      </p:cBhvr>
                                      <p:to x="100000" y="60000"/>
                                    </p:animScale>
                                    <p:animScale>
                                      <p:cBhvr>
                                        <p:cTn id="154" dur="166" decel="50000">
                                          <p:stCondLst>
                                            <p:cond delay="676"/>
                                          </p:stCondLst>
                                        </p:cTn>
                                        <p:tgtEl>
                                          <p:spTgt spid="177"/>
                                        </p:tgtEl>
                                      </p:cBhvr>
                                      <p:to x="100000" y="100000"/>
                                    </p:animScale>
                                    <p:animScale>
                                      <p:cBhvr>
                                        <p:cTn id="155" dur="26">
                                          <p:stCondLst>
                                            <p:cond delay="1312"/>
                                          </p:stCondLst>
                                        </p:cTn>
                                        <p:tgtEl>
                                          <p:spTgt spid="177"/>
                                        </p:tgtEl>
                                      </p:cBhvr>
                                      <p:to x="100000" y="80000"/>
                                    </p:animScale>
                                    <p:animScale>
                                      <p:cBhvr>
                                        <p:cTn id="156" dur="166" decel="50000">
                                          <p:stCondLst>
                                            <p:cond delay="1338"/>
                                          </p:stCondLst>
                                        </p:cTn>
                                        <p:tgtEl>
                                          <p:spTgt spid="177"/>
                                        </p:tgtEl>
                                      </p:cBhvr>
                                      <p:to x="100000" y="100000"/>
                                    </p:animScale>
                                    <p:animScale>
                                      <p:cBhvr>
                                        <p:cTn id="157" dur="26">
                                          <p:stCondLst>
                                            <p:cond delay="1642"/>
                                          </p:stCondLst>
                                        </p:cTn>
                                        <p:tgtEl>
                                          <p:spTgt spid="177"/>
                                        </p:tgtEl>
                                      </p:cBhvr>
                                      <p:to x="100000" y="90000"/>
                                    </p:animScale>
                                    <p:animScale>
                                      <p:cBhvr>
                                        <p:cTn id="158" dur="166" decel="50000">
                                          <p:stCondLst>
                                            <p:cond delay="1668"/>
                                          </p:stCondLst>
                                        </p:cTn>
                                        <p:tgtEl>
                                          <p:spTgt spid="177"/>
                                        </p:tgtEl>
                                      </p:cBhvr>
                                      <p:to x="100000" y="100000"/>
                                    </p:animScale>
                                    <p:animScale>
                                      <p:cBhvr>
                                        <p:cTn id="159" dur="26">
                                          <p:stCondLst>
                                            <p:cond delay="1808"/>
                                          </p:stCondLst>
                                        </p:cTn>
                                        <p:tgtEl>
                                          <p:spTgt spid="177"/>
                                        </p:tgtEl>
                                      </p:cBhvr>
                                      <p:to x="100000" y="95000"/>
                                    </p:animScale>
                                    <p:animScale>
                                      <p:cBhvr>
                                        <p:cTn id="160" dur="166" decel="50000">
                                          <p:stCondLst>
                                            <p:cond delay="1834"/>
                                          </p:stCondLst>
                                        </p:cTn>
                                        <p:tgtEl>
                                          <p:spTgt spid="177"/>
                                        </p:tgtEl>
                                      </p:cBhvr>
                                      <p:to x="100000" y="100000"/>
                                    </p:animScale>
                                  </p:childTnLst>
                                </p:cTn>
                              </p:par>
                            </p:childTnLst>
                          </p:cTn>
                        </p:par>
                        <p:par>
                          <p:cTn id="161" fill="hold">
                            <p:stCondLst>
                              <p:cond delay="2000"/>
                            </p:stCondLst>
                            <p:childTnLst>
                              <p:par>
                                <p:cTn id="162" presetID="2" presetClass="entr" presetSubtype="4" fill="hold" grpId="0" nodeType="afterEffect">
                                  <p:stCondLst>
                                    <p:cond delay="0"/>
                                  </p:stCondLst>
                                  <p:childTnLst>
                                    <p:set>
                                      <p:cBhvr>
                                        <p:cTn id="163" dur="1" fill="hold">
                                          <p:stCondLst>
                                            <p:cond delay="0"/>
                                          </p:stCondLst>
                                        </p:cTn>
                                        <p:tgtEl>
                                          <p:spTgt spid="186"/>
                                        </p:tgtEl>
                                        <p:attrNameLst>
                                          <p:attrName>style.visibility</p:attrName>
                                        </p:attrNameLst>
                                      </p:cBhvr>
                                      <p:to>
                                        <p:strVal val="visible"/>
                                      </p:to>
                                    </p:set>
                                    <p:anim calcmode="lin" valueType="num">
                                      <p:cBhvr additive="base">
                                        <p:cTn id="164" dur="500" fill="hold"/>
                                        <p:tgtEl>
                                          <p:spTgt spid="186"/>
                                        </p:tgtEl>
                                        <p:attrNameLst>
                                          <p:attrName>ppt_x</p:attrName>
                                        </p:attrNameLst>
                                      </p:cBhvr>
                                      <p:tavLst>
                                        <p:tav tm="0">
                                          <p:val>
                                            <p:strVal val="#ppt_x"/>
                                          </p:val>
                                        </p:tav>
                                        <p:tav tm="100000">
                                          <p:val>
                                            <p:strVal val="#ppt_x"/>
                                          </p:val>
                                        </p:tav>
                                      </p:tavLst>
                                    </p:anim>
                                    <p:anim calcmode="lin" valueType="num">
                                      <p:cBhvr additive="base">
                                        <p:cTn id="165" dur="500" fill="hold"/>
                                        <p:tgtEl>
                                          <p:spTgt spid="186"/>
                                        </p:tgtEl>
                                        <p:attrNameLst>
                                          <p:attrName>ppt_y</p:attrName>
                                        </p:attrNameLst>
                                      </p:cBhvr>
                                      <p:tavLst>
                                        <p:tav tm="0">
                                          <p:val>
                                            <p:strVal val="1+#ppt_h/2"/>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42" presetClass="entr" presetSubtype="0" fill="hold" grpId="0" nodeType="clickEffect">
                                  <p:stCondLst>
                                    <p:cond delay="0"/>
                                  </p:stCondLst>
                                  <p:childTnLst>
                                    <p:set>
                                      <p:cBhvr>
                                        <p:cTn id="169" dur="1" fill="hold">
                                          <p:stCondLst>
                                            <p:cond delay="0"/>
                                          </p:stCondLst>
                                        </p:cTn>
                                        <p:tgtEl>
                                          <p:spTgt spid="187"/>
                                        </p:tgtEl>
                                        <p:attrNameLst>
                                          <p:attrName>style.visibility</p:attrName>
                                        </p:attrNameLst>
                                      </p:cBhvr>
                                      <p:to>
                                        <p:strVal val="visible"/>
                                      </p:to>
                                    </p:set>
                                    <p:animEffect transition="in" filter="fade">
                                      <p:cBhvr>
                                        <p:cTn id="170" dur="1000"/>
                                        <p:tgtEl>
                                          <p:spTgt spid="187"/>
                                        </p:tgtEl>
                                      </p:cBhvr>
                                    </p:animEffect>
                                    <p:anim calcmode="lin" valueType="num">
                                      <p:cBhvr>
                                        <p:cTn id="171" dur="1000" fill="hold"/>
                                        <p:tgtEl>
                                          <p:spTgt spid="187"/>
                                        </p:tgtEl>
                                        <p:attrNameLst>
                                          <p:attrName>ppt_x</p:attrName>
                                        </p:attrNameLst>
                                      </p:cBhvr>
                                      <p:tavLst>
                                        <p:tav tm="0">
                                          <p:val>
                                            <p:strVal val="#ppt_x"/>
                                          </p:val>
                                        </p:tav>
                                        <p:tav tm="100000">
                                          <p:val>
                                            <p:strVal val="#ppt_x"/>
                                          </p:val>
                                        </p:tav>
                                      </p:tavLst>
                                    </p:anim>
                                    <p:anim calcmode="lin" valueType="num">
                                      <p:cBhvr>
                                        <p:cTn id="172" dur="1000" fill="hold"/>
                                        <p:tgtEl>
                                          <p:spTgt spid="187"/>
                                        </p:tgtEl>
                                        <p:attrNameLst>
                                          <p:attrName>ppt_y</p:attrName>
                                        </p:attrNameLst>
                                      </p:cBhvr>
                                      <p:tavLst>
                                        <p:tav tm="0">
                                          <p:val>
                                            <p:strVal val="#ppt_y+.1"/>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 presetClass="entr" presetSubtype="4" fill="hold" grpId="0" nodeType="clickEffect">
                                  <p:stCondLst>
                                    <p:cond delay="0"/>
                                  </p:stCondLst>
                                  <p:childTnLst>
                                    <p:set>
                                      <p:cBhvr>
                                        <p:cTn id="176" dur="1" fill="hold">
                                          <p:stCondLst>
                                            <p:cond delay="0"/>
                                          </p:stCondLst>
                                        </p:cTn>
                                        <p:tgtEl>
                                          <p:spTgt spid="188"/>
                                        </p:tgtEl>
                                        <p:attrNameLst>
                                          <p:attrName>style.visibility</p:attrName>
                                        </p:attrNameLst>
                                      </p:cBhvr>
                                      <p:to>
                                        <p:strVal val="visible"/>
                                      </p:to>
                                    </p:set>
                                    <p:anim calcmode="lin" valueType="num">
                                      <p:cBhvr additive="base">
                                        <p:cTn id="177" dur="500" fill="hold"/>
                                        <p:tgtEl>
                                          <p:spTgt spid="188"/>
                                        </p:tgtEl>
                                        <p:attrNameLst>
                                          <p:attrName>ppt_x</p:attrName>
                                        </p:attrNameLst>
                                      </p:cBhvr>
                                      <p:tavLst>
                                        <p:tav tm="0">
                                          <p:val>
                                            <p:strVal val="#ppt_x"/>
                                          </p:val>
                                        </p:tav>
                                        <p:tav tm="100000">
                                          <p:val>
                                            <p:strVal val="#ppt_x"/>
                                          </p:val>
                                        </p:tav>
                                      </p:tavLst>
                                    </p:anim>
                                    <p:anim calcmode="lin" valueType="num">
                                      <p:cBhvr additive="base">
                                        <p:cTn id="178" dur="500" fill="hold"/>
                                        <p:tgtEl>
                                          <p:spTgt spid="1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p:bldP spid="123" grpId="0"/>
      <p:bldP spid="124" grpId="0"/>
      <p:bldP spid="146" grpId="0"/>
      <p:bldP spid="147" grpId="0"/>
      <p:bldP spid="148" grpId="0"/>
      <p:bldP spid="126" grpId="0"/>
      <p:bldP spid="162" grpId="0"/>
      <p:bldP spid="164" grpId="0"/>
      <p:bldP spid="174" grpId="0"/>
      <p:bldP spid="175" grpId="0"/>
      <p:bldP spid="176" grpId="0"/>
      <p:bldP spid="186" grpId="0"/>
      <p:bldP spid="187" grpId="0"/>
      <p:bldP spid="18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p:nvPr>
        </p:nvSpPr>
        <p:spPr>
          <a:xfrm>
            <a:off x="586105" y="153939"/>
            <a:ext cx="6911975" cy="954087"/>
          </a:xfrm>
        </p:spPr>
        <p:txBody>
          <a:bodyPr/>
          <a:lstStyle/>
          <a:p>
            <a:pPr eaLnBrk="1" hangingPunct="1"/>
            <a:r>
              <a:rPr lang="en-GB" sz="4000" dirty="0">
                <a:solidFill>
                  <a:schemeClr val="bg1"/>
                </a:solidFill>
                <a:latin typeface="Arial Narrow" pitchFamily="34" charset="0"/>
              </a:rPr>
              <a:t>A Level Computing </a:t>
            </a:r>
            <a:endParaRPr lang="en-GB" sz="2400" dirty="0">
              <a:solidFill>
                <a:schemeClr val="bg1"/>
              </a:solidFill>
              <a:latin typeface="Arial Narrow" pitchFamily="34" charset="0"/>
            </a:endParaRPr>
          </a:p>
        </p:txBody>
      </p:sp>
      <p:sp>
        <p:nvSpPr>
          <p:cNvPr id="4099" name="Rectangle 4"/>
          <p:cNvSpPr>
            <a:spLocks noGrp="1" noChangeArrowheads="1"/>
          </p:cNvSpPr>
          <p:nvPr>
            <p:ph type="body" idx="1"/>
          </p:nvPr>
        </p:nvSpPr>
        <p:spPr>
          <a:xfrm>
            <a:off x="464235" y="1519311"/>
            <a:ext cx="8382904" cy="4513500"/>
          </a:xfrm>
        </p:spPr>
        <p:txBody>
          <a:bodyPr/>
          <a:lstStyle/>
          <a:p>
            <a:pPr marL="0" indent="0">
              <a:buNone/>
            </a:pPr>
            <a:r>
              <a:rPr lang="en-GB" sz="2000" b="1" dirty="0">
                <a:solidFill>
                  <a:srgbClr val="800000"/>
                </a:solidFill>
                <a:latin typeface="Arial Narrow" pitchFamily="34" charset="0"/>
              </a:rPr>
              <a:t>Course Description:</a:t>
            </a:r>
          </a:p>
          <a:p>
            <a:pPr marL="0" indent="0">
              <a:buNone/>
            </a:pPr>
            <a:r>
              <a:rPr lang="en-GB" sz="2000" dirty="0">
                <a:solidFill>
                  <a:srgbClr val="800000"/>
                </a:solidFill>
                <a:latin typeface="Arial Narrow" pitchFamily="34" charset="0"/>
              </a:rPr>
              <a:t>A 2-year course designed to develop a sound theoretical background as well as relevant skills in various aspects of computing.</a:t>
            </a:r>
          </a:p>
          <a:p>
            <a:pPr marL="0" indent="0">
              <a:buNone/>
            </a:pPr>
            <a:r>
              <a:rPr lang="en-GB" sz="2000" b="1" dirty="0">
                <a:solidFill>
                  <a:srgbClr val="800000"/>
                </a:solidFill>
                <a:latin typeface="Arial Narrow" pitchFamily="34" charset="0"/>
              </a:rPr>
              <a:t>Year One (AS): </a:t>
            </a:r>
          </a:p>
          <a:p>
            <a:pPr marL="0" indent="0" eaLnBrk="1" hangingPunct="1">
              <a:buNone/>
            </a:pPr>
            <a:r>
              <a:rPr lang="en-GB" sz="2000" dirty="0">
                <a:solidFill>
                  <a:srgbClr val="800000"/>
                </a:solidFill>
                <a:latin typeface="Arial Narrow" pitchFamily="34" charset="0"/>
              </a:rPr>
              <a:t>Knowledge and understanding of software, system development, data and applications, and using this knowledge to develop a solution to a given problem.</a:t>
            </a:r>
          </a:p>
          <a:p>
            <a:pPr marL="0" indent="0">
              <a:buNone/>
            </a:pPr>
            <a:r>
              <a:rPr lang="en-GB" sz="2000" b="1" dirty="0">
                <a:solidFill>
                  <a:srgbClr val="800000"/>
                </a:solidFill>
                <a:latin typeface="Arial Narrow" pitchFamily="34" charset="0"/>
              </a:rPr>
              <a:t>Year Two (A2):</a:t>
            </a:r>
          </a:p>
          <a:p>
            <a:pPr marL="0" indent="0" eaLnBrk="1" hangingPunct="1">
              <a:buNone/>
            </a:pPr>
            <a:r>
              <a:rPr lang="en-GB" sz="2000" dirty="0">
                <a:solidFill>
                  <a:srgbClr val="800000"/>
                </a:solidFill>
                <a:latin typeface="Arial Narrow" pitchFamily="34" charset="0"/>
              </a:rPr>
              <a:t>Builds on the foundation of year one and leads to the development of a solution to a substantial problem of the candidate’s own choice.</a:t>
            </a:r>
          </a:p>
          <a:p>
            <a:pPr marL="0" indent="0" eaLnBrk="1" hangingPunct="1">
              <a:buNone/>
            </a:pPr>
            <a:r>
              <a:rPr lang="en-GB" sz="2000" b="1" dirty="0">
                <a:solidFill>
                  <a:srgbClr val="800000"/>
                </a:solidFill>
                <a:latin typeface="Arial Narrow" pitchFamily="34" charset="0"/>
              </a:rPr>
              <a:t>Entry Requirements:</a:t>
            </a:r>
          </a:p>
          <a:p>
            <a:pPr marL="0" indent="0" eaLnBrk="1" hangingPunct="1">
              <a:buNone/>
            </a:pPr>
            <a:r>
              <a:rPr lang="en-GB" sz="2000" dirty="0">
                <a:solidFill>
                  <a:srgbClr val="800000"/>
                </a:solidFill>
                <a:latin typeface="Arial Narrow" pitchFamily="34" charset="0"/>
              </a:rPr>
              <a:t>6 GCSE passes at Grade A to C (including Mathematics at Grade B or above and English at C but not necessarily ICT or Computing.)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a:xfrm>
            <a:off x="491691" y="196948"/>
            <a:ext cx="6911975" cy="863715"/>
          </a:xfrm>
        </p:spPr>
        <p:txBody>
          <a:bodyPr/>
          <a:lstStyle/>
          <a:p>
            <a:r>
              <a:rPr lang="en-GB" sz="4000" dirty="0">
                <a:solidFill>
                  <a:schemeClr val="bg1"/>
                </a:solidFill>
                <a:latin typeface="Arial Narrow"/>
              </a:rPr>
              <a:t>A Level Digital Technology</a:t>
            </a:r>
            <a:r>
              <a:rPr lang="en-GB" sz="3200" dirty="0">
                <a:solidFill>
                  <a:schemeClr val="bg1"/>
                </a:solidFill>
                <a:latin typeface="Arial Narrow"/>
              </a:rPr>
              <a:t> </a:t>
            </a:r>
            <a:endParaRPr lang="en-GB" sz="2400" b="1" dirty="0">
              <a:solidFill>
                <a:schemeClr val="bg1"/>
              </a:solidFill>
            </a:endParaRPr>
          </a:p>
        </p:txBody>
      </p:sp>
      <p:sp>
        <p:nvSpPr>
          <p:cNvPr id="5123" name="Rectangle 4"/>
          <p:cNvSpPr>
            <a:spLocks noGrp="1" noChangeArrowheads="1"/>
          </p:cNvSpPr>
          <p:nvPr>
            <p:ph type="body" idx="1"/>
          </p:nvPr>
        </p:nvSpPr>
        <p:spPr>
          <a:xfrm>
            <a:off x="225084" y="1533378"/>
            <a:ext cx="8666852" cy="4699322"/>
          </a:xfrm>
        </p:spPr>
        <p:txBody>
          <a:bodyPr vert="horz" lIns="91440" tIns="45720" rIns="91440" bIns="45720" rtlCol="0" anchor="t">
            <a:normAutofit lnSpcReduction="10000"/>
          </a:bodyPr>
          <a:lstStyle/>
          <a:p>
            <a:pPr marL="0" indent="0">
              <a:buNone/>
            </a:pPr>
            <a:r>
              <a:rPr lang="en-GB" sz="2000" b="1" dirty="0">
                <a:solidFill>
                  <a:srgbClr val="800000"/>
                </a:solidFill>
                <a:latin typeface="Arial Narrow" pitchFamily="34" charset="0"/>
              </a:rPr>
              <a:t>Course Description</a:t>
            </a:r>
          </a:p>
          <a:p>
            <a:pPr marL="0" indent="0">
              <a:spcBef>
                <a:spcPts val="480"/>
              </a:spcBef>
              <a:buNone/>
            </a:pPr>
            <a:r>
              <a:rPr lang="en-GB" sz="2000" dirty="0">
                <a:solidFill>
                  <a:srgbClr val="800000"/>
                </a:solidFill>
                <a:latin typeface="Arial Narrow"/>
              </a:rPr>
              <a:t>A 2-year course combining practical skills with academic theory. Learners will develop understanding of how innovations in digital technology, and the increasing levels of connectivity between them, impact the lives of those who use them. </a:t>
            </a:r>
          </a:p>
          <a:p>
            <a:pPr marL="0" indent="0" eaLnBrk="1" hangingPunct="1">
              <a:spcBef>
                <a:spcPts val="480"/>
              </a:spcBef>
              <a:buNone/>
            </a:pPr>
            <a:r>
              <a:rPr lang="en-GB" sz="2000" b="1" dirty="0">
                <a:solidFill>
                  <a:srgbClr val="800000"/>
                </a:solidFill>
                <a:latin typeface="Arial Narrow" pitchFamily="34" charset="0"/>
              </a:rPr>
              <a:t>Year One</a:t>
            </a:r>
            <a:r>
              <a:rPr lang="en-GB" sz="2000" dirty="0">
                <a:solidFill>
                  <a:srgbClr val="800000"/>
                </a:solidFill>
                <a:latin typeface="Arial Narrow" pitchFamily="34" charset="0"/>
              </a:rPr>
              <a:t> (AS):</a:t>
            </a:r>
          </a:p>
          <a:p>
            <a:pPr marL="0" indent="0">
              <a:spcBef>
                <a:spcPts val="480"/>
              </a:spcBef>
              <a:buNone/>
            </a:pPr>
            <a:r>
              <a:rPr lang="en-GB" sz="2000" dirty="0">
                <a:solidFill>
                  <a:srgbClr val="800000"/>
                </a:solidFill>
                <a:latin typeface="Arial Narrow"/>
              </a:rPr>
              <a:t>Covers the use of innovating digital technologies in society. The coursework involves planning a project that leads to the creation, testing and refinement of a video game that meets the needs of a particular audience or user.</a:t>
            </a:r>
          </a:p>
          <a:p>
            <a:pPr marL="0" indent="0" eaLnBrk="1" hangingPunct="1">
              <a:spcBef>
                <a:spcPts val="480"/>
              </a:spcBef>
              <a:spcAft>
                <a:spcPts val="600"/>
              </a:spcAft>
              <a:buNone/>
            </a:pPr>
            <a:r>
              <a:rPr lang="en-GB" sz="2000" b="1" dirty="0">
                <a:solidFill>
                  <a:srgbClr val="800000"/>
                </a:solidFill>
                <a:latin typeface="Arial Narrow" pitchFamily="34" charset="0"/>
              </a:rPr>
              <a:t>Year Two</a:t>
            </a:r>
            <a:r>
              <a:rPr lang="en-GB" sz="2000" dirty="0">
                <a:solidFill>
                  <a:srgbClr val="800000"/>
                </a:solidFill>
                <a:latin typeface="Arial Narrow" pitchFamily="34" charset="0"/>
              </a:rPr>
              <a:t> (A2):</a:t>
            </a:r>
          </a:p>
          <a:p>
            <a:pPr marL="0" indent="0">
              <a:spcBef>
                <a:spcPts val="480"/>
              </a:spcBef>
              <a:spcAft>
                <a:spcPts val="600"/>
              </a:spcAft>
              <a:buNone/>
            </a:pPr>
            <a:r>
              <a:rPr lang="en-GB" sz="2000" dirty="0">
                <a:solidFill>
                  <a:srgbClr val="800000"/>
                </a:solidFill>
                <a:latin typeface="Arial Narrow"/>
              </a:rPr>
              <a:t>Covers connected systems and issues relating to cyber security, resilience controls and digital technology networks and their role in communications, transmissions and mobile technologies. The coursework involves the design, creation and testing of a database solution with a connected web front end, to solve a realistic problem.</a:t>
            </a:r>
          </a:p>
          <a:p>
            <a:pPr marL="0" indent="0" eaLnBrk="1" hangingPunct="1">
              <a:spcBef>
                <a:spcPts val="480"/>
              </a:spcBef>
              <a:buNone/>
            </a:pPr>
            <a:r>
              <a:rPr lang="en-GB" sz="2000" b="1" dirty="0">
                <a:solidFill>
                  <a:srgbClr val="800000"/>
                </a:solidFill>
                <a:latin typeface="Arial Narrow" pitchFamily="34" charset="0"/>
              </a:rPr>
              <a:t>Entry Requirements</a:t>
            </a:r>
            <a:r>
              <a:rPr lang="en-GB" sz="2000" dirty="0">
                <a:solidFill>
                  <a:srgbClr val="800000"/>
                </a:solidFill>
                <a:latin typeface="Arial Narrow" pitchFamily="34" charset="0"/>
              </a:rPr>
              <a:t> </a:t>
            </a:r>
          </a:p>
          <a:p>
            <a:pPr marL="0" indent="0">
              <a:spcBef>
                <a:spcPts val="480"/>
              </a:spcBef>
              <a:buNone/>
            </a:pPr>
            <a:r>
              <a:rPr lang="en-GB" sz="2000" dirty="0">
                <a:solidFill>
                  <a:srgbClr val="800000"/>
                </a:solidFill>
                <a:latin typeface="Arial Narrow"/>
              </a:rPr>
              <a:t>6 GCSE passes at Grade A to C (including Mathematics and English at Grade C or above)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a:xfrm>
            <a:off x="403646" y="136793"/>
            <a:ext cx="6867525" cy="1042988"/>
          </a:xfrm>
        </p:spPr>
        <p:txBody>
          <a:bodyPr>
            <a:normAutofit fontScale="90000"/>
          </a:bodyPr>
          <a:lstStyle/>
          <a:p>
            <a:pPr eaLnBrk="1" hangingPunct="1"/>
            <a:r>
              <a:rPr lang="en-GB" sz="4000" dirty="0">
                <a:solidFill>
                  <a:schemeClr val="bg1"/>
                </a:solidFill>
                <a:latin typeface="Arial Narrow" pitchFamily="34" charset="0"/>
              </a:rPr>
              <a:t>Level 3: Extended National Diploma </a:t>
            </a:r>
            <a:br>
              <a:rPr lang="en-GB" sz="4000" dirty="0">
                <a:solidFill>
                  <a:schemeClr val="bg1"/>
                </a:solidFill>
                <a:latin typeface="Arial Narrow" pitchFamily="34" charset="0"/>
              </a:rPr>
            </a:br>
            <a:r>
              <a:rPr lang="en-GB" sz="4000" dirty="0">
                <a:solidFill>
                  <a:schemeClr val="bg1"/>
                </a:solidFill>
                <a:latin typeface="Arial Narrow" pitchFamily="34" charset="0"/>
              </a:rPr>
              <a:t>in IT </a:t>
            </a:r>
            <a:endParaRPr lang="en-GB" sz="2400" dirty="0">
              <a:solidFill>
                <a:schemeClr val="bg1"/>
              </a:solidFill>
              <a:latin typeface="Arial Narrow" pitchFamily="34" charset="0"/>
            </a:endParaRPr>
          </a:p>
        </p:txBody>
      </p:sp>
      <p:sp>
        <p:nvSpPr>
          <p:cNvPr id="6147" name="Rectangle 8"/>
          <p:cNvSpPr>
            <a:spLocks noGrp="1" noChangeArrowheads="1"/>
          </p:cNvSpPr>
          <p:nvPr>
            <p:ph type="body" sz="half" idx="1"/>
          </p:nvPr>
        </p:nvSpPr>
        <p:spPr>
          <a:xfrm>
            <a:off x="137624" y="2674559"/>
            <a:ext cx="4178742" cy="3304206"/>
          </a:xfrm>
        </p:spPr>
        <p:txBody>
          <a:bodyPr>
            <a:normAutofit/>
          </a:bodyPr>
          <a:lstStyle/>
          <a:p>
            <a:pPr marL="0" indent="0" eaLnBrk="1" hangingPunct="1">
              <a:lnSpc>
                <a:spcPct val="80000"/>
              </a:lnSpc>
              <a:buNone/>
            </a:pPr>
            <a:r>
              <a:rPr lang="en-GB" sz="1600" b="1" dirty="0">
                <a:solidFill>
                  <a:srgbClr val="800000"/>
                </a:solidFill>
                <a:latin typeface="Arial Narrow" pitchFamily="34" charset="0"/>
              </a:rPr>
              <a:t>Year 1 - Semester One: </a:t>
            </a:r>
          </a:p>
          <a:p>
            <a:pPr marL="177800" indent="-177800" eaLnBrk="1" hangingPunct="1">
              <a:lnSpc>
                <a:spcPct val="100000"/>
              </a:lnSpc>
              <a:spcBef>
                <a:spcPts val="0"/>
              </a:spcBef>
            </a:pPr>
            <a:r>
              <a:rPr lang="en-GB" sz="1600" dirty="0">
                <a:solidFill>
                  <a:srgbClr val="800000"/>
                </a:solidFill>
                <a:latin typeface="Arial Narrow" pitchFamily="34" charset="0"/>
              </a:rPr>
              <a:t>Information Technology Systems 1</a:t>
            </a:r>
          </a:p>
          <a:p>
            <a:pPr marL="177800" indent="-177800" eaLnBrk="1" hangingPunct="1">
              <a:lnSpc>
                <a:spcPct val="100000"/>
              </a:lnSpc>
              <a:spcBef>
                <a:spcPts val="0"/>
              </a:spcBef>
            </a:pPr>
            <a:r>
              <a:rPr lang="en-GB" sz="1600" dirty="0">
                <a:solidFill>
                  <a:srgbClr val="800000"/>
                </a:solidFill>
                <a:latin typeface="Arial Narrow" pitchFamily="34" charset="0"/>
              </a:rPr>
              <a:t>Creating Systems to Manage Information</a:t>
            </a:r>
          </a:p>
          <a:p>
            <a:pPr marL="177800" indent="-177800" eaLnBrk="1" hangingPunct="1">
              <a:lnSpc>
                <a:spcPct val="100000"/>
              </a:lnSpc>
              <a:spcBef>
                <a:spcPts val="0"/>
              </a:spcBef>
            </a:pPr>
            <a:r>
              <a:rPr lang="en-GB" sz="1600" dirty="0">
                <a:solidFill>
                  <a:srgbClr val="800000"/>
                </a:solidFill>
                <a:latin typeface="Arial Narrow" pitchFamily="34" charset="0"/>
              </a:rPr>
              <a:t>Using Social Media in Business</a:t>
            </a:r>
          </a:p>
          <a:p>
            <a:pPr marL="177800" indent="-177800" eaLnBrk="1" hangingPunct="1">
              <a:lnSpc>
                <a:spcPct val="100000"/>
              </a:lnSpc>
              <a:spcBef>
                <a:spcPts val="0"/>
              </a:spcBef>
            </a:pPr>
            <a:r>
              <a:rPr lang="en-GB" sz="1600" dirty="0">
                <a:solidFill>
                  <a:srgbClr val="800000"/>
                </a:solidFill>
                <a:latin typeface="Arial Narrow" pitchFamily="34" charset="0"/>
              </a:rPr>
              <a:t>Programming 1</a:t>
            </a:r>
          </a:p>
          <a:p>
            <a:pPr marL="0" indent="0" eaLnBrk="1" hangingPunct="1">
              <a:lnSpc>
                <a:spcPct val="80000"/>
              </a:lnSpc>
              <a:buNone/>
            </a:pPr>
            <a:endParaRPr lang="en-GB" sz="600" b="1" dirty="0">
              <a:solidFill>
                <a:srgbClr val="800000"/>
              </a:solidFill>
              <a:latin typeface="Arial Narrow" pitchFamily="34" charset="0"/>
            </a:endParaRPr>
          </a:p>
          <a:p>
            <a:pPr marL="0" indent="0" eaLnBrk="1" hangingPunct="1">
              <a:lnSpc>
                <a:spcPct val="80000"/>
              </a:lnSpc>
              <a:buNone/>
            </a:pPr>
            <a:r>
              <a:rPr lang="en-GB" sz="1600" b="1" dirty="0">
                <a:solidFill>
                  <a:srgbClr val="800000"/>
                </a:solidFill>
                <a:latin typeface="Arial Narrow" pitchFamily="34" charset="0"/>
              </a:rPr>
              <a:t>Year 2 - Semester One: </a:t>
            </a:r>
          </a:p>
          <a:p>
            <a:pPr marL="177800" indent="-177800" eaLnBrk="1" hangingPunct="1">
              <a:lnSpc>
                <a:spcPct val="100000"/>
              </a:lnSpc>
              <a:spcBef>
                <a:spcPts val="0"/>
              </a:spcBef>
            </a:pPr>
            <a:r>
              <a:rPr lang="en-GB" sz="1600" dirty="0">
                <a:solidFill>
                  <a:srgbClr val="800000"/>
                </a:solidFill>
                <a:latin typeface="Arial Narrow" pitchFamily="34" charset="0"/>
              </a:rPr>
              <a:t>IT Project Management  1 </a:t>
            </a:r>
          </a:p>
          <a:p>
            <a:pPr marL="177800" indent="-177800" eaLnBrk="1" hangingPunct="1">
              <a:lnSpc>
                <a:spcPct val="100000"/>
              </a:lnSpc>
              <a:spcBef>
                <a:spcPts val="0"/>
              </a:spcBef>
            </a:pPr>
            <a:r>
              <a:rPr lang="en-GB" sz="1600" dirty="0">
                <a:solidFill>
                  <a:srgbClr val="800000"/>
                </a:solidFill>
                <a:latin typeface="Arial Narrow" pitchFamily="34" charset="0"/>
              </a:rPr>
              <a:t>Cyber Security and Incident Management</a:t>
            </a:r>
          </a:p>
          <a:p>
            <a:pPr marL="177800" indent="-177800" eaLnBrk="1" hangingPunct="1">
              <a:lnSpc>
                <a:spcPct val="100000"/>
              </a:lnSpc>
              <a:spcBef>
                <a:spcPts val="0"/>
              </a:spcBef>
            </a:pPr>
            <a:r>
              <a:rPr lang="en-GB" sz="1600" dirty="0">
                <a:solidFill>
                  <a:srgbClr val="800000"/>
                </a:solidFill>
                <a:latin typeface="Arial Narrow" pitchFamily="34" charset="0"/>
              </a:rPr>
              <a:t>Mobile Apps Development</a:t>
            </a:r>
          </a:p>
          <a:p>
            <a:pPr marL="177800" indent="-177800" eaLnBrk="1" hangingPunct="1">
              <a:lnSpc>
                <a:spcPct val="100000"/>
              </a:lnSpc>
              <a:spcBef>
                <a:spcPts val="0"/>
              </a:spcBef>
            </a:pPr>
            <a:r>
              <a:rPr lang="en-GB" sz="1600" dirty="0">
                <a:solidFill>
                  <a:srgbClr val="800000"/>
                </a:solidFill>
                <a:latin typeface="Arial Narrow" pitchFamily="34" charset="0"/>
              </a:rPr>
              <a:t>Digital Graphics</a:t>
            </a:r>
          </a:p>
          <a:p>
            <a:pPr marL="177800" indent="-177800" eaLnBrk="1" hangingPunct="1">
              <a:lnSpc>
                <a:spcPct val="80000"/>
              </a:lnSpc>
            </a:pPr>
            <a:endParaRPr lang="en-GB" sz="1600" dirty="0">
              <a:solidFill>
                <a:srgbClr val="800000"/>
              </a:solidFill>
              <a:latin typeface="Arial Narrow" pitchFamily="34" charset="0"/>
            </a:endParaRPr>
          </a:p>
        </p:txBody>
      </p:sp>
      <p:sp>
        <p:nvSpPr>
          <p:cNvPr id="6148" name="Rectangle 14"/>
          <p:cNvSpPr>
            <a:spLocks noChangeArrowheads="1"/>
          </p:cNvSpPr>
          <p:nvPr/>
        </p:nvSpPr>
        <p:spPr bwMode="auto">
          <a:xfrm>
            <a:off x="198704" y="5371361"/>
            <a:ext cx="8807672" cy="744819"/>
          </a:xfrm>
          <a:prstGeom prst="rect">
            <a:avLst/>
          </a:prstGeom>
          <a:noFill/>
          <a:ln w="9525">
            <a:noFill/>
            <a:miter lim="800000"/>
            <a:headEnd/>
            <a:tailEnd/>
          </a:ln>
        </p:spPr>
        <p:txBody>
          <a:bodyPr wrap="square">
            <a:spAutoFit/>
          </a:bodyPr>
          <a:lstStyle/>
          <a:p>
            <a:pPr>
              <a:lnSpc>
                <a:spcPct val="80000"/>
              </a:lnSpc>
              <a:spcBef>
                <a:spcPct val="20000"/>
              </a:spcBef>
              <a:tabLst>
                <a:tab pos="174625" algn="l"/>
              </a:tabLst>
            </a:pPr>
            <a:endParaRPr lang="en-GB" sz="800" dirty="0">
              <a:solidFill>
                <a:srgbClr val="800000"/>
              </a:solidFill>
              <a:latin typeface="Arial Narrow" pitchFamily="34" charset="0"/>
            </a:endParaRPr>
          </a:p>
          <a:p>
            <a:pPr>
              <a:tabLst>
                <a:tab pos="174625" algn="l"/>
              </a:tabLst>
            </a:pPr>
            <a:r>
              <a:rPr lang="en-GB" b="1" dirty="0">
                <a:solidFill>
                  <a:srgbClr val="800000"/>
                </a:solidFill>
                <a:latin typeface="Arial Narrow" pitchFamily="34" charset="0"/>
              </a:rPr>
              <a:t>Entry Requirements:</a:t>
            </a:r>
            <a:endParaRPr lang="en-GB" sz="800" b="1" dirty="0">
              <a:solidFill>
                <a:srgbClr val="800000"/>
              </a:solidFill>
              <a:latin typeface="Arial Narrow" pitchFamily="34" charset="0"/>
            </a:endParaRPr>
          </a:p>
          <a:p>
            <a:pPr>
              <a:tabLst>
                <a:tab pos="174625" algn="l"/>
              </a:tabLst>
            </a:pPr>
            <a:r>
              <a:rPr lang="en-GB" dirty="0">
                <a:solidFill>
                  <a:srgbClr val="800000"/>
                </a:solidFill>
                <a:latin typeface="Arial Narrow" pitchFamily="34" charset="0"/>
              </a:rPr>
              <a:t>5 GCSEs at Grade C or above (or equivalent) to include Mathematics and English.	</a:t>
            </a:r>
          </a:p>
        </p:txBody>
      </p:sp>
      <p:sp>
        <p:nvSpPr>
          <p:cNvPr id="6149" name="Rectangle 16"/>
          <p:cNvSpPr>
            <a:spLocks noChangeArrowheads="1"/>
          </p:cNvSpPr>
          <p:nvPr/>
        </p:nvSpPr>
        <p:spPr bwMode="auto">
          <a:xfrm>
            <a:off x="4539435" y="2668755"/>
            <a:ext cx="4279651" cy="4095750"/>
          </a:xfrm>
          <a:prstGeom prst="rect">
            <a:avLst/>
          </a:prstGeom>
          <a:noFill/>
          <a:ln w="9525">
            <a:noFill/>
            <a:miter lim="800000"/>
            <a:headEnd/>
            <a:tailEnd/>
          </a:ln>
        </p:spPr>
        <p:txBody>
          <a:bodyPr/>
          <a:lstStyle/>
          <a:p>
            <a:pPr>
              <a:lnSpc>
                <a:spcPct val="80000"/>
              </a:lnSpc>
              <a:spcBef>
                <a:spcPct val="20000"/>
              </a:spcBef>
            </a:pPr>
            <a:r>
              <a:rPr lang="en-GB" sz="1600" b="1" dirty="0">
                <a:solidFill>
                  <a:srgbClr val="800000"/>
                </a:solidFill>
                <a:latin typeface="Arial Narrow" pitchFamily="34" charset="0"/>
              </a:rPr>
              <a:t>Year 1 - Semester Two: </a:t>
            </a:r>
          </a:p>
          <a:p>
            <a:pPr marL="177800" indent="-177800">
              <a:lnSpc>
                <a:spcPct val="80000"/>
              </a:lnSpc>
              <a:spcBef>
                <a:spcPct val="20000"/>
              </a:spcBef>
              <a:buFontTx/>
              <a:buChar char="•"/>
            </a:pPr>
            <a:r>
              <a:rPr lang="en-GB" sz="1600" dirty="0">
                <a:solidFill>
                  <a:srgbClr val="800000"/>
                </a:solidFill>
                <a:latin typeface="Arial Narrow" pitchFamily="34" charset="0"/>
              </a:rPr>
              <a:t>Information Technology Systems 2</a:t>
            </a:r>
          </a:p>
          <a:p>
            <a:pPr marL="177800" indent="-177800">
              <a:lnSpc>
                <a:spcPct val="80000"/>
              </a:lnSpc>
              <a:spcBef>
                <a:spcPct val="20000"/>
              </a:spcBef>
              <a:buFontTx/>
              <a:buChar char="•"/>
            </a:pPr>
            <a:r>
              <a:rPr lang="en-GB" sz="1600" dirty="0">
                <a:solidFill>
                  <a:srgbClr val="800000"/>
                </a:solidFill>
                <a:latin typeface="Arial Narrow" pitchFamily="34" charset="0"/>
              </a:rPr>
              <a:t>Data Modelling</a:t>
            </a:r>
          </a:p>
          <a:p>
            <a:pPr marL="177800" indent="-177800">
              <a:lnSpc>
                <a:spcPct val="80000"/>
              </a:lnSpc>
              <a:spcBef>
                <a:spcPct val="20000"/>
              </a:spcBef>
              <a:buFontTx/>
              <a:buChar char="•"/>
            </a:pPr>
            <a:r>
              <a:rPr lang="en-GB" sz="1600" dirty="0">
                <a:solidFill>
                  <a:srgbClr val="800000"/>
                </a:solidFill>
                <a:latin typeface="Arial Narrow" pitchFamily="34" charset="0"/>
              </a:rPr>
              <a:t>Website Development</a:t>
            </a:r>
          </a:p>
          <a:p>
            <a:pPr marL="177800" indent="-177800">
              <a:lnSpc>
                <a:spcPct val="80000"/>
              </a:lnSpc>
              <a:spcBef>
                <a:spcPct val="20000"/>
              </a:spcBef>
              <a:buFontTx/>
              <a:buChar char="•"/>
            </a:pPr>
            <a:r>
              <a:rPr lang="en-GB" sz="1600" dirty="0">
                <a:solidFill>
                  <a:srgbClr val="800000"/>
                </a:solidFill>
                <a:latin typeface="Arial Narrow" pitchFamily="34" charset="0"/>
              </a:rPr>
              <a:t>Programming 2</a:t>
            </a:r>
          </a:p>
          <a:p>
            <a:pPr>
              <a:lnSpc>
                <a:spcPct val="80000"/>
              </a:lnSpc>
              <a:spcBef>
                <a:spcPct val="20000"/>
              </a:spcBef>
            </a:pPr>
            <a:endParaRPr lang="en-GB" sz="1600" b="1" dirty="0">
              <a:solidFill>
                <a:srgbClr val="800000"/>
              </a:solidFill>
              <a:latin typeface="Arial Narrow" pitchFamily="34" charset="0"/>
            </a:endParaRPr>
          </a:p>
          <a:p>
            <a:pPr>
              <a:lnSpc>
                <a:spcPct val="80000"/>
              </a:lnSpc>
              <a:spcBef>
                <a:spcPct val="20000"/>
              </a:spcBef>
            </a:pPr>
            <a:r>
              <a:rPr lang="en-GB" sz="1600" b="1" dirty="0">
                <a:solidFill>
                  <a:srgbClr val="800000"/>
                </a:solidFill>
                <a:latin typeface="Arial Narrow" pitchFamily="34" charset="0"/>
              </a:rPr>
              <a:t>Year 2 - Semester Two: </a:t>
            </a:r>
          </a:p>
          <a:p>
            <a:pPr marL="177800" indent="-177800">
              <a:lnSpc>
                <a:spcPct val="80000"/>
              </a:lnSpc>
              <a:spcBef>
                <a:spcPct val="20000"/>
              </a:spcBef>
              <a:buFontTx/>
              <a:buChar char="•"/>
            </a:pPr>
            <a:r>
              <a:rPr lang="en-GB" sz="1600" dirty="0">
                <a:solidFill>
                  <a:srgbClr val="800000"/>
                </a:solidFill>
                <a:latin typeface="Arial Narrow" pitchFamily="34" charset="0"/>
              </a:rPr>
              <a:t>IT Project Management  2</a:t>
            </a:r>
          </a:p>
          <a:p>
            <a:pPr marL="177800" indent="-177800">
              <a:lnSpc>
                <a:spcPct val="80000"/>
              </a:lnSpc>
              <a:spcBef>
                <a:spcPct val="20000"/>
              </a:spcBef>
              <a:buFontTx/>
              <a:buChar char="•"/>
            </a:pPr>
            <a:r>
              <a:rPr lang="en-GB" sz="1600" dirty="0">
                <a:solidFill>
                  <a:srgbClr val="800000"/>
                </a:solidFill>
                <a:latin typeface="Arial Narrow" pitchFamily="34" charset="0"/>
              </a:rPr>
              <a:t>IT Service Delivery</a:t>
            </a:r>
          </a:p>
          <a:p>
            <a:pPr marL="177800" indent="-177800">
              <a:lnSpc>
                <a:spcPct val="80000"/>
              </a:lnSpc>
              <a:spcBef>
                <a:spcPct val="20000"/>
              </a:spcBef>
              <a:buFontTx/>
              <a:buChar char="•"/>
            </a:pPr>
            <a:r>
              <a:rPr lang="en-GB" sz="1600" dirty="0">
                <a:solidFill>
                  <a:srgbClr val="800000"/>
                </a:solidFill>
                <a:latin typeface="Arial Narrow" pitchFamily="34" charset="0"/>
              </a:rPr>
              <a:t>Computer Games Development</a:t>
            </a:r>
          </a:p>
          <a:p>
            <a:pPr marL="177800" indent="-177800">
              <a:lnSpc>
                <a:spcPct val="80000"/>
              </a:lnSpc>
              <a:spcBef>
                <a:spcPct val="20000"/>
              </a:spcBef>
              <a:buFontTx/>
              <a:buChar char="•"/>
            </a:pPr>
            <a:r>
              <a:rPr lang="en-GB" sz="1600" dirty="0">
                <a:solidFill>
                  <a:srgbClr val="800000"/>
                </a:solidFill>
                <a:latin typeface="Arial Narrow" pitchFamily="34" charset="0"/>
              </a:rPr>
              <a:t>The Internet of Things</a:t>
            </a:r>
          </a:p>
          <a:p>
            <a:pPr marL="177800" indent="-177800">
              <a:lnSpc>
                <a:spcPct val="80000"/>
              </a:lnSpc>
              <a:spcBef>
                <a:spcPct val="20000"/>
              </a:spcBef>
              <a:buFontTx/>
              <a:buChar char="•"/>
            </a:pPr>
            <a:endParaRPr lang="en-GB" sz="1600" dirty="0">
              <a:solidFill>
                <a:srgbClr val="800000"/>
              </a:solidFill>
              <a:latin typeface="Arial Narrow" pitchFamily="34" charset="0"/>
            </a:endParaRPr>
          </a:p>
          <a:p>
            <a:pPr marL="177800" indent="-177800">
              <a:lnSpc>
                <a:spcPct val="80000"/>
              </a:lnSpc>
              <a:spcBef>
                <a:spcPct val="20000"/>
              </a:spcBef>
              <a:buFontTx/>
              <a:buChar char="•"/>
            </a:pPr>
            <a:endParaRPr lang="en-GB" sz="1600" dirty="0">
              <a:solidFill>
                <a:srgbClr val="800000"/>
              </a:solidFill>
              <a:latin typeface="Arial Narrow" pitchFamily="34" charset="0"/>
            </a:endParaRPr>
          </a:p>
        </p:txBody>
      </p:sp>
      <p:sp>
        <p:nvSpPr>
          <p:cNvPr id="7" name="TextBox 6"/>
          <p:cNvSpPr txBox="1"/>
          <p:nvPr/>
        </p:nvSpPr>
        <p:spPr>
          <a:xfrm>
            <a:off x="227219" y="1486639"/>
            <a:ext cx="8624432" cy="1034129"/>
          </a:xfrm>
          <a:prstGeom prst="rect">
            <a:avLst/>
          </a:prstGeom>
          <a:noFill/>
        </p:spPr>
        <p:txBody>
          <a:bodyPr wrap="square" rtlCol="0">
            <a:spAutoFit/>
          </a:bodyPr>
          <a:lstStyle/>
          <a:p>
            <a:pPr>
              <a:lnSpc>
                <a:spcPct val="80000"/>
              </a:lnSpc>
              <a:spcBef>
                <a:spcPct val="20000"/>
              </a:spcBef>
            </a:pPr>
            <a:r>
              <a:rPr lang="en-GB" sz="1800" b="1" dirty="0">
                <a:solidFill>
                  <a:srgbClr val="800000"/>
                </a:solidFill>
                <a:latin typeface="Arial Narrow" pitchFamily="34" charset="0"/>
              </a:rPr>
              <a:t>Course Description:</a:t>
            </a:r>
          </a:p>
          <a:p>
            <a:pPr>
              <a:lnSpc>
                <a:spcPct val="80000"/>
              </a:lnSpc>
              <a:spcBef>
                <a:spcPct val="20000"/>
              </a:spcBef>
            </a:pPr>
            <a:r>
              <a:rPr lang="en-GB" dirty="0">
                <a:solidFill>
                  <a:srgbClr val="800000"/>
                </a:solidFill>
                <a:latin typeface="Arial Narrow" pitchFamily="34" charset="0"/>
              </a:rPr>
              <a:t>This is a 2-year, full time course designed to provide highly specialist, work-related qualifications in the computing and information technology sector</a:t>
            </a:r>
            <a:r>
              <a:rPr lang="en-GB" b="0" i="0" dirty="0">
                <a:solidFill>
                  <a:srgbClr val="333333"/>
                </a:solidFill>
                <a:effectLst/>
                <a:latin typeface="Open Sans" panose="020B0606030504020204" pitchFamily="34" charset="0"/>
              </a:rPr>
              <a:t>. </a:t>
            </a:r>
            <a:r>
              <a:rPr lang="en-GB" dirty="0">
                <a:solidFill>
                  <a:srgbClr val="800000"/>
                </a:solidFill>
                <a:latin typeface="Arial Narrow" pitchFamily="34" charset="0"/>
              </a:rPr>
              <a:t>Its aim is to provide the knowledge, understanding and skills needed to prepare for employment or a progression route to higher education.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a:xfrm>
            <a:off x="403646" y="136793"/>
            <a:ext cx="6867525" cy="1042988"/>
          </a:xfrm>
        </p:spPr>
        <p:txBody>
          <a:bodyPr>
            <a:normAutofit fontScale="90000"/>
          </a:bodyPr>
          <a:lstStyle/>
          <a:p>
            <a:pPr eaLnBrk="1" hangingPunct="1"/>
            <a:r>
              <a:rPr lang="en-GB" sz="4000" dirty="0">
                <a:solidFill>
                  <a:schemeClr val="bg1"/>
                </a:solidFill>
                <a:latin typeface="Arial Narrow" pitchFamily="34" charset="0"/>
              </a:rPr>
              <a:t>Level 3: Extended National Diploma </a:t>
            </a:r>
            <a:br>
              <a:rPr lang="en-GB" sz="4000" dirty="0">
                <a:solidFill>
                  <a:schemeClr val="bg1"/>
                </a:solidFill>
                <a:latin typeface="Arial Narrow" pitchFamily="34" charset="0"/>
              </a:rPr>
            </a:br>
            <a:r>
              <a:rPr lang="en-GB" sz="4000" dirty="0">
                <a:solidFill>
                  <a:schemeClr val="bg1"/>
                </a:solidFill>
                <a:latin typeface="Arial Narrow" pitchFamily="34" charset="0"/>
              </a:rPr>
              <a:t>in Esports </a:t>
            </a:r>
            <a:endParaRPr lang="en-GB" sz="2400" dirty="0">
              <a:solidFill>
                <a:schemeClr val="bg1"/>
              </a:solidFill>
              <a:latin typeface="Arial Narrow" pitchFamily="34" charset="0"/>
            </a:endParaRPr>
          </a:p>
        </p:txBody>
      </p:sp>
      <p:sp>
        <p:nvSpPr>
          <p:cNvPr id="6148" name="Rectangle 14"/>
          <p:cNvSpPr>
            <a:spLocks noChangeArrowheads="1"/>
          </p:cNvSpPr>
          <p:nvPr/>
        </p:nvSpPr>
        <p:spPr bwMode="auto">
          <a:xfrm>
            <a:off x="198704" y="5371361"/>
            <a:ext cx="8807672" cy="744819"/>
          </a:xfrm>
          <a:prstGeom prst="rect">
            <a:avLst/>
          </a:prstGeom>
          <a:noFill/>
          <a:ln w="9525">
            <a:noFill/>
            <a:miter lim="800000"/>
            <a:headEnd/>
            <a:tailEnd/>
          </a:ln>
        </p:spPr>
        <p:txBody>
          <a:bodyPr wrap="square">
            <a:spAutoFit/>
          </a:bodyPr>
          <a:lstStyle/>
          <a:p>
            <a:pPr>
              <a:lnSpc>
                <a:spcPct val="80000"/>
              </a:lnSpc>
              <a:spcBef>
                <a:spcPct val="20000"/>
              </a:spcBef>
              <a:tabLst>
                <a:tab pos="174625" algn="l"/>
              </a:tabLst>
            </a:pPr>
            <a:endParaRPr lang="en-GB" sz="800" dirty="0">
              <a:solidFill>
                <a:srgbClr val="800000"/>
              </a:solidFill>
              <a:latin typeface="Arial Narrow" pitchFamily="34" charset="0"/>
            </a:endParaRPr>
          </a:p>
          <a:p>
            <a:pPr>
              <a:tabLst>
                <a:tab pos="174625" algn="l"/>
              </a:tabLst>
            </a:pPr>
            <a:r>
              <a:rPr lang="en-GB" b="1" dirty="0">
                <a:solidFill>
                  <a:srgbClr val="800000"/>
                </a:solidFill>
                <a:latin typeface="Arial Narrow" pitchFamily="34" charset="0"/>
              </a:rPr>
              <a:t>Entry Requirements:</a:t>
            </a:r>
            <a:endParaRPr lang="en-GB" sz="800" b="1" dirty="0">
              <a:solidFill>
                <a:srgbClr val="800000"/>
              </a:solidFill>
              <a:latin typeface="Arial Narrow" pitchFamily="34" charset="0"/>
            </a:endParaRPr>
          </a:p>
          <a:p>
            <a:pPr>
              <a:tabLst>
                <a:tab pos="174625" algn="l"/>
              </a:tabLst>
            </a:pPr>
            <a:r>
              <a:rPr lang="en-GB" dirty="0">
                <a:solidFill>
                  <a:srgbClr val="800000"/>
                </a:solidFill>
                <a:latin typeface="Arial Narrow" pitchFamily="34" charset="0"/>
              </a:rPr>
              <a:t>5 GCSEs at Grade C or above (or equivalent) to include Mathematics and English.	</a:t>
            </a:r>
          </a:p>
        </p:txBody>
      </p:sp>
      <p:sp>
        <p:nvSpPr>
          <p:cNvPr id="7" name="TextBox 6"/>
          <p:cNvSpPr txBox="1"/>
          <p:nvPr/>
        </p:nvSpPr>
        <p:spPr>
          <a:xfrm>
            <a:off x="227219" y="1486639"/>
            <a:ext cx="8624432" cy="1791260"/>
          </a:xfrm>
          <a:prstGeom prst="rect">
            <a:avLst/>
          </a:prstGeom>
          <a:noFill/>
        </p:spPr>
        <p:txBody>
          <a:bodyPr wrap="square" rtlCol="0">
            <a:spAutoFit/>
          </a:bodyPr>
          <a:lstStyle/>
          <a:p>
            <a:pPr>
              <a:lnSpc>
                <a:spcPct val="80000"/>
              </a:lnSpc>
              <a:spcBef>
                <a:spcPct val="20000"/>
              </a:spcBef>
            </a:pPr>
            <a:r>
              <a:rPr lang="en-GB" sz="1800" b="1" dirty="0">
                <a:solidFill>
                  <a:srgbClr val="800000"/>
                </a:solidFill>
                <a:latin typeface="Arial Narrow" pitchFamily="34" charset="0"/>
              </a:rPr>
              <a:t>Course Description:</a:t>
            </a:r>
          </a:p>
          <a:p>
            <a:pPr marL="177800" indent="-177800">
              <a:buFont typeface="Arial" panose="020B0604020202020204" pitchFamily="34" charset="0"/>
              <a:buChar char="•"/>
            </a:pPr>
            <a:r>
              <a:rPr lang="en-GB" sz="1600" dirty="0">
                <a:solidFill>
                  <a:srgbClr val="800000"/>
                </a:solidFill>
                <a:latin typeface="Arial Narrow" pitchFamily="34" charset="0"/>
              </a:rPr>
              <a:t>This 2-year course aims to provide students with a career pathway into Esports as a game designer, developer, video producer, digital content producer, technician or streamer or into other related Digital Technology areas such as networking, digital marketing, events management, coaching, or developing your own business. The qualification include a breadth of transferable skills that enable learners to experience different areas of esports to aid their progression to employment, either directly or via further study. This qualification is endorsed by the British Esports Association as being suitable for learners who want to work in the industry.</a:t>
            </a:r>
          </a:p>
        </p:txBody>
      </p:sp>
      <p:graphicFrame>
        <p:nvGraphicFramePr>
          <p:cNvPr id="4" name="Table 3">
            <a:extLst>
              <a:ext uri="{FF2B5EF4-FFF2-40B4-BE49-F238E27FC236}">
                <a16:creationId xmlns:a16="http://schemas.microsoft.com/office/drawing/2014/main" id="{358972D9-5F6F-3D5A-1FD3-A7958E189800}"/>
              </a:ext>
            </a:extLst>
          </p:cNvPr>
          <p:cNvGraphicFramePr>
            <a:graphicFrameLocks noGrp="1"/>
          </p:cNvGraphicFramePr>
          <p:nvPr>
            <p:extLst>
              <p:ext uri="{D42A27DB-BD31-4B8C-83A1-F6EECF244321}">
                <p14:modId xmlns:p14="http://schemas.microsoft.com/office/powerpoint/2010/main" val="278939877"/>
              </p:ext>
            </p:extLst>
          </p:nvPr>
        </p:nvGraphicFramePr>
        <p:xfrm>
          <a:off x="403646" y="3277899"/>
          <a:ext cx="4168354" cy="2049402"/>
        </p:xfrm>
        <a:graphic>
          <a:graphicData uri="http://schemas.openxmlformats.org/drawingml/2006/table">
            <a:tbl>
              <a:tblPr firstRow="1" firstCol="1" bandRow="1">
                <a:tableStyleId>{5C22544A-7EE6-4342-B048-85BDC9FD1C3A}</a:tableStyleId>
              </a:tblPr>
              <a:tblGrid>
                <a:gridCol w="4168354">
                  <a:extLst>
                    <a:ext uri="{9D8B030D-6E8A-4147-A177-3AD203B41FA5}">
                      <a16:colId xmlns:a16="http://schemas.microsoft.com/office/drawing/2014/main" val="2097178128"/>
                    </a:ext>
                  </a:extLst>
                </a:gridCol>
              </a:tblGrid>
              <a:tr h="190500">
                <a:tc>
                  <a:txBody>
                    <a:bodyPr/>
                    <a:lstStyle/>
                    <a:p>
                      <a:pPr>
                        <a:lnSpc>
                          <a:spcPct val="107000"/>
                        </a:lnSpc>
                        <a:spcAft>
                          <a:spcPts val="800"/>
                        </a:spcAft>
                      </a:pPr>
                      <a:r>
                        <a:rPr lang="en-GB" sz="1600" b="1" kern="1200" dirty="0">
                          <a:solidFill>
                            <a:srgbClr val="800000"/>
                          </a:solidFill>
                          <a:latin typeface="Arial Narrow" pitchFamily="34" charset="0"/>
                          <a:ea typeface="+mn-ea"/>
                          <a:cs typeface="+mn-cs"/>
                        </a:rPr>
                        <a:t>Year 1: </a:t>
                      </a:r>
                    </a:p>
                    <a:p>
                      <a:pPr>
                        <a:lnSpc>
                          <a:spcPct val="107000"/>
                        </a:lnSpc>
                        <a:spcAft>
                          <a:spcPts val="800"/>
                        </a:spcAft>
                      </a:pPr>
                      <a:r>
                        <a:rPr lang="en-GB" sz="1600" b="0" kern="1200" dirty="0">
                          <a:solidFill>
                            <a:srgbClr val="800000"/>
                          </a:solidFill>
                          <a:latin typeface="Arial Narrow" pitchFamily="34" charset="0"/>
                          <a:ea typeface="+mn-ea"/>
                          <a:cs typeface="+mn-cs"/>
                        </a:rPr>
                        <a:t>Introduction to Esports</a:t>
                      </a:r>
                    </a:p>
                  </a:txBody>
                  <a:tcPr marL="68580" marR="6858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9485875"/>
                  </a:ext>
                </a:extLst>
              </a:tr>
              <a:tr h="190500">
                <a:tc>
                  <a:txBody>
                    <a:bodyPr/>
                    <a:lstStyle/>
                    <a:p>
                      <a:pPr>
                        <a:lnSpc>
                          <a:spcPct val="107000"/>
                        </a:lnSpc>
                        <a:spcAft>
                          <a:spcPts val="800"/>
                        </a:spcAft>
                      </a:pPr>
                      <a:r>
                        <a:rPr lang="en-GB" sz="1600" b="0" kern="1200" dirty="0">
                          <a:solidFill>
                            <a:srgbClr val="800000"/>
                          </a:solidFill>
                          <a:latin typeface="Arial Narrow" pitchFamily="34" charset="0"/>
                          <a:ea typeface="+mn-ea"/>
                          <a:cs typeface="+mn-cs"/>
                        </a:rPr>
                        <a:t>Esports Skills, Strategies &amp; Analysis</a:t>
                      </a:r>
                    </a:p>
                  </a:txBody>
                  <a:tcPr marL="68580" marR="68580" marT="0" marB="0" anchor="b">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50823708"/>
                  </a:ext>
                </a:extLst>
              </a:tr>
              <a:tr h="190500">
                <a:tc>
                  <a:txBody>
                    <a:bodyPr/>
                    <a:lstStyle/>
                    <a:p>
                      <a:pPr>
                        <a:lnSpc>
                          <a:spcPct val="107000"/>
                        </a:lnSpc>
                        <a:spcAft>
                          <a:spcPts val="800"/>
                        </a:spcAft>
                      </a:pPr>
                      <a:r>
                        <a:rPr lang="en-GB" sz="1600" b="0" kern="1200">
                          <a:solidFill>
                            <a:srgbClr val="800000"/>
                          </a:solidFill>
                          <a:latin typeface="Arial Narrow" pitchFamily="34" charset="0"/>
                          <a:ea typeface="+mn-ea"/>
                          <a:cs typeface="+mn-cs"/>
                        </a:rPr>
                        <a:t>Enterprise &amp; Entrepreneurship in the Esports Industry</a:t>
                      </a: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1094832"/>
                  </a:ext>
                </a:extLst>
              </a:tr>
              <a:tr h="190500">
                <a:tc>
                  <a:txBody>
                    <a:bodyPr/>
                    <a:lstStyle/>
                    <a:p>
                      <a:pPr>
                        <a:lnSpc>
                          <a:spcPct val="107000"/>
                        </a:lnSpc>
                        <a:spcAft>
                          <a:spcPts val="800"/>
                        </a:spcAft>
                      </a:pPr>
                      <a:r>
                        <a:rPr lang="en-GB" sz="1600" b="0" kern="1200" dirty="0">
                          <a:solidFill>
                            <a:srgbClr val="800000"/>
                          </a:solidFill>
                          <a:latin typeface="Arial Narrow" pitchFamily="34" charset="0"/>
                          <a:ea typeface="+mn-ea"/>
                          <a:cs typeface="+mn-cs"/>
                        </a:rPr>
                        <a:t>Health, Wellbeing &amp; Fitness for Esports Players</a:t>
                      </a: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25142922"/>
                  </a:ext>
                </a:extLst>
              </a:tr>
              <a:tr h="190500">
                <a:tc>
                  <a:txBody>
                    <a:bodyPr/>
                    <a:lstStyle/>
                    <a:p>
                      <a:pPr>
                        <a:lnSpc>
                          <a:spcPct val="107000"/>
                        </a:lnSpc>
                        <a:spcAft>
                          <a:spcPts val="800"/>
                        </a:spcAft>
                      </a:pPr>
                      <a:r>
                        <a:rPr lang="en-GB" sz="1600" b="0" kern="1200" dirty="0">
                          <a:solidFill>
                            <a:srgbClr val="800000"/>
                          </a:solidFill>
                          <a:latin typeface="Arial Narrow" pitchFamily="34" charset="0"/>
                          <a:ea typeface="+mn-ea"/>
                          <a:cs typeface="+mn-cs"/>
                        </a:rPr>
                        <a:t>Producing and Esports Brand</a:t>
                      </a: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61741048"/>
                  </a:ext>
                </a:extLst>
              </a:tr>
              <a:tr h="190500">
                <a:tc>
                  <a:txBody>
                    <a:bodyPr/>
                    <a:lstStyle/>
                    <a:p>
                      <a:pPr>
                        <a:lnSpc>
                          <a:spcPct val="107000"/>
                        </a:lnSpc>
                        <a:spcAft>
                          <a:spcPts val="800"/>
                        </a:spcAft>
                      </a:pPr>
                      <a:r>
                        <a:rPr lang="en-GB" sz="1600" b="0" kern="1200" dirty="0">
                          <a:solidFill>
                            <a:srgbClr val="800000"/>
                          </a:solidFill>
                          <a:latin typeface="Arial Narrow" pitchFamily="34" charset="0"/>
                          <a:ea typeface="+mn-ea"/>
                          <a:cs typeface="+mn-cs"/>
                        </a:rPr>
                        <a:t>Video Production</a:t>
                      </a: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56503153"/>
                  </a:ext>
                </a:extLst>
              </a:tr>
              <a:tr h="0">
                <a:tc>
                  <a:txBody>
                    <a:bodyPr/>
                    <a:lstStyle/>
                    <a:p>
                      <a:pPr>
                        <a:lnSpc>
                          <a:spcPct val="107000"/>
                        </a:lnSpc>
                        <a:spcAft>
                          <a:spcPts val="800"/>
                        </a:spcAft>
                      </a:pPr>
                      <a:r>
                        <a:rPr lang="en-GB" sz="1600" b="0" kern="1200" dirty="0">
                          <a:solidFill>
                            <a:srgbClr val="800000"/>
                          </a:solidFill>
                          <a:latin typeface="Arial Narrow" pitchFamily="34" charset="0"/>
                          <a:ea typeface="+mn-ea"/>
                          <a:cs typeface="+mn-cs"/>
                        </a:rPr>
                        <a:t>Games Design</a:t>
                      </a: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16914823"/>
                  </a:ext>
                </a:extLst>
              </a:tr>
            </a:tbl>
          </a:graphicData>
        </a:graphic>
      </p:graphicFrame>
      <p:graphicFrame>
        <p:nvGraphicFramePr>
          <p:cNvPr id="6" name="Table 5">
            <a:extLst>
              <a:ext uri="{FF2B5EF4-FFF2-40B4-BE49-F238E27FC236}">
                <a16:creationId xmlns:a16="http://schemas.microsoft.com/office/drawing/2014/main" id="{118B9091-EC70-EDD2-A726-9E679D9F610E}"/>
              </a:ext>
            </a:extLst>
          </p:cNvPr>
          <p:cNvGraphicFramePr>
            <a:graphicFrameLocks noGrp="1"/>
          </p:cNvGraphicFramePr>
          <p:nvPr>
            <p:extLst>
              <p:ext uri="{D42A27DB-BD31-4B8C-83A1-F6EECF244321}">
                <p14:modId xmlns:p14="http://schemas.microsoft.com/office/powerpoint/2010/main" val="1258830373"/>
              </p:ext>
            </p:extLst>
          </p:nvPr>
        </p:nvGraphicFramePr>
        <p:xfrm>
          <a:off x="4680284" y="3277900"/>
          <a:ext cx="4227015" cy="2169033"/>
        </p:xfrm>
        <a:graphic>
          <a:graphicData uri="http://schemas.openxmlformats.org/drawingml/2006/table">
            <a:tbl>
              <a:tblPr firstRow="1" firstCol="1" bandRow="1">
                <a:tableStyleId>{5C22544A-7EE6-4342-B048-85BDC9FD1C3A}</a:tableStyleId>
              </a:tblPr>
              <a:tblGrid>
                <a:gridCol w="4227015">
                  <a:extLst>
                    <a:ext uri="{9D8B030D-6E8A-4147-A177-3AD203B41FA5}">
                      <a16:colId xmlns:a16="http://schemas.microsoft.com/office/drawing/2014/main" val="2097178128"/>
                    </a:ext>
                  </a:extLst>
                </a:gridCol>
              </a:tblGrid>
              <a:tr h="1310708">
                <a:tc>
                  <a:txBody>
                    <a:bodyPr/>
                    <a:lstStyle/>
                    <a:p>
                      <a:pPr>
                        <a:lnSpc>
                          <a:spcPct val="107000"/>
                        </a:lnSpc>
                        <a:spcAft>
                          <a:spcPts val="800"/>
                        </a:spcAft>
                      </a:pPr>
                      <a:r>
                        <a:rPr lang="en-GB" sz="1600" b="1" kern="1200" dirty="0">
                          <a:solidFill>
                            <a:srgbClr val="800000"/>
                          </a:solidFill>
                          <a:latin typeface="Arial Narrow" pitchFamily="34" charset="0"/>
                          <a:ea typeface="+mn-ea"/>
                          <a:cs typeface="+mn-cs"/>
                        </a:rPr>
                        <a:t>Year 2: </a:t>
                      </a:r>
                    </a:p>
                    <a:p>
                      <a:pPr marL="0" algn="l" defTabSz="914400" rtl="0" eaLnBrk="1" latinLnBrk="0" hangingPunct="1">
                        <a:lnSpc>
                          <a:spcPct val="107000"/>
                        </a:lnSpc>
                        <a:spcAft>
                          <a:spcPts val="0"/>
                        </a:spcAft>
                      </a:pPr>
                      <a:r>
                        <a:rPr lang="en-GB" sz="1600" b="0" kern="1200" dirty="0">
                          <a:solidFill>
                            <a:srgbClr val="800000"/>
                          </a:solidFill>
                          <a:latin typeface="Arial Narrow" pitchFamily="34" charset="0"/>
                          <a:ea typeface="+mn-ea"/>
                          <a:cs typeface="+mn-cs"/>
                        </a:rPr>
                        <a:t>Live-streamed Broadcasting</a:t>
                      </a:r>
                    </a:p>
                    <a:p>
                      <a:pPr marL="0" algn="l" defTabSz="914400" rtl="0" eaLnBrk="1" latinLnBrk="0" hangingPunct="1">
                        <a:lnSpc>
                          <a:spcPct val="107000"/>
                        </a:lnSpc>
                        <a:spcAft>
                          <a:spcPts val="0"/>
                        </a:spcAft>
                      </a:pPr>
                      <a:r>
                        <a:rPr lang="en-GB" sz="1600" b="0" kern="1200" dirty="0">
                          <a:solidFill>
                            <a:srgbClr val="800000"/>
                          </a:solidFill>
                          <a:latin typeface="Arial Narrow" pitchFamily="34" charset="0"/>
                          <a:ea typeface="+mn-ea"/>
                          <a:cs typeface="+mn-cs"/>
                        </a:rPr>
                        <a:t>Business Applications of Esports in Social Media</a:t>
                      </a:r>
                    </a:p>
                    <a:p>
                      <a:pPr marL="0" algn="l" defTabSz="914400" rtl="0" eaLnBrk="1" latinLnBrk="0" hangingPunct="1">
                        <a:lnSpc>
                          <a:spcPct val="107000"/>
                        </a:lnSpc>
                        <a:spcAft>
                          <a:spcPts val="0"/>
                        </a:spcAft>
                      </a:pPr>
                      <a:r>
                        <a:rPr lang="en-GB" sz="1600" b="0" kern="1200" dirty="0">
                          <a:solidFill>
                            <a:srgbClr val="800000"/>
                          </a:solidFill>
                          <a:latin typeface="Arial Narrow" pitchFamily="34" charset="0"/>
                          <a:ea typeface="+mn-ea"/>
                          <a:cs typeface="+mn-cs"/>
                        </a:rPr>
                        <a:t>ESport Coaching</a:t>
                      </a:r>
                    </a:p>
                    <a:p>
                      <a:pPr marL="0" algn="l" defTabSz="914400" rtl="0" eaLnBrk="1" latinLnBrk="0" hangingPunct="1">
                        <a:lnSpc>
                          <a:spcPct val="107000"/>
                        </a:lnSpc>
                        <a:spcAft>
                          <a:spcPts val="0"/>
                        </a:spcAft>
                      </a:pPr>
                      <a:r>
                        <a:rPr lang="en-GB" sz="1600" b="0" kern="1200" dirty="0">
                          <a:solidFill>
                            <a:srgbClr val="800000"/>
                          </a:solidFill>
                          <a:latin typeface="Arial Narrow" pitchFamily="34" charset="0"/>
                          <a:ea typeface="+mn-ea"/>
                          <a:cs typeface="+mn-cs"/>
                        </a:rPr>
                        <a:t>Psychology for Esports performance </a:t>
                      </a:r>
                    </a:p>
                    <a:p>
                      <a:pPr marL="0" algn="l" defTabSz="914400" rtl="0" eaLnBrk="1" latinLnBrk="0" hangingPunct="1">
                        <a:lnSpc>
                          <a:spcPct val="107000"/>
                        </a:lnSpc>
                        <a:spcAft>
                          <a:spcPts val="0"/>
                        </a:spcAft>
                      </a:pPr>
                      <a:r>
                        <a:rPr lang="en-GB" sz="1600" b="0" kern="1200" dirty="0">
                          <a:solidFill>
                            <a:srgbClr val="800000"/>
                          </a:solidFill>
                          <a:latin typeface="Arial Narrow" pitchFamily="34" charset="0"/>
                          <a:ea typeface="+mn-ea"/>
                          <a:cs typeface="+mn-cs"/>
                        </a:rPr>
                        <a:t>Nutrition for Esports performance</a:t>
                      </a:r>
                    </a:p>
                    <a:p>
                      <a:pPr marL="0" algn="l" defTabSz="914400" rtl="0" eaLnBrk="1" latinLnBrk="0" hangingPunct="1">
                        <a:lnSpc>
                          <a:spcPct val="107000"/>
                        </a:lnSpc>
                        <a:spcAft>
                          <a:spcPts val="0"/>
                        </a:spcAft>
                      </a:pPr>
                      <a:r>
                        <a:rPr lang="en-GB" sz="1600" b="0" kern="1200" dirty="0">
                          <a:solidFill>
                            <a:srgbClr val="800000"/>
                          </a:solidFill>
                          <a:latin typeface="Arial Narrow" pitchFamily="34" charset="0"/>
                          <a:ea typeface="+mn-ea"/>
                          <a:cs typeface="+mn-cs"/>
                        </a:rPr>
                        <a:t>Ethical and Current Issues in Esports</a:t>
                      </a:r>
                    </a:p>
                    <a:p>
                      <a:pPr marL="0" algn="l" defTabSz="914400" rtl="0" eaLnBrk="1" latinLnBrk="0" hangingPunct="1">
                        <a:lnSpc>
                          <a:spcPct val="107000"/>
                        </a:lnSpc>
                        <a:spcAft>
                          <a:spcPts val="0"/>
                        </a:spcAft>
                      </a:pPr>
                      <a:r>
                        <a:rPr lang="en-GB" sz="1600" b="0" kern="1200" dirty="0">
                          <a:solidFill>
                            <a:srgbClr val="800000"/>
                          </a:solidFill>
                          <a:latin typeface="Arial Narrow" pitchFamily="34" charset="0"/>
                          <a:ea typeface="+mn-ea"/>
                          <a:cs typeface="+mn-cs"/>
                        </a:rPr>
                        <a:t>Computer Networking</a:t>
                      </a:r>
                    </a:p>
                  </a:txBody>
                  <a:tcPr marL="68580" marR="6858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19485875"/>
                  </a:ext>
                </a:extLst>
              </a:tr>
            </a:tbl>
          </a:graphicData>
        </a:graphic>
      </p:graphicFrame>
    </p:spTree>
    <p:extLst>
      <p:ext uri="{BB962C8B-B14F-4D97-AF65-F5344CB8AC3E}">
        <p14:creationId xmlns:p14="http://schemas.microsoft.com/office/powerpoint/2010/main" val="3781570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a:xfrm>
            <a:off x="407961" y="337537"/>
            <a:ext cx="8637563" cy="953725"/>
          </a:xfrm>
        </p:spPr>
        <p:txBody>
          <a:bodyPr>
            <a:normAutofit fontScale="90000"/>
          </a:bodyPr>
          <a:lstStyle/>
          <a:p>
            <a:pPr>
              <a:lnSpc>
                <a:spcPct val="70000"/>
              </a:lnSpc>
            </a:pPr>
            <a:r>
              <a:rPr lang="en-GB" sz="3200" dirty="0">
                <a:solidFill>
                  <a:schemeClr val="bg1"/>
                </a:solidFill>
                <a:latin typeface="Arial Narrow" pitchFamily="34" charset="0"/>
              </a:rPr>
              <a:t>Level 2: Certificate in Information and </a:t>
            </a:r>
            <a:br>
              <a:rPr lang="en-GB" sz="3200" dirty="0">
                <a:solidFill>
                  <a:schemeClr val="bg1"/>
                </a:solidFill>
                <a:latin typeface="Arial Narrow" pitchFamily="34" charset="0"/>
              </a:rPr>
            </a:br>
            <a:r>
              <a:rPr lang="en-GB" sz="3200" dirty="0">
                <a:solidFill>
                  <a:schemeClr val="bg1"/>
                </a:solidFill>
                <a:latin typeface="Arial Narrow" pitchFamily="34" charset="0"/>
              </a:rPr>
              <a:t>Creative Technology</a:t>
            </a:r>
            <a:br>
              <a:rPr lang="en-GB" sz="3200" dirty="0">
                <a:solidFill>
                  <a:schemeClr val="bg1"/>
                </a:solidFill>
                <a:latin typeface="Arial Narrow" pitchFamily="34" charset="0"/>
              </a:rPr>
            </a:br>
            <a:endParaRPr lang="en-GB" sz="3200" dirty="0">
              <a:solidFill>
                <a:schemeClr val="bg1"/>
              </a:solidFill>
              <a:latin typeface="Arial Narrow" pitchFamily="34" charset="0"/>
            </a:endParaRPr>
          </a:p>
        </p:txBody>
      </p:sp>
      <p:sp>
        <p:nvSpPr>
          <p:cNvPr id="7171" name="Rectangle 4"/>
          <p:cNvSpPr>
            <a:spLocks noGrp="1" noChangeArrowheads="1"/>
          </p:cNvSpPr>
          <p:nvPr>
            <p:ph type="body" idx="1"/>
          </p:nvPr>
        </p:nvSpPr>
        <p:spPr>
          <a:xfrm>
            <a:off x="309489" y="1589205"/>
            <a:ext cx="8834511" cy="2430269"/>
          </a:xfrm>
        </p:spPr>
        <p:txBody>
          <a:bodyPr>
            <a:normAutofit/>
          </a:bodyPr>
          <a:lstStyle/>
          <a:p>
            <a:pPr marL="609600" indent="-609600" eaLnBrk="1" hangingPunct="1">
              <a:lnSpc>
                <a:spcPct val="10000"/>
              </a:lnSpc>
            </a:pPr>
            <a:endParaRPr lang="en-GB" sz="1800" dirty="0">
              <a:solidFill>
                <a:srgbClr val="800000"/>
              </a:solidFill>
              <a:latin typeface="Times New Roman" pitchFamily="18" charset="0"/>
            </a:endParaRPr>
          </a:p>
          <a:p>
            <a:pPr marL="609600" indent="-609600" eaLnBrk="1" hangingPunct="1">
              <a:lnSpc>
                <a:spcPct val="100000"/>
              </a:lnSpc>
              <a:spcBef>
                <a:spcPts val="0"/>
              </a:spcBef>
              <a:buFontTx/>
              <a:buNone/>
            </a:pPr>
            <a:r>
              <a:rPr lang="en-GB" sz="1800" b="1" dirty="0">
                <a:solidFill>
                  <a:srgbClr val="800000"/>
                </a:solidFill>
                <a:latin typeface="Arial Narrow" pitchFamily="34" charset="0"/>
              </a:rPr>
              <a:t>Course Description:</a:t>
            </a:r>
          </a:p>
          <a:p>
            <a:pPr marL="0" indent="0" algn="just" eaLnBrk="1" hangingPunct="1">
              <a:lnSpc>
                <a:spcPct val="100000"/>
              </a:lnSpc>
              <a:spcBef>
                <a:spcPts val="0"/>
              </a:spcBef>
              <a:buNone/>
            </a:pPr>
            <a:r>
              <a:rPr lang="en-GB" sz="1800" dirty="0">
                <a:solidFill>
                  <a:srgbClr val="800000"/>
                </a:solidFill>
                <a:latin typeface="Arial Narrow" pitchFamily="34" charset="0"/>
              </a:rPr>
              <a:t>This is a 1-year, full-time course for learners who wish to develop their ICT skills and it will provide the knowledge, understanding and skills needed to prepare for employment in the IT industry. </a:t>
            </a:r>
          </a:p>
        </p:txBody>
      </p:sp>
      <p:sp>
        <p:nvSpPr>
          <p:cNvPr id="5" name="Rectangle 4"/>
          <p:cNvSpPr txBox="1">
            <a:spLocks noChangeArrowheads="1"/>
          </p:cNvSpPr>
          <p:nvPr/>
        </p:nvSpPr>
        <p:spPr bwMode="auto">
          <a:xfrm>
            <a:off x="365756" y="4391197"/>
            <a:ext cx="8637564" cy="17551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lnSpc>
                <a:spcPct val="20000"/>
              </a:lnSpc>
            </a:pPr>
            <a:endParaRPr lang="en-GB" sz="1800" kern="0" dirty="0">
              <a:solidFill>
                <a:srgbClr val="800000"/>
              </a:solidFill>
              <a:latin typeface="Arial Narrow" pitchFamily="34" charset="0"/>
            </a:endParaRPr>
          </a:p>
          <a:p>
            <a:pPr marL="609600" indent="-609600" eaLnBrk="1" hangingPunct="1">
              <a:lnSpc>
                <a:spcPct val="80000"/>
              </a:lnSpc>
              <a:buFontTx/>
              <a:buNone/>
            </a:pPr>
            <a:r>
              <a:rPr lang="en-GB" sz="1800" b="1" kern="0" dirty="0">
                <a:solidFill>
                  <a:srgbClr val="800000"/>
                </a:solidFill>
                <a:latin typeface="Arial Narrow" pitchFamily="34" charset="0"/>
              </a:rPr>
              <a:t>Entry Requirements</a:t>
            </a:r>
            <a:r>
              <a:rPr lang="en-GB" sz="1800" kern="0" dirty="0">
                <a:solidFill>
                  <a:srgbClr val="800000"/>
                </a:solidFill>
                <a:latin typeface="Arial Narrow" pitchFamily="34" charset="0"/>
              </a:rPr>
              <a:t> </a:t>
            </a:r>
          </a:p>
          <a:p>
            <a:pPr marL="0" indent="0" algn="just" eaLnBrk="1" hangingPunct="1">
              <a:buNone/>
            </a:pPr>
            <a:r>
              <a:rPr lang="en-GB" sz="1800" kern="0" dirty="0">
                <a:solidFill>
                  <a:srgbClr val="800000"/>
                </a:solidFill>
                <a:latin typeface="Arial Narrow" pitchFamily="34" charset="0"/>
              </a:rPr>
              <a:t>3 GCSEs at Grade C or above to include Maths or English  </a:t>
            </a:r>
          </a:p>
          <a:p>
            <a:pPr marL="609600" indent="-609600" eaLnBrk="1" hangingPunct="1">
              <a:lnSpc>
                <a:spcPct val="0"/>
              </a:lnSpc>
              <a:buFontTx/>
              <a:buNone/>
            </a:pPr>
            <a:endParaRPr lang="en-GB" sz="1800" kern="0" dirty="0">
              <a:solidFill>
                <a:srgbClr val="800000"/>
              </a:solidFill>
              <a:latin typeface="Arial Narrow" pitchFamily="34" charset="0"/>
            </a:endParaRPr>
          </a:p>
        </p:txBody>
      </p:sp>
      <p:sp>
        <p:nvSpPr>
          <p:cNvPr id="6" name="Rectangle 4"/>
          <p:cNvSpPr txBox="1">
            <a:spLocks noChangeArrowheads="1"/>
          </p:cNvSpPr>
          <p:nvPr/>
        </p:nvSpPr>
        <p:spPr bwMode="auto">
          <a:xfrm>
            <a:off x="407960" y="2748364"/>
            <a:ext cx="3375375" cy="1980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lnSpc>
                <a:spcPct val="80000"/>
              </a:lnSpc>
              <a:buFontTx/>
              <a:buNone/>
            </a:pPr>
            <a:r>
              <a:rPr lang="en-GB" sz="1800" b="1" kern="0" dirty="0">
                <a:solidFill>
                  <a:srgbClr val="800000"/>
                </a:solidFill>
                <a:latin typeface="Arial Narrow" pitchFamily="34" charset="0"/>
              </a:rPr>
              <a:t>Semester One: </a:t>
            </a:r>
          </a:p>
          <a:p>
            <a:pPr marL="539750" indent="-539750" eaLnBrk="1" hangingPunct="1">
              <a:lnSpc>
                <a:spcPct val="80000"/>
              </a:lnSpc>
            </a:pPr>
            <a:r>
              <a:rPr lang="en-GB" sz="1800" kern="0" dirty="0">
                <a:solidFill>
                  <a:srgbClr val="800000"/>
                </a:solidFill>
                <a:latin typeface="Arial Narrow" pitchFamily="34" charset="0"/>
              </a:rPr>
              <a:t>The Online World  </a:t>
            </a:r>
          </a:p>
          <a:p>
            <a:pPr marL="539750" indent="-539750" eaLnBrk="1" hangingPunct="1">
              <a:lnSpc>
                <a:spcPct val="80000"/>
              </a:lnSpc>
            </a:pPr>
            <a:r>
              <a:rPr lang="en-GB" sz="1800" kern="0" dirty="0">
                <a:solidFill>
                  <a:srgbClr val="800000"/>
                </a:solidFill>
                <a:latin typeface="Arial Narrow" pitchFamily="34" charset="0"/>
              </a:rPr>
              <a:t>Technology Systems </a:t>
            </a:r>
          </a:p>
          <a:p>
            <a:pPr marL="539750" indent="-539750" eaLnBrk="1" hangingPunct="1">
              <a:lnSpc>
                <a:spcPct val="80000"/>
              </a:lnSpc>
            </a:pPr>
            <a:r>
              <a:rPr lang="en-GB" sz="1800" kern="0" dirty="0">
                <a:solidFill>
                  <a:srgbClr val="800000"/>
                </a:solidFill>
                <a:latin typeface="Arial Narrow" pitchFamily="34" charset="0"/>
              </a:rPr>
              <a:t>Spreadsheet Development</a:t>
            </a:r>
          </a:p>
          <a:p>
            <a:pPr marL="539750" indent="-539750" eaLnBrk="1" hangingPunct="1">
              <a:lnSpc>
                <a:spcPct val="80000"/>
              </a:lnSpc>
            </a:pPr>
            <a:r>
              <a:rPr lang="en-GB" sz="1800" kern="0" dirty="0">
                <a:solidFill>
                  <a:srgbClr val="800000"/>
                </a:solidFill>
                <a:latin typeface="Arial Narrow" pitchFamily="34" charset="0"/>
              </a:rPr>
              <a:t>Website Development </a:t>
            </a:r>
          </a:p>
        </p:txBody>
      </p:sp>
      <p:sp>
        <p:nvSpPr>
          <p:cNvPr id="7" name="Rectangle 4"/>
          <p:cNvSpPr txBox="1">
            <a:spLocks noChangeArrowheads="1"/>
          </p:cNvSpPr>
          <p:nvPr/>
        </p:nvSpPr>
        <p:spPr bwMode="auto">
          <a:xfrm>
            <a:off x="3896314" y="2748364"/>
            <a:ext cx="4938197" cy="1980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lnSpc>
                <a:spcPct val="80000"/>
              </a:lnSpc>
              <a:buFontTx/>
              <a:buNone/>
            </a:pPr>
            <a:r>
              <a:rPr lang="en-GB" sz="1800" b="1" kern="0" dirty="0">
                <a:solidFill>
                  <a:srgbClr val="800000"/>
                </a:solidFill>
                <a:latin typeface="Arial Narrow" pitchFamily="34" charset="0"/>
              </a:rPr>
              <a:t>Semester Two: </a:t>
            </a:r>
          </a:p>
          <a:p>
            <a:pPr marL="539750" indent="-539750" eaLnBrk="1" hangingPunct="1">
              <a:lnSpc>
                <a:spcPct val="80000"/>
              </a:lnSpc>
            </a:pPr>
            <a:r>
              <a:rPr lang="en-GB" sz="1800" kern="0" dirty="0">
                <a:solidFill>
                  <a:srgbClr val="800000"/>
                </a:solidFill>
                <a:latin typeface="Arial Narrow" pitchFamily="34" charset="0"/>
              </a:rPr>
              <a:t>Digital Portfolio </a:t>
            </a:r>
          </a:p>
          <a:p>
            <a:pPr marL="539750" indent="-539750" eaLnBrk="1" hangingPunct="1">
              <a:lnSpc>
                <a:spcPct val="80000"/>
              </a:lnSpc>
            </a:pPr>
            <a:r>
              <a:rPr lang="en-GB" sz="1800" kern="0" dirty="0">
                <a:solidFill>
                  <a:srgbClr val="800000"/>
                </a:solidFill>
                <a:latin typeface="Arial Narrow" pitchFamily="34" charset="0"/>
              </a:rPr>
              <a:t>Database Development  </a:t>
            </a:r>
          </a:p>
          <a:p>
            <a:pPr marL="539750" indent="-539750" eaLnBrk="1" hangingPunct="1">
              <a:lnSpc>
                <a:spcPct val="80000"/>
              </a:lnSpc>
            </a:pPr>
            <a:r>
              <a:rPr lang="en-GB" sz="1800" kern="0" dirty="0">
                <a:solidFill>
                  <a:srgbClr val="800000"/>
                </a:solidFill>
                <a:latin typeface="Arial Narrow" pitchFamily="34" charset="0"/>
              </a:rPr>
              <a:t>Software Development </a:t>
            </a:r>
          </a:p>
          <a:p>
            <a:pPr marL="539750" indent="-539750" eaLnBrk="1" hangingPunct="1">
              <a:lnSpc>
                <a:spcPct val="80000"/>
              </a:lnSpc>
            </a:pPr>
            <a:r>
              <a:rPr lang="en-GB" sz="1800" kern="0" dirty="0">
                <a:solidFill>
                  <a:srgbClr val="800000"/>
                </a:solidFill>
                <a:latin typeface="Arial Narrow" pitchFamily="34" charset="0"/>
              </a:rPr>
              <a:t>Installing &amp; Maintaining Computer Hardware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title"/>
          </p:nvPr>
        </p:nvSpPr>
        <p:spPr>
          <a:xfrm>
            <a:off x="407961" y="337537"/>
            <a:ext cx="8637563" cy="953725"/>
          </a:xfrm>
        </p:spPr>
        <p:txBody>
          <a:bodyPr>
            <a:normAutofit/>
          </a:bodyPr>
          <a:lstStyle/>
          <a:p>
            <a:pPr>
              <a:lnSpc>
                <a:spcPct val="70000"/>
              </a:lnSpc>
            </a:pPr>
            <a:r>
              <a:rPr lang="en-GB" sz="3200" dirty="0">
                <a:solidFill>
                  <a:schemeClr val="bg1"/>
                </a:solidFill>
                <a:latin typeface="Arial Narrow" pitchFamily="34" charset="0"/>
              </a:rPr>
              <a:t>Level 2: Esports </a:t>
            </a:r>
            <a:br>
              <a:rPr lang="en-GB" sz="3200" dirty="0">
                <a:solidFill>
                  <a:schemeClr val="bg1"/>
                </a:solidFill>
                <a:latin typeface="Arial Narrow" pitchFamily="34" charset="0"/>
              </a:rPr>
            </a:br>
            <a:endParaRPr lang="en-GB" sz="3200" dirty="0">
              <a:solidFill>
                <a:schemeClr val="bg1"/>
              </a:solidFill>
              <a:latin typeface="Arial Narrow" pitchFamily="34" charset="0"/>
            </a:endParaRPr>
          </a:p>
        </p:txBody>
      </p:sp>
      <p:sp>
        <p:nvSpPr>
          <p:cNvPr id="7171" name="Rectangle 4"/>
          <p:cNvSpPr>
            <a:spLocks noGrp="1" noChangeArrowheads="1"/>
          </p:cNvSpPr>
          <p:nvPr>
            <p:ph type="body" idx="1"/>
          </p:nvPr>
        </p:nvSpPr>
        <p:spPr>
          <a:xfrm>
            <a:off x="309489" y="1589205"/>
            <a:ext cx="8834511" cy="2430269"/>
          </a:xfrm>
        </p:spPr>
        <p:txBody>
          <a:bodyPr>
            <a:normAutofit/>
          </a:bodyPr>
          <a:lstStyle/>
          <a:p>
            <a:pPr marL="609600" indent="-609600" eaLnBrk="1" hangingPunct="1">
              <a:lnSpc>
                <a:spcPct val="10000"/>
              </a:lnSpc>
            </a:pPr>
            <a:endParaRPr lang="en-GB" sz="1800" dirty="0">
              <a:solidFill>
                <a:srgbClr val="800000"/>
              </a:solidFill>
              <a:latin typeface="Times New Roman" pitchFamily="18" charset="0"/>
            </a:endParaRPr>
          </a:p>
          <a:p>
            <a:pPr marL="609600" indent="-609600" eaLnBrk="1" hangingPunct="1">
              <a:lnSpc>
                <a:spcPct val="100000"/>
              </a:lnSpc>
              <a:spcBef>
                <a:spcPts val="0"/>
              </a:spcBef>
              <a:buFontTx/>
              <a:buNone/>
            </a:pPr>
            <a:r>
              <a:rPr lang="en-GB" sz="1800" b="1" dirty="0">
                <a:solidFill>
                  <a:srgbClr val="800000"/>
                </a:solidFill>
                <a:latin typeface="Arial Narrow" pitchFamily="34" charset="0"/>
              </a:rPr>
              <a:t>Course Description:</a:t>
            </a:r>
          </a:p>
          <a:p>
            <a:pPr marL="609600" indent="-609600" eaLnBrk="1" hangingPunct="1">
              <a:lnSpc>
                <a:spcPct val="100000"/>
              </a:lnSpc>
              <a:spcBef>
                <a:spcPts val="0"/>
              </a:spcBef>
              <a:buFontTx/>
              <a:buNone/>
            </a:pPr>
            <a:endParaRPr lang="en-GB" sz="1800" b="1" i="0" dirty="0">
              <a:solidFill>
                <a:srgbClr val="800000"/>
              </a:solidFill>
              <a:effectLst/>
              <a:latin typeface="Arial Narrow" pitchFamily="34" charset="0"/>
            </a:endParaRPr>
          </a:p>
          <a:p>
            <a:pPr marL="0" indent="0" eaLnBrk="1" hangingPunct="1">
              <a:lnSpc>
                <a:spcPct val="100000"/>
              </a:lnSpc>
              <a:spcBef>
                <a:spcPts val="0"/>
              </a:spcBef>
              <a:buFontTx/>
              <a:buNone/>
            </a:pPr>
            <a:r>
              <a:rPr lang="en-GB" sz="1800" kern="0" dirty="0">
                <a:solidFill>
                  <a:srgbClr val="800000"/>
                </a:solidFill>
                <a:latin typeface="Arial Narrow" pitchFamily="34" charset="0"/>
              </a:rPr>
              <a:t>This 1–year course will prepare learners for work or an Apprenticeship by giving them the opportunity to develop sector-specific knowledge, technical and practical skills, and to apply these skills in work-related environments. The qualification also provides progression to Level 3 qualifications.</a:t>
            </a:r>
          </a:p>
        </p:txBody>
      </p:sp>
      <p:sp>
        <p:nvSpPr>
          <p:cNvPr id="5" name="Rectangle 4"/>
          <p:cNvSpPr txBox="1">
            <a:spLocks noChangeArrowheads="1"/>
          </p:cNvSpPr>
          <p:nvPr/>
        </p:nvSpPr>
        <p:spPr bwMode="auto">
          <a:xfrm>
            <a:off x="407960" y="5102805"/>
            <a:ext cx="8637564" cy="175519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eaLnBrk="1" hangingPunct="1">
              <a:lnSpc>
                <a:spcPct val="20000"/>
              </a:lnSpc>
            </a:pPr>
            <a:endParaRPr lang="en-GB" sz="1800" kern="0" dirty="0">
              <a:solidFill>
                <a:srgbClr val="800000"/>
              </a:solidFill>
              <a:latin typeface="Arial Narrow" pitchFamily="34" charset="0"/>
            </a:endParaRPr>
          </a:p>
          <a:p>
            <a:pPr marL="609600" indent="-609600" eaLnBrk="1" hangingPunct="1">
              <a:lnSpc>
                <a:spcPct val="80000"/>
              </a:lnSpc>
              <a:buFontTx/>
              <a:buNone/>
            </a:pPr>
            <a:r>
              <a:rPr lang="en-GB" sz="1800" b="1" kern="0" dirty="0">
                <a:solidFill>
                  <a:srgbClr val="800000"/>
                </a:solidFill>
                <a:latin typeface="Arial Narrow" pitchFamily="34" charset="0"/>
              </a:rPr>
              <a:t>Entry Requirements</a:t>
            </a:r>
            <a:r>
              <a:rPr lang="en-GB" sz="1800" kern="0" dirty="0">
                <a:solidFill>
                  <a:srgbClr val="800000"/>
                </a:solidFill>
                <a:latin typeface="Arial Narrow" pitchFamily="34" charset="0"/>
              </a:rPr>
              <a:t> </a:t>
            </a:r>
          </a:p>
          <a:p>
            <a:pPr marL="0" indent="0" algn="just" eaLnBrk="1" hangingPunct="1">
              <a:buNone/>
            </a:pPr>
            <a:r>
              <a:rPr lang="en-GB" sz="1800" kern="0" dirty="0">
                <a:solidFill>
                  <a:srgbClr val="800000"/>
                </a:solidFill>
                <a:latin typeface="Arial Narrow" pitchFamily="34" charset="0"/>
              </a:rPr>
              <a:t>3 GCSEs at Grade C or above to include Maths or English  </a:t>
            </a:r>
          </a:p>
          <a:p>
            <a:pPr marL="609600" indent="-609600" eaLnBrk="1" hangingPunct="1">
              <a:lnSpc>
                <a:spcPct val="0"/>
              </a:lnSpc>
              <a:buFontTx/>
              <a:buNone/>
            </a:pPr>
            <a:endParaRPr lang="en-GB" sz="1800" kern="0" dirty="0">
              <a:solidFill>
                <a:srgbClr val="800000"/>
              </a:solidFill>
              <a:latin typeface="Arial Narrow" pitchFamily="34" charset="0"/>
            </a:endParaRPr>
          </a:p>
        </p:txBody>
      </p:sp>
      <p:graphicFrame>
        <p:nvGraphicFramePr>
          <p:cNvPr id="2" name="Table 1">
            <a:extLst>
              <a:ext uri="{FF2B5EF4-FFF2-40B4-BE49-F238E27FC236}">
                <a16:creationId xmlns:a16="http://schemas.microsoft.com/office/drawing/2014/main" id="{79F798E4-A4DF-610F-4EA9-F808688442B4}"/>
              </a:ext>
            </a:extLst>
          </p:cNvPr>
          <p:cNvGraphicFramePr>
            <a:graphicFrameLocks noGrp="1"/>
          </p:cNvGraphicFramePr>
          <p:nvPr>
            <p:extLst>
              <p:ext uri="{D42A27DB-BD31-4B8C-83A1-F6EECF244321}">
                <p14:modId xmlns:p14="http://schemas.microsoft.com/office/powerpoint/2010/main" val="1211878690"/>
              </p:ext>
            </p:extLst>
          </p:nvPr>
        </p:nvGraphicFramePr>
        <p:xfrm>
          <a:off x="1366982" y="3112652"/>
          <a:ext cx="5694795" cy="1808419"/>
        </p:xfrm>
        <a:graphic>
          <a:graphicData uri="http://schemas.openxmlformats.org/drawingml/2006/table">
            <a:tbl>
              <a:tblPr firstRow="1" firstCol="1" bandRow="1">
                <a:tableStyleId>{5C22544A-7EE6-4342-B048-85BDC9FD1C3A}</a:tableStyleId>
              </a:tblPr>
              <a:tblGrid>
                <a:gridCol w="5694795">
                  <a:extLst>
                    <a:ext uri="{9D8B030D-6E8A-4147-A177-3AD203B41FA5}">
                      <a16:colId xmlns:a16="http://schemas.microsoft.com/office/drawing/2014/main" val="1336540930"/>
                    </a:ext>
                  </a:extLst>
                </a:gridCol>
              </a:tblGrid>
              <a:tr h="240255">
                <a:tc>
                  <a:txBody>
                    <a:bodyPr/>
                    <a:lstStyle/>
                    <a:p>
                      <a:pPr>
                        <a:lnSpc>
                          <a:spcPct val="107000"/>
                        </a:lnSpc>
                        <a:spcAft>
                          <a:spcPts val="800"/>
                        </a:spcAft>
                      </a:pPr>
                      <a:r>
                        <a:rPr lang="en-GB" sz="1600" b="1" kern="0" dirty="0">
                          <a:solidFill>
                            <a:srgbClr val="800000"/>
                          </a:solidFill>
                          <a:latin typeface="Arial Narrow" pitchFamily="34" charset="0"/>
                          <a:ea typeface="+mn-ea"/>
                          <a:cs typeface="+mn-cs"/>
                        </a:rPr>
                        <a:t>Units:</a:t>
                      </a:r>
                    </a:p>
                    <a:p>
                      <a:pPr>
                        <a:lnSpc>
                          <a:spcPct val="107000"/>
                        </a:lnSpc>
                        <a:spcAft>
                          <a:spcPts val="800"/>
                        </a:spcAft>
                      </a:pPr>
                      <a:r>
                        <a:rPr lang="en-GB" sz="1600" b="0" kern="0" dirty="0">
                          <a:solidFill>
                            <a:srgbClr val="800000"/>
                          </a:solidFill>
                          <a:latin typeface="Arial Narrow" pitchFamily="34" charset="0"/>
                          <a:ea typeface="+mn-ea"/>
                          <a:cs typeface="+mn-cs"/>
                        </a:rPr>
                        <a:t>Esports Games, Teams and Tournaments</a:t>
                      </a:r>
                    </a:p>
                  </a:txBody>
                  <a:tcPr marL="68580" marR="68580" marT="0"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49759109"/>
                  </a:ext>
                </a:extLst>
              </a:tr>
              <a:tr h="240255">
                <a:tc>
                  <a:txBody>
                    <a:bodyPr/>
                    <a:lstStyle/>
                    <a:p>
                      <a:pPr>
                        <a:lnSpc>
                          <a:spcPct val="107000"/>
                        </a:lnSpc>
                        <a:spcAft>
                          <a:spcPts val="800"/>
                        </a:spcAft>
                      </a:pPr>
                      <a:r>
                        <a:rPr lang="en-GB" sz="1600" b="0" kern="0" dirty="0">
                          <a:solidFill>
                            <a:srgbClr val="800000"/>
                          </a:solidFill>
                          <a:latin typeface="Arial Narrow" pitchFamily="34" charset="0"/>
                          <a:ea typeface="+mn-ea"/>
                          <a:cs typeface="+mn-cs"/>
                        </a:rPr>
                        <a:t>Establishing an Esports Organisation</a:t>
                      </a:r>
                    </a:p>
                  </a:txBody>
                  <a:tcPr marL="68580" marR="68580" marT="0" marB="0" anchor="b">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32330566"/>
                  </a:ext>
                </a:extLst>
              </a:tr>
              <a:tr h="240255">
                <a:tc>
                  <a:txBody>
                    <a:bodyPr/>
                    <a:lstStyle/>
                    <a:p>
                      <a:pPr>
                        <a:lnSpc>
                          <a:spcPct val="107000"/>
                        </a:lnSpc>
                        <a:spcAft>
                          <a:spcPts val="800"/>
                        </a:spcAft>
                      </a:pPr>
                      <a:r>
                        <a:rPr lang="en-GB" sz="1600" b="0" kern="0">
                          <a:solidFill>
                            <a:srgbClr val="800000"/>
                          </a:solidFill>
                          <a:latin typeface="Arial Narrow" pitchFamily="34" charset="0"/>
                          <a:ea typeface="+mn-ea"/>
                          <a:cs typeface="+mn-cs"/>
                        </a:rPr>
                        <a:t>Streaming for Esports 60 Mandatory Internal</a:t>
                      </a: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8901967"/>
                  </a:ext>
                </a:extLst>
              </a:tr>
              <a:tr h="240255">
                <a:tc>
                  <a:txBody>
                    <a:bodyPr/>
                    <a:lstStyle/>
                    <a:p>
                      <a:pPr>
                        <a:lnSpc>
                          <a:spcPct val="107000"/>
                        </a:lnSpc>
                        <a:spcAft>
                          <a:spcPts val="800"/>
                        </a:spcAft>
                      </a:pPr>
                      <a:r>
                        <a:rPr lang="en-GB" sz="1600" b="0" kern="0">
                          <a:solidFill>
                            <a:srgbClr val="800000"/>
                          </a:solidFill>
                          <a:latin typeface="Arial Narrow" pitchFamily="34" charset="0"/>
                          <a:ea typeface="+mn-ea"/>
                          <a:cs typeface="+mn-cs"/>
                        </a:rPr>
                        <a:t>Plan for an Esports Event</a:t>
                      </a: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3824753"/>
                  </a:ext>
                </a:extLst>
              </a:tr>
              <a:tr h="240255">
                <a:tc>
                  <a:txBody>
                    <a:bodyPr/>
                    <a:lstStyle/>
                    <a:p>
                      <a:pPr>
                        <a:lnSpc>
                          <a:spcPct val="107000"/>
                        </a:lnSpc>
                        <a:spcAft>
                          <a:spcPts val="800"/>
                        </a:spcAft>
                      </a:pPr>
                      <a:r>
                        <a:rPr lang="en-GB" sz="1600" b="0" kern="0" dirty="0">
                          <a:solidFill>
                            <a:srgbClr val="800000"/>
                          </a:solidFill>
                          <a:latin typeface="Arial Narrow" pitchFamily="34" charset="0"/>
                          <a:ea typeface="+mn-ea"/>
                          <a:cs typeface="+mn-cs"/>
                        </a:rPr>
                        <a:t>Start an Enterprise in Esports</a:t>
                      </a: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56533541"/>
                  </a:ext>
                </a:extLst>
              </a:tr>
              <a:tr h="240255">
                <a:tc>
                  <a:txBody>
                    <a:bodyPr/>
                    <a:lstStyle/>
                    <a:p>
                      <a:pPr>
                        <a:lnSpc>
                          <a:spcPct val="107000"/>
                        </a:lnSpc>
                        <a:spcAft>
                          <a:spcPts val="800"/>
                        </a:spcAft>
                      </a:pPr>
                      <a:r>
                        <a:rPr lang="en-GB" sz="1600" b="0" kern="0" dirty="0">
                          <a:solidFill>
                            <a:srgbClr val="800000"/>
                          </a:solidFill>
                          <a:latin typeface="Arial Narrow" pitchFamily="34" charset="0"/>
                          <a:ea typeface="+mn-ea"/>
                          <a:cs typeface="+mn-cs"/>
                        </a:rPr>
                        <a:t>Design an Esports Game</a:t>
                      </a:r>
                    </a:p>
                  </a:txBody>
                  <a:tcPr marL="68580" marR="68580" marT="0" marB="0" anchor="b">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10226820"/>
                  </a:ext>
                </a:extLst>
              </a:tr>
            </a:tbl>
          </a:graphicData>
        </a:graphic>
      </p:graphicFrame>
    </p:spTree>
    <p:extLst>
      <p:ext uri="{BB962C8B-B14F-4D97-AF65-F5344CB8AC3E}">
        <p14:creationId xmlns:p14="http://schemas.microsoft.com/office/powerpoint/2010/main" val="20307905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B458C2DADC904EA801A3FDCFCD6A6D" ma:contentTypeVersion="13" ma:contentTypeDescription="Create a new document." ma:contentTypeScope="" ma:versionID="41a4925defec1f14e4cd32ba87dd095f">
  <xsd:schema xmlns:xsd="http://www.w3.org/2001/XMLSchema" xmlns:xs="http://www.w3.org/2001/XMLSchema" xmlns:p="http://schemas.microsoft.com/office/2006/metadata/properties" xmlns:ns2="aab04ce7-39c7-4447-9771-005607a4fdc3" xmlns:ns3="7841c2db-e6cb-41f9-bd6f-e79f8a8f3836" targetNamespace="http://schemas.microsoft.com/office/2006/metadata/properties" ma:root="true" ma:fieldsID="75050c38d041d1f3728c98be54ae6f7f" ns2:_="" ns3:_="">
    <xsd:import namespace="aab04ce7-39c7-4447-9771-005607a4fdc3"/>
    <xsd:import namespace="7841c2db-e6cb-41f9-bd6f-e79f8a8f3836"/>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b04ce7-39c7-4447-9771-005607a4fd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41c2db-e6cb-41f9-bd6f-e79f8a8f383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841c2db-e6cb-41f9-bd6f-e79f8a8f3836">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6053A0-3567-4F1B-A50F-EDF9C27FC8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b04ce7-39c7-4447-9771-005607a4fdc3"/>
    <ds:schemaRef ds:uri="7841c2db-e6cb-41f9-bd6f-e79f8a8f38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66476EB-4DAC-45C0-9E5C-9F43A91F5C8D}">
  <ds:schemaRefs>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elements/1.1/"/>
    <ds:schemaRef ds:uri="d5496b4e-134c-4eb0-9dfb-a136234b1a7c"/>
    <ds:schemaRef ds:uri="59554cbb-29f3-44da-b76c-30813ce7d7e6"/>
    <ds:schemaRef ds:uri="http://purl.org/dc/dcmitype/"/>
    <ds:schemaRef ds:uri="7841c2db-e6cb-41f9-bd6f-e79f8a8f3836"/>
  </ds:schemaRefs>
</ds:datastoreItem>
</file>

<file path=customXml/itemProps3.xml><?xml version="1.0" encoding="utf-8"?>
<ds:datastoreItem xmlns:ds="http://schemas.openxmlformats.org/officeDocument/2006/customXml" ds:itemID="{D493CD2D-3B31-4AE0-9D54-5D033AABC0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483</TotalTime>
  <Words>1146</Words>
  <Application>Microsoft Office PowerPoint</Application>
  <PresentationFormat>On-screen Show (4:3)</PresentationFormat>
  <Paragraphs>155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 Narrow</vt:lpstr>
      <vt:lpstr>Calibri</vt:lpstr>
      <vt:lpstr>Calibri Light</vt:lpstr>
      <vt:lpstr>Open Sans</vt:lpstr>
      <vt:lpstr>Times New Roman</vt:lpstr>
      <vt:lpstr>Office Theme</vt:lpstr>
      <vt:lpstr>PowerPoint Presentation</vt:lpstr>
      <vt:lpstr>What do we do? </vt:lpstr>
      <vt:lpstr>What do we do? </vt:lpstr>
      <vt:lpstr>A Level Computing </vt:lpstr>
      <vt:lpstr>A Level Digital Technology </vt:lpstr>
      <vt:lpstr>Level 3: Extended National Diploma  in IT </vt:lpstr>
      <vt:lpstr>Level 3: Extended National Diploma  in Esports </vt:lpstr>
      <vt:lpstr>Level 2: Certificate in Information and  Creative Technology </vt:lpstr>
      <vt:lpstr>Level 2: Esports  </vt:lpstr>
      <vt:lpstr>Level 1: Diploma in IT </vt:lpstr>
      <vt:lpstr>What can we offer? </vt:lpstr>
      <vt:lpstr>Any Questions?</vt:lpstr>
    </vt:vector>
  </TitlesOfParts>
  <Company>NPTC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Dickerson, Simon</dc:creator>
  <cp:lastModifiedBy>James Craddock-Jones</cp:lastModifiedBy>
  <cp:revision>93</cp:revision>
  <dcterms:created xsi:type="dcterms:W3CDTF">2017-05-15T15:52:40Z</dcterms:created>
  <dcterms:modified xsi:type="dcterms:W3CDTF">2024-06-24T07:29:00Z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0x01010042B458C2DADC904EA801A3FDCFCD6A6D</vt:lpwstr>
  </property>
  <property fmtid="{D5CDD505-2E9C-101B-9397-08002B2CF9AE}" pid="3" name="_dlc_DocIdItemGuid">
    <vt:lpwstr>e330a98f-3858-4d40-9581-126749f370e9</vt:lpwstr>
  </property>
  <property fmtid="{D5CDD505-2E9C-101B-9397-08002B2CF9AE}" pid="4" name="Order">
    <vt:r8>3200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