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4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7011DB-7959-4806-A0EF-C561030C0CE9}" type="datetimeFigureOut">
              <a:rPr lang="en-US" smtClean="0"/>
              <a:pPr/>
              <a:t>1/9/2013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A7EF1-4B6A-4152-9567-A199B0F15E6D}"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7FA7EF1-4B6A-4152-9567-A199B0F15E6D}" type="slidenum">
              <a:rPr lang="en-GB" smtClean="0"/>
              <a:pPr/>
              <a:t>1</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27FA7EF1-4B6A-4152-9567-A199B0F15E6D}"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7FA7EF1-4B6A-4152-9567-A199B0F15E6D}"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42938"/>
            <a:ext cx="4572000" cy="3429000"/>
          </a:xfrm>
        </p:spPr>
      </p:sp>
      <p:sp>
        <p:nvSpPr>
          <p:cNvPr id="3" name="Notes Placeholder 2"/>
          <p:cNvSpPr>
            <a:spLocks noGrp="1"/>
          </p:cNvSpPr>
          <p:nvPr>
            <p:ph type="body" idx="1"/>
          </p:nvPr>
        </p:nvSpPr>
        <p:spPr>
          <a:xfrm>
            <a:off x="714356" y="4214810"/>
            <a:ext cx="5486400" cy="4500594"/>
          </a:xfrm>
        </p:spPr>
        <p:txBody>
          <a:bodyPr>
            <a:normAutofit fontScale="92500" lnSpcReduction="20000"/>
          </a:bodyPr>
          <a:lstStyle/>
          <a:p>
            <a:endParaRPr lang="en-GB" dirty="0" smtClean="0"/>
          </a:p>
          <a:p>
            <a:r>
              <a:rPr lang="en-GB" dirty="0" smtClean="0"/>
              <a:t>Finance:</a:t>
            </a:r>
            <a:r>
              <a:rPr lang="en-GB" baseline="0" dirty="0" smtClean="0"/>
              <a:t>  financial</a:t>
            </a:r>
            <a:r>
              <a:rPr lang="en-GB" dirty="0" smtClean="0"/>
              <a:t> backing offers the business a choice of marketing mix components 	to support the product</a:t>
            </a:r>
          </a:p>
          <a:p>
            <a:endParaRPr lang="en-GB" dirty="0"/>
          </a:p>
          <a:p>
            <a:r>
              <a:rPr lang="en-GB" dirty="0" smtClean="0"/>
              <a:t>Technology:  has enabled businesses to adapt and develop their marketing mixes</a:t>
            </a:r>
          </a:p>
          <a:p>
            <a:r>
              <a:rPr lang="en-GB" dirty="0"/>
              <a:t> </a:t>
            </a:r>
            <a:r>
              <a:rPr lang="en-GB" dirty="0" smtClean="0"/>
              <a:t>                      i.e. promotion through text messages, internet websites</a:t>
            </a:r>
          </a:p>
          <a:p>
            <a:r>
              <a:rPr lang="en-GB" dirty="0" smtClean="0"/>
              <a:t>                              place – internet (figures show that on line sales for M&amp;S were greater this 	Xmas)</a:t>
            </a:r>
          </a:p>
          <a:p>
            <a:endParaRPr lang="en-GB" dirty="0"/>
          </a:p>
          <a:p>
            <a:r>
              <a:rPr lang="en-GB" dirty="0" smtClean="0"/>
              <a:t>Market research – informing consumers of the nature of the product it also allows  	the business to discover how consumers will respond to different 	prices and where the product should be made available</a:t>
            </a:r>
          </a:p>
          <a:p>
            <a:endParaRPr lang="en-GB" dirty="0"/>
          </a:p>
          <a:p>
            <a:r>
              <a:rPr lang="en-GB" dirty="0" smtClean="0"/>
              <a:t>Type of product sold – businesses marketing highly technical products will focus on its 	qualities rather than giving a free good as a promotion, however a 	business marketing a product similar to its competitor may use a lower 	price or include some form of promotion</a:t>
            </a:r>
          </a:p>
          <a:p>
            <a:endParaRPr lang="en-GB" dirty="0"/>
          </a:p>
          <a:p>
            <a:r>
              <a:rPr lang="en-GB" dirty="0" smtClean="0"/>
              <a:t>Market sold to – businesses aiming at the mass market will focus on the promotional 	and pricing aspects.  Firms selling machinery or industrial goods will 	focus on the product itself</a:t>
            </a:r>
          </a:p>
          <a:p>
            <a:endParaRPr lang="en-GB" dirty="0"/>
          </a:p>
          <a:p>
            <a:r>
              <a:rPr lang="en-GB" dirty="0" smtClean="0"/>
              <a:t>Competition – businesses operating in a competitive market will focus on the price 	where less  competitive markets may not see price as important</a:t>
            </a:r>
          </a:p>
          <a:p>
            <a:endParaRPr lang="en-GB" dirty="0"/>
          </a:p>
          <a:p>
            <a:r>
              <a:rPr lang="en-GB" dirty="0" smtClean="0"/>
              <a:t>Marketing mix of competitors – businesses cannot afford to ignore the marketing mix used 	by their  competitors  as this will have a great impact on their sales  - place is 	a n important component.</a:t>
            </a:r>
          </a:p>
          <a:p>
            <a:endParaRPr lang="en-GB" dirty="0"/>
          </a:p>
          <a:p>
            <a:r>
              <a:rPr lang="en-GB" dirty="0" smtClean="0"/>
              <a:t>Position of business within the industry – market leaders have greater freedom over the 	marketing mix they choose,  businesses in weaker positions tend to  mimic 	the mix of the dominant business.</a:t>
            </a:r>
          </a:p>
          <a:p>
            <a:endParaRPr lang="en-GB" dirty="0"/>
          </a:p>
          <a:p>
            <a:endParaRPr lang="en-GB" dirty="0" smtClean="0"/>
          </a:p>
          <a:p>
            <a:endParaRPr lang="en-GB" dirty="0"/>
          </a:p>
          <a:p>
            <a:endParaRPr lang="en-GB" dirty="0" smtClean="0"/>
          </a:p>
          <a:p>
            <a:endParaRPr lang="en-GB" dirty="0"/>
          </a:p>
        </p:txBody>
      </p:sp>
      <p:sp>
        <p:nvSpPr>
          <p:cNvPr id="4" name="Slide Number Placeholder 3"/>
          <p:cNvSpPr>
            <a:spLocks noGrp="1"/>
          </p:cNvSpPr>
          <p:nvPr>
            <p:ph type="sldNum" sz="quarter" idx="10"/>
          </p:nvPr>
        </p:nvSpPr>
        <p:spPr/>
        <p:txBody>
          <a:bodyPr/>
          <a:lstStyle/>
          <a:p>
            <a:fld id="{27FA7EF1-4B6A-4152-9567-A199B0F15E6D}"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42938"/>
            <a:ext cx="4572000" cy="3429000"/>
          </a:xfrm>
        </p:spPr>
      </p:sp>
      <p:sp>
        <p:nvSpPr>
          <p:cNvPr id="3" name="Notes Placeholder 2"/>
          <p:cNvSpPr>
            <a:spLocks noGrp="1"/>
          </p:cNvSpPr>
          <p:nvPr>
            <p:ph type="body" idx="1"/>
          </p:nvPr>
        </p:nvSpPr>
        <p:spPr/>
        <p:txBody>
          <a:bodyPr>
            <a:normAutofit lnSpcReduction="10000"/>
          </a:bodyPr>
          <a:lstStyle/>
          <a:p>
            <a:endParaRPr lang="en-GB" dirty="0" smtClean="0"/>
          </a:p>
          <a:p>
            <a:r>
              <a:rPr lang="en-GB" dirty="0" smtClean="0"/>
              <a:t>For small businesses such as sole traders sophisticated marketing strategies are beyond their means, ensuring that the business survives is the main focus.  Therefore they need to think strategically about their marketing.</a:t>
            </a:r>
          </a:p>
          <a:p>
            <a:r>
              <a:rPr lang="en-GB" dirty="0" err="1" smtClean="0"/>
              <a:t>i.e</a:t>
            </a:r>
            <a:r>
              <a:rPr lang="en-GB" dirty="0" smtClean="0"/>
              <a:t>, type of product consumers would buy in the local area, the price that would encourage a local business to buy from local business instead of national distributor,</a:t>
            </a:r>
          </a:p>
          <a:p>
            <a:r>
              <a:rPr lang="en-GB" dirty="0" smtClean="0"/>
              <a:t>Promotion that is effective, place</a:t>
            </a:r>
          </a:p>
          <a:p>
            <a:endParaRPr lang="en-GB" dirty="0" smtClean="0"/>
          </a:p>
          <a:p>
            <a:r>
              <a:rPr lang="en-GB" dirty="0" smtClean="0"/>
              <a:t>Non profit making organisations – there has been a huge increase in the marketing of non-profit making organisations such as schools, colleges, charities and hospitals.  The need to compete for customers  as funding is linked to their ability to attract.</a:t>
            </a:r>
          </a:p>
          <a:p>
            <a:r>
              <a:rPr lang="en-GB" dirty="0" smtClean="0"/>
              <a:t>Pricing is the least important strategy.</a:t>
            </a:r>
          </a:p>
          <a:p>
            <a:endParaRPr lang="en-GB" dirty="0"/>
          </a:p>
          <a:p>
            <a:r>
              <a:rPr lang="en-GB" dirty="0" smtClean="0"/>
              <a:t>Business to business – supply capital goods, the marketing mix vary greatly,  mass market consumer goods rely heavily on advertising campaigns in the media whereas business to business relies on personal contact, international shows or fairs.</a:t>
            </a:r>
          </a:p>
          <a:p>
            <a:endParaRPr lang="en-GB" dirty="0"/>
          </a:p>
          <a:p>
            <a:r>
              <a:rPr lang="en-GB" dirty="0" smtClean="0"/>
              <a:t>Consumer markets – businesses pay a great deal of attention to the marketing mix as they explain the behaviour of consumer markets.</a:t>
            </a:r>
          </a:p>
          <a:p>
            <a:endParaRPr lang="en-GB" dirty="0"/>
          </a:p>
          <a:p>
            <a:r>
              <a:rPr lang="en-GB" dirty="0" smtClean="0"/>
              <a:t>International markets – businesses who engage in international marketing will often vary. Product, price, promotion and distribution will be different i.e. car prices are lower in Europe than UK.</a:t>
            </a:r>
            <a:endParaRPr lang="en-GB" dirty="0"/>
          </a:p>
          <a:p>
            <a:endParaRPr lang="en-GB" dirty="0"/>
          </a:p>
        </p:txBody>
      </p:sp>
      <p:sp>
        <p:nvSpPr>
          <p:cNvPr id="4" name="Slide Number Placeholder 3"/>
          <p:cNvSpPr>
            <a:spLocks noGrp="1"/>
          </p:cNvSpPr>
          <p:nvPr>
            <p:ph type="sldNum" sz="quarter" idx="10"/>
          </p:nvPr>
        </p:nvSpPr>
        <p:spPr/>
        <p:txBody>
          <a:bodyPr/>
          <a:lstStyle/>
          <a:p>
            <a:fld id="{27FA7EF1-4B6A-4152-9567-A199B0F15E6D}" type="slidenum">
              <a:rPr lang="en-GB" smtClean="0"/>
              <a:pPr/>
              <a:t>5</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54CE786-089C-4574-81C0-896D2AE0E128}" type="datetimeFigureOut">
              <a:rPr lang="en-US" smtClean="0"/>
              <a:pPr/>
              <a:t>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4CE786-089C-4574-81C0-896D2AE0E128}" type="datetimeFigureOut">
              <a:rPr lang="en-US" smtClean="0"/>
              <a:pPr/>
              <a:t>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4CE786-089C-4574-81C0-896D2AE0E128}" type="datetimeFigureOut">
              <a:rPr lang="en-US" smtClean="0"/>
              <a:pPr/>
              <a:t>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54CE786-089C-4574-81C0-896D2AE0E128}" type="datetimeFigureOut">
              <a:rPr lang="en-US" smtClean="0"/>
              <a:pPr/>
              <a:t>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4CE786-089C-4574-81C0-896D2AE0E128}" type="datetimeFigureOut">
              <a:rPr lang="en-US" smtClean="0"/>
              <a:pPr/>
              <a:t>1/9/2013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54CE786-089C-4574-81C0-896D2AE0E128}" type="datetimeFigureOut">
              <a:rPr lang="en-US" smtClean="0"/>
              <a:pPr/>
              <a:t>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54CE786-089C-4574-81C0-896D2AE0E128}" type="datetimeFigureOut">
              <a:rPr lang="en-US" smtClean="0"/>
              <a:pPr/>
              <a:t>1/9/2013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54CE786-089C-4574-81C0-896D2AE0E128}" type="datetimeFigureOut">
              <a:rPr lang="en-US" smtClean="0"/>
              <a:pPr/>
              <a:t>1/9/2013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4CE786-089C-4574-81C0-896D2AE0E128}" type="datetimeFigureOut">
              <a:rPr lang="en-US" smtClean="0"/>
              <a:pPr/>
              <a:t>1/9/2013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CE786-089C-4574-81C0-896D2AE0E128}" type="datetimeFigureOut">
              <a:rPr lang="en-US" smtClean="0"/>
              <a:pPr/>
              <a:t>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4CE786-089C-4574-81C0-896D2AE0E128}" type="datetimeFigureOut">
              <a:rPr lang="en-US" smtClean="0"/>
              <a:pPr/>
              <a:t>1/9/2013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53FFAF3-C8BE-4D2D-A807-5458A6ECE35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4CE786-089C-4574-81C0-896D2AE0E128}" type="datetimeFigureOut">
              <a:rPr lang="en-US" smtClean="0"/>
              <a:pPr/>
              <a:t>1/9/2013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3FFAF3-C8BE-4D2D-A807-5458A6ECE35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schools/gcsebitesize/business/marketing/marketingmixvid.s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bbc.co.uk/news/uk-politics-20297850"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http://www.bbc.co.uk/news/business-20944818"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hlinkClick r:id="rId3"/>
              </a:rPr>
              <a:t>The Marketing </a:t>
            </a:r>
            <a:r>
              <a:rPr lang="en-GB" dirty="0">
                <a:hlinkClick r:id="rId3"/>
              </a:rPr>
              <a:t>M</a:t>
            </a:r>
            <a:r>
              <a:rPr lang="en-GB" dirty="0" smtClean="0">
                <a:hlinkClick r:id="rId3"/>
              </a:rPr>
              <a:t>ix</a:t>
            </a: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Four Ps</a:t>
            </a:r>
            <a:endParaRPr lang="en-GB" dirty="0"/>
          </a:p>
        </p:txBody>
      </p:sp>
      <p:sp>
        <p:nvSpPr>
          <p:cNvPr id="3" name="TextBox 2"/>
          <p:cNvSpPr txBox="1"/>
          <p:nvPr/>
        </p:nvSpPr>
        <p:spPr>
          <a:xfrm>
            <a:off x="1214414" y="1500174"/>
            <a:ext cx="6572296" cy="2862322"/>
          </a:xfrm>
          <a:prstGeom prst="rect">
            <a:avLst/>
          </a:prstGeom>
          <a:noFill/>
        </p:spPr>
        <p:txBody>
          <a:bodyPr wrap="square" rtlCol="0">
            <a:spAutoFit/>
          </a:bodyPr>
          <a:lstStyle/>
          <a:p>
            <a:pPr>
              <a:buFont typeface="Arial" pitchFamily="34" charset="0"/>
              <a:buChar char="•"/>
            </a:pPr>
            <a:r>
              <a:rPr lang="en-GB" sz="3600" dirty="0" smtClean="0"/>
              <a:t>Product</a:t>
            </a:r>
          </a:p>
          <a:p>
            <a:pPr>
              <a:buFont typeface="Arial" pitchFamily="34" charset="0"/>
              <a:buChar char="•"/>
            </a:pPr>
            <a:r>
              <a:rPr lang="en-GB" sz="3600" dirty="0" smtClean="0"/>
              <a:t>Price</a:t>
            </a:r>
          </a:p>
          <a:p>
            <a:pPr>
              <a:buFont typeface="Arial" pitchFamily="34" charset="0"/>
              <a:buChar char="•"/>
            </a:pPr>
            <a:r>
              <a:rPr lang="en-GB" sz="3600" dirty="0" smtClean="0"/>
              <a:t>Place </a:t>
            </a:r>
          </a:p>
          <a:p>
            <a:pPr>
              <a:buFont typeface="Arial" pitchFamily="34" charset="0"/>
              <a:buChar char="•"/>
            </a:pPr>
            <a:r>
              <a:rPr lang="en-GB" sz="3600" dirty="0" smtClean="0"/>
              <a:t>Promotion</a:t>
            </a:r>
          </a:p>
          <a:p>
            <a:pPr>
              <a:buFont typeface="Arial" pitchFamily="34" charset="0"/>
              <a:buChar char="•"/>
            </a:pPr>
            <a:endParaRPr lang="en-GB"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1470025"/>
          </a:xfrm>
        </p:spPr>
        <p:txBody>
          <a:bodyPr/>
          <a:lstStyle/>
          <a:p>
            <a:r>
              <a:rPr lang="en-GB" dirty="0" smtClean="0"/>
              <a:t>Choice of marketing mix</a:t>
            </a:r>
            <a:endParaRPr lang="en-GB" dirty="0"/>
          </a:p>
        </p:txBody>
      </p:sp>
      <p:sp>
        <p:nvSpPr>
          <p:cNvPr id="3" name="Subtitle 2"/>
          <p:cNvSpPr>
            <a:spLocks noGrp="1"/>
          </p:cNvSpPr>
          <p:nvPr>
            <p:ph type="subTitle" idx="1"/>
          </p:nvPr>
        </p:nvSpPr>
        <p:spPr>
          <a:xfrm>
            <a:off x="1357290" y="2000240"/>
            <a:ext cx="6400800" cy="3857652"/>
          </a:xfrm>
        </p:spPr>
        <p:txBody>
          <a:bodyPr/>
          <a:lstStyle/>
          <a:p>
            <a:r>
              <a:rPr lang="en-GB" dirty="0" smtClean="0">
                <a:solidFill>
                  <a:schemeClr val="tx1"/>
                </a:solidFill>
              </a:rPr>
              <a:t>Each business must decide upon its own marketing mix.  It is important that the right balance between price, product, promotion and place is achieved if this is to be as affective as possible.</a:t>
            </a:r>
          </a:p>
          <a:p>
            <a:endParaRPr lang="en-GB" dirty="0">
              <a:solidFill>
                <a:schemeClr val="tx1"/>
              </a:solidFill>
            </a:endParaRPr>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42910" y="571480"/>
            <a:ext cx="7772400" cy="1470025"/>
          </a:xfrm>
        </p:spPr>
        <p:txBody>
          <a:bodyPr/>
          <a:lstStyle/>
          <a:p>
            <a:r>
              <a:rPr lang="en-GB" dirty="0" smtClean="0"/>
              <a:t>Factors  influencing choice of marketing mix</a:t>
            </a:r>
            <a:endParaRPr lang="en-GB" dirty="0"/>
          </a:p>
        </p:txBody>
      </p:sp>
      <p:sp>
        <p:nvSpPr>
          <p:cNvPr id="3" name="Subtitle 2"/>
          <p:cNvSpPr>
            <a:spLocks noGrp="1"/>
          </p:cNvSpPr>
          <p:nvPr>
            <p:ph type="subTitle" idx="1"/>
          </p:nvPr>
        </p:nvSpPr>
        <p:spPr>
          <a:xfrm>
            <a:off x="1000100" y="2000240"/>
            <a:ext cx="7215238" cy="3929090"/>
          </a:xfrm>
        </p:spPr>
        <p:txBody>
          <a:bodyPr>
            <a:normAutofit fontScale="92500" lnSpcReduction="20000"/>
          </a:bodyPr>
          <a:lstStyle/>
          <a:p>
            <a:pPr algn="l">
              <a:buFont typeface="Arial" pitchFamily="34" charset="0"/>
              <a:buChar char="•"/>
            </a:pPr>
            <a:r>
              <a:rPr lang="en-GB" dirty="0" smtClean="0">
                <a:solidFill>
                  <a:schemeClr val="tx1"/>
                </a:solidFill>
              </a:rPr>
              <a:t>Finance available</a:t>
            </a:r>
          </a:p>
          <a:p>
            <a:pPr algn="l">
              <a:buFont typeface="Arial" pitchFamily="34" charset="0"/>
              <a:buChar char="•"/>
            </a:pPr>
            <a:r>
              <a:rPr lang="en-GB" dirty="0" smtClean="0">
                <a:solidFill>
                  <a:schemeClr val="tx1"/>
                </a:solidFill>
                <a:hlinkClick r:id="rId3"/>
              </a:rPr>
              <a:t>Technological developments</a:t>
            </a:r>
            <a:endParaRPr lang="en-GB" dirty="0" smtClean="0">
              <a:solidFill>
                <a:schemeClr val="tx1"/>
              </a:solidFill>
            </a:endParaRPr>
          </a:p>
          <a:p>
            <a:pPr algn="l">
              <a:buFont typeface="Arial" pitchFamily="34" charset="0"/>
              <a:buChar char="•"/>
            </a:pPr>
            <a:r>
              <a:rPr lang="en-GB" dirty="0" smtClean="0">
                <a:solidFill>
                  <a:schemeClr val="tx1"/>
                </a:solidFill>
              </a:rPr>
              <a:t>Findings from market research</a:t>
            </a:r>
          </a:p>
          <a:p>
            <a:pPr algn="l">
              <a:buFont typeface="Arial" pitchFamily="34" charset="0"/>
              <a:buChar char="•"/>
            </a:pPr>
            <a:r>
              <a:rPr lang="en-GB" dirty="0" smtClean="0">
                <a:solidFill>
                  <a:schemeClr val="tx1"/>
                </a:solidFill>
              </a:rPr>
              <a:t>Type of product selling</a:t>
            </a:r>
          </a:p>
          <a:p>
            <a:pPr algn="l">
              <a:buFont typeface="Arial" pitchFamily="34" charset="0"/>
              <a:buChar char="•"/>
            </a:pPr>
            <a:r>
              <a:rPr lang="en-GB" dirty="0" smtClean="0">
                <a:solidFill>
                  <a:schemeClr val="tx1"/>
                </a:solidFill>
              </a:rPr>
              <a:t>Market it is selling to</a:t>
            </a:r>
          </a:p>
          <a:p>
            <a:pPr algn="l">
              <a:buFont typeface="Arial" pitchFamily="34" charset="0"/>
              <a:buChar char="•"/>
            </a:pPr>
            <a:r>
              <a:rPr lang="en-GB" dirty="0" smtClean="0">
                <a:solidFill>
                  <a:schemeClr val="tx1"/>
                </a:solidFill>
              </a:rPr>
              <a:t>Degree of competition</a:t>
            </a:r>
          </a:p>
          <a:p>
            <a:pPr algn="l">
              <a:buFont typeface="Arial" pitchFamily="34" charset="0"/>
              <a:buChar char="•"/>
            </a:pPr>
            <a:r>
              <a:rPr lang="en-GB" dirty="0" smtClean="0">
                <a:solidFill>
                  <a:schemeClr val="tx1"/>
                </a:solidFill>
              </a:rPr>
              <a:t>Marketing mix of competitors</a:t>
            </a:r>
          </a:p>
          <a:p>
            <a:pPr algn="l">
              <a:buFont typeface="Arial" pitchFamily="34" charset="0"/>
              <a:buChar char="•"/>
            </a:pPr>
            <a:r>
              <a:rPr lang="en-GB" dirty="0" smtClean="0">
                <a:solidFill>
                  <a:schemeClr val="tx1"/>
                </a:solidFill>
              </a:rPr>
              <a:t>Position of a business within an industry</a:t>
            </a:r>
          </a:p>
          <a:p>
            <a:pPr algn="l"/>
            <a:endParaRPr lang="en-GB" dirty="0" smtClean="0">
              <a:solidFill>
                <a:schemeClr val="tx1"/>
              </a:solidFill>
            </a:endParaRPr>
          </a:p>
          <a:p>
            <a:pPr algn="l"/>
            <a:endParaRPr lang="en-GB"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Marketing mix and the scope of business activity</a:t>
            </a:r>
            <a:endParaRPr lang="en-GB" dirty="0"/>
          </a:p>
        </p:txBody>
      </p:sp>
      <p:sp>
        <p:nvSpPr>
          <p:cNvPr id="3" name="Content Placeholder 2"/>
          <p:cNvSpPr>
            <a:spLocks noGrp="1"/>
          </p:cNvSpPr>
          <p:nvPr>
            <p:ph idx="1"/>
          </p:nvPr>
        </p:nvSpPr>
        <p:spPr/>
        <p:txBody>
          <a:bodyPr>
            <a:normAutofit fontScale="85000" lnSpcReduction="10000"/>
          </a:bodyPr>
          <a:lstStyle/>
          <a:p>
            <a:pPr marL="0" indent="0">
              <a:buNone/>
            </a:pPr>
            <a:r>
              <a:rPr lang="en-GB" dirty="0" smtClean="0"/>
              <a:t>A wide range of organisations are engaged in marketing activities, marketing is not only for larger organisations, smaller firms operate in local markets.  However the size can impact the marketing mix.</a:t>
            </a:r>
          </a:p>
          <a:p>
            <a:pPr marL="0" indent="0">
              <a:buNone/>
            </a:pPr>
            <a:endParaRPr lang="en-GB" dirty="0" smtClean="0"/>
          </a:p>
          <a:p>
            <a:r>
              <a:rPr lang="en-GB" dirty="0" smtClean="0">
                <a:hlinkClick r:id="rId3"/>
              </a:rPr>
              <a:t>Small businesses</a:t>
            </a:r>
            <a:endParaRPr lang="en-GB" dirty="0" smtClean="0"/>
          </a:p>
          <a:p>
            <a:r>
              <a:rPr lang="en-GB" dirty="0" smtClean="0"/>
              <a:t>Non-profit making organisations</a:t>
            </a:r>
          </a:p>
          <a:p>
            <a:r>
              <a:rPr lang="en-GB" dirty="0" smtClean="0"/>
              <a:t>Business to business markets</a:t>
            </a:r>
          </a:p>
          <a:p>
            <a:r>
              <a:rPr lang="en-GB" dirty="0" smtClean="0"/>
              <a:t>Consumer markets</a:t>
            </a:r>
          </a:p>
          <a:p>
            <a:r>
              <a:rPr lang="en-GB" dirty="0" smtClean="0"/>
              <a:t>International marketing</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382</Words>
  <Application>Microsoft Office PowerPoint</Application>
  <PresentationFormat>On-screen Show (4:3)</PresentationFormat>
  <Paragraphs>64</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The Marketing Mix</vt:lpstr>
      <vt:lpstr>The Four Ps</vt:lpstr>
      <vt:lpstr>Choice of marketing mix</vt:lpstr>
      <vt:lpstr>Factors  influencing choice of marketing mix</vt:lpstr>
      <vt:lpstr>Marketing mix and the scope of business 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Marketing Mix</dc:title>
  <dc:creator>Owner</dc:creator>
  <cp:lastModifiedBy>Owner</cp:lastModifiedBy>
  <cp:revision>14</cp:revision>
  <dcterms:created xsi:type="dcterms:W3CDTF">2013-01-09T20:25:52Z</dcterms:created>
  <dcterms:modified xsi:type="dcterms:W3CDTF">2013-01-09T22:25:30Z</dcterms:modified>
</cp:coreProperties>
</file>