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8" r:id="rId2"/>
    <p:sldId id="256" r:id="rId3"/>
    <p:sldId id="257" r:id="rId4"/>
    <p:sldId id="258" r:id="rId5"/>
    <p:sldId id="259" r:id="rId6"/>
    <p:sldId id="277" r:id="rId7"/>
    <p:sldId id="260" r:id="rId8"/>
    <p:sldId id="261" r:id="rId9"/>
    <p:sldId id="262" r:id="rId10"/>
    <p:sldId id="266" r:id="rId11"/>
    <p:sldId id="263" r:id="rId12"/>
    <p:sldId id="267" r:id="rId13"/>
    <p:sldId id="264" r:id="rId14"/>
    <p:sldId id="268" r:id="rId15"/>
    <p:sldId id="269" r:id="rId16"/>
    <p:sldId id="265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6" autoAdjust="0"/>
  </p:normalViewPr>
  <p:slideViewPr>
    <p:cSldViewPr>
      <p:cViewPr varScale="1">
        <p:scale>
          <a:sx n="83" d="100"/>
          <a:sy n="83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B58BC-5A5B-417A-B688-2029373B2F24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87C64-6927-43E3-A659-186A1728EEA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1B4A2-E067-4A60-9D8B-AF7C6F9FAEC7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34476-EECD-499E-9FF5-DBDC66B9986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4476-EECD-499E-9FF5-DBDC66B9986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4476-EECD-499E-9FF5-DBDC66B99867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4476-EECD-499E-9FF5-DBDC66B99867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4476-EECD-499E-9FF5-DBDC66B99867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4476-EECD-499E-9FF5-DBDC66B99867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4476-EECD-499E-9FF5-DBDC66B99867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4476-EECD-499E-9FF5-DBDC66B99867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4476-EECD-499E-9FF5-DBDC66B99867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4476-EECD-499E-9FF5-DBDC66B99867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4476-EECD-499E-9FF5-DBDC66B99867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4476-EECD-499E-9FF5-DBDC66B99867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4476-EECD-499E-9FF5-DBDC66B9986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4476-EECD-499E-9FF5-DBDC66B99867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4476-EECD-499E-9FF5-DBDC66B99867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4476-EECD-499E-9FF5-DBDC66B9986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4476-EECD-499E-9FF5-DBDC66B9986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4476-EECD-499E-9FF5-DBDC66B9986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4476-EECD-499E-9FF5-DBDC66B9986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4476-EECD-499E-9FF5-DBDC66B99867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4476-EECD-499E-9FF5-DBDC66B99867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34476-EECD-499E-9FF5-DBDC66B99867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F0E2-10AF-4C7D-AEE0-FF9E1F151515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E3D9-E8B6-4211-9C8F-50635FDC3C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F0E2-10AF-4C7D-AEE0-FF9E1F151515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E3D9-E8B6-4211-9C8F-50635FDC3C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F0E2-10AF-4C7D-AEE0-FF9E1F151515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E3D9-E8B6-4211-9C8F-50635FDC3C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F0E2-10AF-4C7D-AEE0-FF9E1F151515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E3D9-E8B6-4211-9C8F-50635FDC3C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F0E2-10AF-4C7D-AEE0-FF9E1F151515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E3D9-E8B6-4211-9C8F-50635FDC3C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F0E2-10AF-4C7D-AEE0-FF9E1F151515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E3D9-E8B6-4211-9C8F-50635FDC3C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F0E2-10AF-4C7D-AEE0-FF9E1F151515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E3D9-E8B6-4211-9C8F-50635FDC3C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F0E2-10AF-4C7D-AEE0-FF9E1F151515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E3D9-E8B6-4211-9C8F-50635FDC3C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F0E2-10AF-4C7D-AEE0-FF9E1F151515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E3D9-E8B6-4211-9C8F-50635FDC3C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F0E2-10AF-4C7D-AEE0-FF9E1F151515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E3D9-E8B6-4211-9C8F-50635FDC3C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F0E2-10AF-4C7D-AEE0-FF9E1F151515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E3D9-E8B6-4211-9C8F-50635FDC3C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5F0E2-10AF-4C7D-AEE0-FF9E1F151515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7E3D9-E8B6-4211-9C8F-50635FDC3C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youtube.com/watch?v=in2PQtEKsUI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youtube.com/watch?v=TVblWq3tDwY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TrTKoZS-pQ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4-St3EXAV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0CdTVqGCF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en-GB" dirty="0" smtClean="0"/>
              <a:t>Promotion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904856" cy="3696816"/>
          </a:xfrm>
        </p:spPr>
        <p:txBody>
          <a:bodyPr/>
          <a:lstStyle/>
          <a:p>
            <a:pPr algn="l"/>
            <a:r>
              <a:rPr lang="en-GB" dirty="0" smtClean="0"/>
              <a:t> </a:t>
            </a:r>
          </a:p>
        </p:txBody>
      </p:sp>
      <p:sp>
        <p:nvSpPr>
          <p:cNvPr id="1026" name="AutoShape 2" descr="data:image/jpeg;base64,/9j/4AAQSkZJRgABAQAAAQABAAD/2wCEAAkGBhQSEBUUEhQWFBQUFBQVFRQUGBUYFhcXFBUWFBQVFBQXGyYeFxkkHRQUHy8gIycpLCwsFh4xNTAqNSYrLCkBCQoKDgwOGg8PGiwkHyQtLiwsLywsLCwsLCwsLCwtLi8pLy8tLCwtLCwpLCwsLCwuLCwsLCosLCwsLCwsLCksLP/AABEIAMQBAgMBIgACEQEDEQH/xAAcAAAABwEBAAAAAAAAAAAAAAAAAgMEBQYHAQj/xABKEAABAwEEBAgJCQgBBAMAAAABAgMRAAQSITEFBkFREyJTYXGBkdEHFBYyQlKSodIjYnJzk6KxssEVMzRUgrPh8PEkQ2PiJUSj/8QAGwEAAQUBAQAAAAAAAAAAAAAABAABAgMFBgf/xAA9EQABAwEEBAwFAwIHAAAAAAABAAIRAwQSITEFQVGhExQiUmFxgZGxweHwBhUy0fEWM2JTsiMlNEKCkqL/2gAMAwEAAhEDEQA/ALainDSqL4vS6bPFahQATuzO0+SZqNZTT5pVUlXtKOZFAUok76OAKipJFbdJERTsqFIOrqYUCutPxTtu1VCOdNKNPEVN1IEKDapBxU6m1UC8DUULRXE2gzVXAq3hQpO9SgFMG3CaWSs1AtUw4JR5IphaDTpcmkVMTVjMM1W/FRDreNERhlU2rR4jppsdGCc6JbWaQhXUXDJR5dJpzZ0Y0cWAzS7LGNJzxGCdrDOKWs6YpwtO6ghilgKDc7GUW1uEJnJoihTxVN1pqTXKJCSv0YPRRVCm7hOyrA0FVl0J0q10i5aDTVLtG4bmqYpwqjUJRw8a74yaSK6LNSuhQvlLeMUg5aDXCa5Uw0BRLiV3hTQosUKfBRkorbZpZLFdbNOkY0IZCOEJhaba20QFrCSQSAZkgQCRA2SO2ijWGzjNweyv4arXhNfU2qzLQopUC7BBg/8AbqiOaetM/v3ftF/hNXMol4lVOrBphbCdaLMP+6Oxfw0krWyz8qOxfw1kTenLSnJ90dDixnntrp07aZBLzhKSCJWs4jI4mrBZyPfooGutZOttm5Ueyv4aIrWizcqPZX8NZadZbX/MO4/+RffRU6wWoE/Lu45/KL76kKB6O/0UTWHv8rT/ACks3KjsX8NH8qbNyo9lfw1ly9P2k4F90jcXFnLrpVWs1rJJ8YdxM4LWBjuAMCnNJ3R3+iiKg9/laYjWaz8p91z4acN6yWUZu/cd+Cso8oLVM8O7O/hF99BWnrSRBfdIOYLi++kaLj79E4qgLYmNarIM3P8A83fgpQ622PlT9m98FY6vWG0k/vnBzBawMowAIAoo07aZnh3Z38IvvqnihOM7/RW8Z6PfetjOt9k2On7N74KKdbrLyh+zd+CsjGsFq/mHftHPiro1gtIAAecSAAIStYGAjIGlxU+z6JcZ9+yta8sLLyv3HfgonlfZOV+478FZOdYLUc33cMR8o530byjtX8w79o530/FT7Pom4x7j1WrjW+ycr9x34KU8r7Jyv3HfgrJTrDadjzg3wtQnEmSQcTjmaKrWC0nN937RzvpcVJ/Polxn3HqtfTrpZOW+478FA65WTlh7Lnw1kPlJa/5h37Rzvrp1jtOB4ZyRIvX1yQYwJmSOmm4p7n0T8a9+ytYVrlZOWHsufDSR1tsvLJ7F/DWVHWS1fzDv2jnfXBrFagMH3ftF99SFlI/PooG0z79Vqp1qsvLJ7F91JL1rsvLI7Fd1ZgNZLUQPlnJCiQb6pE4ETMxzUbymtf8AMO/aL76kLO72fRRNYe/ytHOsll5dH3u6gnWWy8sj391ZunWa1j/7Dv2i++jr1otRTBfcIkHFapBTMQZwz/CpcC7o7/RRvt9/laKdZLNy6O091c8orNy7fbWc+VFr5dz21d9cGs9q5dzH56u+n4F3R3+ia+3p99q0fyisvLt+1Q8orLy7ftCs8TrPailSVPLIUIMqVvBwM4Ze80wLh3mnbRdrUS8alqnlDZf5hr2hQrKr/PXalwHSo8Itgbpy2qlBY6KbMQaCvAo+CFRfCoqU2fpd/Bus9rQvCm3CLP8ASd/BFZ5R1EchB1TyijUKLNdBq6FVKMKfaP0O88CWm1LCYBuxhOU0xBq8eC9Xyj/0W/zKrN0nanWOzOrMAJEZ9YCKstIVqoY7WoHyTtXIOdlBeq1qAJLCwACSSBAAxJONa9TTTI/6Z76pz8prjW/FdoJAuN3/AHWydF0tp3fZYuKmU6p2o48CuOa731X7NggDmH4Vt+g/4Vj6lr8ia6PTelKmj2sdTaDM5z91nWKytrlwcTgsx8k7VyC+wd9M7bop1ggOoKCqSAqJIGE4Gtnqga66MU/pFhtHnKZAnYBwiypR5gMaytHfEdS01wyq1obBJOOoTtRVfR7GMlhJKgLLq9aHEhaGlqSrEECQdlLDVW1cg52VqWj7CllpLaBxUCBvO0k85MnrpdSgBJgAYknIAZkmg6nxXWvG4xsThMzGrWrRoynGJPvsWP23QbzKbzrZQCYBVAk7gJk0lYdGOPEhpBWQJIETGU13WXT3jtq4Qfum5QyOb0nI3q/ACpnwd/xp+pc/M3XTOttenYDaajQHgTGMduKz+BpmuKbSYTI6rWrkHOyinVe08g57Na3Qrlv1ZaP6bd/3Wj8sp7Tu+yyPyYtPIOeyaTtGr9oQkqUy4lKRJJSYA3k1sF3mqI1uwsL/AND9QKus/wAU16tVlMsbiQNeswq36NptaSCdyyWnFi0c46SG0KWQJISJgZTTW9V48GmjcXXzuDSejBa/fc7DXW6UtvErM6sMSIgHWSVlWWjw1QMOSradWrSB+4d9hXdQ8nLTyDvsK7q1+hXHfq2t/Tb3lbHyuntO5ZB5OWnkHfYV3VHLbIJBwIMEc4wNbhWM6YsZZfcbPoLIHOJlJ7CK3tC6ZdpB72PaAQARG/yQNssjaDQ5pTMprkUL1cvV00LLlGFCaLerk1KFGUeaFEvUKSS9EKapMtVGawayIsjXCLxkwlIzUdoB6JPVSuhdYGbS2pxtUJSopJVhsBnmzrmw+DC3TBVL8LyIbs/03fyorMprQfCxptDikMJBvMrJUrC6b6EmBzis7mtmyGaQPWsq0fuFKA0JpOa6DRcKiUpNXfwXH5R/6Df5lVRhV48Fp+Vf+rR+Y1hfEI/y+r2f3BH6O/1De3wK0WmemP4Z76pz8pp5TTTP8M99U5+U15NT+sda6o5LD2TxR0Ctv0H/AArH1LX5E1hzR4o6BW4aC/hWPqWv7aa7z4u/apdZ8FiaL+p/Yn9ICxJ4UuxxygNzuSFFUDpJx6BS9R6dMJ8cVZjgsMoeT84Fa0LHSLqT/VzVwbL2N3Zj1LaKkKq3hIcdFiIa81awl5QzDZ2DmJhJO489Wmk7VZkuIUhYlKwUqHMcDVtlrNo1mVHCQCDChUaXNICw1tMCKtXg4/jVfUr/ADt1AaX0cqzvLaVmk4HeDilXWINT/g0/jF/UK/O3Xqel3tfo2o9hkFsjtXN2QEWkA5ytNpC32JLzS2lyEuJKVXTCoUIMHYeel6b6RW4GlllKVuhJuJWbqSrYFK2CvJmk3hGa6YqsjwX2T1rT9u5VR1r0WLHaeCs63UtqYTwiVOLWFlS14qCiR6KYiIjpq4ftTS/8lZvt/wDNV/WrRNqdBtVoaQzcbQlSUuByTfui7A23wcdxrq9DOfxtvGKgLdQvA46sJ2oC1zwRuDHyVVmtl1e0bwFmbb2hMq+krjK95I6qzHU/R3D2xtJEpQeEV0IxAPSq6Outfor4utkuZZhq5R8B596G0XShpqHXgirWACSYABJO4DEmiWW0pcQlaDKVpStJ3pUApJ7CKQ0vYOHYcavFHCJKCoAEgKwVAO8SOuk9A6K8Ws7bF8uBtN0KIAN2SUggbgQOquKhtyZxnLo2rYxlSFZ34SdH3XkOjJxN0/SR/wCpHs1olQOu+juFsa485uHB/T533SqtbQVr4tbmOOR5J7fWChbZS4Si4dvcsmJrl6ik1ya9jC48o16heok1y9TwmSl6uUSaFNCdWvwq6TK7YG0zdaTcIIMFRF4kdIWnH5tNNXdILGi7akquwWSMYOK+MBsIKUqP9Jpn4RdINuW1fEuLSpba4JKVlCilKiDkbt2Y/wAmO0daE+KWhF448EpAkSVC+2uQPmuz1VyJ+pbiQctElQxPGJxwMCQBSc0gg8YnMqxmRv5v9xpSugsA/wAEdvisy0fWjzXQaTmuzR0IdKzV58FaDwr6oN24gTsm8THYKoU0k+i8IOVZ2k7IbXZnUQYnXnrBRVkrClVDzqXoim2lGyph0JBJLawANpKTArzz+zxXRYB/pNcS34Tqgg8J/wCfVbh0mzYnzR4o6K3bQ7ZTZ2UkEENNgg5ghCQQawhCYECmq7AFEmJOJP6muj03op+kGMAdF2dU+YWdYrU2iXTrXo2s08IVtXZ9JsWhAMpZTGwKAccvonnCoP0qzv8AZwpaz2UJmsmwfDTrPWvvdeEEERtHWi62kGubDc16Fsr4cbStM3VpSsSMYUAoT1GlY5jXnNdjkzj2mueI9Pae+gHfCVScKm71Vw0kzYtf8IOrpebDzaSVtiFAAypGeW0pOPQTUD4MWibU4oAwGSCYwlS0QJ/pPZWfpsOOau099LPs3gMT1Ej8K36OirQ3R77G587DGQmYz7kE600+HFUDrXoaK6BzGvOIsPOe099DxHnPae+uf/SVX+pu9Ub8yp7F6PjmNV7X7DR7vS3/AHEViPiXOr2ld9KsMFPpKPSSfcTRVk+F6tGuyoX/AEkHLYZ2qurpBjmFsZhar4NdElDK3lJILpCUyPQTtHMVE+yKud3mNec1MKnz19S1+4TQDCvXc9tffT2/4ctFrtD67qgxOzIatexNRt1KmwMAyWieEXWm1M2pLVndLKUtpKuKg3lLJM8dJwAAGG2aL4Oda7W/bFM2h0upUypSeIgXVIUnGUJGBBIx5qozc3ReKlQM1EqO/M9NJuoMylSknehSknoJSa0j8O0hY+CDRfj6oxnbtVA0geFmcF6IiiqbkEESDgRvBzFedoc5V77Vz4q4C7yz32rnxVgfpOvqqDu9Ub8ypqc03o02d9xpQIuqMTtT6J6xFMJovDqIF9alwIBWpSjGcSomi3q9IoNeKbRUxdGPWuZqlpebuSPNcmizRSavhVo80KTmu00JJxrUm/pK1gCbrjqlGRIN64TskElIgTnTLQ79xDikkgwEjG6VErSvEbRxNhzjOppcuL4VTRU8pfALahRKnUpvSQTe80BN31huwqX1v1f4FtBNn4McCLygkAcImSrFGAmcjuO6uLe8jEBdAAqXgCYw23R376F6jQLkjOcT1HKkq6PRpmgOsrKtX7iUvUL1EFdrSQqPNGBpOug0oSVg1b0Y28i1FYJLVnU4iCRChlMZ0jqvYUPWtptwShaiFAEj0Scx0VI6iPhItilI4QJsi1FE3bwBkpvbJGE0+1V1hszlsZQ3YEtKUuEuB5SiniqxulInd11ydst1ajUtTGtcYaIIIhvIzxIPTgFtUKDHspOJAxx6cVVbc2EuuJGSXFpHQlRA9wpXR1mvEkkYbDtOzDdVj0hbVWJjhmEoL9ptNpl1aQvg0NOqTdQDhJP680PLDak2hNmfUhKHVult4IACVlMlK7vPh281NV0y8We8GG79N6c3AY4bMCJ26khYRwkXsc46CqO41Bg/7t/WipFXtnTzhs1rU4ywfFghbCLoKUErUgXtqo4pO8g5bBYmxbhYHLQE31qtIdKQEhaWCSkEDLIdpqxunruNWnAEgkEHG4XiBGsDsO1QOj5+l0nq6YVGqW1V0ch+1tNuYoJUVAYSEpUqJ54q12W0KdUpu1vaONmWFBKGnGwpnD5MtqwmMJnpwyqC8H1sUi3JQm6UrCwokAniIWoXT6OPaKZ+lzaLHXdTbDmtnAzmDiDGYg4dWOKQsYpVmBxkE7NihdIW1Dq77bKWEwBwaVFQwnGSBnhTar1phtP7MadtCIcedbU4pKODgqbXdLYiCAlKeLkcciZp5o3RxQ7o5tTQcIbtJcKQpRAGRgYHzk4qB6jRVK38FSay7jJbi6cm3syJOzf0KL7LfeTPTltMLOYruG2rrYdLrU/akv2doIslmtFxi4U4BTcBZViSQkcaB5x31G2nSirXo15x5DQcZeaS2ppARCXAQUROQ7t1RGln37r6UYtBN4GL306sdU7OlNxJsSHznq2ZqJ0ywyh4ps6y43CYUoQZjjDIbeanGiLAhyz2tahKmW21IMnAqWUmYzwFWp5aEW21tM8A1aiGPF+GSODIuJLiUDILM9c7caaWW2utDSDlpYaDiGrMC0E3WlG+QlRAJvAmFHHHKs46Ye+iGMBkcGZLhedLmaoGBmCcpkGESLG0PvEiOVqwGBVNs6UlaQswkqSFKAkgEgEgbYBmltKMtpeWllRW2DxFkQSIHMNs7NlWJVq8as1ledQ2HRb0MEtoCQpBuqAKccsv+acuPIYGk3Qy04Wn2ktIWkXEkqKRgPRGBgRMRRh0wQ+SwyOTdkRN8Nzjp6BE4KniQuxI2zGqJVJFCrxYrOm3osTjyEIW48824Wk3AtDSVLGAyPFjrNI6E1mTaLc2wuysBhThS0AjjoiSkqVMKmMRG3mxmdNm64tpEloJeJHJgkZ65uns7lXxCDi/A5YZ+5VNiimrxopUsKFhbszr7bz3jLLyZcUgOKucGCRxLsZfjIql2xcuLJSESpRuAQE4nigbIy6qPsOkBa6j2BsXTGJE92YBzB1hD2izmi1rpmfeaTFcJopNcmtaEFKNRSa5XKSSFCuUKSdOtGN37IQnFXjKcMsOA2dlOn9FPpQQTiQUpk3klJBMgicOzOneh7BwNlM4KKkLWFJIIKm1AJN4YEY7szTi1AKQWhCCRAWBIBBhBTOJBwGPrc9ed1q5vQMl0d1U9DpynDPfiIGJ340eur0Y62pZcwAUQAZBVeJIcuRgDBgz0CizXZaN/YCybUP8Rdmug0Wa7NaSEhHFdogNdmkmUtoPTgs4fFwr4ZlTI40Xb3pHAz0UloPSfi1obeu3+DVeugxOBETBjOo+hNBusVJ3CSPrEO6ojwV4rvF0c3LxVjsWtbfBuM2phTrKnVvN3FAONKWoqIBMAjE7szvwkm9YkqUyttu40zN1qZUCb14uKAMqxB/5qlg1P2FsXJTheE4THGwux01h2/RVCmy8J6pMSRBMaidqPoWyo8wY80u5pu7Z7QgoJ4dKRemLsLvSQRxgch0Gmll1tU03ZUtohdlcdXeUeKsOnFEDECCR10lpg8RMHCSAIjLbURRVm0bZ61KXNzJMf8Sz+1VVLVUpvgah5yrG/p6xQtTNhIdcCh8spKmW72ZQgedzSBHNTLV/TPitoQ8Uld0LF0EJJvIKM4O+aihRqLpaLpMpPpEkhwgySTGUdCpfbHucHQBCsli11VwS2baHbSyu6R8oeEQUZXSo4jmJqT0rroprSKVBKiywgIS2hcXwtubyzkSCsbPR31RzUprIP+qc/o/tpqupoug+qSZ5QOswDF2RsMHUpttjwzqj7pTR+sKkcPwl9xT7CmbxVJTeIN4lWJGGVEs+mQmyO2e4SXHW3L0iAG/RIzk1GV2iX6PovJJGZae1uXgqW2p4jtHerFb9YrHaX3l2mzPEOlBQptaL6AltKCkpMJIJEzO7dR9Ia5pdTaEBpSQ63Z2mpUCUps6iqXDmVGTlPXnVZIoUG3Qlna5pkm7EAkwLt0iP+on1Vx0hUIIgYzPb+VNWPWNLdnZaKFEtWxNpJBTCkgAXU/Ow24Ue2azJW3bEBCgbU+h1JN2EhKibqsc8dlQUUKuOiqF/hMZmc9d694hQ46+7d7N0KxaJ004pNjYsyf8AqGbQ64krKQhd8E3JnCU3gZjPCrBq3pBhVuBbsa2nQVl9TqpbZABLhQBkScJMZmN1Z2VEEEEpIIIUCQQQZBBGRBqUt+tdsfa4J20KLZELAShJWNy1pSCRvG3bWRb9C1Kji2hEOBBN5wPKJJkDBwxwaY64JRlC3MDRwmYyw2DcnGidMWFDqH1s2lNoacUsKaUgtukqKgVXoKBBggDLfUbbbaXXVuKEFxa1kDIXlFUe+mtCa27Lo6nZqhqNJJIjEzAzgdEoCtanVWhpAA6Eaa4aMw3eUEzEmJ3TvqaOj7qVJzicFboP67avr2plFwa7MqunRc8EhQV6uTS1sauqjKAJjftpvNENcHAEKstgwjTQok0KdJWu2WkBBkHjEk4jE7iNm3pmuvquoQlxMXeKFApOcrSAQYBF5Kjezwy2pWs3VFwIJQYAvDNSkrhQgHEKbWIwkUU2RYuuwpTiIMYbIF0oB2nCDmK8zuYSuiTrWK0KfYuJElBTE4KIQlRURsUIk4Gapk1Zra4pLZWq+CkgYyQDCsIPm4xgY/SqvXW6Cc40CDkD+fJZtsi+CjV0GuCuit9BI00JrlCnTI010GiV2aSaEqy2VGBmamdGJUBBIhGKTjkSDhuzqIsQlWBhWaTuIxx6pqesmLsFKRvKRgSZJGeJn8azLe/klvRKLszcQUy0lZgbypOHmjmzJ6OeoiamnQIUDsmTM5njSd+zDfzTUO+sFSiMiTHRNW2Im7dOpQrgTKANdBogo00ehoXScKldaP4x36Q/Kmog5dVS+tf8a/8AT/QVWf3B1HyUwOQeseaiwa7NFoVaqoSyWVESEqI3gE0VaCMwR0gj8avGomrwfs6ylDBcvolT7fCC7KwQBvwT2VXddLAlnSD6EJShMtm6gXUglpBVdTsBMnroCnay+saUbcepFvswbTvzsUNNcUa5NcUaOQoCW8WX6ivZV3URQjA4Hca1fV7VJC2WFcFZi1cVwgW0FOKN9QwWchEdlZGhMCN2FAWa1ms4tIhF17OKbQZSk1wGizQmjkLCfaNTJVuukHtB381TK1KBgZG6d+8mew1F6LUAkmMZGe3ekRze/qp+lYGAOW/8eaua0i4mrgMvHBadmbyVG6ZIv4TMY1Gk1L6SalsLOZi7JOWWE9FQ5NbVjINEAasO5B1RyyuzXK5NCilWrdZiFMvAi9NxROV25eIJkiTKv1rjblxGMC8kiMTuyMwDhnG0jbT6wrBaePEwQg3gAkJUXE3REZTAP/NNXVG6SCFKai6ERkoglZCswVZ7YOVea13EwDkffiugTZ+yPONKSgklRHycypQzASMSc8szG3ConyYtX8s8d8NrMHccKuupbBLwWpMktubJxCZTJMZQNuBGzCtJQ2E9ZJPOTmTW3o61uoU7oAOM7lRUs7ahkrBbPqzar6Zsz8XhMtOREiZ4uVXS16u2bxdUWdXD+ML81q2RwfjCsRdTcucFEXccK0dSsD0Gi2fzU/RH4UbUt73kHKNhUWWZrcM+tZDb9BoQAW7G+7sICbShQIk3pWzBBmOoZUx0foNxdpWTZHUNFt8pQttwhJ4FZbAUUiTeiJ5ttbgBXH/N60/mFOLe4AiN5SNmaTPkvPh0FaP5d77Jz4a5+w7RyD32Tnw16IoTV3zR/NCr4k3avP8AYtEupWCth2NkoWMdwlOZqVasqxjdUAASCpKgcRBAvIByNbHpAw2T6pSv2FpWfy0W32YECdjjeGz94jZ1UHaLW6tMhW07OGZFYvaWXCk/JrMggcVRmRBJujsqH/Zb3JOewvur0FaTxmx/5J9lClfiBSiXDiJOZ21ZRtxoiA1RfZQ/Mrzz+zXeSc9hXdQ8Qc5Nfsq7q9FJUd57aMFHee00R81dzd6r4i3nLzmbA5ya/ZV3VLa12VZtr5CFEcIcQkxs5q3ck7z20VsmBnlTfM3Xr13f72J+JCIledPFF+or2Vd1DxRfqK9lXdXo0K5zXQTz1L5q7m71HiA5ywXQTNrIcLNqNjbbKA44t0tIvOE8Gg4GVEycsMaQ07ZHUOlL5Wu0JKg8pZKiVTxeNkRduxGyl/ClpNwaRtTIV8k4qzKUkgHjNspuqB2GFqH/ABV+8FGk3LSzannjeW5aSSRgPMTAAGQAgDooVtoLKnCxt3oh1G8zg5WUcGdx7K5wZ3Hsr0iKTXmOkfiKK+anmb/RDcRHO3LGNE2PSDjKS1bVtJcS6pmz8OUuOpbnhS03GWCtomDVdtaU3zwc3J4szMdeNNWNZbQ242pKxes6X0MqgShLwWFCebhFxuw3Vvuo4/8AjbL9QihaFo4B16JRNWjwoiVg0VyvSpQKAQN1F/NDzN/ohuI/y3Lzpo9yFZgTsOIPdU1wM7YgJBjKcDPuraLegcEoxldPsqCv0qP0hoNPDtR5pUuU7Bxb2HNxcuis+02k1XXgI99SIp2e4IlY9pBaSJVigZAHMnn2Zn3VAKNeijZU8KkRIShZgxtKEp2br9OPFk+qn2RRFC3cC27d3qD7LeMzuXmyaFekvFkeqnsHdQoj5p/Df6KHEv5blnbulmAy4lhm5kFOFQUbufpEknDIZZ7Kr1obSZJSptdwqUZBk+mtIOIkFR6TSy2QQQghV4LSVhMJgAwkGYxlMkiRsJpi5a8UkFOCd2KgZJCicFQPwBmuOe978z6I0yrPqzptuypWhwrW4pfFKUjJQTgTexMY5YScTOFna10aWL3ygG2UjsmazphKcFoCEAXuMSolQAm6Y81QMY84yipHRVjC3FIDiVAJCyo3zvPq4kXgYMRjGVTbWqhoACcSroNcGTle6LtH8qW0cQkyninDaMKqzmg0ggcOidnnDIbcKUb0ODibQySdt+f0qzhq0ZJuVsVnGt7W8+ya6NaGlm6CZxVkckcY+4VWf2HuebP9R7q4vQSziHGwMpCztBwJjaJpCvWnEJcrYrR5ZMeuOxXdQ8sWPW9yu6qcNWHDktn7T/FLJ1cdOEtzzLT+tI163NTS7YrO/rhZ1JUkqMFJBN0xChBxjnpudd7OpCQXBe+TUc/RKVK/A1BeTLsZJPStHfTVWpCif3KOkKR30haKutu5OCdYVuOuFnK0EKwAXsJxNwD3XqX8qbP6+J+avuqmMamLQZS2kHZCm57b1ORoJ71D7SPiqJtFXU3cUi46granWuzg+f7l91KjWhj1x2K7qpo0A/yZ7U99dGgLRyR7U99LjNbm7imvO2K4jWdg5LT96g7rKy2SlSwCkwQb2Y6qqlj0E6HElxpZTMkJuknm87KlNOaIcdeK0NLTexN4pgKOcQZjb21YLRVuzdx6inkqzp1nZPpp+93UvZdNNuGEKCiBMCaoiNX3xhcnrHfUvq/o5xpy8tN0FJGY6cppmWioXAFvinBOxZf4TzOlXz9V/Zbq++BdUWJ768/20UppXwbWe0PreccfK1mTxkRuAHEwAAAHMKldWtVGrGFJaddUlZBurKSAoCCRdSMSI7BWiXCITqzcNzUUuYjDaPcaRDgG+k7VKkkAqSSCLyfOEiLySRE7RUE680qTxj0n8a9EamWmNG2XmYb/AC1Uj4I7L67/ALSPgq2aF0SmztIaStxSUCElZBIGwYAYDoqbnA5KIT4ayscojtHfQ8pGOUR2iq9p7Vq8eEYzJ46MMZ9JPPvHX0w6tXHx6HTinvoB9eq0xdTEnYrratYWS2scIjFKhF4Ym6cK47rEyXGzwiIBWTxhhKCBO7EiqQ9q49BBQekKAP401Tqe9j+9ExIvp2b8aYWh5zbuKcHatBRp9kuKPCI81CRxhsvKP5x2Uv8At5nlEe0O+s+Z1atAEBClbZJRP41xWrr/ACf3kfFS4xU5vimLjsWgeULPKN+0KFZ75Nv+p95HxUKfjFTm+Ka8dihbMFJvFKijiEkgALIUQlSUSOMqDPNHXUa1ZL4zuxKkkjMJEjEZSAejLnowtRWEX4NzAYZgYgZjaojvpvaH5N0klKcE4XcDkQIEbOyqmB2M5p09btkJi5eukKwJGySDvjH30tZ3Q6eOtQkXlKwOJMmACMTu39dMkLkykk3kgkKjE4khc7ISTA3jmlVS1LQCQE3BkMFFOJE8/TjlSaIcNXl7KSdFtSpS2cBJ40SYOIJMA59dRlusq2yL2F7HCI6MMuinthtynCltJIVwggBSQmF53iTngkDrpTSWkuCIS2OPdTKyoKAzJuJiL2MSqSIgRE1dRqv4S5CcYpq3Zg2Ap4kHNLST8or6XJJ5zidgOdI2vSSnIHmpT5qESEpnM4mSo7VEknfTNx0kknEkySTiScyaLfo4Mxk5pF2oJVKqMl9WxR7TTfhKe6NYSokuLCG0CVHC+rcltB85R7BmcM3cQ0SUgCTCf6Js5dN55xSWUkBSioyo58G2DgpZHUBidxndJ25paIKeDQgAJuRKUiTEkHGSSTmSSdtVLSGki6QAm42gQ22DISnPP0lHMqzJ6gG6VHYaqDCeU7u2eqkTGAUg9pLHiKcIHKLmdmQ6aTGlnREOKEZCRFNg0N5/3qocBVkBRlT2gdKOuPBK3VBuCtxXFkNti8szG4EDnIo1o1ydUtSrqAFKKoujAE4JnmEDqpslvgbIY/eWkxnilltUnovrA6m+eolbStxqlgDnF2rIee/DsU3GAArFYdKuvTDnBAerN7Gds5U5XbLQgwm0JI55P5iarNntakCAnrxmlP2qdqeyamWqMqxt254STaLxgwLvF6TjTpWlFIWSt03YTlCcSkEm9G2qqNLTkntNONLOoLhCgZuNnMxNwVMMFwztHmqy48IB0HyTvSOm3Fqhp50gmAmewAgCabsaRtKRIU4QTAOeO4SDuppY9K8GYAlMzF5WfUrmqSZ0u2VXrsY3oKiBfgi8ATuqxrKUco7lBz6s8kb07sb1pdmXFoy88AAg7oAqYTo4mSq0O4qyCgAOgqk1Fo0rexH6mPfSjduvAjGQCduzPbVTGh0t7uz7+MKT3FsO7+37eEqURoJF6eFeMb3AR1iPdR7VZEgYG8IzjuNRbNvKfOVOWV79TFcOmyMwCKZjWH6ynqF4+kI7zrmEE4YgQIPSMx21CaSW+MUuOFCjvEpV6isuo7RUydJpUACIOR3e6uNJTJ43FyVORHX+mOFSBaDd1bU3KIva9irRftKfTX7c+6aMNJPQBfUDvvCZ6RB6qn7RYJEtrKk7J3+rnnTF2yL2pPTB/WouwMEKbTeEhMG9KPIkFS1oOJSpRBByvIWMUnnGG8Gg+X4K2nnVJGKgVELQPnCcR85OG+7lTgtEZ4TviuE3TIMHMEEg9WNQjGQpzqKjw9auUc9v/NdqUGkUbWWCdpKMTzmCBQpX3c1KBtSNobReUoquIWlRSoQQpQTBwGUq2RtqMW2FqxIQFAHDBKdvP2DCpN4pLaSRAvXVE4iJ2Dzshu2bzUe8UlRui8JMEYDAmMN3TvrNpSSq0RtAhSkg7InnzPaOqjLtpjCRhGEDMQcRS6FSCFBRMXgAMBglU44xz/iK6WUXQqQmV3Qk4mIkqJAhKcRV7XM/3hJNWXvmgYEAjMziCTzfpT5pDK5vJCRPGUCZTeMBYmZTlmKRWzhMJg8/ZA27P8Uk80lR4qCJ9GZx5qk1t48kkDoTwmKs/wDYrhqWsujkq/eG4JiAJUREkjZuGO+krTZAmAONnMYRBwxOYIijBWaTdCUKNIrgFP02UbvfRjZRuHaaneShMKFPhZ0g5HqNG8VHP20rySYBVGDhp6bMkej7zTdxrcnsJ7qUpIqXTvpyy5zimRBFAGnSTtwneKIWyd3bSPRSjbpG6mSRVNGuLUTiSSef3UuXCRSZQaSUJGhShRXLlJOjIcwj9TTtglQwzHz1A9QplcrqHLpBwMUoTKVsaIahQxvEcbAR10dtkgzlO4yKbMaWMm8BB3U7RpRBET7QNVkFOlZjIzzYd80A4TjcXHMB31EuOqVgDeEzhIPYacMWxQwkgb1Cf8/jShJTjOkEgQjDeCd2040ZFuXsJz31HOMqSQrhErmMJOBOMZV0WhW+P966aE6l0W9QGJTE7gctknCiO6YRtabVG1SRtqH8YJzM9Io0c3ZTQkpI6cTyDP2YoUxDHOO00KdKUjZFcIoJXiJGGUBWJAj6XuFR78ocUlJMQv3KWmJ/oHvoUKx6f7hGqFFcLQUmVYmRiecz39tJOrKU4ZXQIxiIBiKFCim+f2UVLFHFWdoiMt8/pTWwPnhQcDn+UnZ/uNChSomWOnZ5KYTu1W5RS2cJuqE44REEY54k0wvUKFEUGgAxtTBBNGNChRCkugc1coUKSSUCaMGxQoUySC7OIyqIUMTQoVJqYrtGBoUKmmRgaVCqFCmKcLhFJk0KFMnXDXKFCpJiuijAUKFMmR1KuFKk4EQQdx2EVYrLrO4RJS2cjkdox20KFRIkKQRdIaSU5dJCQZKSU3gSIJg445Z1Chm9tIzyOcdNChTDBIpdmy5cZWQ3beqnRs4SkwVTvvGe6uUKYpk3hXrq93dQoUKdMv/Z"/>
          <p:cNvSpPr>
            <a:spLocks noChangeAspect="1" noChangeArrowheads="1"/>
          </p:cNvSpPr>
          <p:nvPr/>
        </p:nvSpPr>
        <p:spPr bwMode="auto">
          <a:xfrm>
            <a:off x="0" y="-901700"/>
            <a:ext cx="2457450" cy="1866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data:image/jpeg;base64,/9j/4AAQSkZJRgABAQAAAQABAAD/2wCEAAkGBhQSEBUUEhQWFBQUFBQVFRQUGBUYFhcXFBUWFBQVFBQXGyYeFxkkHRQUHy8gIycpLCwsFh4xNTAqNSYrLCkBCQoKDgwOGg8PGiwkHyQtLiwsLywsLCwsLCwsLCwtLi8pLy8tLCwtLCwpLCwsLCwuLCwsLCosLCwsLCwsLCksLP/AABEIAMQBAgMBIgACEQEDEQH/xAAcAAAABwEBAAAAAAAAAAAAAAAAAgMEBQYHAQj/xABKEAABAwEEBAgJCQgBBAMAAAABAgMRAAQSITEFBkFREyJTYXGBkdEHFBYyQlKSodIjYnJzk6KxssEVMzRUgrPh8PEkQ2PiJUSj/8QAGwEAAQUBAQAAAAAAAAAAAAAABAABAgMFBgf/xAA9EQABAwEEBAwFAwIHAAAAAAABAAIRAwQSITEFQVGhExQiUmFxgZGxweHwBhUy0fEWM2JTsiMlNEKCkqL/2gAMAwEAAhEDEQA/ALainDSqL4vS6bPFahQATuzO0+SZqNZTT5pVUlXtKOZFAUok76OAKipJFbdJERTsqFIOrqYUCutPxTtu1VCOdNKNPEVN1IEKDapBxU6m1UC8DUULRXE2gzVXAq3hQpO9SgFMG3CaWSs1AtUw4JR5IphaDTpcmkVMTVjMM1W/FRDreNERhlU2rR4jppsdGCc6JbWaQhXUXDJR5dJpzZ0Y0cWAzS7LGNJzxGCdrDOKWs6YpwtO6ghilgKDc7GUW1uEJnJoihTxVN1pqTXKJCSv0YPRRVCm7hOyrA0FVl0J0q10i5aDTVLtG4bmqYpwqjUJRw8a74yaSK6LNSuhQvlLeMUg5aDXCa5Uw0BRLiV3hTQosUKfBRkorbZpZLFdbNOkY0IZCOEJhaba20QFrCSQSAZkgQCRA2SO2ijWGzjNweyv4arXhNfU2qzLQopUC7BBg/8AbqiOaetM/v3ftF/hNXMol4lVOrBphbCdaLMP+6Oxfw0krWyz8qOxfw1kTenLSnJ90dDixnntrp07aZBLzhKSCJWs4jI4mrBZyPfooGutZOttm5Ueyv4aIrWizcqPZX8NZadZbX/MO4/+RffRU6wWoE/Lu45/KL76kKB6O/0UTWHv8rT/ACks3KjsX8NH8qbNyo9lfw1ly9P2k4F90jcXFnLrpVWs1rJJ8YdxM4LWBjuAMCnNJ3R3+iiKg9/laYjWaz8p91z4acN6yWUZu/cd+Cso8oLVM8O7O/hF99BWnrSRBfdIOYLi++kaLj79E4qgLYmNarIM3P8A83fgpQ622PlT9m98FY6vWG0k/vnBzBawMowAIAoo07aZnh3Z38IvvqnihOM7/RW8Z6PfetjOt9k2On7N74KKdbrLyh+zd+CsjGsFq/mHftHPiro1gtIAAecSAAIStYGAjIGlxU+z6JcZ9+yta8sLLyv3HfgonlfZOV+478FZOdYLUc33cMR8o530byjtX8w79o530/FT7Pom4x7j1WrjW+ycr9x34KU8r7Jyv3HfgrJTrDadjzg3wtQnEmSQcTjmaKrWC0nN937RzvpcVJ/Polxn3HqtfTrpZOW+478FA65WTlh7Lnw1kPlJa/5h37Rzvrp1jtOB4ZyRIvX1yQYwJmSOmm4p7n0T8a9+ytYVrlZOWHsufDSR1tsvLJ7F/DWVHWS1fzDv2jnfXBrFagMH3ftF99SFlI/PooG0z79Vqp1qsvLJ7F91JL1rsvLI7Fd1ZgNZLUQPlnJCiQb6pE4ETMxzUbymtf8AMO/aL76kLO72fRRNYe/ytHOsll5dH3u6gnWWy8sj391ZunWa1j/7Dv2i++jr1otRTBfcIkHFapBTMQZwz/CpcC7o7/RRvt9/laKdZLNy6O091c8orNy7fbWc+VFr5dz21d9cGs9q5dzH56u+n4F3R3+ia+3p99q0fyisvLt+1Q8orLy7ftCs8TrPailSVPLIUIMqVvBwM4Ze80wLh3mnbRdrUS8alqnlDZf5hr2hQrKr/PXalwHSo8Itgbpy2qlBY6KbMQaCvAo+CFRfCoqU2fpd/Bus9rQvCm3CLP8ASd/BFZ5R1EchB1TyijUKLNdBq6FVKMKfaP0O88CWm1LCYBuxhOU0xBq8eC9Xyj/0W/zKrN0nanWOzOrMAJEZ9YCKstIVqoY7WoHyTtXIOdlBeq1qAJLCwACSSBAAxJONa9TTTI/6Z76pz8prjW/FdoJAuN3/AHWydF0tp3fZYuKmU6p2o48CuOa731X7NggDmH4Vt+g/4Vj6lr8ia6PTelKmj2sdTaDM5z91nWKytrlwcTgsx8k7VyC+wd9M7bop1ggOoKCqSAqJIGE4Gtnqga66MU/pFhtHnKZAnYBwiypR5gMaytHfEdS01wyq1obBJOOoTtRVfR7GMlhJKgLLq9aHEhaGlqSrEECQdlLDVW1cg52VqWj7CllpLaBxUCBvO0k85MnrpdSgBJgAYknIAZkmg6nxXWvG4xsThMzGrWrRoynGJPvsWP23QbzKbzrZQCYBVAk7gJk0lYdGOPEhpBWQJIETGU13WXT3jtq4Qfum5QyOb0nI3q/ACpnwd/xp+pc/M3XTOttenYDaajQHgTGMduKz+BpmuKbSYTI6rWrkHOyinVe08g57Na3Qrlv1ZaP6bd/3Wj8sp7Tu+yyPyYtPIOeyaTtGr9oQkqUy4lKRJJSYA3k1sF3mqI1uwsL/AND9QKus/wAU16tVlMsbiQNeswq36NptaSCdyyWnFi0c46SG0KWQJISJgZTTW9V48GmjcXXzuDSejBa/fc7DXW6UtvErM6sMSIgHWSVlWWjw1QMOSradWrSB+4d9hXdQ8nLTyDvsK7q1+hXHfq2t/Tb3lbHyuntO5ZB5OWnkHfYV3VHLbIJBwIMEc4wNbhWM6YsZZfcbPoLIHOJlJ7CK3tC6ZdpB72PaAQARG/yQNssjaDQ5pTMprkUL1cvV00LLlGFCaLerk1KFGUeaFEvUKSS9EKapMtVGawayIsjXCLxkwlIzUdoB6JPVSuhdYGbS2pxtUJSopJVhsBnmzrmw+DC3TBVL8LyIbs/03fyorMprQfCxptDikMJBvMrJUrC6b6EmBzis7mtmyGaQPWsq0fuFKA0JpOa6DRcKiUpNXfwXH5R/6Df5lVRhV48Fp+Vf+rR+Y1hfEI/y+r2f3BH6O/1De3wK0WmemP4Z76pz8pp5TTTP8M99U5+U15NT+sda6o5LD2TxR0Ctv0H/AArH1LX5E1hzR4o6BW4aC/hWPqWv7aa7z4u/apdZ8FiaL+p/Yn9ICxJ4UuxxygNzuSFFUDpJx6BS9R6dMJ8cVZjgsMoeT84Fa0LHSLqT/VzVwbL2N3Zj1LaKkKq3hIcdFiIa81awl5QzDZ2DmJhJO489Wmk7VZkuIUhYlKwUqHMcDVtlrNo1mVHCQCDChUaXNICw1tMCKtXg4/jVfUr/ADt1AaX0cqzvLaVmk4HeDilXWINT/g0/jF/UK/O3Xqel3tfo2o9hkFsjtXN2QEWkA5ytNpC32JLzS2lyEuJKVXTCoUIMHYeel6b6RW4GlllKVuhJuJWbqSrYFK2CvJmk3hGa6YqsjwX2T1rT9u5VR1r0WLHaeCs63UtqYTwiVOLWFlS14qCiR6KYiIjpq4ftTS/8lZvt/wDNV/WrRNqdBtVoaQzcbQlSUuByTfui7A23wcdxrq9DOfxtvGKgLdQvA46sJ2oC1zwRuDHyVVmtl1e0bwFmbb2hMq+krjK95I6qzHU/R3D2xtJEpQeEV0IxAPSq6Outfor4utkuZZhq5R8B596G0XShpqHXgirWACSYABJO4DEmiWW0pcQlaDKVpStJ3pUApJ7CKQ0vYOHYcavFHCJKCoAEgKwVAO8SOuk9A6K8Ws7bF8uBtN0KIAN2SUggbgQOquKhtyZxnLo2rYxlSFZ34SdH3XkOjJxN0/SR/wCpHs1olQOu+juFsa485uHB/T533SqtbQVr4tbmOOR5J7fWChbZS4Si4dvcsmJrl6ik1ya9jC48o16heok1y9TwmSl6uUSaFNCdWvwq6TK7YG0zdaTcIIMFRF4kdIWnH5tNNXdILGi7akquwWSMYOK+MBsIKUqP9Jpn4RdINuW1fEuLSpba4JKVlCilKiDkbt2Y/wAmO0daE+KWhF448EpAkSVC+2uQPmuz1VyJ+pbiQctElQxPGJxwMCQBSc0gg8YnMqxmRv5v9xpSugsA/wAEdvisy0fWjzXQaTmuzR0IdKzV58FaDwr6oN24gTsm8THYKoU0k+i8IOVZ2k7IbXZnUQYnXnrBRVkrClVDzqXoim2lGyph0JBJLawANpKTArzz+zxXRYB/pNcS34Tqgg8J/wCfVbh0mzYnzR4o6K3bQ7ZTZ2UkEENNgg5ghCQQawhCYECmq7AFEmJOJP6muj03op+kGMAdF2dU+YWdYrU2iXTrXo2s08IVtXZ9JsWhAMpZTGwKAccvonnCoP0qzv8AZwpaz2UJmsmwfDTrPWvvdeEEERtHWi62kGubDc16Fsr4cbStM3VpSsSMYUAoT1GlY5jXnNdjkzj2mueI9Pae+gHfCVScKm71Vw0kzYtf8IOrpebDzaSVtiFAAypGeW0pOPQTUD4MWibU4oAwGSCYwlS0QJ/pPZWfpsOOau099LPs3gMT1Ej8K36OirQ3R77G587DGQmYz7kE600+HFUDrXoaK6BzGvOIsPOe099DxHnPae+uf/SVX+pu9Ub8yp7F6PjmNV7X7DR7vS3/AHEViPiXOr2ld9KsMFPpKPSSfcTRVk+F6tGuyoX/AEkHLYZ2qurpBjmFsZhar4NdElDK3lJILpCUyPQTtHMVE+yKud3mNec1MKnz19S1+4TQDCvXc9tffT2/4ctFrtD67qgxOzIatexNRt1KmwMAyWieEXWm1M2pLVndLKUtpKuKg3lLJM8dJwAAGG2aL4Oda7W/bFM2h0upUypSeIgXVIUnGUJGBBIx5qozc3ReKlQM1EqO/M9NJuoMylSknehSknoJSa0j8O0hY+CDRfj6oxnbtVA0geFmcF6IiiqbkEESDgRvBzFedoc5V77Vz4q4C7yz32rnxVgfpOvqqDu9Ub8ypqc03o02d9xpQIuqMTtT6J6xFMJovDqIF9alwIBWpSjGcSomi3q9IoNeKbRUxdGPWuZqlpebuSPNcmizRSavhVo80KTmu00JJxrUm/pK1gCbrjqlGRIN64TskElIgTnTLQ79xDikkgwEjG6VErSvEbRxNhzjOppcuL4VTRU8pfALahRKnUpvSQTe80BN31huwqX1v1f4FtBNn4McCLygkAcImSrFGAmcjuO6uLe8jEBdAAqXgCYw23R376F6jQLkjOcT1HKkq6PRpmgOsrKtX7iUvUL1EFdrSQqPNGBpOug0oSVg1b0Y28i1FYJLVnU4iCRChlMZ0jqvYUPWtptwShaiFAEj0Scx0VI6iPhItilI4QJsi1FE3bwBkpvbJGE0+1V1hszlsZQ3YEtKUuEuB5SiniqxulInd11ydst1ajUtTGtcYaIIIhvIzxIPTgFtUKDHspOJAxx6cVVbc2EuuJGSXFpHQlRA9wpXR1mvEkkYbDtOzDdVj0hbVWJjhmEoL9ptNpl1aQvg0NOqTdQDhJP680PLDak2hNmfUhKHVult4IACVlMlK7vPh281NV0y8We8GG79N6c3AY4bMCJ26khYRwkXsc46CqO41Bg/7t/WipFXtnTzhs1rU4ywfFghbCLoKUErUgXtqo4pO8g5bBYmxbhYHLQE31qtIdKQEhaWCSkEDLIdpqxunruNWnAEgkEHG4XiBGsDsO1QOj5+l0nq6YVGqW1V0ch+1tNuYoJUVAYSEpUqJ54q12W0KdUpu1vaONmWFBKGnGwpnD5MtqwmMJnpwyqC8H1sUi3JQm6UrCwokAniIWoXT6OPaKZ+lzaLHXdTbDmtnAzmDiDGYg4dWOKQsYpVmBxkE7NihdIW1Dq77bKWEwBwaVFQwnGSBnhTar1phtP7MadtCIcedbU4pKODgqbXdLYiCAlKeLkcciZp5o3RxQ7o5tTQcIbtJcKQpRAGRgYHzk4qB6jRVK38FSay7jJbi6cm3syJOzf0KL7LfeTPTltMLOYruG2rrYdLrU/akv2doIslmtFxi4U4BTcBZViSQkcaB5x31G2nSirXo15x5DQcZeaS2ppARCXAQUROQ7t1RGln37r6UYtBN4GL306sdU7OlNxJsSHznq2ZqJ0ywyh4ps6y43CYUoQZjjDIbeanGiLAhyz2tahKmW21IMnAqWUmYzwFWp5aEW21tM8A1aiGPF+GSODIuJLiUDILM9c7caaWW2utDSDlpYaDiGrMC0E3WlG+QlRAJvAmFHHHKs46Ye+iGMBkcGZLhedLmaoGBmCcpkGESLG0PvEiOVqwGBVNs6UlaQswkqSFKAkgEgEgbYBmltKMtpeWllRW2DxFkQSIHMNs7NlWJVq8as1ledQ2HRb0MEtoCQpBuqAKccsv+acuPIYGk3Qy04Wn2ktIWkXEkqKRgPRGBgRMRRh0wQ+SwyOTdkRN8Nzjp6BE4KniQuxI2zGqJVJFCrxYrOm3osTjyEIW48824Wk3AtDSVLGAyPFjrNI6E1mTaLc2wuysBhThS0AjjoiSkqVMKmMRG3mxmdNm64tpEloJeJHJgkZ65uns7lXxCDi/A5YZ+5VNiimrxopUsKFhbszr7bz3jLLyZcUgOKucGCRxLsZfjIql2xcuLJSESpRuAQE4nigbIy6qPsOkBa6j2BsXTGJE92YBzB1hD2izmi1rpmfeaTFcJopNcmtaEFKNRSa5XKSSFCuUKSdOtGN37IQnFXjKcMsOA2dlOn9FPpQQTiQUpk3klJBMgicOzOneh7BwNlM4KKkLWFJIIKm1AJN4YEY7szTi1AKQWhCCRAWBIBBhBTOJBwGPrc9ed1q5vQMl0d1U9DpynDPfiIGJ340eur0Y62pZcwAUQAZBVeJIcuRgDBgz0CizXZaN/YCybUP8Rdmug0Wa7NaSEhHFdogNdmkmUtoPTgs4fFwr4ZlTI40Xb3pHAz0UloPSfi1obeu3+DVeugxOBETBjOo+hNBusVJ3CSPrEO6ojwV4rvF0c3LxVjsWtbfBuM2phTrKnVvN3FAONKWoqIBMAjE7szvwkm9YkqUyttu40zN1qZUCb14uKAMqxB/5qlg1P2FsXJTheE4THGwux01h2/RVCmy8J6pMSRBMaidqPoWyo8wY80u5pu7Z7QgoJ4dKRemLsLvSQRxgch0Gmll1tU03ZUtohdlcdXeUeKsOnFEDECCR10lpg8RMHCSAIjLbURRVm0bZ61KXNzJMf8Sz+1VVLVUpvgah5yrG/p6xQtTNhIdcCh8spKmW72ZQgedzSBHNTLV/TPitoQ8Uld0LF0EJJvIKM4O+aihRqLpaLpMpPpEkhwgySTGUdCpfbHucHQBCsli11VwS2baHbSyu6R8oeEQUZXSo4jmJqT0rroprSKVBKiywgIS2hcXwtubyzkSCsbPR31RzUprIP+qc/o/tpqupoug+qSZ5QOswDF2RsMHUpttjwzqj7pTR+sKkcPwl9xT7CmbxVJTeIN4lWJGGVEs+mQmyO2e4SXHW3L0iAG/RIzk1GV2iX6PovJJGZae1uXgqW2p4jtHerFb9YrHaX3l2mzPEOlBQptaL6AltKCkpMJIJEzO7dR9Ia5pdTaEBpSQ63Z2mpUCUps6iqXDmVGTlPXnVZIoUG3Qlna5pkm7EAkwLt0iP+on1Vx0hUIIgYzPb+VNWPWNLdnZaKFEtWxNpJBTCkgAXU/Ow24Ue2azJW3bEBCgbU+h1JN2EhKibqsc8dlQUUKuOiqF/hMZmc9d694hQ46+7d7N0KxaJ004pNjYsyf8AqGbQ64krKQhd8E3JnCU3gZjPCrBq3pBhVuBbsa2nQVl9TqpbZABLhQBkScJMZmN1Z2VEEEEpIIIUCQQQZBBGRBqUt+tdsfa4J20KLZELAShJWNy1pSCRvG3bWRb9C1Kji2hEOBBN5wPKJJkDBwxwaY64JRlC3MDRwmYyw2DcnGidMWFDqH1s2lNoacUsKaUgtukqKgVXoKBBggDLfUbbbaXXVuKEFxa1kDIXlFUe+mtCa27Lo6nZqhqNJJIjEzAzgdEoCtanVWhpAA6Eaa4aMw3eUEzEmJ3TvqaOj7qVJzicFboP67avr2plFwa7MqunRc8EhQV6uTS1sauqjKAJjftpvNENcHAEKstgwjTQok0KdJWu2WkBBkHjEk4jE7iNm3pmuvquoQlxMXeKFApOcrSAQYBF5Kjezwy2pWs3VFwIJQYAvDNSkrhQgHEKbWIwkUU2RYuuwpTiIMYbIF0oB2nCDmK8zuYSuiTrWK0KfYuJElBTE4KIQlRURsUIk4Gapk1Zra4pLZWq+CkgYyQDCsIPm4xgY/SqvXW6Cc40CDkD+fJZtsi+CjV0GuCuit9BI00JrlCnTI010GiV2aSaEqy2VGBmamdGJUBBIhGKTjkSDhuzqIsQlWBhWaTuIxx6pqesmLsFKRvKRgSZJGeJn8azLe/klvRKLszcQUy0lZgbypOHmjmzJ6OeoiamnQIUDsmTM5njSd+zDfzTUO+sFSiMiTHRNW2Im7dOpQrgTKANdBogo00ehoXScKldaP4x36Q/Kmog5dVS+tf8a/8AT/QVWf3B1HyUwOQeseaiwa7NFoVaqoSyWVESEqI3gE0VaCMwR0gj8avGomrwfs6ylDBcvolT7fCC7KwQBvwT2VXddLAlnSD6EJShMtm6gXUglpBVdTsBMnroCnay+saUbcepFvswbTvzsUNNcUa5NcUaOQoCW8WX6ivZV3URQjA4Hca1fV7VJC2WFcFZi1cVwgW0FOKN9QwWchEdlZGhMCN2FAWa1ms4tIhF17OKbQZSk1wGizQmjkLCfaNTJVuukHtB381TK1KBgZG6d+8mew1F6LUAkmMZGe3ekRze/qp+lYGAOW/8eaua0i4mrgMvHBadmbyVG6ZIv4TMY1Gk1L6SalsLOZi7JOWWE9FQ5NbVjINEAasO5B1RyyuzXK5NCilWrdZiFMvAi9NxROV25eIJkiTKv1rjblxGMC8kiMTuyMwDhnG0jbT6wrBaePEwQg3gAkJUXE3REZTAP/NNXVG6SCFKai6ERkoglZCswVZ7YOVea13EwDkffiugTZ+yPONKSgklRHycypQzASMSc8szG3ConyYtX8s8d8NrMHccKuupbBLwWpMktubJxCZTJMZQNuBGzCtJQ2E9ZJPOTmTW3o61uoU7oAOM7lRUs7ahkrBbPqzar6Zsz8XhMtOREiZ4uVXS16u2bxdUWdXD+ML81q2RwfjCsRdTcucFEXccK0dSsD0Gi2fzU/RH4UbUt73kHKNhUWWZrcM+tZDb9BoQAW7G+7sICbShQIk3pWzBBmOoZUx0foNxdpWTZHUNFt8pQttwhJ4FZbAUUiTeiJ5ttbgBXH/N60/mFOLe4AiN5SNmaTPkvPh0FaP5d77Jz4a5+w7RyD32Tnw16IoTV3zR/NCr4k3avP8AYtEupWCth2NkoWMdwlOZqVasqxjdUAASCpKgcRBAvIByNbHpAw2T6pSv2FpWfy0W32YECdjjeGz94jZ1UHaLW6tMhW07OGZFYvaWXCk/JrMggcVRmRBJujsqH/Zb3JOewvur0FaTxmx/5J9lClfiBSiXDiJOZ21ZRtxoiA1RfZQ/Mrzz+zXeSc9hXdQ8Qc5Nfsq7q9FJUd57aMFHee00R81dzd6r4i3nLzmbA5ya/ZV3VLa12VZtr5CFEcIcQkxs5q3ck7z20VsmBnlTfM3Xr13f72J+JCIledPFF+or2Vd1DxRfqK9lXdXo0K5zXQTz1L5q7m71HiA5ywXQTNrIcLNqNjbbKA44t0tIvOE8Gg4GVEycsMaQ07ZHUOlL5Wu0JKg8pZKiVTxeNkRduxGyl/ClpNwaRtTIV8k4qzKUkgHjNspuqB2GFqH/ABV+8FGk3LSzannjeW5aSSRgPMTAAGQAgDooVtoLKnCxt3oh1G8zg5WUcGdx7K5wZ3Hsr0iKTXmOkfiKK+anmb/RDcRHO3LGNE2PSDjKS1bVtJcS6pmz8OUuOpbnhS03GWCtomDVdtaU3zwc3J4szMdeNNWNZbQ242pKxes6X0MqgShLwWFCebhFxuw3Vvuo4/8AjbL9QihaFo4B16JRNWjwoiVg0VyvSpQKAQN1F/NDzN/ohuI/y3Lzpo9yFZgTsOIPdU1wM7YgJBjKcDPuraLegcEoxldPsqCv0qP0hoNPDtR5pUuU7Bxb2HNxcuis+02k1XXgI99SIp2e4IlY9pBaSJVigZAHMnn2Zn3VAKNeijZU8KkRIShZgxtKEp2br9OPFk+qn2RRFC3cC27d3qD7LeMzuXmyaFekvFkeqnsHdQoj5p/Df6KHEv5blnbulmAy4lhm5kFOFQUbufpEknDIZZ7Kr1obSZJSptdwqUZBk+mtIOIkFR6TSy2QQQghV4LSVhMJgAwkGYxlMkiRsJpi5a8UkFOCd2KgZJCicFQPwBmuOe978z6I0yrPqzptuypWhwrW4pfFKUjJQTgTexMY5YScTOFna10aWL3ygG2UjsmazphKcFoCEAXuMSolQAm6Y81QMY84yipHRVjC3FIDiVAJCyo3zvPq4kXgYMRjGVTbWqhoACcSroNcGTle6LtH8qW0cQkyninDaMKqzmg0ggcOidnnDIbcKUb0ODibQySdt+f0qzhq0ZJuVsVnGt7W8+ya6NaGlm6CZxVkckcY+4VWf2HuebP9R7q4vQSziHGwMpCztBwJjaJpCvWnEJcrYrR5ZMeuOxXdQ8sWPW9yu6qcNWHDktn7T/FLJ1cdOEtzzLT+tI163NTS7YrO/rhZ1JUkqMFJBN0xChBxjnpudd7OpCQXBe+TUc/RKVK/A1BeTLsZJPStHfTVWpCif3KOkKR30haKutu5OCdYVuOuFnK0EKwAXsJxNwD3XqX8qbP6+J+avuqmMamLQZS2kHZCm57b1ORoJ71D7SPiqJtFXU3cUi46granWuzg+f7l91KjWhj1x2K7qpo0A/yZ7U99dGgLRyR7U99LjNbm7imvO2K4jWdg5LT96g7rKy2SlSwCkwQb2Y6qqlj0E6HElxpZTMkJuknm87KlNOaIcdeK0NLTexN4pgKOcQZjb21YLRVuzdx6inkqzp1nZPpp+93UvZdNNuGEKCiBMCaoiNX3xhcnrHfUvq/o5xpy8tN0FJGY6cppmWioXAFvinBOxZf4TzOlXz9V/Zbq++BdUWJ768/20UppXwbWe0PreccfK1mTxkRuAHEwAAAHMKldWtVGrGFJaddUlZBurKSAoCCRdSMSI7BWiXCITqzcNzUUuYjDaPcaRDgG+k7VKkkAqSSCLyfOEiLySRE7RUE680qTxj0n8a9EamWmNG2XmYb/AC1Uj4I7L67/ALSPgq2aF0SmztIaStxSUCElZBIGwYAYDoqbnA5KIT4ayscojtHfQ8pGOUR2iq9p7Vq8eEYzJ46MMZ9JPPvHX0w6tXHx6HTinvoB9eq0xdTEnYrratYWS2scIjFKhF4Ym6cK47rEyXGzwiIBWTxhhKCBO7EiqQ9q49BBQekKAP401Tqe9j+9ExIvp2b8aYWh5zbuKcHatBRp9kuKPCI81CRxhsvKP5x2Uv8At5nlEe0O+s+Z1atAEBClbZJRP41xWrr/ACf3kfFS4xU5vimLjsWgeULPKN+0KFZ75Nv+p95HxUKfjFTm+Ka8dihbMFJvFKijiEkgALIUQlSUSOMqDPNHXUa1ZL4zuxKkkjMJEjEZSAejLnowtRWEX4NzAYZgYgZjaojvpvaH5N0klKcE4XcDkQIEbOyqmB2M5p09btkJi5eukKwJGySDvjH30tZ3Q6eOtQkXlKwOJMmACMTu39dMkLkykk3kgkKjE4khc7ISTA3jmlVS1LQCQE3BkMFFOJE8/TjlSaIcNXl7KSdFtSpS2cBJ40SYOIJMA59dRlusq2yL2F7HCI6MMuinthtynCltJIVwggBSQmF53iTngkDrpTSWkuCIS2OPdTKyoKAzJuJiL2MSqSIgRE1dRqv4S5CcYpq3Zg2Ap4kHNLST8or6XJJ5zidgOdI2vSSnIHmpT5qESEpnM4mSo7VEknfTNx0kknEkySTiScyaLfo4Mxk5pF2oJVKqMl9WxR7TTfhKe6NYSokuLCG0CVHC+rcltB85R7BmcM3cQ0SUgCTCf6Js5dN55xSWUkBSioyo58G2DgpZHUBidxndJ25paIKeDQgAJuRKUiTEkHGSSTmSSdtVLSGki6QAm42gQ22DISnPP0lHMqzJ6gG6VHYaqDCeU7u2eqkTGAUg9pLHiKcIHKLmdmQ6aTGlnREOKEZCRFNg0N5/3qocBVkBRlT2gdKOuPBK3VBuCtxXFkNti8szG4EDnIo1o1ydUtSrqAFKKoujAE4JnmEDqpslvgbIY/eWkxnilltUnovrA6m+eolbStxqlgDnF2rIee/DsU3GAArFYdKuvTDnBAerN7Gds5U5XbLQgwm0JI55P5iarNntakCAnrxmlP2qdqeyamWqMqxt254STaLxgwLvF6TjTpWlFIWSt03YTlCcSkEm9G2qqNLTkntNONLOoLhCgZuNnMxNwVMMFwztHmqy48IB0HyTvSOm3Fqhp50gmAmewAgCabsaRtKRIU4QTAOeO4SDuppY9K8GYAlMzF5WfUrmqSZ0u2VXrsY3oKiBfgi8ATuqxrKUco7lBz6s8kb07sb1pdmXFoy88AAg7oAqYTo4mSq0O4qyCgAOgqk1Fo0rexH6mPfSjduvAjGQCduzPbVTGh0t7uz7+MKT3FsO7+37eEqURoJF6eFeMb3AR1iPdR7VZEgYG8IzjuNRbNvKfOVOWV79TFcOmyMwCKZjWH6ynqF4+kI7zrmEE4YgQIPSMx21CaSW+MUuOFCjvEpV6isuo7RUydJpUACIOR3e6uNJTJ43FyVORHX+mOFSBaDd1bU3KIva9irRftKfTX7c+6aMNJPQBfUDvvCZ6RB6qn7RYJEtrKk7J3+rnnTF2yL2pPTB/WouwMEKbTeEhMG9KPIkFS1oOJSpRBByvIWMUnnGG8Gg+X4K2nnVJGKgVELQPnCcR85OG+7lTgtEZ4TviuE3TIMHMEEg9WNQjGQpzqKjw9auUc9v/NdqUGkUbWWCdpKMTzmCBQpX3c1KBtSNobReUoquIWlRSoQQpQTBwGUq2RtqMW2FqxIQFAHDBKdvP2DCpN4pLaSRAvXVE4iJ2Dzshu2bzUe8UlRui8JMEYDAmMN3TvrNpSSq0RtAhSkg7InnzPaOqjLtpjCRhGEDMQcRS6FSCFBRMXgAMBglU44xz/iK6WUXQqQmV3Qk4mIkqJAhKcRV7XM/3hJNWXvmgYEAjMziCTzfpT5pDK5vJCRPGUCZTeMBYmZTlmKRWzhMJg8/ZA27P8Uk80lR4qCJ9GZx5qk1t48kkDoTwmKs/wDYrhqWsujkq/eG4JiAJUREkjZuGO+krTZAmAONnMYRBwxOYIijBWaTdCUKNIrgFP02UbvfRjZRuHaaneShMKFPhZ0g5HqNG8VHP20rySYBVGDhp6bMkej7zTdxrcnsJ7qUpIqXTvpyy5zimRBFAGnSTtwneKIWyd3bSPRSjbpG6mSRVNGuLUTiSSef3UuXCRSZQaSUJGhShRXLlJOjIcwj9TTtglQwzHz1A9QplcrqHLpBwMUoTKVsaIahQxvEcbAR10dtkgzlO4yKbMaWMm8BB3U7RpRBET7QNVkFOlZjIzzYd80A4TjcXHMB31EuOqVgDeEzhIPYacMWxQwkgb1Cf8/jShJTjOkEgQjDeCd2040ZFuXsJz31HOMqSQrhErmMJOBOMZV0WhW+P966aE6l0W9QGJTE7gctknCiO6YRtabVG1SRtqH8YJzM9Io0c3ZTQkpI6cTyDP2YoUxDHOO00KdKUjZFcIoJXiJGGUBWJAj6XuFR78ocUlJMQv3KWmJ/oHvoUKx6f7hGqFFcLQUmVYmRiecz39tJOrKU4ZXQIxiIBiKFCim+f2UVLFHFWdoiMt8/pTWwPnhQcDn+UnZ/uNChSomWOnZ5KYTu1W5RS2cJuqE44REEY54k0wvUKFEUGgAxtTBBNGNChRCkugc1coUKSSUCaMGxQoUySC7OIyqIUMTQoVJqYrtGBoUKmmRgaVCqFCmKcLhFJk0KFMnXDXKFCpJiuijAUKFMmR1KuFKk4EQQdx2EVYrLrO4RJS2cjkdox20KFRIkKQRdIaSU5dJCQZKSU3gSIJg445Z1Chm9tIzyOcdNChTDBIpdmy5cZWQ3beqnRs4SkwVTvvGe6uUKYpk3hXrq93dQoUKdMv/Z"/>
          <p:cNvSpPr>
            <a:spLocks noChangeAspect="1" noChangeArrowheads="1"/>
          </p:cNvSpPr>
          <p:nvPr/>
        </p:nvSpPr>
        <p:spPr bwMode="auto">
          <a:xfrm>
            <a:off x="0" y="-901700"/>
            <a:ext cx="2457450" cy="1866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data:image/jpeg;base64,/9j/4AAQSkZJRgABAQAAAQABAAD/2wBDAAkGBwgHBgkIBwgKCgkLDRYPDQwMDRsUFRAWIB0iIiAdHx8kKDQsJCYxJx8fLT0tMTU3Ojo6Iys/RD84QzQ5Ojf/2wBDAQoKCg0MDRoPDxo3JR8lNzc3Nzc3Nzc3Nzc3Nzc3Nzc3Nzc3Nzc3Nzc3Nzc3Nzc3Nzc3Nzc3Nzc3Nzc3Nzc3Nzf/wAARCADCAQMDASIAAhEBAxEB/8QAHAABAAIDAQEBAAAAAAAAAAAAAAYHAQQFAgMI/8QARhAAAQMDAQEIDgcIAgMAAAAAAAECAwQFEQYSBxMhMUFRVXEWFyIyYXKBkZKTobHB0RQVMzZCYrIjNUNEUnSC4TSDU1Sj/8QAGwEBAAIDAQEAAAAAAAAAAAAAAAQFAQMGBwL/xAA7EQACAgECAwUDCgUEAwAAAAAAAQIDBAURBiExEkFRcZEyYYETFSIzUqGxwdHhFBYjNUI0U3LwQ2Lx/9oADAMBAAIRAxEAPwCtwAdkUoAAAAAAAAAAAAAAAAAAAAAAAAAAAAAAAAAAAAAAAAAAAAAAAAAAAAAAAAAAAAAAAAAAAAAAAAAAAAAAAAAAAAAAAAAAAAAAAAAAAAAAAAAAAAAAAAAAAAAAAAAAAAAAAAAAAAAAAAAAAAAAAAAAAAAAAAAAAAAAAAAAAAAABgAAwZBkGMpzjKc5jdDYyDGUGU50G6GxkGMoZMgAAAAAAAAAAAAAAAAAAAAAAAAAGWtVzka1FVy8SJxqYbS5sGASG16LvdxRHJTfRol/HULs+zj9hLLducUUWHXCrlndytjTYb8VKPN4j03E5Ts3fguZMqwL7eajy95WRuUlquFb/wAWiqJc8rY1x5y5qHT1ooET6LQQNcn4nN2nedTpoiImETCcyHM5PHcVyx6vi3+S/UsK9Gf+cvQqCk0JfZ8K+CKBF/8ALInuTJ16fc0qHf8AJuUTPBHGq+8sgFHdxlqdnstR8l+u5MhpWPHqtyEwbm9sZ9vWVUi8uNlqe5ToQ6D0/H31NLJ48zvhgkwKu3iDU7Paul8Ht+BIjhY8ekEcWLSVgi721U6+Miu96myyw2ePvLXRp/0tX4HRBDnqGXP2rZP4s3KipdIr0NVtst7Uw2gpE6oGfI9pRUicVJTp/wBLfkfcGl5Fz6yfqz67EfA+C0dKvHS0/qm/I8rb6Fyd1RUq9cDfkbIMfL2/afqOxHwNF9ltT+/ttGv/AEN+RryaYsUnf2ql8kePcdYG2Obkw9myS+LMOmt9Yoj0uidPS/yGx4krk+Joz7ndmk+ykq4l8EiO96EvBLr1zUq/Zvl67/iapYdEusEV9UbmbF4aa5uTwSxZ9ynKqtzu8RIqwSU06eBytX2lrAs6eL9Vr6zUvNIjz0vGl3bFIVmmb1R53+3T4T8TG7Sew5b2PjdsyNc13M5MKfoM16qgo6xqtqqWGZF/rYil1jcd2LlfUn5P9SJZo0f8JFBAty4aCstXlYWS0j15YnZTzKRa57ndyp8uoJoqtn9K9w/28HtOkw+LNMydk59h/wDty+/oV9um5FfPbfyIYDYraGroJd6raaWB/NI3GernNc6KFkbI9qD3RBcXF7MAA+zAAAADUVyojUVVVcIicp9qSmmrKmOnpo3SSyLstanKWzpTSFLZWNqKhGz16pwyKmUj8DU+PGUms65j6XXvPnJ9F/3oiXiYc8mWy6eJEbBoKtrkbNcnLSQLwozGZHeTk8pYFo0/bLOxEoqViScsru6evlOoDyvUuIM7UG1OW0fBcl+50mPg00Lkt34jIyQfdLr6y3pQPoauenV6va7e5Fai4xjgIN2R3vpas9cpY6bwnfqGNHIhYkn479z2NGRqcKLHBxfIvHIKO7Ir30tWetUtTRE81TpulnqZpJpZFcrnyOVyrwqho1jhq7S6FdZNNN7ctz7xdQhkz7MVsd0ZI/rqeel03UVFLPLDKxzNl8blavHgq3sivfS1Z65TOj8M3apQ7q5pJPbnuYytQjjz7EluXllAUd2RXvpas9cpYm5vV1VdZ6metqZqiTf9lFlersIjU4E8596rwrfpuM752JrdLZb95jG1KF9nYUdiW5GSrNaaqqJbwsVorZ4YYU2HOikVEkdnhX4HB7Ir30rWeuUlYvBeXkURtc1Hdb7NPdGuzVqoTcdt9i8QU7Yq3UV5uUVHT3WtRXLl799XDG8qqW7SwJT07IUkkk2UxtyuVzneFVUp9Y0Z6XKMJ2KUn3LuRKxcr+JTajsj6jJXe6Rcq+33SmSirqmBskGXNjkVEyjlTOCJdkd76WrPWqWmBwhfm40MiFiSl5ka7VIU2ODi+ReORko7sjvfS1Z65R2R3vpWs9cpM/kPK/3Y+jNfz1X9ll45BR3ZFe+lqz1ylq6KqJ6vTVHPUyvllcjtp71yq90qFRrHDV2l0K6yakm9uW//AHuJOLqEMmbjFbHcGQVfru/1sOoJILdXVMLImNa9scqom1y8BA0jSbdUvdNb25b7s35WTHHh2pFoZGSjuyO99LVnrlHZHe+lqz1ynTfyHlf7sfRlf881/ZZeOQUd2RXvpWs9cpYu5zdJLjaZ21NRLPUxTd26V6uXZVO5x4OBSt1XhXI07GeRKakk+7c342pQvn2EtiT1VLBVxLDVQxzRrxte1FQhd83PKadHS2iXeJOPeZFyxepeNCcgp8HVcvAl2qJte7u9CVdjVXLaaKFuVtrLXUrBXQPik5M8TvCi8pqF83S2Ul1pXU1dC2WNeLPG1edF5FKk1VpqosFUnCstJIv7KbHsXwnp2hcT06jtVauzZ9z8v0OezNOlR9KPOJwQAdWVpZm5lZmQ0L7rMzM0yq2LP4WJwKvlUnJxNFPY/S1t3viSLC9aKuTtnheuZNmRqFsrO5tfBckdjh1xhRFR8AACoJRX26x9lbfGk9yFdlibrH2Vt8aT3IV2ez8J/wBpq+P4s5PU/wDUyBcmgPunRf5fqUpsuTQH3Tov8v1KV/HP9vh/yX4M36P9e/I8bof3Uq/GZ+pCni4d0P7qVfjM/UhTxngf+3S/5P8ABGNY+vXkCR27UK2zSk9BSuVKqpqHZcn4GbKJnrXhTzkcPosMiQNnVi705yta7kVUxlPah1GXjU5MYwt6Jp7eLXQrqrJVtuJ8zLWq9yNamXKuETnUwCU+nI19/MuXRun22K2pvqItZOiOmdzczU6veSAi2gb99bWv6NO/NXSojXZ43t5HfAlJ4TrMcmOdYsr29/8A5t7jssR1umPyfQrLdW/etD/br+pSDk43Vv3rQ/26/qUg561w1/aqfL8zmdQ/1Mz1HsLI3fM7GU2sceOUlW86H/8Aaunof6Io1qvcjWplyrhEO32H6g6Mm86fMk6gqW4/K3uvyklv6muhz59mHa+G52bbatI3SuioqKe5OllzhXIiImEVebwFg2K2ttFrhoWSLI2JXYcqYVUVyr8SvtG6fu1u1LST1tDLFEiPRXqiKidyvMWgioqcCop5vxTkSVkaK7nZXsnzafPn3ov9OgnFzlHss1rjWR2+gqKyXvIY1evhxxJ5yiKqeSpqZaiVcySPVzl8Klk7qNy3i2QW+N2H1L9p6fkb/vHmKxOm4JwPkcSWTJc5vl5L9yv1e7tWKtdwCoqLhUwpv2KKmmu1M2umZDTI9HSPevBhOHHlNzWKUK3yaa2TxywTIj/2a8DXcqHVvLSylj9l81vv3eRWqrevt795xCSbn90+rtQxse7ENUm8v5kVe9Xz+8jZlrlY5HNXDkXKKnIpnNxY5eNOiXSS2MU2OqxTXcfoQHN05cm3azUtYi909mJE5nJwKdI8EvplRbKqfVPY7SE1OKku8GpdrfBdbfNR1LcskbjPK1eRU8KG2D5qtnVNTg9muhmUVJbPoUBWQOo6uammVEkherHdaLgG/rR7H6puTo+Fu/KnBzoiIvtB73i3ytohZKPNpP1RxllajNpeJKNzW/Mgc60Vb0a2Ryvp3LxbS8bfLx+csg/PbXK1yOaqoqLlFQsTSeumKxlFfH7Lk4GVK8S+B3N1nDcU8N2TseZirff2l+aLfTs+KiqrH5MsAGGPa9iOY5HNcmUci5RTJ50009mXqe5X26x9lbfGk9yFdlz6n01HqFadJqqSFsOcIxqLlV6zhdrSk6RqPQaelcP8RafhafCi6e0lv3PxZQZuDfbe5xXIrUuTQH3Tov8AL9SnF7WlJ0jUeg0lditaWe2x0LJnTMjVdlzmoi4VckPijXcHUMONePLdqW/RruZt07DuotcprlscvdD+6lX4zP1IU8Xpf7U28219C+Z0LHuRXOa1FXg4SK9rSk6RqPQaZ4X13B0/DdWRLZtt9G/AxqOHdfb2oLlsVqT3SVnZfNFVtK7CSpUufC5fwvRqY8/Ebva0pOkaj0Gkk01YmWCjkpYqh8zHyb5l7URUXCJydRM1zifDvxUsSf01JNcmuhrw9PthZ/UXJopSaKSCZ8MzVbIxytc1eNFQ8FtX3Q9JeLlJWuqpIHSIm01jEwqonGc/taUnSNR6DSzo4w02VUXZJqW3NbPqRp6XkKTUVyILYbrNZrpDWwZXZXD2f1tXjQu+jqoa2liqad6OilajmqnMQrtaUnSNR6DSRacsTrFC6nZXST06rlscjETZXwKhy/E+fpepRjbRP+ovc+a/YsdPpyKG4zX0WQvdW/etD/br+pSDlwal0lFf62OpnrJIt7j2GsYxF4M5zw9Zye1pSdI1HoNLnReJNNxMCum2f0kufJkXLwL7bpTiuTK2a5WuRzVwqLlFQ6XZFeulKv1ik37WlJ0jUeg0drSk6Rn9W0n28T6Jbt8o9/OLf5GiOn5cfZ5fEg7tQ3lzVat0q8Lx/tVLU0G5X6VonPcquXbVVVcqvduOH2tKTpGo9BpJ7faPq+xNtdNUvTZY5rZlam0mVVc48pzfEWq6XmY0asXZPtJv6O3LZ+4n4ONkVWOVnh4lVa0uf1pqGpka7MUS71H1N/3k4ZZS7mlIuV+sqjh/I0drSk6Rn9Bp0OLxNo+NRCmE3tFJdGQbNPyrJuTXX3kX07pCuv1G+qgmhhiSRWJvqL3Spx4wbN20JcLZbp611TTzMhbtOZGjs45V4eYsuxWxlntkVDHIsrYtrD1aiKuVVeTrNqrhSppZoFdspLG5irjOMpg5q7jLL/jG62vkt+XLu/EsIaVV8l9JfS2+8/P4LK7WlHj94z+raO1pSdI1HoNOt/m/Sftv0ZWfNeT4feae5ZdNmaotcjuB6b7EnhTvk83D5CxyG27QMVurYayluc7ZYnbTV3tuF8CkyPPOI8jDysx34st1Lrya5/uXuBC2ursWLoDkanvcNitj6h6oszkVsMfK53yTlPlqPVFDYolbI5JapU7mnYvD1rzIVJebtV3msdVVr8u4mtTvWJzIhM4e4btzrI3XLatff7l7veac7PjTFwg95fgackj5ZHySOVz3uVzlXlVeMHkHriWy2RzO7AAPowdix6ludkVEpZtqDPDBJ3TPJzeQsCza+tdcjWVqOopl/r4WL1LyeUqcFDqXDuDqG8px2l4rk/3JmPn3Uck914H6ChljnjSSGRkjF4nMdlD2UJQXKtt8iPoaqWBfyO4F8nESm3botzgw2tghqmp+JO4d8jic3gjMq3ePJTXo/wBC3q1eqXKa2LSBEqDdCs1RhKlJ6V352bTfO3J36O82yuRPolfTSqv4WyJnzLwnMZOlZ2N9bU18OXqWNeTTZ7MkbwHJnk5wQGmjduAAYMgAAAAAAAAAAAAAAAAdRkAHyqKqnpm7VTPFCnPI9G+84ddrWw0mU+m7+5PwwMV/t4vaSqMDKyHtVW5eSZqndXD2pJEhBXlw3SlXLbdb8cz53/BPmRa56pvNyylRWvbGv8OLuG+zjOjw+DNQvadu0F7+b9EQLdVoh7PMtS7amtNpRUqaprpE/hRd05fNxEEvm6BX1iOitrPocK8G3nMi+XiTyENXKrleFQdppvCWDhtTmu3L39PQqcjU7reS5Iy97pHq+Ryuc5cq5y5VVMAHUJJLZFc3uAAZAAAAAAAAAAABjYG5S3a40ap9FrqiLHI2RUOtTa4v8GM1iSonJLGi+3jI6CHdp2Hf9ZVF/BG2F9sPZkyawbpFyZ9vSU0vhTLToQ7pjP49scniS/NCugVlnC+k2dakvJtfmSI6jkx/yLRj3SLW77SkqmdSIvxNlm6DY3d8tS3ri/2VKCHPgzS5dFJfE3LVsheBcDdd6fdx1UidcLj2mt9Pr/PY64nfIpwGh8D6e+kpeq/Q+vni/wAEXIuttPJ/P/8Azd8jwuudPp/OOXqid8ingYXA+n/al6r9DPzxf4Itx+vrC3ilnd1Qqa8m6LZ295DVv/wRPiVWDdHgvTF17T+P7Hw9WyH4Fky7pdKifsbdO5fzSIhoz7pdUv2Fuhb4XyKpBAS6+FNJh/4t/Ns1S1LJf+RKqjX99lzvb4IU/JEi+/JyqrUl6q8pNcqlUXka/ZT2HKBZU6TgU/V0xXwRonlXT6yZ6ke+R21I9z3c7lyp5AJ6iktkjQ231AAPoAAAAAAAAAAAAAAAAAAAAAAAAAAAAAAAAAAAAAAAAAAAAAAAAAAAAAAAAAAAAAAAAAAAAAAAAAAAAAAAAAAAAAAAAAAAAAAAAAAAAAAAAAAAAAAAAAAAAABAAAAAAAAAAAAAAAAAAAAAAAAAAAAAAAAAAAAAAAAAAAAAf//Z"/>
          <p:cNvSpPr>
            <a:spLocks noChangeAspect="1" noChangeArrowheads="1"/>
          </p:cNvSpPr>
          <p:nvPr/>
        </p:nvSpPr>
        <p:spPr bwMode="auto">
          <a:xfrm>
            <a:off x="0" y="-895350"/>
            <a:ext cx="2466975" cy="1847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 descr="ikeas.bmp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564904"/>
            <a:ext cx="3580953" cy="1276191"/>
          </a:xfrm>
          <a:prstGeom prst="rect">
            <a:avLst/>
          </a:prstGeom>
        </p:spPr>
      </p:pic>
      <p:pic>
        <p:nvPicPr>
          <p:cNvPr id="8" name="Picture 7" descr="untitled.bmp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2" y="2996952"/>
            <a:ext cx="2276191" cy="2009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Advertising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354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881663"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/>
                </a:tc>
              </a:tr>
              <a:tr h="2661649">
                <a:tc>
                  <a:txBody>
                    <a:bodyPr/>
                    <a:lstStyle/>
                    <a:p>
                      <a:r>
                        <a:rPr lang="en-GB" dirty="0" smtClean="0"/>
                        <a:t> Wide coverage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Control of message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Repetition</a:t>
                      </a:r>
                      <a:r>
                        <a:rPr lang="en-GB" baseline="0" dirty="0" smtClean="0"/>
                        <a:t> means that the message can be  communicated effectively 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Can be used to build brand loyalty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43438" y="1571612"/>
          <a:ext cx="4038600" cy="3500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786500"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/>
                </a:tc>
              </a:tr>
              <a:tr h="2713962">
                <a:tc>
                  <a:txBody>
                    <a:bodyPr/>
                    <a:lstStyle/>
                    <a:p>
                      <a:r>
                        <a:rPr lang="en-GB" dirty="0" smtClean="0"/>
                        <a:t>Often expensive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Impersonal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One</a:t>
                      </a:r>
                      <a:r>
                        <a:rPr lang="en-GB" baseline="0" dirty="0" smtClean="0"/>
                        <a:t> way communication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Lacks flexibility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Limited ability to close a sale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en-GB" dirty="0" smtClean="0"/>
              <a:t>Personal Selling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143116"/>
            <a:ext cx="6400800" cy="3643338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Promotion on a person to person basis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Two way communications  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Meeting with potential customers to close a sale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By telephone, at meetings, in retail outlets and by knocking on doors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Highly priced, low volume and highly technical products rely heavily on personal selling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Selling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28596" y="1428736"/>
          <a:ext cx="4038600" cy="481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881663"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/>
                </a:tc>
              </a:tr>
              <a:tr h="2661649">
                <a:tc>
                  <a:txBody>
                    <a:bodyPr/>
                    <a:lstStyle/>
                    <a:p>
                      <a:r>
                        <a:rPr lang="en-GB" dirty="0" smtClean="0"/>
                        <a:t>High</a:t>
                      </a:r>
                      <a:r>
                        <a:rPr lang="en-GB" baseline="0" dirty="0" smtClean="0"/>
                        <a:t> customer attention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Message is customised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Interactivity</a:t>
                      </a:r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Persuasive impact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Potential for development of relationship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Adaptable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Opportunity to close the sale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43438" y="1428736"/>
          <a:ext cx="4038600" cy="4789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857256"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/>
                </a:tc>
              </a:tr>
              <a:tr h="2713962">
                <a:tc>
                  <a:txBody>
                    <a:bodyPr/>
                    <a:lstStyle/>
                    <a:p>
                      <a:r>
                        <a:rPr lang="en-GB" dirty="0" smtClean="0"/>
                        <a:t>High cost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Labour</a:t>
                      </a:r>
                      <a:r>
                        <a:rPr lang="en-GB" baseline="0" dirty="0" smtClean="0"/>
                        <a:t> intensive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Expensive</a:t>
                      </a:r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Can only reach a limited number of customers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en-GB" dirty="0" smtClean="0"/>
              <a:t>Sales promotion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143116"/>
            <a:ext cx="6400800" cy="3643338"/>
          </a:xfrm>
        </p:spPr>
        <p:txBody>
          <a:bodyPr>
            <a:normAutofit fontScale="92500"/>
          </a:bodyPr>
          <a:lstStyle/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Tactical, point of sale material or other incentives designed to stimulate purchases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Short term incentives to increase sales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Some promotions aimed at consumers, others at intermediaries or sales force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sales promotion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15262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Coupons</a:t>
            </a:r>
          </a:p>
          <a:p>
            <a:r>
              <a:rPr lang="en-GB" dirty="0" smtClean="0"/>
              <a:t>Money off</a:t>
            </a:r>
          </a:p>
          <a:p>
            <a:r>
              <a:rPr lang="en-GB" dirty="0" smtClean="0"/>
              <a:t>Competitions</a:t>
            </a:r>
          </a:p>
          <a:p>
            <a:r>
              <a:rPr lang="en-GB" dirty="0" smtClean="0"/>
              <a:t>Demonstrations</a:t>
            </a:r>
          </a:p>
          <a:p>
            <a:r>
              <a:rPr lang="en-GB" dirty="0" smtClean="0"/>
              <a:t>Free samples </a:t>
            </a:r>
          </a:p>
          <a:p>
            <a:r>
              <a:rPr lang="en-GB" dirty="0" smtClean="0"/>
              <a:t>Loyalty points</a:t>
            </a:r>
          </a:p>
          <a:p>
            <a:r>
              <a:rPr lang="en-GB" dirty="0" smtClean="0"/>
              <a:t>Free gifts </a:t>
            </a:r>
          </a:p>
          <a:p>
            <a:r>
              <a:rPr lang="en-GB" dirty="0" smtClean="0"/>
              <a:t>Point of sale displays</a:t>
            </a:r>
          </a:p>
          <a:p>
            <a:r>
              <a:rPr lang="en-GB" dirty="0" smtClean="0"/>
              <a:t>BOGOF</a:t>
            </a:r>
          </a:p>
          <a:p>
            <a:r>
              <a:rPr lang="en-GB" dirty="0" smtClean="0"/>
              <a:t>Merchandising </a:t>
            </a:r>
          </a:p>
          <a:p>
            <a:r>
              <a:rPr lang="en-GB" dirty="0" smtClean="0"/>
              <a:t>Trade in offers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Sales Promotion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28596" y="1428736"/>
          <a:ext cx="4038600" cy="354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881663"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/>
                </a:tc>
              </a:tr>
              <a:tr h="2661649">
                <a:tc>
                  <a:txBody>
                    <a:bodyPr/>
                    <a:lstStyle/>
                    <a:p>
                      <a:r>
                        <a:rPr lang="en-GB" dirty="0" smtClean="0"/>
                        <a:t>Effective at achieving</a:t>
                      </a:r>
                      <a:r>
                        <a:rPr lang="en-GB" baseline="0" dirty="0" smtClean="0"/>
                        <a:t> a quick boost to sales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Encourages customers to trial a product or switch bands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43438" y="1428737"/>
          <a:ext cx="4038600" cy="3571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837230"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/>
                </a:tc>
              </a:tr>
              <a:tr h="2734669">
                <a:tc>
                  <a:txBody>
                    <a:bodyPr/>
                    <a:lstStyle/>
                    <a:p>
                      <a:r>
                        <a:rPr lang="en-GB" dirty="0" smtClean="0"/>
                        <a:t>Sales effect may only be short-term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Customers may come to expect or anticipate further</a:t>
                      </a:r>
                      <a:r>
                        <a:rPr lang="en-GB" baseline="0" dirty="0" smtClean="0"/>
                        <a:t> promotions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May damage</a:t>
                      </a:r>
                      <a:r>
                        <a:rPr lang="en-GB" baseline="0" dirty="0" smtClean="0"/>
                        <a:t> brand image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en-GB" dirty="0" smtClean="0"/>
              <a:t>Merchandising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143116"/>
            <a:ext cx="6400800" cy="364333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The process of maximising the effectiveness of retail distribution 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Displaying products to maximise sales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Usually operates at the “point-of-sale”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en-GB" dirty="0" smtClean="0"/>
              <a:t>Public Relations (“PR”)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143116"/>
            <a:ext cx="6400800" cy="3643338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Activities that create goodwill toward an individual, business, cause or product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en-GB" dirty="0" smtClean="0"/>
              <a:t>Main Aims of PR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143116"/>
            <a:ext cx="6400800" cy="3643338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To achieve favourable publicity about the business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To build the image ad reputation of the business and its products, particularly amongst customers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To communicate effectively with customers and other stakeholders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en-GB" dirty="0" smtClean="0"/>
              <a:t>Typical PR Activities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143116"/>
            <a:ext cx="6400800" cy="3643338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Promoting new products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Enhancing public awareness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Projecting a business image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Promote social responsibility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Projecting business as a good employer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Obtain favourable product reviews/recommendations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214422"/>
            <a:ext cx="7200800" cy="459084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 means of communicating  </a:t>
            </a:r>
            <a:r>
              <a:rPr lang="en-US" dirty="0">
                <a:solidFill>
                  <a:schemeClr val="tx1"/>
                </a:solidFill>
              </a:rPr>
              <a:t>information to the consumer,</a:t>
            </a:r>
            <a:endParaRPr lang="en-GB" dirty="0">
              <a:solidFill>
                <a:schemeClr val="tx1"/>
              </a:solidFill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informing </a:t>
            </a:r>
            <a:r>
              <a:rPr lang="en-US" dirty="0">
                <a:solidFill>
                  <a:schemeClr val="tx1"/>
                </a:solidFill>
              </a:rPr>
              <a:t>and persuading customers to buy or use a particular product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 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AIDA</a:t>
            </a:r>
            <a:r>
              <a:rPr lang="en-GB" dirty="0">
                <a:solidFill>
                  <a:schemeClr val="tx1"/>
                </a:solidFill>
              </a:rPr>
              <a:t> is an </a:t>
            </a:r>
            <a:r>
              <a:rPr lang="en-GB" u="sng" dirty="0">
                <a:solidFill>
                  <a:schemeClr val="tx1"/>
                </a:solidFill>
              </a:rPr>
              <a:t>acronym</a:t>
            </a:r>
            <a:r>
              <a:rPr lang="en-GB" dirty="0">
                <a:solidFill>
                  <a:schemeClr val="tx1"/>
                </a:solidFill>
              </a:rPr>
              <a:t> used in </a:t>
            </a:r>
            <a:r>
              <a:rPr lang="en-GB" u="sng" dirty="0">
                <a:solidFill>
                  <a:schemeClr val="tx1"/>
                </a:solidFill>
              </a:rPr>
              <a:t>marketing</a:t>
            </a:r>
            <a:r>
              <a:rPr lang="en-GB" dirty="0">
                <a:solidFill>
                  <a:schemeClr val="tx1"/>
                </a:solidFill>
              </a:rPr>
              <a:t> and </a:t>
            </a:r>
            <a:r>
              <a:rPr lang="en-GB" u="sng" dirty="0">
                <a:solidFill>
                  <a:schemeClr val="tx1"/>
                </a:solidFill>
              </a:rPr>
              <a:t>advertising</a:t>
            </a:r>
            <a:r>
              <a:rPr lang="en-GB" dirty="0">
                <a:solidFill>
                  <a:schemeClr val="tx1"/>
                </a:solidFill>
              </a:rPr>
              <a:t> that describes a common list of events that may occur when a consumer engages with an advertisement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lvl="0"/>
            <a:r>
              <a:rPr lang="en-GB" dirty="0">
                <a:solidFill>
                  <a:schemeClr val="tx1"/>
                </a:solidFill>
              </a:rPr>
              <a:t>A - Attention (Awareness): attract the attention of the customer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en-GB" dirty="0">
              <a:solidFill>
                <a:schemeClr val="tx1"/>
              </a:solidFill>
            </a:endParaRPr>
          </a:p>
          <a:p>
            <a:pPr lvl="0"/>
            <a:r>
              <a:rPr lang="en-GB" dirty="0">
                <a:solidFill>
                  <a:schemeClr val="tx1"/>
                </a:solidFill>
              </a:rPr>
              <a:t>I - Interest: raise customer interest by focusing on and demonstrating advantages and benefits (instead of focusing on features, as in traditional advertising</a:t>
            </a:r>
            <a:r>
              <a:rPr lang="en-GB" dirty="0" smtClean="0">
                <a:solidFill>
                  <a:schemeClr val="tx1"/>
                </a:solidFill>
              </a:rPr>
              <a:t>).</a:t>
            </a:r>
          </a:p>
          <a:p>
            <a:pPr lvl="0"/>
            <a:endParaRPr lang="en-GB" dirty="0">
              <a:solidFill>
                <a:schemeClr val="tx1"/>
              </a:solidFill>
            </a:endParaRPr>
          </a:p>
          <a:p>
            <a:pPr lvl="0"/>
            <a:r>
              <a:rPr lang="en-GB" dirty="0">
                <a:solidFill>
                  <a:schemeClr val="tx1"/>
                </a:solidFill>
              </a:rPr>
              <a:t>D - Desire: convince customers that they want and desire the product or service and that it will satisfy their needs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en-GB" dirty="0">
              <a:solidFill>
                <a:schemeClr val="tx1"/>
              </a:solidFill>
            </a:endParaRPr>
          </a:p>
          <a:p>
            <a:pPr lvl="0"/>
            <a:r>
              <a:rPr lang="en-GB" dirty="0">
                <a:solidFill>
                  <a:schemeClr val="tx1"/>
                </a:solidFill>
              </a:rPr>
              <a:t>A - Action: lead customers towards taking action and/or </a:t>
            </a:r>
            <a:r>
              <a:rPr lang="en-GB" dirty="0" smtClean="0">
                <a:solidFill>
                  <a:schemeClr val="tx1"/>
                </a:solidFill>
              </a:rPr>
              <a:t>purchasing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en-GB" dirty="0" smtClean="0"/>
              <a:t>Sponsorship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143116"/>
            <a:ext cx="6400800" cy="3643338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Sponsorship takes place when a payment for an event, person, organisation is given in return some consideration of benefit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 specialised form of public relations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Common in the worlds of arts and sport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Sponsorship should benefit both sides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en-GB" dirty="0" smtClean="0"/>
              <a:t>Direct Marketing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143116"/>
            <a:ext cx="6400800" cy="3643338"/>
          </a:xfrm>
          <a:solidFill>
            <a:schemeClr val="tx2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Promotional material directed through mail, email or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telephone to individual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households or businesses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en-GB" dirty="0" smtClean="0"/>
              <a:t>Why Use Direct Marketing?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143116"/>
            <a:ext cx="6400800" cy="3643338"/>
          </a:xfrm>
        </p:spPr>
        <p:txBody>
          <a:bodyPr>
            <a:normAutofit fontScale="850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Allows a business to generate a specific response from targeted groups of customers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Allows a business to focus on several marketing objectives:</a:t>
            </a:r>
          </a:p>
          <a:p>
            <a:pPr lvl="1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Increase sales to existing customers</a:t>
            </a:r>
          </a:p>
          <a:p>
            <a:pPr lvl="1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Building customer loyalty</a:t>
            </a:r>
          </a:p>
          <a:p>
            <a:pPr lvl="1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Re-establishing lapsed customer relationships</a:t>
            </a:r>
          </a:p>
          <a:p>
            <a:pPr lvl="1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Generating new business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 Marketing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28596" y="1428736"/>
          <a:ext cx="4038600" cy="481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881663"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/>
                </a:tc>
              </a:tr>
              <a:tr h="2661649">
                <a:tc>
                  <a:txBody>
                    <a:bodyPr/>
                    <a:lstStyle/>
                    <a:p>
                      <a:r>
                        <a:rPr lang="en-GB" dirty="0" smtClean="0"/>
                        <a:t>Focus limited resources on targeted promotion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Can personalise the marketing message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Relatively easy to measure responses and success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Easy to text different</a:t>
                      </a:r>
                      <a:r>
                        <a:rPr lang="en-GB" baseline="0" dirty="0" smtClean="0"/>
                        <a:t> marketing messages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Cost effective of customer database is well managed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643438" y="1428737"/>
          <a:ext cx="4038600" cy="4860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928693"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/>
                </a:tc>
              </a:tr>
              <a:tr h="2734669">
                <a:tc>
                  <a:txBody>
                    <a:bodyPr/>
                    <a:lstStyle/>
                    <a:p>
                      <a:r>
                        <a:rPr lang="en-GB" dirty="0" smtClean="0"/>
                        <a:t>Response rates vary enormously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Negative</a:t>
                      </a:r>
                      <a:r>
                        <a:rPr lang="en-GB" baseline="0" dirty="0" smtClean="0"/>
                        <a:t> image of junk mail and email spam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Database expensive to maintain and keep</a:t>
                      </a:r>
                      <a:r>
                        <a:rPr lang="en-GB" baseline="0" dirty="0" smtClean="0"/>
                        <a:t> accurate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Test your knowledge!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hlinkClick r:id="rId2"/>
              </a:rPr>
              <a:t>Chewing gum wars in the UK market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Uses of promotion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1214422"/>
            <a:ext cx="778674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/>
              <a:t>Increase Sales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/>
              <a:t>Attract new customers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/>
              <a:t>Encourage customer loyalty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/>
              <a:t>Encourage trial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/>
              <a:t>Create awareness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/>
              <a:t>Inform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/>
              <a:t>Remind potential customers 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/>
              <a:t>Reassure new customers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/>
              <a:t>Change attitudes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/>
              <a:t>Create an image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/>
              <a:t>Position a product 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/>
              <a:t>Encourage brand switching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/>
              <a:t>Support distribution channel</a:t>
            </a:r>
          </a:p>
          <a:p>
            <a:pPr>
              <a:buFont typeface="Arial" pitchFamily="34" charset="0"/>
              <a:buChar char="•"/>
            </a:pP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785794"/>
            <a:ext cx="7772400" cy="1470025"/>
          </a:xfrm>
        </p:spPr>
        <p:txBody>
          <a:bodyPr/>
          <a:lstStyle/>
          <a:p>
            <a:r>
              <a:rPr lang="en-GB" dirty="0" smtClean="0"/>
              <a:t>Main aims of promotion –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2000240"/>
            <a:ext cx="7072362" cy="3643338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ensure </a:t>
            </a:r>
            <a:r>
              <a:rPr lang="en-GB" b="1" dirty="0">
                <a:solidFill>
                  <a:schemeClr val="tx1"/>
                </a:solidFill>
              </a:rPr>
              <a:t>customers are aware of the existence and positioning of products</a:t>
            </a:r>
          </a:p>
          <a:p>
            <a:pPr lvl="0" algn="l">
              <a:buFont typeface="Arial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persuade  customers that the product is better than competing products</a:t>
            </a:r>
          </a:p>
          <a:p>
            <a:pPr lvl="0" algn="l">
              <a:buFont typeface="Arial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remind customers about why they may want to buy</a:t>
            </a:r>
          </a:p>
          <a:p>
            <a:endParaRPr lang="en-GB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n-GB" dirty="0" smtClean="0"/>
              <a:t>Promotional methods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214554"/>
            <a:ext cx="7358114" cy="3500462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chemeClr val="tx1"/>
                </a:solidFill>
              </a:rPr>
              <a:t>Promotional methods used to pursue marketing objectives– </a:t>
            </a:r>
          </a:p>
          <a:p>
            <a:pPr lvl="0" algn="l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  <a:hlinkClick r:id="rId3"/>
              </a:rPr>
              <a:t>Advertising (offline and online</a:t>
            </a:r>
            <a:r>
              <a:rPr lang="en-GB" dirty="0" smtClean="0">
                <a:solidFill>
                  <a:schemeClr val="tx1"/>
                </a:solidFill>
                <a:hlinkClick r:id="rId3"/>
              </a:rPr>
              <a:t>)</a:t>
            </a:r>
            <a:endParaRPr lang="en-GB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Sales promotion and merchandising</a:t>
            </a:r>
          </a:p>
          <a:p>
            <a:pPr lvl="0" algn="l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Personal selling</a:t>
            </a:r>
          </a:p>
          <a:p>
            <a:pPr lvl="0" algn="l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Public relations/publicity/sponsorship</a:t>
            </a:r>
          </a:p>
          <a:p>
            <a:pPr lvl="0" algn="l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Direct marketing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Composition of promotional mix depends on: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91264" cy="4718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632"/>
                <a:gridCol w="4145632"/>
              </a:tblGrid>
              <a:tr h="760851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Stage in the product’s life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cycle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For example, advertising and PR often important at the launch stage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0851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Nature of the product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What information do customers require before they buy?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60851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Competition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What are rivals doing? What promotional methods are traditionally effective in a market?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60851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Marketing budget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How much can the firm afford?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60851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Marketing strategy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 elements of the mix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60851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Target market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Appropriate ways to reach the target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 market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1071546"/>
            <a:ext cx="7358114" cy="4643470"/>
          </a:xfrm>
        </p:spPr>
        <p:txBody>
          <a:bodyPr>
            <a:normAutofit/>
          </a:bodyPr>
          <a:lstStyle/>
          <a:p>
            <a:r>
              <a:rPr lang="en-GB" b="1" u="sng" dirty="0">
                <a:solidFill>
                  <a:schemeClr val="tx1"/>
                </a:solidFill>
              </a:rPr>
              <a:t>2 tests of promotional effort: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Was it effective? – did it achieve its objectives, how was response measured?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Was </a:t>
            </a:r>
            <a:r>
              <a:rPr lang="en-GB" dirty="0">
                <a:solidFill>
                  <a:schemeClr val="tx1"/>
                </a:solidFill>
              </a:rPr>
              <a:t>it efficient? – were objectives achieved at the acceptable cost, were any promotional overspends justified by better-than-expected sales?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Promotional effectiveness and efficiency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85787" y="1928802"/>
          <a:ext cx="7901013" cy="3714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3671"/>
                <a:gridCol w="2633671"/>
                <a:gridCol w="2633671"/>
              </a:tblGrid>
              <a:tr h="12382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 pitchFamily="34" charset="0"/>
                          <a:ea typeface="Times New Roman"/>
                        </a:rPr>
                        <a:t>Effective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 pitchFamily="34" charset="0"/>
                          <a:ea typeface="Times New Roman"/>
                        </a:rPr>
                        <a:t>Ineffective</a:t>
                      </a:r>
                    </a:p>
                  </a:txBody>
                  <a:tcPr marL="68580" marR="68580" marT="0" marB="0"/>
                </a:tc>
              </a:tr>
              <a:tr h="12382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 pitchFamily="34" charset="0"/>
                          <a:ea typeface="Times New Roman"/>
                        </a:rPr>
                        <a:t>Efficient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 pitchFamily="34" charset="0"/>
                          <a:ea typeface="Times New Roman"/>
                        </a:rPr>
                        <a:t>Objectives achieved at lowest costs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 pitchFamily="34" charset="0"/>
                          <a:ea typeface="Times New Roman"/>
                        </a:rPr>
                        <a:t>Effective and cost efficient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 pitchFamily="34" charset="0"/>
                          <a:ea typeface="Times New Roman"/>
                        </a:rPr>
                        <a:t>Low promotion budget but objectives not achieved</a:t>
                      </a:r>
                    </a:p>
                  </a:txBody>
                  <a:tcPr marL="68580" marR="68580" marT="0" marB="0"/>
                </a:tc>
              </a:tr>
              <a:tr h="12382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 pitchFamily="34" charset="0"/>
                          <a:ea typeface="Times New Roman"/>
                        </a:rPr>
                        <a:t>Inefficient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 pitchFamily="34" charset="0"/>
                          <a:ea typeface="Times New Roman"/>
                        </a:rPr>
                        <a:t>Objective achieved but at high cost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 pitchFamily="34" charset="0"/>
                          <a:ea typeface="Times New Roman"/>
                        </a:rPr>
                        <a:t>Expensive promotion which fails to achieve objective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en-GB" dirty="0" smtClean="0">
                <a:hlinkClick r:id="rId3"/>
              </a:rPr>
              <a:t>Advertising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143116"/>
            <a:ext cx="6400800" cy="3643338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Paid for communication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Many different advertising media </a:t>
            </a:r>
          </a:p>
          <a:p>
            <a:pPr lvl="1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TV, radio, newspapers and magazines, online, cinema, billboards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Consumers subjected to many advertising messages each day = hard to get through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Mass market advertising is </a:t>
            </a:r>
            <a:r>
              <a:rPr lang="en-GB" u="sng" dirty="0" smtClean="0">
                <a:solidFill>
                  <a:schemeClr val="tx1"/>
                </a:solidFill>
              </a:rPr>
              <a:t>very</a:t>
            </a:r>
            <a:r>
              <a:rPr lang="en-GB" dirty="0" smtClean="0">
                <a:solidFill>
                  <a:schemeClr val="tx1"/>
                </a:solidFill>
              </a:rPr>
              <a:t> expensive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796</Words>
  <Application>Microsoft Office PowerPoint</Application>
  <PresentationFormat>On-screen Show (4:3)</PresentationFormat>
  <Paragraphs>234</Paragraphs>
  <Slides>24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Promotion</vt:lpstr>
      <vt:lpstr>Slide 2</vt:lpstr>
      <vt:lpstr>Uses of promotion</vt:lpstr>
      <vt:lpstr>Main aims of promotion –  </vt:lpstr>
      <vt:lpstr>Promotional methods</vt:lpstr>
      <vt:lpstr>Composition of promotional mix depends on:</vt:lpstr>
      <vt:lpstr>Slide 7</vt:lpstr>
      <vt:lpstr>Promotional effectiveness and efficiency</vt:lpstr>
      <vt:lpstr>Advertising</vt:lpstr>
      <vt:lpstr>Advertising </vt:lpstr>
      <vt:lpstr>Personal Selling</vt:lpstr>
      <vt:lpstr>Personal Selling </vt:lpstr>
      <vt:lpstr>Sales promotion</vt:lpstr>
      <vt:lpstr>Examples of sales promotion</vt:lpstr>
      <vt:lpstr>Sales Promotion</vt:lpstr>
      <vt:lpstr>Merchandising</vt:lpstr>
      <vt:lpstr>Public Relations (“PR”)</vt:lpstr>
      <vt:lpstr>Main Aims of PR</vt:lpstr>
      <vt:lpstr>Typical PR Activities</vt:lpstr>
      <vt:lpstr>Sponsorship</vt:lpstr>
      <vt:lpstr>Direct Marketing</vt:lpstr>
      <vt:lpstr>Why Use Direct Marketing?</vt:lpstr>
      <vt:lpstr>Direct Marketing</vt:lpstr>
      <vt:lpstr>Test your knowledge!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daviand2</cp:lastModifiedBy>
  <cp:revision>16</cp:revision>
  <dcterms:created xsi:type="dcterms:W3CDTF">2013-02-03T20:56:24Z</dcterms:created>
  <dcterms:modified xsi:type="dcterms:W3CDTF">2013-02-19T13:40:58Z</dcterms:modified>
</cp:coreProperties>
</file>