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3"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 Id="rId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C510E-ABAE-4A0B-BCCE-22FA29ABFD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81FFFF17-60C9-4458-A5DF-2FB46E323342}">
      <dgm:prSet phldrT="[Text]"/>
      <dgm:spPr/>
      <dgm:t>
        <a:bodyPr/>
        <a:lstStyle/>
        <a:p>
          <a:r>
            <a:rPr lang="en-GB" dirty="0" smtClean="0"/>
            <a:t>Industrial Marketing</a:t>
          </a:r>
          <a:endParaRPr lang="en-GB" dirty="0"/>
        </a:p>
      </dgm:t>
    </dgm:pt>
    <dgm:pt modelId="{A773DC17-553E-4E7D-95D8-E5B2244336C7}" type="parTrans" cxnId="{636BC3CF-AA24-4CBE-B44D-349246A962DE}">
      <dgm:prSet/>
      <dgm:spPr/>
      <dgm:t>
        <a:bodyPr/>
        <a:lstStyle/>
        <a:p>
          <a:endParaRPr lang="en-GB"/>
        </a:p>
      </dgm:t>
    </dgm:pt>
    <dgm:pt modelId="{BE3CE615-0E1A-4C72-8B49-E7514096AD2A}" type="sibTrans" cxnId="{636BC3CF-AA24-4CBE-B44D-349246A962DE}">
      <dgm:prSet/>
      <dgm:spPr/>
      <dgm:t>
        <a:bodyPr/>
        <a:lstStyle/>
        <a:p>
          <a:endParaRPr lang="en-GB"/>
        </a:p>
      </dgm:t>
    </dgm:pt>
    <dgm:pt modelId="{0882F68C-14BA-4C07-8DD6-1CFB572CCAAA}">
      <dgm:prSet phldrT="[Text]"/>
      <dgm:spPr/>
      <dgm:t>
        <a:bodyPr/>
        <a:lstStyle/>
        <a:p>
          <a:r>
            <a:rPr lang="en-GB" dirty="0" smtClean="0">
              <a:hlinkClick xmlns:r="http://schemas.openxmlformats.org/officeDocument/2006/relationships" r:id="rId1" action="ppaction://hlinksldjump"/>
            </a:rPr>
            <a:t>Place</a:t>
          </a:r>
          <a:endParaRPr lang="en-GB" dirty="0" smtClean="0"/>
        </a:p>
      </dgm:t>
    </dgm:pt>
    <dgm:pt modelId="{9B6B76D0-5D69-4BDD-81C4-199A90CA343D}" type="parTrans" cxnId="{34986245-E056-4D4B-B2BF-446727209FAC}">
      <dgm:prSet/>
      <dgm:spPr/>
      <dgm:t>
        <a:bodyPr/>
        <a:lstStyle/>
        <a:p>
          <a:endParaRPr lang="en-GB" dirty="0"/>
        </a:p>
      </dgm:t>
    </dgm:pt>
    <dgm:pt modelId="{D97C6FBC-A3AE-4ED9-A9A4-4147FF987A26}" type="sibTrans" cxnId="{34986245-E056-4D4B-B2BF-446727209FAC}">
      <dgm:prSet/>
      <dgm:spPr/>
      <dgm:t>
        <a:bodyPr/>
        <a:lstStyle/>
        <a:p>
          <a:endParaRPr lang="en-GB"/>
        </a:p>
      </dgm:t>
    </dgm:pt>
    <dgm:pt modelId="{C4FB6337-E2EE-4FA7-996F-9D687B5FE9B9}">
      <dgm:prSet phldrT="[Text]"/>
      <dgm:spPr/>
      <dgm:t>
        <a:bodyPr/>
        <a:lstStyle/>
        <a:p>
          <a:r>
            <a:rPr lang="en-GB" dirty="0" smtClean="0">
              <a:hlinkClick xmlns:r="http://schemas.openxmlformats.org/officeDocument/2006/relationships" r:id="rId2" action="ppaction://hlinksldjump"/>
            </a:rPr>
            <a:t>Price</a:t>
          </a:r>
          <a:endParaRPr lang="en-GB" dirty="0"/>
        </a:p>
      </dgm:t>
    </dgm:pt>
    <dgm:pt modelId="{53E4E6C7-8B27-40B2-92EA-FD24F1F65391}" type="parTrans" cxnId="{079DE981-C558-4953-A478-31F97DE4A0DA}">
      <dgm:prSet/>
      <dgm:spPr/>
      <dgm:t>
        <a:bodyPr/>
        <a:lstStyle/>
        <a:p>
          <a:endParaRPr lang="en-GB" dirty="0"/>
        </a:p>
      </dgm:t>
    </dgm:pt>
    <dgm:pt modelId="{5DA30F75-2C51-4010-AF9C-C7C056AE7D94}" type="sibTrans" cxnId="{079DE981-C558-4953-A478-31F97DE4A0DA}">
      <dgm:prSet/>
      <dgm:spPr/>
      <dgm:t>
        <a:bodyPr/>
        <a:lstStyle/>
        <a:p>
          <a:endParaRPr lang="en-GB"/>
        </a:p>
      </dgm:t>
    </dgm:pt>
    <dgm:pt modelId="{E832AB4C-222A-4CF4-BD7B-4BC501AB9902}">
      <dgm:prSet phldrT="[Text]"/>
      <dgm:spPr/>
      <dgm:t>
        <a:bodyPr/>
        <a:lstStyle/>
        <a:p>
          <a:r>
            <a:rPr lang="en-GB" dirty="0" smtClean="0">
              <a:hlinkClick xmlns:r="http://schemas.openxmlformats.org/officeDocument/2006/relationships" r:id="rId3" action="ppaction://hlinksldjump"/>
            </a:rPr>
            <a:t>Product</a:t>
          </a:r>
          <a:endParaRPr lang="en-GB" dirty="0"/>
        </a:p>
      </dgm:t>
    </dgm:pt>
    <dgm:pt modelId="{67F48C4B-4E9C-44A4-BB5E-97DA8B065C84}" type="parTrans" cxnId="{5E908568-E223-498F-852E-4F3BE82EDF09}">
      <dgm:prSet/>
      <dgm:spPr/>
      <dgm:t>
        <a:bodyPr/>
        <a:lstStyle/>
        <a:p>
          <a:endParaRPr lang="en-GB" dirty="0"/>
        </a:p>
      </dgm:t>
    </dgm:pt>
    <dgm:pt modelId="{5390A5B6-6449-460E-984F-3893C378C0DB}" type="sibTrans" cxnId="{5E908568-E223-498F-852E-4F3BE82EDF09}">
      <dgm:prSet/>
      <dgm:spPr/>
      <dgm:t>
        <a:bodyPr/>
        <a:lstStyle/>
        <a:p>
          <a:endParaRPr lang="en-GB"/>
        </a:p>
      </dgm:t>
    </dgm:pt>
    <dgm:pt modelId="{92B79A8F-6129-479F-A46D-411FA774C5E5}">
      <dgm:prSet phldrT="[Text]"/>
      <dgm:spPr/>
      <dgm:t>
        <a:bodyPr/>
        <a:lstStyle/>
        <a:p>
          <a:r>
            <a:rPr lang="en-GB" dirty="0" smtClean="0">
              <a:hlinkClick xmlns:r="http://schemas.openxmlformats.org/officeDocument/2006/relationships" r:id="rId4" action="ppaction://hlinksldjump"/>
            </a:rPr>
            <a:t>Promotion</a:t>
          </a:r>
          <a:endParaRPr lang="en-GB" dirty="0"/>
        </a:p>
      </dgm:t>
    </dgm:pt>
    <dgm:pt modelId="{6F38194E-D717-4D43-A527-A8F01CC527F9}" type="parTrans" cxnId="{AA7D4260-21E1-4A0E-B258-A0AC3E6FDA62}">
      <dgm:prSet/>
      <dgm:spPr/>
      <dgm:t>
        <a:bodyPr/>
        <a:lstStyle/>
        <a:p>
          <a:endParaRPr lang="en-GB" dirty="0"/>
        </a:p>
      </dgm:t>
    </dgm:pt>
    <dgm:pt modelId="{CB27443D-CF38-459D-A452-2A6C15A71A20}" type="sibTrans" cxnId="{AA7D4260-21E1-4A0E-B258-A0AC3E6FDA62}">
      <dgm:prSet/>
      <dgm:spPr/>
      <dgm:t>
        <a:bodyPr/>
        <a:lstStyle/>
        <a:p>
          <a:endParaRPr lang="en-GB"/>
        </a:p>
      </dgm:t>
    </dgm:pt>
    <dgm:pt modelId="{C077BD19-8C57-4B67-8436-6FB43A7E8E32}" type="pres">
      <dgm:prSet presAssocID="{BF9C510E-ABAE-4A0B-BCCE-22FA29ABFD78}" presName="Name0" presStyleCnt="0">
        <dgm:presLayoutVars>
          <dgm:chMax val="1"/>
          <dgm:dir/>
          <dgm:animLvl val="ctr"/>
          <dgm:resizeHandles val="exact"/>
        </dgm:presLayoutVars>
      </dgm:prSet>
      <dgm:spPr/>
    </dgm:pt>
    <dgm:pt modelId="{E7A64E0F-CEAF-42C0-8E99-17963ADE8FAB}" type="pres">
      <dgm:prSet presAssocID="{81FFFF17-60C9-4458-A5DF-2FB46E323342}" presName="centerShape" presStyleLbl="node0" presStyleIdx="0" presStyleCnt="1"/>
      <dgm:spPr/>
      <dgm:t>
        <a:bodyPr/>
        <a:lstStyle/>
        <a:p>
          <a:endParaRPr lang="en-GB"/>
        </a:p>
      </dgm:t>
    </dgm:pt>
    <dgm:pt modelId="{7AA49BFE-8757-4BB0-A330-7F814320B242}" type="pres">
      <dgm:prSet presAssocID="{9B6B76D0-5D69-4BDD-81C4-199A90CA343D}" presName="parTrans" presStyleLbl="sibTrans2D1" presStyleIdx="0" presStyleCnt="4"/>
      <dgm:spPr/>
    </dgm:pt>
    <dgm:pt modelId="{01EC7083-1F35-49F9-97DF-DCE49BD5A6E0}" type="pres">
      <dgm:prSet presAssocID="{9B6B76D0-5D69-4BDD-81C4-199A90CA343D}" presName="connectorText" presStyleLbl="sibTrans2D1" presStyleIdx="0" presStyleCnt="4"/>
      <dgm:spPr/>
    </dgm:pt>
    <dgm:pt modelId="{AF73F11C-986D-4F15-8CCD-320A5E0105B4}" type="pres">
      <dgm:prSet presAssocID="{0882F68C-14BA-4C07-8DD6-1CFB572CCAAA}" presName="node" presStyleLbl="node1" presStyleIdx="0" presStyleCnt="4" custRadScaleRad="97658" custRadScaleInc="-3776">
        <dgm:presLayoutVars>
          <dgm:bulletEnabled val="1"/>
        </dgm:presLayoutVars>
      </dgm:prSet>
      <dgm:spPr/>
      <dgm:t>
        <a:bodyPr/>
        <a:lstStyle/>
        <a:p>
          <a:endParaRPr lang="en-GB"/>
        </a:p>
      </dgm:t>
    </dgm:pt>
    <dgm:pt modelId="{752DFDF2-7368-4AB5-B718-C72B76A23FDD}" type="pres">
      <dgm:prSet presAssocID="{53E4E6C7-8B27-40B2-92EA-FD24F1F65391}" presName="parTrans" presStyleLbl="sibTrans2D1" presStyleIdx="1" presStyleCnt="4"/>
      <dgm:spPr/>
    </dgm:pt>
    <dgm:pt modelId="{6379C0F3-1821-4A1C-90A9-C275CDDBA143}" type="pres">
      <dgm:prSet presAssocID="{53E4E6C7-8B27-40B2-92EA-FD24F1F65391}" presName="connectorText" presStyleLbl="sibTrans2D1" presStyleIdx="1" presStyleCnt="4"/>
      <dgm:spPr/>
    </dgm:pt>
    <dgm:pt modelId="{70BB9731-47E7-4501-916F-0E7132A91EE7}" type="pres">
      <dgm:prSet presAssocID="{C4FB6337-E2EE-4FA7-996F-9D687B5FE9B9}" presName="node" presStyleLbl="node1" presStyleIdx="1" presStyleCnt="4">
        <dgm:presLayoutVars>
          <dgm:bulletEnabled val="1"/>
        </dgm:presLayoutVars>
      </dgm:prSet>
      <dgm:spPr/>
    </dgm:pt>
    <dgm:pt modelId="{C7B699A0-4C50-4AB1-909F-C895A414DD25}" type="pres">
      <dgm:prSet presAssocID="{67F48C4B-4E9C-44A4-BB5E-97DA8B065C84}" presName="parTrans" presStyleLbl="sibTrans2D1" presStyleIdx="2" presStyleCnt="4"/>
      <dgm:spPr/>
    </dgm:pt>
    <dgm:pt modelId="{1842B23C-273A-4D58-8904-CEE31C2D1659}" type="pres">
      <dgm:prSet presAssocID="{67F48C4B-4E9C-44A4-BB5E-97DA8B065C84}" presName="connectorText" presStyleLbl="sibTrans2D1" presStyleIdx="2" presStyleCnt="4"/>
      <dgm:spPr/>
    </dgm:pt>
    <dgm:pt modelId="{96FC23A3-593E-48B5-BA74-9A6246AD1278}" type="pres">
      <dgm:prSet presAssocID="{E832AB4C-222A-4CF4-BD7B-4BC501AB9902}" presName="node" presStyleLbl="node1" presStyleIdx="2" presStyleCnt="4">
        <dgm:presLayoutVars>
          <dgm:bulletEnabled val="1"/>
        </dgm:presLayoutVars>
      </dgm:prSet>
      <dgm:spPr/>
    </dgm:pt>
    <dgm:pt modelId="{F9B2E85E-8F47-40E9-AAE0-8F5763A019D2}" type="pres">
      <dgm:prSet presAssocID="{6F38194E-D717-4D43-A527-A8F01CC527F9}" presName="parTrans" presStyleLbl="sibTrans2D1" presStyleIdx="3" presStyleCnt="4"/>
      <dgm:spPr/>
    </dgm:pt>
    <dgm:pt modelId="{721FDF75-6429-4112-A12F-E55CA43D2F38}" type="pres">
      <dgm:prSet presAssocID="{6F38194E-D717-4D43-A527-A8F01CC527F9}" presName="connectorText" presStyleLbl="sibTrans2D1" presStyleIdx="3" presStyleCnt="4"/>
      <dgm:spPr/>
    </dgm:pt>
    <dgm:pt modelId="{A11AE3B8-641A-42E2-938B-C2D3346363B3}" type="pres">
      <dgm:prSet presAssocID="{92B79A8F-6129-479F-A46D-411FA774C5E5}" presName="node" presStyleLbl="node1" presStyleIdx="3" presStyleCnt="4">
        <dgm:presLayoutVars>
          <dgm:bulletEnabled val="1"/>
        </dgm:presLayoutVars>
      </dgm:prSet>
      <dgm:spPr/>
    </dgm:pt>
  </dgm:ptLst>
  <dgm:cxnLst>
    <dgm:cxn modelId="{8C43EA2A-87BA-4382-A978-CEED77E7DAB4}" type="presOf" srcId="{92B79A8F-6129-479F-A46D-411FA774C5E5}" destId="{A11AE3B8-641A-42E2-938B-C2D3346363B3}" srcOrd="0" destOrd="0" presId="urn:microsoft.com/office/officeart/2005/8/layout/radial5"/>
    <dgm:cxn modelId="{8D35326E-7149-41C0-84A9-830581D76714}" type="presOf" srcId="{6F38194E-D717-4D43-A527-A8F01CC527F9}" destId="{721FDF75-6429-4112-A12F-E55CA43D2F38}" srcOrd="1" destOrd="0" presId="urn:microsoft.com/office/officeart/2005/8/layout/radial5"/>
    <dgm:cxn modelId="{D12312C9-1FE1-4C51-99C2-B290446F2F8E}" type="presOf" srcId="{9B6B76D0-5D69-4BDD-81C4-199A90CA343D}" destId="{01EC7083-1F35-49F9-97DF-DCE49BD5A6E0}" srcOrd="1" destOrd="0" presId="urn:microsoft.com/office/officeart/2005/8/layout/radial5"/>
    <dgm:cxn modelId="{636BC3CF-AA24-4CBE-B44D-349246A962DE}" srcId="{BF9C510E-ABAE-4A0B-BCCE-22FA29ABFD78}" destId="{81FFFF17-60C9-4458-A5DF-2FB46E323342}" srcOrd="0" destOrd="0" parTransId="{A773DC17-553E-4E7D-95D8-E5B2244336C7}" sibTransId="{BE3CE615-0E1A-4C72-8B49-E7514096AD2A}"/>
    <dgm:cxn modelId="{55D79655-5B2F-40D9-B65F-A3020BCF8731}" type="presOf" srcId="{53E4E6C7-8B27-40B2-92EA-FD24F1F65391}" destId="{6379C0F3-1821-4A1C-90A9-C275CDDBA143}" srcOrd="1" destOrd="0" presId="urn:microsoft.com/office/officeart/2005/8/layout/radial5"/>
    <dgm:cxn modelId="{BA6CA100-7B80-4812-A4CC-A156439A7206}" type="presOf" srcId="{67F48C4B-4E9C-44A4-BB5E-97DA8B065C84}" destId="{1842B23C-273A-4D58-8904-CEE31C2D1659}" srcOrd="1" destOrd="0" presId="urn:microsoft.com/office/officeart/2005/8/layout/radial5"/>
    <dgm:cxn modelId="{7E9E0E5F-48FF-40EC-A615-0D6732BFE5C3}" type="presOf" srcId="{0882F68C-14BA-4C07-8DD6-1CFB572CCAAA}" destId="{AF73F11C-986D-4F15-8CCD-320A5E0105B4}" srcOrd="0" destOrd="0" presId="urn:microsoft.com/office/officeart/2005/8/layout/radial5"/>
    <dgm:cxn modelId="{A9043E13-9393-4D5A-88A5-2A2E859AA2DE}" type="presOf" srcId="{E832AB4C-222A-4CF4-BD7B-4BC501AB9902}" destId="{96FC23A3-593E-48B5-BA74-9A6246AD1278}" srcOrd="0" destOrd="0" presId="urn:microsoft.com/office/officeart/2005/8/layout/radial5"/>
    <dgm:cxn modelId="{3E909355-1437-47AD-AB76-F72C3005F967}" type="presOf" srcId="{6F38194E-D717-4D43-A527-A8F01CC527F9}" destId="{F9B2E85E-8F47-40E9-AAE0-8F5763A019D2}" srcOrd="0" destOrd="0" presId="urn:microsoft.com/office/officeart/2005/8/layout/radial5"/>
    <dgm:cxn modelId="{38CB1091-4AE4-4600-8513-C1FA911026C0}" type="presOf" srcId="{81FFFF17-60C9-4458-A5DF-2FB46E323342}" destId="{E7A64E0F-CEAF-42C0-8E99-17963ADE8FAB}" srcOrd="0" destOrd="0" presId="urn:microsoft.com/office/officeart/2005/8/layout/radial5"/>
    <dgm:cxn modelId="{BA65E4C9-135B-4E7C-AC44-11E4617D4A94}" type="presOf" srcId="{C4FB6337-E2EE-4FA7-996F-9D687B5FE9B9}" destId="{70BB9731-47E7-4501-916F-0E7132A91EE7}" srcOrd="0" destOrd="0" presId="urn:microsoft.com/office/officeart/2005/8/layout/radial5"/>
    <dgm:cxn modelId="{34986245-E056-4D4B-B2BF-446727209FAC}" srcId="{81FFFF17-60C9-4458-A5DF-2FB46E323342}" destId="{0882F68C-14BA-4C07-8DD6-1CFB572CCAAA}" srcOrd="0" destOrd="0" parTransId="{9B6B76D0-5D69-4BDD-81C4-199A90CA343D}" sibTransId="{D97C6FBC-A3AE-4ED9-A9A4-4147FF987A26}"/>
    <dgm:cxn modelId="{C4B92F12-F5B8-4E48-83A4-3271A5C32CBC}" type="presOf" srcId="{BF9C510E-ABAE-4A0B-BCCE-22FA29ABFD78}" destId="{C077BD19-8C57-4B67-8436-6FB43A7E8E32}" srcOrd="0" destOrd="0" presId="urn:microsoft.com/office/officeart/2005/8/layout/radial5"/>
    <dgm:cxn modelId="{079DE981-C558-4953-A478-31F97DE4A0DA}" srcId="{81FFFF17-60C9-4458-A5DF-2FB46E323342}" destId="{C4FB6337-E2EE-4FA7-996F-9D687B5FE9B9}" srcOrd="1" destOrd="0" parTransId="{53E4E6C7-8B27-40B2-92EA-FD24F1F65391}" sibTransId="{5DA30F75-2C51-4010-AF9C-C7C056AE7D94}"/>
    <dgm:cxn modelId="{AA7D4260-21E1-4A0E-B258-A0AC3E6FDA62}" srcId="{81FFFF17-60C9-4458-A5DF-2FB46E323342}" destId="{92B79A8F-6129-479F-A46D-411FA774C5E5}" srcOrd="3" destOrd="0" parTransId="{6F38194E-D717-4D43-A527-A8F01CC527F9}" sibTransId="{CB27443D-CF38-459D-A452-2A6C15A71A20}"/>
    <dgm:cxn modelId="{71CE1CD9-7412-4264-882C-144A5C276A3E}" type="presOf" srcId="{53E4E6C7-8B27-40B2-92EA-FD24F1F65391}" destId="{752DFDF2-7368-4AB5-B718-C72B76A23FDD}" srcOrd="0" destOrd="0" presId="urn:microsoft.com/office/officeart/2005/8/layout/radial5"/>
    <dgm:cxn modelId="{5E908568-E223-498F-852E-4F3BE82EDF09}" srcId="{81FFFF17-60C9-4458-A5DF-2FB46E323342}" destId="{E832AB4C-222A-4CF4-BD7B-4BC501AB9902}" srcOrd="2" destOrd="0" parTransId="{67F48C4B-4E9C-44A4-BB5E-97DA8B065C84}" sibTransId="{5390A5B6-6449-460E-984F-3893C378C0DB}"/>
    <dgm:cxn modelId="{141884B2-FC74-4567-AFFD-413619083E49}" type="presOf" srcId="{9B6B76D0-5D69-4BDD-81C4-199A90CA343D}" destId="{7AA49BFE-8757-4BB0-A330-7F814320B242}" srcOrd="0" destOrd="0" presId="urn:microsoft.com/office/officeart/2005/8/layout/radial5"/>
    <dgm:cxn modelId="{FBC3CE58-C1D0-4A91-9CED-C853FB82A3C4}" type="presOf" srcId="{67F48C4B-4E9C-44A4-BB5E-97DA8B065C84}" destId="{C7B699A0-4C50-4AB1-909F-C895A414DD25}" srcOrd="0" destOrd="0" presId="urn:microsoft.com/office/officeart/2005/8/layout/radial5"/>
    <dgm:cxn modelId="{64759987-AF1E-4236-A537-686BA537E818}" type="presParOf" srcId="{C077BD19-8C57-4B67-8436-6FB43A7E8E32}" destId="{E7A64E0F-CEAF-42C0-8E99-17963ADE8FAB}" srcOrd="0" destOrd="0" presId="urn:microsoft.com/office/officeart/2005/8/layout/radial5"/>
    <dgm:cxn modelId="{B40D211B-43FD-4079-8EE4-47CCDACED0C7}" type="presParOf" srcId="{C077BD19-8C57-4B67-8436-6FB43A7E8E32}" destId="{7AA49BFE-8757-4BB0-A330-7F814320B242}" srcOrd="1" destOrd="0" presId="urn:microsoft.com/office/officeart/2005/8/layout/radial5"/>
    <dgm:cxn modelId="{6DE2820E-43F0-4EB3-AE3F-1BC757836A32}" type="presParOf" srcId="{7AA49BFE-8757-4BB0-A330-7F814320B242}" destId="{01EC7083-1F35-49F9-97DF-DCE49BD5A6E0}" srcOrd="0" destOrd="0" presId="urn:microsoft.com/office/officeart/2005/8/layout/radial5"/>
    <dgm:cxn modelId="{25E0FA17-EACF-412C-A8AC-2B07EEF5938E}" type="presParOf" srcId="{C077BD19-8C57-4B67-8436-6FB43A7E8E32}" destId="{AF73F11C-986D-4F15-8CCD-320A5E0105B4}" srcOrd="2" destOrd="0" presId="urn:microsoft.com/office/officeart/2005/8/layout/radial5"/>
    <dgm:cxn modelId="{90948939-C8CD-401D-8E3F-32C642F86CC6}" type="presParOf" srcId="{C077BD19-8C57-4B67-8436-6FB43A7E8E32}" destId="{752DFDF2-7368-4AB5-B718-C72B76A23FDD}" srcOrd="3" destOrd="0" presId="urn:microsoft.com/office/officeart/2005/8/layout/radial5"/>
    <dgm:cxn modelId="{F406C8B7-D0B2-4DF6-A186-98CC22B22E41}" type="presParOf" srcId="{752DFDF2-7368-4AB5-B718-C72B76A23FDD}" destId="{6379C0F3-1821-4A1C-90A9-C275CDDBA143}" srcOrd="0" destOrd="0" presId="urn:microsoft.com/office/officeart/2005/8/layout/radial5"/>
    <dgm:cxn modelId="{3876276D-E5E2-47E6-B0C1-5A076DF72643}" type="presParOf" srcId="{C077BD19-8C57-4B67-8436-6FB43A7E8E32}" destId="{70BB9731-47E7-4501-916F-0E7132A91EE7}" srcOrd="4" destOrd="0" presId="urn:microsoft.com/office/officeart/2005/8/layout/radial5"/>
    <dgm:cxn modelId="{FA93AF64-E2DD-44DE-8488-99CA1B87116E}" type="presParOf" srcId="{C077BD19-8C57-4B67-8436-6FB43A7E8E32}" destId="{C7B699A0-4C50-4AB1-909F-C895A414DD25}" srcOrd="5" destOrd="0" presId="urn:microsoft.com/office/officeart/2005/8/layout/radial5"/>
    <dgm:cxn modelId="{282C683B-8705-4F44-B6FA-1196A617F856}" type="presParOf" srcId="{C7B699A0-4C50-4AB1-909F-C895A414DD25}" destId="{1842B23C-273A-4D58-8904-CEE31C2D1659}" srcOrd="0" destOrd="0" presId="urn:microsoft.com/office/officeart/2005/8/layout/radial5"/>
    <dgm:cxn modelId="{8ED3C26E-59B1-4D5C-808F-5C19D772B746}" type="presParOf" srcId="{C077BD19-8C57-4B67-8436-6FB43A7E8E32}" destId="{96FC23A3-593E-48B5-BA74-9A6246AD1278}" srcOrd="6" destOrd="0" presId="urn:microsoft.com/office/officeart/2005/8/layout/radial5"/>
    <dgm:cxn modelId="{150C3EE3-8F23-4FB7-8C25-FE20347C5683}" type="presParOf" srcId="{C077BD19-8C57-4B67-8436-6FB43A7E8E32}" destId="{F9B2E85E-8F47-40E9-AAE0-8F5763A019D2}" srcOrd="7" destOrd="0" presId="urn:microsoft.com/office/officeart/2005/8/layout/radial5"/>
    <dgm:cxn modelId="{F201DFE3-D34F-4049-9BC1-ECFEA18A547D}" type="presParOf" srcId="{F9B2E85E-8F47-40E9-AAE0-8F5763A019D2}" destId="{721FDF75-6429-4112-A12F-E55CA43D2F38}" srcOrd="0" destOrd="0" presId="urn:microsoft.com/office/officeart/2005/8/layout/radial5"/>
    <dgm:cxn modelId="{9EB1B968-B26A-48AD-BC8C-E35B4CD3EDA6}" type="presParOf" srcId="{C077BD19-8C57-4B67-8436-6FB43A7E8E32}" destId="{A11AE3B8-641A-42E2-938B-C2D3346363B3}"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68248-D424-4DE1-9B85-F1722A878936}" type="datetimeFigureOut">
              <a:rPr lang="en-US" smtClean="0"/>
              <a:t>3/17/2013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F3FB8-25D4-4941-BA65-6EF6A0A6EFA8}" type="slidenum">
              <a:rPr lang="en-GB" smtClean="0"/>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8DF3FB8-25D4-4941-BA65-6EF6A0A6EFA8}" type="slidenum">
              <a:rPr lang="en-GB" smtClean="0"/>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49B8F-54B5-464F-BD89-F7142B35FB53}" type="datetimeFigureOut">
              <a:rPr lang="en-US" smtClean="0"/>
              <a:t>3/17/2013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7F56FFA-BA64-4F2D-8CBB-9E3D64DFA8A1}"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49B8F-54B5-464F-BD89-F7142B35FB53}" type="datetimeFigureOut">
              <a:rPr lang="en-US" smtClean="0"/>
              <a:t>3/17/2013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56FFA-BA64-4F2D-8CBB-9E3D64DFA8A1}"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lothesshowlive.com/page.cfm/link=9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youtube.com/watch?v=w6bqAhOav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857232"/>
            <a:ext cx="7772400" cy="1470025"/>
          </a:xfrm>
        </p:spPr>
        <p:txBody>
          <a:bodyPr>
            <a:normAutofit fontScale="90000"/>
          </a:bodyPr>
          <a:lstStyle/>
          <a:p>
            <a:r>
              <a:rPr lang="en-GB" dirty="0" smtClean="0"/>
              <a:t>Industrial Marketing also known as Business to Business Marketing (B2B)</a:t>
            </a:r>
            <a:endParaRPr lang="en-GB" dirty="0"/>
          </a:p>
        </p:txBody>
      </p:sp>
      <p:sp>
        <p:nvSpPr>
          <p:cNvPr id="3" name="Subtitle 2"/>
          <p:cNvSpPr>
            <a:spLocks noGrp="1"/>
          </p:cNvSpPr>
          <p:nvPr>
            <p:ph type="subTitle" idx="1"/>
          </p:nvPr>
        </p:nvSpPr>
        <p:spPr>
          <a:xfrm>
            <a:off x="1357290" y="2857496"/>
            <a:ext cx="6643734" cy="2571768"/>
          </a:xfrm>
        </p:spPr>
        <p:txBody>
          <a:bodyPr/>
          <a:lstStyle/>
          <a:p>
            <a:r>
              <a:rPr lang="en-GB" dirty="0" smtClean="0">
                <a:solidFill>
                  <a:schemeClr val="tx1"/>
                </a:solidFill>
              </a:rPr>
              <a:t>Industrial Marketing involves the sale of goods by one business to other businesses.</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Industrial Marketing</a:t>
            </a:r>
            <a:endParaRPr lang="en-GB" dirty="0"/>
          </a:p>
        </p:txBody>
      </p:sp>
      <p:sp>
        <p:nvSpPr>
          <p:cNvPr id="3" name="Content Placeholder 2"/>
          <p:cNvSpPr>
            <a:spLocks noGrp="1"/>
          </p:cNvSpPr>
          <p:nvPr>
            <p:ph idx="1"/>
          </p:nvPr>
        </p:nvSpPr>
        <p:spPr>
          <a:xfrm>
            <a:off x="428596" y="1357298"/>
            <a:ext cx="8229600" cy="4525963"/>
          </a:xfrm>
        </p:spPr>
        <p:txBody>
          <a:bodyPr>
            <a:normAutofit fontScale="92500"/>
          </a:bodyPr>
          <a:lstStyle/>
          <a:p>
            <a:pPr>
              <a:buNone/>
            </a:pPr>
            <a:r>
              <a:rPr lang="en-GB" dirty="0" smtClean="0"/>
              <a:t>Strategies used differs from consumer marketing </a:t>
            </a:r>
          </a:p>
          <a:p>
            <a:pPr>
              <a:buNone/>
            </a:pPr>
            <a:r>
              <a:rPr lang="en-GB" dirty="0"/>
              <a:t>f</a:t>
            </a:r>
            <a:r>
              <a:rPr lang="en-GB" dirty="0" smtClean="0"/>
              <a:t>or a basic reason.</a:t>
            </a:r>
          </a:p>
          <a:p>
            <a:pPr marL="0" indent="0">
              <a:buNone/>
            </a:pPr>
            <a:endParaRPr lang="en-GB" sz="1900" dirty="0" smtClean="0"/>
          </a:p>
          <a:p>
            <a:pPr marL="0" indent="0">
              <a:buNone/>
            </a:pPr>
            <a:r>
              <a:rPr lang="en-GB" dirty="0" smtClean="0"/>
              <a:t>Consumer shopping is discretionary and consumer behaviour is determined by, marketing, incomes, taste etc but businesses must buy supplies and services to keep their operations running and the price they  pay for these items has a direct impact on their profitability.</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JIT</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Industrial Marketing must consider the impact of Just In Time on marketing strategies.</a:t>
            </a:r>
          </a:p>
          <a:p>
            <a:pPr marL="0" indent="0">
              <a:buNone/>
            </a:pPr>
            <a:r>
              <a:rPr lang="en-GB" sz="2400" dirty="0" smtClean="0"/>
              <a:t>JIT impacts in two ways</a:t>
            </a:r>
          </a:p>
          <a:p>
            <a:pPr marL="514350" indent="-514350">
              <a:buAutoNum type="arabicPlain"/>
            </a:pPr>
            <a:r>
              <a:rPr lang="en-GB" sz="2400" dirty="0" smtClean="0"/>
              <a:t>For those firms marketing logistic services (i.e.  freight haulage, parcel force) the ability to fit in with and help satisfy buyers, JIT is important.</a:t>
            </a:r>
          </a:p>
          <a:p>
            <a:pPr marL="514350" indent="-514350">
              <a:buAutoNum type="arabicPlain"/>
            </a:pPr>
            <a:r>
              <a:rPr lang="en-GB" sz="2400" dirty="0" smtClean="0"/>
              <a:t>For suppliers of components and raw materials it is often more important to market on ability to integrate supply and order systems than on small price margins.</a:t>
            </a:r>
          </a:p>
          <a:p>
            <a:pPr marL="514350" indent="-514350">
              <a:buAutoNum type="arabicPlain"/>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use the four Ps in Industrial Marketing</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Place</a:t>
            </a:r>
            <a:endParaRPr lang="en-GB" dirty="0"/>
          </a:p>
        </p:txBody>
      </p:sp>
      <p:sp>
        <p:nvSpPr>
          <p:cNvPr id="3" name="Content Placeholder 2"/>
          <p:cNvSpPr>
            <a:spLocks noGrp="1"/>
          </p:cNvSpPr>
          <p:nvPr>
            <p:ph idx="1"/>
          </p:nvPr>
        </p:nvSpPr>
        <p:spPr>
          <a:xfrm>
            <a:off x="457200" y="1428736"/>
            <a:ext cx="8229600" cy="4929222"/>
          </a:xfrm>
        </p:spPr>
        <p:txBody>
          <a:bodyPr>
            <a:normAutofit fontScale="92500"/>
          </a:bodyPr>
          <a:lstStyle/>
          <a:p>
            <a:r>
              <a:rPr lang="en-GB" sz="2400" dirty="0" smtClean="0"/>
              <a:t>Trade Fairs and Trade Shows, Personal Selling</a:t>
            </a:r>
          </a:p>
          <a:p>
            <a:pPr marL="0" indent="0">
              <a:buNone/>
            </a:pPr>
            <a:r>
              <a:rPr lang="en-GB" sz="2400" dirty="0" smtClean="0"/>
              <a:t>An exhibition where companies in a specific industry can showcase and demonstrate their new products and services.  Generally not open to public but attended by sales representatives. Deals can be made by negotiating prices, product requirements, delivery. </a:t>
            </a:r>
          </a:p>
          <a:p>
            <a:pPr marL="0" indent="0">
              <a:buNone/>
            </a:pPr>
            <a:endParaRPr lang="en-GB" sz="2400" dirty="0" smtClean="0"/>
          </a:p>
          <a:p>
            <a:pPr marL="0" indent="0"/>
            <a:r>
              <a:rPr lang="en-GB" sz="2400" dirty="0" smtClean="0"/>
              <a:t>    Internet B2B</a:t>
            </a:r>
          </a:p>
          <a:p>
            <a:pPr marL="0" indent="0">
              <a:buNone/>
            </a:pPr>
            <a:r>
              <a:rPr lang="en-GB" sz="2400" dirty="0" smtClean="0"/>
              <a:t>Offers a wide range of B2B sites or portals, some of which are specialist where suppliers of specific industrial goods can interface with potential buyers.  Geographic where sellers from other countries advertise diverse products.  Advances in Internet infrastructure, business processes and software make the internet a must have distribution point.</a:t>
            </a:r>
            <a:endParaRPr lang="en-GB" sz="2400" dirty="0"/>
          </a:p>
          <a:p>
            <a:pPr marL="0" indent="0">
              <a:buNone/>
            </a:pPr>
            <a:endParaRPr lang="en-GB" sz="2400" dirty="0" smtClean="0"/>
          </a:p>
          <a:p>
            <a:pPr marL="0" indent="0">
              <a:buNone/>
            </a:pPr>
            <a:endParaRPr lang="en-GB" sz="2400" dirty="0" smtClean="0"/>
          </a:p>
          <a:p>
            <a:pPr marL="0" indent="0">
              <a:buNone/>
            </a:pP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Price</a:t>
            </a:r>
            <a:endParaRPr lang="en-GB" dirty="0"/>
          </a:p>
        </p:txBody>
      </p:sp>
      <p:sp>
        <p:nvSpPr>
          <p:cNvPr id="3" name="Content Placeholder 2"/>
          <p:cNvSpPr>
            <a:spLocks noGrp="1"/>
          </p:cNvSpPr>
          <p:nvPr>
            <p:ph idx="1"/>
          </p:nvPr>
        </p:nvSpPr>
        <p:spPr>
          <a:xfrm>
            <a:off x="457200" y="1428736"/>
            <a:ext cx="8229600" cy="4786346"/>
          </a:xfrm>
        </p:spPr>
        <p:txBody>
          <a:bodyPr>
            <a:normAutofit/>
          </a:bodyPr>
          <a:lstStyle/>
          <a:p>
            <a:pPr marL="0" indent="0">
              <a:buNone/>
            </a:pPr>
            <a:r>
              <a:rPr lang="en-GB" sz="2400" dirty="0" smtClean="0"/>
              <a:t>B2B price can be negotiated as factors such as </a:t>
            </a:r>
          </a:p>
          <a:p>
            <a:pPr marL="0" indent="0"/>
            <a:r>
              <a:rPr lang="en-GB" sz="2400" dirty="0" smtClean="0"/>
              <a:t>quantity supplied, </a:t>
            </a:r>
          </a:p>
          <a:p>
            <a:pPr marL="0" indent="0"/>
            <a:r>
              <a:rPr lang="en-GB" sz="2400" dirty="0" smtClean="0"/>
              <a:t>delivery dates, </a:t>
            </a:r>
          </a:p>
          <a:p>
            <a:pPr marL="0" indent="0"/>
            <a:r>
              <a:rPr lang="en-GB" sz="2400" dirty="0" smtClean="0"/>
              <a:t>competitors’ actions and </a:t>
            </a:r>
          </a:p>
          <a:p>
            <a:pPr marL="0" indent="0"/>
            <a:r>
              <a:rPr lang="en-GB" sz="2400" dirty="0" smtClean="0"/>
              <a:t>potential for future custom are taken into account.</a:t>
            </a:r>
          </a:p>
          <a:p>
            <a:pPr marL="0" indent="0"/>
            <a:endParaRPr lang="en-GB" sz="2400" dirty="0"/>
          </a:p>
          <a:p>
            <a:pPr marL="0" indent="0">
              <a:buNone/>
            </a:pPr>
            <a:r>
              <a:rPr lang="en-GB" sz="2400" dirty="0" smtClean="0"/>
              <a:t>Price will also be determined by tender where a number of potential suppliers are required to offer their best price to the buyer of the goods. </a:t>
            </a:r>
          </a:p>
          <a:p>
            <a:pPr marL="0" indent="0">
              <a:buNone/>
            </a:pPr>
            <a:endParaRPr lang="en-GB" sz="2400" dirty="0" smtClean="0"/>
          </a:p>
          <a:p>
            <a:pPr marL="0" indent="0">
              <a:buNone/>
            </a:pP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Product</a:t>
            </a:r>
            <a:endParaRPr lang="en-GB" dirty="0"/>
          </a:p>
        </p:txBody>
      </p:sp>
      <p:sp>
        <p:nvSpPr>
          <p:cNvPr id="3" name="Content Placeholder 2"/>
          <p:cNvSpPr>
            <a:spLocks noGrp="1"/>
          </p:cNvSpPr>
          <p:nvPr>
            <p:ph idx="1"/>
          </p:nvPr>
        </p:nvSpPr>
        <p:spPr>
          <a:xfrm>
            <a:off x="457200" y="1428736"/>
            <a:ext cx="8229600" cy="4786346"/>
          </a:xfrm>
        </p:spPr>
        <p:txBody>
          <a:bodyPr>
            <a:normAutofit/>
          </a:bodyPr>
          <a:lstStyle/>
          <a:p>
            <a:pPr marL="0" indent="0">
              <a:buNone/>
            </a:pPr>
            <a:endParaRPr lang="en-GB" sz="2400" dirty="0" smtClean="0"/>
          </a:p>
          <a:p>
            <a:pPr marL="0" indent="0">
              <a:buNone/>
            </a:pPr>
            <a:r>
              <a:rPr lang="en-GB" sz="2400" dirty="0" smtClean="0"/>
              <a:t>Similarly to consumer marketing both product and asset led firms are evident.  Firms can also be market led adapting the product  to the market, offering a type of product, with the specifics to be negotiated with the potential buyer.</a:t>
            </a:r>
          </a:p>
          <a:p>
            <a:pPr marL="0" indent="0">
              <a:buNone/>
            </a:pPr>
            <a:endParaRPr lang="en-GB" sz="2400" dirty="0"/>
          </a:p>
          <a:p>
            <a:pPr marL="0" indent="0">
              <a:buNone/>
            </a:pPr>
            <a:r>
              <a:rPr lang="en-GB" sz="2400" dirty="0" smtClean="0"/>
              <a:t>Asset led firms has a product/range of products for sale to the market but will be adapted to meet the need of the buyer, this may be simple labelling, changing technical specifications.  Component suppliers may be required to change product design or produce products to fit with the production methods of buyers.</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Promotion</a:t>
            </a:r>
            <a:endParaRPr lang="en-GB" dirty="0"/>
          </a:p>
        </p:txBody>
      </p:sp>
      <p:sp>
        <p:nvSpPr>
          <p:cNvPr id="3" name="Content Placeholder 2"/>
          <p:cNvSpPr>
            <a:spLocks noGrp="1"/>
          </p:cNvSpPr>
          <p:nvPr>
            <p:ph idx="1"/>
          </p:nvPr>
        </p:nvSpPr>
        <p:spPr>
          <a:xfrm>
            <a:off x="457200" y="1428736"/>
            <a:ext cx="8229600" cy="4786346"/>
          </a:xfrm>
        </p:spPr>
        <p:txBody>
          <a:bodyPr>
            <a:normAutofit/>
          </a:bodyPr>
          <a:lstStyle/>
          <a:p>
            <a:pPr marL="0" indent="0">
              <a:buNone/>
            </a:pPr>
            <a:r>
              <a:rPr lang="en-GB" sz="2400" dirty="0" smtClean="0"/>
              <a:t>Promotion methods include </a:t>
            </a:r>
          </a:p>
          <a:p>
            <a:pPr marL="0" indent="0"/>
            <a:r>
              <a:rPr lang="en-GB" sz="2400" dirty="0"/>
              <a:t> </a:t>
            </a:r>
            <a:r>
              <a:rPr lang="en-GB" sz="2400" dirty="0" smtClean="0"/>
              <a:t> trade magazines – placing a glossy advertisement to captivate    target audience</a:t>
            </a:r>
          </a:p>
          <a:p>
            <a:pPr marL="0" indent="0"/>
            <a:r>
              <a:rPr lang="en-GB" sz="2400" dirty="0"/>
              <a:t> </a:t>
            </a:r>
            <a:r>
              <a:rPr lang="en-GB" sz="2400" dirty="0" smtClean="0"/>
              <a:t> trade fairs – </a:t>
            </a:r>
            <a:r>
              <a:rPr lang="en-GB" sz="2400" dirty="0" smtClean="0">
                <a:hlinkClick r:id="rId3"/>
              </a:rPr>
              <a:t>NEC exhibition</a:t>
            </a:r>
            <a:endParaRPr lang="en-GB" sz="2400" dirty="0" smtClean="0"/>
          </a:p>
          <a:p>
            <a:pPr marL="0" indent="0"/>
            <a:r>
              <a:rPr lang="en-GB" sz="2400" dirty="0"/>
              <a:t> </a:t>
            </a:r>
            <a:r>
              <a:rPr lang="en-GB" sz="2400" dirty="0" smtClean="0"/>
              <a:t> agricultural shows </a:t>
            </a:r>
            <a:r>
              <a:rPr lang="en-GB" sz="2400" dirty="0" smtClean="0">
                <a:hlinkClick r:id="rId4"/>
              </a:rPr>
              <a:t>JCB</a:t>
            </a:r>
            <a:endParaRPr lang="en-GB" sz="2400" dirty="0" smtClean="0"/>
          </a:p>
          <a:p>
            <a:pPr marL="0" indent="0"/>
            <a:r>
              <a:rPr lang="en-GB" sz="2400" dirty="0"/>
              <a:t> </a:t>
            </a:r>
            <a:r>
              <a:rPr lang="en-GB" sz="2400" dirty="0" smtClean="0"/>
              <a:t> person to person selling – businesses entertain potential customers, develop and maintain customer relations is a main focus</a:t>
            </a:r>
            <a:endParaRPr lang="en-GB"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502</Words>
  <Application>Microsoft Office PowerPoint</Application>
  <PresentationFormat>On-screen Show (4:3)</PresentationFormat>
  <Paragraphs>52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Industrial Marketing also known as Business to Business Marketing (B2B)</vt:lpstr>
      <vt:lpstr>Industrial Marketing</vt:lpstr>
      <vt:lpstr>Impact of JIT</vt:lpstr>
      <vt:lpstr>How to use the four Ps in Industrial Marketing</vt:lpstr>
      <vt:lpstr> Place</vt:lpstr>
      <vt:lpstr> Price</vt:lpstr>
      <vt:lpstr> Product</vt:lpstr>
      <vt:lpstr> Promotion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Marketing also known as Business to Business Marketing</dc:title>
  <dc:creator>Owner</dc:creator>
  <cp:lastModifiedBy>Owner</cp:lastModifiedBy>
  <cp:revision>10</cp:revision>
  <dcterms:created xsi:type="dcterms:W3CDTF">2013-03-17T19:12:38Z</dcterms:created>
  <dcterms:modified xsi:type="dcterms:W3CDTF">2013-03-17T20:51:14Z</dcterms:modified>
</cp:coreProperties>
</file>