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8"/>
  </p:handout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75" r:id="rId9"/>
    <p:sldId id="262" r:id="rId10"/>
    <p:sldId id="263" r:id="rId11"/>
    <p:sldId id="264" r:id="rId12"/>
    <p:sldId id="268" r:id="rId13"/>
    <p:sldId id="269" r:id="rId14"/>
    <p:sldId id="270" r:id="rId15"/>
    <p:sldId id="271" r:id="rId16"/>
    <p:sldId id="272" r:id="rId17"/>
    <p:sldId id="273" r:id="rId18"/>
    <p:sldId id="265" r:id="rId19"/>
    <p:sldId id="277" r:id="rId20"/>
    <p:sldId id="285" r:id="rId21"/>
    <p:sldId id="284" r:id="rId22"/>
    <p:sldId id="287" r:id="rId23"/>
    <p:sldId id="266" r:id="rId24"/>
    <p:sldId id="278" r:id="rId25"/>
    <p:sldId id="267" r:id="rId26"/>
    <p:sldId id="28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53F67-5E7E-491B-B19D-77BF83CA7361}" type="datetimeFigureOut">
              <a:rPr lang="en-GB" smtClean="0"/>
              <a:pPr/>
              <a:t>29/11/2012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64FFF-6CC5-4178-B770-705E93C3F05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76F257-2CD1-4DFB-8F72-C14A6C36B32B}" type="datetimeFigureOut">
              <a:rPr lang="en-GB" smtClean="0"/>
              <a:pPr/>
              <a:t>29/11/2012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21BA03-FF6D-4CBC-9837-7F15674E8B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76F257-2CD1-4DFB-8F72-C14A6C36B32B}" type="datetimeFigureOut">
              <a:rPr lang="en-GB" smtClean="0"/>
              <a:pPr/>
              <a:t>29/11/2012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1BA03-FF6D-4CBC-9837-7F15674E8B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76F257-2CD1-4DFB-8F72-C14A6C36B32B}" type="datetimeFigureOut">
              <a:rPr lang="en-GB" smtClean="0"/>
              <a:pPr/>
              <a:t>29/11/2012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1BA03-FF6D-4CBC-9837-7F15674E8B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76F257-2CD1-4DFB-8F72-C14A6C36B32B}" type="datetimeFigureOut">
              <a:rPr lang="en-GB" smtClean="0"/>
              <a:pPr/>
              <a:t>29/11/2012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1BA03-FF6D-4CBC-9837-7F15674E8B5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76F257-2CD1-4DFB-8F72-C14A6C36B32B}" type="datetimeFigureOut">
              <a:rPr lang="en-GB" smtClean="0"/>
              <a:pPr/>
              <a:t>29/11/2012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1BA03-FF6D-4CBC-9837-7F15674E8B5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76F257-2CD1-4DFB-8F72-C14A6C36B32B}" type="datetimeFigureOut">
              <a:rPr lang="en-GB" smtClean="0"/>
              <a:pPr/>
              <a:t>29/11/2012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1BA03-FF6D-4CBC-9837-7F15674E8B5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76F257-2CD1-4DFB-8F72-C14A6C36B32B}" type="datetimeFigureOut">
              <a:rPr lang="en-GB" smtClean="0"/>
              <a:pPr/>
              <a:t>29/11/2012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1BA03-FF6D-4CBC-9837-7F15674E8B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76F257-2CD1-4DFB-8F72-C14A6C36B32B}" type="datetimeFigureOut">
              <a:rPr lang="en-GB" smtClean="0"/>
              <a:pPr/>
              <a:t>29/11/2012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1BA03-FF6D-4CBC-9837-7F15674E8B5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76F257-2CD1-4DFB-8F72-C14A6C36B32B}" type="datetimeFigureOut">
              <a:rPr lang="en-GB" smtClean="0"/>
              <a:pPr/>
              <a:t>29/11/2012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1BA03-FF6D-4CBC-9837-7F15674E8B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A76F257-2CD1-4DFB-8F72-C14A6C36B32B}" type="datetimeFigureOut">
              <a:rPr lang="en-GB" smtClean="0"/>
              <a:pPr/>
              <a:t>29/11/2012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21BA03-FF6D-4CBC-9837-7F15674E8B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76F257-2CD1-4DFB-8F72-C14A6C36B32B}" type="datetimeFigureOut">
              <a:rPr lang="en-GB" smtClean="0"/>
              <a:pPr/>
              <a:t>29/11/2012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21BA03-FF6D-4CBC-9837-7F15674E8B5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76F257-2CD1-4DFB-8F72-C14A6C36B32B}" type="datetimeFigureOut">
              <a:rPr lang="en-GB" smtClean="0"/>
              <a:pPr/>
              <a:t>29/11/2012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E21BA03-FF6D-4CBC-9837-7F15674E8B5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237626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UNDERSTAND HOW TO SUPPORT POSITIVE OUTCOMES FOR CHILDREN AND YOUNG PEOPLE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sz="4000" b="1" dirty="0" smtClean="0"/>
          </a:p>
          <a:p>
            <a:r>
              <a:rPr lang="en-GB" sz="4000" b="1" dirty="0" smtClean="0"/>
              <a:t>Unit 030</a:t>
            </a:r>
            <a:endParaRPr lang="en-GB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9416"/>
            <a:ext cx="7239000" cy="4846320"/>
          </a:xfrm>
        </p:spPr>
        <p:txBody>
          <a:bodyPr/>
          <a:lstStyle/>
          <a:p>
            <a:endParaRPr lang="en-GB" dirty="0" smtClean="0"/>
          </a:p>
          <a:p>
            <a:pPr marL="514350" indent="-514350">
              <a:buNone/>
            </a:pPr>
            <a:r>
              <a:rPr lang="en-GB" dirty="0" smtClean="0"/>
              <a:t>1. Identify the positive outcomes for children and young people that practitioners should be striving to achieve.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None/>
            </a:pPr>
            <a:r>
              <a:rPr lang="en-GB" dirty="0" smtClean="0"/>
              <a:t>See YouTube clip ‘It’s a got to – Every Child Matters’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Outcome 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Positive outcomes for children and young people may include:</a:t>
            </a:r>
          </a:p>
          <a:p>
            <a:pPr>
              <a:buFont typeface="Wingdings" pitchFamily="2" charset="2"/>
              <a:buChar char="q"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Be healthy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Stay safe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Enjoy and achieve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Make a positive contribution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Achieve economic wellbeing</a:t>
            </a:r>
          </a:p>
          <a:p>
            <a:endParaRPr lang="en-GB" dirty="0" smtClean="0"/>
          </a:p>
          <a:p>
            <a:pPr algn="r">
              <a:buNone/>
            </a:pPr>
            <a:r>
              <a:rPr lang="en-GB" dirty="0" smtClean="0"/>
              <a:t>(Every Child Matters)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Additional guidance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 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Physically, mentally, emotionally, sexually;</a:t>
            </a:r>
          </a:p>
          <a:p>
            <a:pPr>
              <a:buFont typeface="Wingdings" pitchFamily="2" charset="2"/>
              <a:buChar char="q"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Healthy lifestyles – choose not to take drugs;</a:t>
            </a:r>
          </a:p>
          <a:p>
            <a:pPr>
              <a:buFont typeface="Wingdings" pitchFamily="2" charset="2"/>
              <a:buChar char="q"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 Feeling good about themselves and having good emotional and mental health.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 healthy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GB" dirty="0" smtClean="0"/>
              <a:t>Safe from maltreatment, violence, neglect and sexual exploitation; </a:t>
            </a:r>
          </a:p>
          <a:p>
            <a:pPr>
              <a:buFont typeface="Wingdings" pitchFamily="2" charset="2"/>
              <a:buChar char="q"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Safe from accidental injury and death; </a:t>
            </a:r>
          </a:p>
          <a:p>
            <a:pPr>
              <a:buFont typeface="Wingdings" pitchFamily="2" charset="2"/>
              <a:buChar char="q"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Safe from bullying and discrimination; </a:t>
            </a:r>
          </a:p>
          <a:p>
            <a:pPr>
              <a:buFont typeface="Wingdings" pitchFamily="2" charset="2"/>
              <a:buChar char="q"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Safe from crime and anti-social behaviour. </a:t>
            </a:r>
          </a:p>
          <a:p>
            <a:pPr>
              <a:buFont typeface="Wingdings" pitchFamily="2" charset="2"/>
              <a:buChar char="q"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Have security, stability and be cared for.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Stay safe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dirty="0" smtClean="0"/>
              <a:t>Should get the most out of life and develop the skills needed for adulthood; </a:t>
            </a:r>
          </a:p>
          <a:p>
            <a:pPr>
              <a:buFont typeface="Wingdings" pitchFamily="2" charset="2"/>
              <a:buChar char="q"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Attend and enjoy school;</a:t>
            </a:r>
          </a:p>
          <a:p>
            <a:pPr>
              <a:buFont typeface="Wingdings" pitchFamily="2" charset="2"/>
              <a:buChar char="q"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Achieve national educational standards,</a:t>
            </a:r>
          </a:p>
          <a:p>
            <a:pPr>
              <a:buFont typeface="Wingdings" pitchFamily="2" charset="2"/>
              <a:buChar char="q"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Achieve personal and social development and enjoy recreation.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Enjoy and achieve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Engage in law abiding and positive behaviour in and out of school; develop positive relationships (not to bully/discriminate); </a:t>
            </a:r>
          </a:p>
          <a:p>
            <a:pPr>
              <a:buFont typeface="Wingdings" pitchFamily="2" charset="2"/>
              <a:buChar char="q"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Develop self-confidence and successfully deal with significant life changes and challenges;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Develop enterprising behaviour.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Make a positive contribution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GB" dirty="0" smtClean="0"/>
              <a:t>Should engage in further education/ employment/training on leaving school; </a:t>
            </a:r>
          </a:p>
          <a:p>
            <a:pPr>
              <a:buFont typeface="Wingdings" pitchFamily="2" charset="2"/>
              <a:buChar char="q"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Are ready for employment; </a:t>
            </a:r>
          </a:p>
          <a:p>
            <a:pPr>
              <a:buFont typeface="Wingdings" pitchFamily="2" charset="2"/>
              <a:buChar char="q"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Live in decent homes and sustainable communities; </a:t>
            </a:r>
          </a:p>
          <a:p>
            <a:pPr>
              <a:buFont typeface="Wingdings" pitchFamily="2" charset="2"/>
              <a:buChar char="q"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Have access to transport and material goods; </a:t>
            </a:r>
          </a:p>
          <a:p>
            <a:pPr>
              <a:buFont typeface="Wingdings" pitchFamily="2" charset="2"/>
              <a:buChar char="q"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Live in households free from low income; </a:t>
            </a:r>
          </a:p>
          <a:p>
            <a:pPr>
              <a:buFont typeface="Wingdings" pitchFamily="2" charset="2"/>
              <a:buChar char="q"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Progress from deprived backgrounds.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Achieve economic wellbeing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Activity: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How could you help children and young people achieve the outcomes</a:t>
            </a:r>
            <a:r>
              <a:rPr lang="en-GB" smtClean="0"/>
              <a:t>?  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2. Explain the importance of designing services around the needs of children and young people.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 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Children are individuals and will therefore need different types of services and support.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It is important to design services around them to ensure that you cater for their needs as much as possible. 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You will then also ensure that your service is well utilised. 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Understand how the social, economic and cultural environment can impact on the outcomes an d life chances of children and young people.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 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Let’s look at Flying Start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The Flying Start programme aims to make a decisive difference to the life chances of children aged under 4 in the areas in which it runs. It is led by the Children and Young People’s Framework partnerships. 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GB" b="1" dirty="0" smtClean="0"/>
              <a:t>Quality part-time childcare for 2 year olds</a:t>
            </a:r>
            <a:r>
              <a:rPr lang="en-GB" dirty="0" smtClean="0"/>
              <a:t>. - individual or centre-based, part-time or full-time depending on need.</a:t>
            </a:r>
          </a:p>
          <a:p>
            <a:pPr>
              <a:buFont typeface="Wingdings" pitchFamily="2" charset="2"/>
              <a:buChar char="q"/>
            </a:pPr>
            <a:r>
              <a:rPr lang="en-GB" b="1" dirty="0" smtClean="0"/>
              <a:t>Health visiting.</a:t>
            </a:r>
            <a:r>
              <a:rPr lang="en-GB" dirty="0" smtClean="0"/>
              <a:t> Health visitors and midwives, working within a multi disciplinary partnership approach are a core part of the Flying Start entitlement.</a:t>
            </a:r>
          </a:p>
          <a:p>
            <a:pPr>
              <a:buFont typeface="Wingdings" pitchFamily="2" charset="2"/>
              <a:buChar char="q"/>
            </a:pPr>
            <a:r>
              <a:rPr lang="en-GB" b="1" dirty="0" smtClean="0"/>
              <a:t>Parenting programmes.</a:t>
            </a:r>
            <a:r>
              <a:rPr lang="en-GB" dirty="0" smtClean="0"/>
              <a:t> Parenting support services  based on both the universal and specific, individual needs of parents and their children.</a:t>
            </a:r>
          </a:p>
          <a:p>
            <a:pPr>
              <a:buFont typeface="Wingdings" pitchFamily="2" charset="2"/>
              <a:buChar char="q"/>
            </a:pPr>
            <a:r>
              <a:rPr lang="en-GB" b="1" dirty="0" smtClean="0"/>
              <a:t>Basic Skills.</a:t>
            </a:r>
            <a:r>
              <a:rPr lang="en-GB" dirty="0" smtClean="0"/>
              <a:t> Every family in a Flying Start area should have access to a Language and Play programme.</a:t>
            </a:r>
          </a:p>
          <a:p>
            <a:pPr>
              <a:buFont typeface="Wingdings" pitchFamily="2" charset="2"/>
              <a:buChar char="q"/>
            </a:pPr>
            <a:r>
              <a:rPr lang="en-GB" b="1" dirty="0" smtClean="0"/>
              <a:t>Information sharing and referral.</a:t>
            </a:r>
            <a:r>
              <a:rPr lang="en-GB" dirty="0" smtClean="0"/>
              <a:t> - to other more specialist services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2864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See YouTube clip</a:t>
            </a:r>
          </a:p>
          <a:p>
            <a:pPr>
              <a:buNone/>
            </a:pPr>
            <a:r>
              <a:rPr lang="en-GB" b="1" dirty="0" smtClean="0"/>
              <a:t>Early Days Children's Centre in Parson Cross </a:t>
            </a:r>
          </a:p>
          <a:p>
            <a:pPr>
              <a:buNone/>
            </a:pPr>
            <a:r>
              <a:rPr lang="en-GB" dirty="0" smtClean="0"/>
              <a:t>By NHS Sheffield.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3. Explain the importance of active participation of children and young people in decisions affecting their lives.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 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dirty="0" smtClean="0"/>
              <a:t>Especially important for older children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They learn that their views are important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You can discuss any issues/questions they may have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They understand why things are happening better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Makes them more co-operative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Research shows that they are more likely to cope in stressful situations in the future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4. Explain how to support children and young people according to their age, needs and abilities to make personal choices and experiences that have a positive impact on their lives.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 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GB" dirty="0" smtClean="0"/>
              <a:t>Supply with good information so they can make informed choices – books, leaflets, websites;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Set up visits from other agencies e.g. Drug and Alcohol Misuse team;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Access to career advice;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Stories/role plays/films showing advantages/disadvantages of personal choices;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Being a good role model;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Being available to listen and not judge.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1.Describe the social, economic and cultural factors that will impact on the lives of children and young people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Outcome 1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Personal choice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Being in care system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Poverty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Housing and community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Educational environment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Offending or anti social behaviour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Health status of self or family member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Disability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                                    			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Additional guidance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dirty="0" smtClean="0"/>
              <a:t>Health support (GP, health clinic, access to A&amp;E etc)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Addictions in family or self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Bereavement and loss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Family expectations and encouragement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Religious beliefs and customs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Ethnic/cultural beliefs and customs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Marginalisation and exclusion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2. Explain the importance and impact of poverty on outcomes and life chances for children and young people.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see YouTube clips ‘Poor Kids BBC’ (parts 1-4)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3. Explain the role of children and young people’s personal choices and experiences on their outcomes and life chances. 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Q. What personal choices and experiences impact on children and young people’s outcomes and life chances? 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In pairs, make a list of as many as you can think of. What impact do they have?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Examples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Drink alcohol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Take drugs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Smoke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Use contraception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Subject choices in Year 9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Work experience/voluntary work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Duke of Edinburgh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Anti-social behaviour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Take part in clubs/groups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Travel</a:t>
            </a:r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>
              <a:buNone/>
            </a:pPr>
            <a:r>
              <a:rPr lang="en-GB" i="1" dirty="0" smtClean="0"/>
              <a:t>Understand how practitioners can make a positive difference in outcomes for children and young people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 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883</TotalTime>
  <Words>845</Words>
  <Application>Microsoft Office PowerPoint</Application>
  <PresentationFormat>On-screen Show (4:3)</PresentationFormat>
  <Paragraphs>158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UNDERSTAND HOW TO SUPPORT POSITIVE OUTCOMES FOR CHILDREN AND YOUNG PEOPLE</vt:lpstr>
      <vt:lpstr>Outcome 1</vt:lpstr>
      <vt:lpstr>Outcome 1 </vt:lpstr>
      <vt:lpstr>Additional guidance</vt:lpstr>
      <vt:lpstr>Slide 5</vt:lpstr>
      <vt:lpstr>Slide 6</vt:lpstr>
      <vt:lpstr>Slide 7</vt:lpstr>
      <vt:lpstr>Slide 8</vt:lpstr>
      <vt:lpstr>Outcome 2</vt:lpstr>
      <vt:lpstr>Outcome 2</vt:lpstr>
      <vt:lpstr>Additional guidance</vt:lpstr>
      <vt:lpstr>Be healthy</vt:lpstr>
      <vt:lpstr>Stay safe</vt:lpstr>
      <vt:lpstr>Enjoy and achieve</vt:lpstr>
      <vt:lpstr>Make a positive contribution</vt:lpstr>
      <vt:lpstr>Achieve economic wellbeing</vt:lpstr>
      <vt:lpstr>Slide 17</vt:lpstr>
      <vt:lpstr>Outcome 2</vt:lpstr>
      <vt:lpstr>Slide 19</vt:lpstr>
      <vt:lpstr>Slide 20</vt:lpstr>
      <vt:lpstr> </vt:lpstr>
      <vt:lpstr>Slide 22</vt:lpstr>
      <vt:lpstr>Outcome 2</vt:lpstr>
      <vt:lpstr>Slide 24</vt:lpstr>
      <vt:lpstr>Outcome 2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030</dc:title>
  <dc:creator>Angela</dc:creator>
  <cp:lastModifiedBy>aitkjes</cp:lastModifiedBy>
  <cp:revision>74</cp:revision>
  <dcterms:created xsi:type="dcterms:W3CDTF">2011-11-21T11:55:27Z</dcterms:created>
  <dcterms:modified xsi:type="dcterms:W3CDTF">2012-11-29T15:32:00Z</dcterms:modified>
</cp:coreProperties>
</file>