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31"/>
  </p:handoutMasterIdLst>
  <p:sldIdLst>
    <p:sldId id="321" r:id="rId2"/>
    <p:sldId id="290" r:id="rId3"/>
    <p:sldId id="291" r:id="rId4"/>
    <p:sldId id="308" r:id="rId5"/>
    <p:sldId id="309" r:id="rId6"/>
    <p:sldId id="292" r:id="rId7"/>
    <p:sldId id="310" r:id="rId8"/>
    <p:sldId id="311" r:id="rId9"/>
    <p:sldId id="312" r:id="rId10"/>
    <p:sldId id="313" r:id="rId11"/>
    <p:sldId id="293" r:id="rId12"/>
    <p:sldId id="301" r:id="rId13"/>
    <p:sldId id="302" r:id="rId14"/>
    <p:sldId id="314" r:id="rId15"/>
    <p:sldId id="315" r:id="rId16"/>
    <p:sldId id="303" r:id="rId17"/>
    <p:sldId id="316" r:id="rId18"/>
    <p:sldId id="294" r:id="rId19"/>
    <p:sldId id="304" r:id="rId20"/>
    <p:sldId id="305" r:id="rId21"/>
    <p:sldId id="306" r:id="rId22"/>
    <p:sldId id="307" r:id="rId23"/>
    <p:sldId id="317" r:id="rId24"/>
    <p:sldId id="296" r:id="rId25"/>
    <p:sldId id="297" r:id="rId26"/>
    <p:sldId id="318" r:id="rId27"/>
    <p:sldId id="298" r:id="rId28"/>
    <p:sldId id="319" r:id="rId29"/>
    <p:sldId id="32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AF0CB50-7CE5-4573-8070-F2891D6197AD}" type="datetimeFigureOut">
              <a:rPr lang="en-GB" smtClean="0"/>
              <a:pPr/>
              <a:t>29/11/2012</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F341E0F-2819-425B-A995-7634C22BA507}"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A76F257-2CD1-4DFB-8F72-C14A6C36B32B}" type="datetimeFigureOut">
              <a:rPr lang="en-GB" smtClean="0"/>
              <a:pPr/>
              <a:t>29/11/2012</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E21BA03-FF6D-4CBC-9837-7F15674E8B58}"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A76F257-2CD1-4DFB-8F72-C14A6C36B32B}" type="datetimeFigureOut">
              <a:rPr lang="en-GB" smtClean="0"/>
              <a:pPr/>
              <a:t>29/11/2012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9E21BA03-FF6D-4CBC-9837-7F15674E8B5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A76F257-2CD1-4DFB-8F72-C14A6C36B32B}" type="datetimeFigureOut">
              <a:rPr lang="en-GB" smtClean="0"/>
              <a:pPr/>
              <a:t>29/11/2012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9E21BA03-FF6D-4CBC-9837-7F15674E8B5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A76F257-2CD1-4DFB-8F72-C14A6C36B32B}" type="datetimeFigureOut">
              <a:rPr lang="en-GB" smtClean="0"/>
              <a:pPr/>
              <a:t>29/11/2012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9E21BA03-FF6D-4CBC-9837-7F15674E8B58}" type="slidenum">
              <a:rPr lang="en-GB" smtClean="0"/>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A76F257-2CD1-4DFB-8F72-C14A6C36B32B}" type="datetimeFigureOut">
              <a:rPr lang="en-GB" smtClean="0"/>
              <a:pPr/>
              <a:t>29/11/2012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9E21BA03-FF6D-4CBC-9837-7F15674E8B58}"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A76F257-2CD1-4DFB-8F72-C14A6C36B32B}" type="datetimeFigureOut">
              <a:rPr lang="en-GB" smtClean="0"/>
              <a:pPr/>
              <a:t>29/11/2012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9E21BA03-FF6D-4CBC-9837-7F15674E8B58}"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A76F257-2CD1-4DFB-8F72-C14A6C36B32B}" type="datetimeFigureOut">
              <a:rPr lang="en-GB" smtClean="0"/>
              <a:pPr/>
              <a:t>29/11/2012</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9E21BA03-FF6D-4CBC-9837-7F15674E8B58}"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A76F257-2CD1-4DFB-8F72-C14A6C36B32B}" type="datetimeFigureOut">
              <a:rPr lang="en-GB" smtClean="0"/>
              <a:pPr/>
              <a:t>29/11/2012</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9E21BA03-FF6D-4CBC-9837-7F15674E8B58}"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A76F257-2CD1-4DFB-8F72-C14A6C36B32B}" type="datetimeFigureOut">
              <a:rPr lang="en-GB" smtClean="0"/>
              <a:pPr/>
              <a:t>29/11/2012</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9E21BA03-FF6D-4CBC-9837-7F15674E8B5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A76F257-2CD1-4DFB-8F72-C14A6C36B32B}" type="datetimeFigureOut">
              <a:rPr lang="en-GB" smtClean="0"/>
              <a:pPr/>
              <a:t>29/11/2012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9E21BA03-FF6D-4CBC-9837-7F15674E8B58}"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A76F257-2CD1-4DFB-8F72-C14A6C36B32B}" type="datetimeFigureOut">
              <a:rPr lang="en-GB" smtClean="0"/>
              <a:pPr/>
              <a:t>29/11/2012</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E21BA03-FF6D-4CBC-9837-7F15674E8B58}"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A76F257-2CD1-4DFB-8F72-C14A6C36B32B}" type="datetimeFigureOut">
              <a:rPr lang="en-GB" smtClean="0"/>
              <a:pPr/>
              <a:t>29/11/2012</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E21BA03-FF6D-4CBC-9837-7F15674E8B58}"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764705"/>
            <a:ext cx="7772400" cy="2817658"/>
          </a:xfrm>
        </p:spPr>
        <p:txBody>
          <a:bodyPr>
            <a:normAutofit fontScale="90000"/>
          </a:bodyPr>
          <a:lstStyle/>
          <a:p>
            <a:r>
              <a:rPr lang="en-GB" dirty="0" smtClean="0"/>
              <a:t>UNDERSTAND HOW TO SUPPORT POSITIVE OUTCOMES FOR CHILDREN AND YOUNG PEOPLE</a:t>
            </a:r>
            <a:endParaRPr lang="en-GB" dirty="0"/>
          </a:p>
        </p:txBody>
      </p:sp>
      <p:sp>
        <p:nvSpPr>
          <p:cNvPr id="5" name="Subtitle 4"/>
          <p:cNvSpPr>
            <a:spLocks noGrp="1"/>
          </p:cNvSpPr>
          <p:nvPr>
            <p:ph type="subTitle" idx="1"/>
          </p:nvPr>
        </p:nvSpPr>
        <p:spPr>
          <a:xfrm>
            <a:off x="685800" y="3611607"/>
            <a:ext cx="7774632" cy="1199704"/>
          </a:xfrm>
        </p:spPr>
        <p:txBody>
          <a:bodyPr/>
          <a:lstStyle/>
          <a:p>
            <a:endParaRPr lang="en-GB" sz="2800" b="1" dirty="0" smtClean="0"/>
          </a:p>
          <a:p>
            <a:r>
              <a:rPr lang="en-GB" sz="3600" b="1" dirty="0" smtClean="0"/>
              <a:t>Unit 030</a:t>
            </a:r>
          </a:p>
          <a:p>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GB" dirty="0" smtClean="0"/>
              <a:t>If practitioners have positive attitudes about their capacity to provide for disabled children’s requirements, and are ready to learn new skills such as sign language or using the </a:t>
            </a:r>
            <a:r>
              <a:rPr lang="en-GB" dirty="0" err="1" smtClean="0"/>
              <a:t>Makaton</a:t>
            </a:r>
            <a:r>
              <a:rPr lang="en-GB" dirty="0" smtClean="0"/>
              <a:t> system, the children have greater opportunities for making developmental progress.</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GB" dirty="0" smtClean="0"/>
          </a:p>
          <a:p>
            <a:pPr>
              <a:buNone/>
            </a:pPr>
            <a:r>
              <a:rPr lang="en-GB" dirty="0" smtClean="0"/>
              <a:t>3. Explain the social and medical models of disability and the impact of each on practice.</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endParaRPr lang="en-GB" dirty="0" smtClean="0"/>
          </a:p>
          <a:p>
            <a:pPr>
              <a:buNone/>
            </a:pPr>
            <a:r>
              <a:rPr lang="en-GB" dirty="0" smtClean="0"/>
              <a:t>This model draws on the idea that it is society that disables people, through designing everything to meet the needs of the majority of people who are not disabled. There is a recognition within the social model that there is a great deal that society can do to reduce, and ultimately remove, some of these disabling barriers, and that this task is the responsibility of society, rather than the disabled person.</a:t>
            </a:r>
          </a:p>
          <a:p>
            <a:endParaRPr lang="en-GB" dirty="0"/>
          </a:p>
        </p:txBody>
      </p:sp>
      <p:sp>
        <p:nvSpPr>
          <p:cNvPr id="2" name="Title 1"/>
          <p:cNvSpPr>
            <a:spLocks noGrp="1"/>
          </p:cNvSpPr>
          <p:nvPr>
            <p:ph type="title"/>
          </p:nvPr>
        </p:nvSpPr>
        <p:spPr/>
        <p:txBody>
          <a:bodyPr/>
          <a:lstStyle/>
          <a:p>
            <a:r>
              <a:rPr lang="en-GB" dirty="0" smtClean="0">
                <a:solidFill>
                  <a:schemeClr val="tx1"/>
                </a:solidFill>
              </a:rPr>
              <a:t>Social model</a:t>
            </a:r>
            <a:endParaRPr lang="en-GB"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endParaRPr lang="en-GB" dirty="0" smtClean="0"/>
          </a:p>
          <a:p>
            <a:pPr>
              <a:buNone/>
            </a:pPr>
            <a:r>
              <a:rPr lang="en-GB" dirty="0" smtClean="0"/>
              <a:t>The medical model of disability views disability as a ‘problem’ that belongs to the disabled individual. It is not seen as an issue to concern anyone other than the individual</a:t>
            </a:r>
            <a:br>
              <a:rPr lang="en-GB" dirty="0" smtClean="0"/>
            </a:br>
            <a:r>
              <a:rPr lang="en-GB" dirty="0" smtClean="0"/>
              <a:t>affected. </a:t>
            </a:r>
          </a:p>
          <a:p>
            <a:endParaRPr lang="en-GB" dirty="0" smtClean="0"/>
          </a:p>
        </p:txBody>
      </p:sp>
      <p:sp>
        <p:nvSpPr>
          <p:cNvPr id="2" name="Title 1"/>
          <p:cNvSpPr>
            <a:spLocks noGrp="1"/>
          </p:cNvSpPr>
          <p:nvPr>
            <p:ph type="title"/>
          </p:nvPr>
        </p:nvSpPr>
        <p:spPr/>
        <p:txBody>
          <a:bodyPr/>
          <a:lstStyle/>
          <a:p>
            <a:r>
              <a:rPr lang="en-GB" dirty="0" smtClean="0">
                <a:solidFill>
                  <a:schemeClr val="tx1"/>
                </a:solidFill>
              </a:rPr>
              <a:t>Medical model</a:t>
            </a:r>
            <a:endParaRPr lang="en-GB"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endParaRPr lang="en-GB" dirty="0" smtClean="0"/>
          </a:p>
          <a:p>
            <a:pPr>
              <a:buNone/>
            </a:pPr>
            <a:r>
              <a:rPr lang="en-GB" dirty="0" smtClean="0"/>
              <a:t>If a wheelchair using student is unable to get into a building because of some steps</a:t>
            </a:r>
          </a:p>
          <a:p>
            <a:pPr>
              <a:buNone/>
            </a:pPr>
            <a:endParaRPr lang="en-GB" dirty="0" smtClean="0"/>
          </a:p>
          <a:p>
            <a:pPr>
              <a:buNone/>
            </a:pPr>
            <a:r>
              <a:rPr lang="en-GB" dirty="0" smtClean="0"/>
              <a:t>What would be the: </a:t>
            </a:r>
          </a:p>
          <a:p>
            <a:pPr marL="514350" indent="-514350">
              <a:buAutoNum type="alphaLcParenR"/>
            </a:pPr>
            <a:r>
              <a:rPr lang="en-GB" dirty="0" smtClean="0"/>
              <a:t>social model’s  </a:t>
            </a:r>
          </a:p>
          <a:p>
            <a:pPr marL="514350" indent="-514350">
              <a:buAutoNum type="alphaLcParenR"/>
            </a:pPr>
            <a:r>
              <a:rPr lang="en-GB" dirty="0" smtClean="0"/>
              <a:t>b) medical model’s </a:t>
            </a:r>
          </a:p>
          <a:p>
            <a:pPr marL="514350" indent="-514350">
              <a:buAutoNum type="alphaLcParenR"/>
            </a:pPr>
            <a:endParaRPr lang="en-GB" dirty="0" smtClean="0"/>
          </a:p>
          <a:p>
            <a:pPr>
              <a:buNone/>
            </a:pPr>
            <a:endParaRPr lang="en-GB" dirty="0" smtClean="0"/>
          </a:p>
          <a:p>
            <a:pPr>
              <a:buNone/>
            </a:pPr>
            <a:endParaRPr lang="en-GB" dirty="0" smtClean="0"/>
          </a:p>
          <a:p>
            <a:endParaRPr lang="en-GB" dirty="0"/>
          </a:p>
        </p:txBody>
      </p:sp>
      <p:sp>
        <p:nvSpPr>
          <p:cNvPr id="2" name="Title 1"/>
          <p:cNvSpPr>
            <a:spLocks noGrp="1"/>
          </p:cNvSpPr>
          <p:nvPr>
            <p:ph type="title"/>
          </p:nvPr>
        </p:nvSpPr>
        <p:spPr/>
        <p:txBody>
          <a:bodyPr/>
          <a:lstStyle/>
          <a:p>
            <a:r>
              <a:rPr lang="en-GB" dirty="0" smtClean="0">
                <a:solidFill>
                  <a:schemeClr val="tx1"/>
                </a:solidFill>
              </a:rPr>
              <a:t>Question</a:t>
            </a:r>
            <a:endParaRPr lang="en-GB"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dirty="0" smtClean="0"/>
          </a:p>
          <a:p>
            <a:pPr>
              <a:buNone/>
            </a:pPr>
            <a:r>
              <a:rPr lang="en-GB" dirty="0" smtClean="0"/>
              <a:t>The medical model of disability would suggest that this is because of the wheelchair, rather than the steps.</a:t>
            </a:r>
          </a:p>
          <a:p>
            <a:pPr>
              <a:buNone/>
            </a:pPr>
            <a:endParaRPr lang="en-GB" dirty="0" smtClean="0"/>
          </a:p>
          <a:p>
            <a:pPr>
              <a:buNone/>
            </a:pPr>
            <a:r>
              <a:rPr lang="en-GB" dirty="0" smtClean="0"/>
              <a:t>The social model of disability, in contrast, would see the steps as the disabling barrier.</a:t>
            </a:r>
          </a:p>
          <a:p>
            <a:endParaRPr lang="en-GB" dirty="0"/>
          </a:p>
        </p:txBody>
      </p:sp>
      <p:sp>
        <p:nvSpPr>
          <p:cNvPr id="2" name="Title 1"/>
          <p:cNvSpPr>
            <a:spLocks noGrp="1"/>
          </p:cNvSpPr>
          <p:nvPr>
            <p:ph type="title"/>
          </p:nvPr>
        </p:nvSpPr>
        <p:spPr/>
        <p:txBody>
          <a:bodyPr/>
          <a:lstStyle/>
          <a:p>
            <a:r>
              <a:rPr lang="en-GB" dirty="0" smtClean="0">
                <a:solidFill>
                  <a:schemeClr val="tx1"/>
                </a:solidFill>
              </a:rPr>
              <a:t>Answer</a:t>
            </a:r>
            <a:endParaRPr lang="en-GB"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GB" u="sng" dirty="0" smtClean="0"/>
              <a:t>Activity</a:t>
            </a:r>
          </a:p>
          <a:p>
            <a:pPr>
              <a:buNone/>
            </a:pPr>
            <a:endParaRPr lang="en-GB" u="sng" dirty="0" smtClean="0"/>
          </a:p>
          <a:p>
            <a:pPr>
              <a:buFont typeface="Wingdings" pitchFamily="2" charset="2"/>
              <a:buChar char="q"/>
            </a:pPr>
            <a:r>
              <a:rPr lang="en-GB" dirty="0" smtClean="0"/>
              <a:t>Which model do you follow at your setting?</a:t>
            </a:r>
          </a:p>
          <a:p>
            <a:pPr>
              <a:buFont typeface="Wingdings" pitchFamily="2" charset="2"/>
              <a:buChar char="q"/>
            </a:pPr>
            <a:endParaRPr lang="en-GB" dirty="0" smtClean="0"/>
          </a:p>
          <a:p>
            <a:pPr>
              <a:buFont typeface="Wingdings" pitchFamily="2" charset="2"/>
              <a:buChar char="q"/>
            </a:pPr>
            <a:r>
              <a:rPr lang="en-GB" dirty="0" smtClean="0"/>
              <a:t>Give examples of how you implement this at your setting. </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q"/>
            </a:pPr>
            <a:r>
              <a:rPr lang="en-GB" dirty="0" smtClean="0"/>
              <a:t>Finding ways to adjust the physical environment in your setting.</a:t>
            </a:r>
          </a:p>
          <a:p>
            <a:pPr>
              <a:buFont typeface="Wingdings" pitchFamily="2" charset="2"/>
              <a:buChar char="q"/>
            </a:pPr>
            <a:r>
              <a:rPr lang="en-GB" dirty="0" smtClean="0"/>
              <a:t>Providing or adapting resources.</a:t>
            </a:r>
          </a:p>
          <a:p>
            <a:pPr>
              <a:buFont typeface="Wingdings" pitchFamily="2" charset="2"/>
              <a:buChar char="q"/>
            </a:pPr>
            <a:r>
              <a:rPr lang="en-GB" dirty="0" smtClean="0"/>
              <a:t>Organising routines and the way you work in a different way.</a:t>
            </a:r>
          </a:p>
          <a:p>
            <a:pPr>
              <a:buFont typeface="Wingdings" pitchFamily="2" charset="2"/>
              <a:buChar char="q"/>
            </a:pPr>
            <a:endParaRPr lang="en-GB" dirty="0" smtClean="0"/>
          </a:p>
          <a:p>
            <a:pPr>
              <a:buFont typeface="Wingdings" pitchFamily="2" charset="2"/>
              <a:buChar char="q"/>
            </a:pPr>
            <a:r>
              <a:rPr lang="en-GB" dirty="0" smtClean="0"/>
              <a:t>NOT MAKING ASSUMPTIONS ABOUT WHAT A CHILD CAN DO, OR MAY BE ABLE TO ACHIEVE.</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endParaRPr lang="en-GB" dirty="0" smtClean="0"/>
          </a:p>
          <a:p>
            <a:pPr>
              <a:buNone/>
            </a:pPr>
            <a:r>
              <a:rPr lang="en-GB" dirty="0" smtClean="0"/>
              <a:t>4. Explain the different types of </a:t>
            </a:r>
            <a:r>
              <a:rPr lang="en-GB" b="1" dirty="0" smtClean="0"/>
              <a:t>support</a:t>
            </a:r>
            <a:r>
              <a:rPr lang="en-GB" dirty="0" smtClean="0"/>
              <a:t> that are available for disabled children and young people and those with specific requirements.</a:t>
            </a:r>
          </a:p>
          <a:p>
            <a:pPr>
              <a:buNone/>
            </a:pPr>
            <a:endParaRPr lang="en-GB" dirty="0" smtClean="0"/>
          </a:p>
          <a:p>
            <a:pPr>
              <a:buNone/>
            </a:pPr>
            <a:r>
              <a:rPr lang="en-GB" dirty="0" smtClean="0"/>
              <a:t>Additional Guidance</a:t>
            </a:r>
          </a:p>
          <a:p>
            <a:pPr>
              <a:buFont typeface="Wingdings" pitchFamily="2" charset="2"/>
              <a:buChar char="q"/>
            </a:pPr>
            <a:r>
              <a:rPr lang="en-GB" dirty="0" smtClean="0"/>
              <a:t>Speech and language therapy</a:t>
            </a:r>
          </a:p>
          <a:p>
            <a:pPr>
              <a:buFont typeface="Wingdings" pitchFamily="2" charset="2"/>
              <a:buChar char="q"/>
            </a:pPr>
            <a:r>
              <a:rPr lang="en-GB" dirty="0" smtClean="0"/>
              <a:t>Support from health professionals additional learning support</a:t>
            </a:r>
          </a:p>
          <a:p>
            <a:pPr>
              <a:buFont typeface="Wingdings" pitchFamily="2" charset="2"/>
              <a:buChar char="q"/>
            </a:pPr>
            <a:r>
              <a:rPr lang="en-GB" dirty="0" smtClean="0"/>
              <a:t>Assistive technology</a:t>
            </a:r>
          </a:p>
          <a:p>
            <a:pPr>
              <a:buFont typeface="Wingdings" pitchFamily="2" charset="2"/>
              <a:buChar char="q"/>
            </a:pPr>
            <a:r>
              <a:rPr lang="en-GB" dirty="0" smtClean="0"/>
              <a:t>Specialised services</a:t>
            </a:r>
          </a:p>
          <a:p>
            <a:pPr>
              <a:buNone/>
            </a:pPr>
            <a:endParaRPr lang="en-GB" dirty="0" smtClean="0"/>
          </a:p>
          <a:p>
            <a:pPr>
              <a:buNone/>
            </a:pP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dirty="0" smtClean="0"/>
          </a:p>
          <a:p>
            <a:pPr>
              <a:buNone/>
            </a:pPr>
            <a:r>
              <a:rPr lang="en-GB" dirty="0" smtClean="0"/>
              <a:t>Speech and Language Therapists assess children’s communication and sometimes eating and drinking, and then work with families and other services to help them improve the child’s skills or opportunities for communication and eating. </a:t>
            </a:r>
            <a:endParaRPr lang="en-GB" dirty="0"/>
          </a:p>
        </p:txBody>
      </p:sp>
      <p:sp>
        <p:nvSpPr>
          <p:cNvPr id="2" name="Title 1"/>
          <p:cNvSpPr>
            <a:spLocks noGrp="1"/>
          </p:cNvSpPr>
          <p:nvPr>
            <p:ph type="title"/>
          </p:nvPr>
        </p:nvSpPr>
        <p:spPr/>
        <p:txBody>
          <a:bodyPr>
            <a:normAutofit/>
          </a:bodyPr>
          <a:lstStyle/>
          <a:p>
            <a:r>
              <a:rPr lang="en-GB" dirty="0" smtClean="0">
                <a:solidFill>
                  <a:schemeClr val="tx1"/>
                </a:solidFill>
              </a:rPr>
              <a:t>Speech and language therapy</a:t>
            </a:r>
            <a:endParaRPr lang="en-GB"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GB" i="1" dirty="0" smtClean="0"/>
          </a:p>
          <a:p>
            <a:pPr>
              <a:buNone/>
            </a:pPr>
            <a:r>
              <a:rPr lang="en-GB" dirty="0" smtClean="0"/>
              <a:t>Understand the possible impact of disability, special requirements (additional needs) and attitudes on positive outcomes for children and young people.</a:t>
            </a:r>
            <a:endParaRPr lang="en-GB" dirty="0"/>
          </a:p>
        </p:txBody>
      </p:sp>
      <p:sp>
        <p:nvSpPr>
          <p:cNvPr id="2" name="Title 1"/>
          <p:cNvSpPr>
            <a:spLocks noGrp="1"/>
          </p:cNvSpPr>
          <p:nvPr>
            <p:ph type="title"/>
          </p:nvPr>
        </p:nvSpPr>
        <p:spPr/>
        <p:txBody>
          <a:bodyPr/>
          <a:lstStyle/>
          <a:p>
            <a:r>
              <a:rPr lang="en-GB" dirty="0" smtClean="0">
                <a:solidFill>
                  <a:schemeClr val="tx1"/>
                </a:solidFill>
              </a:rPr>
              <a:t>Outcome 3</a:t>
            </a:r>
            <a:endParaRPr lang="en-GB"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2816"/>
            <a:ext cx="8435280" cy="4682920"/>
          </a:xfrm>
        </p:spPr>
        <p:txBody>
          <a:bodyPr>
            <a:normAutofit/>
          </a:bodyPr>
          <a:lstStyle/>
          <a:p>
            <a:pPr>
              <a:buFont typeface="Wingdings" pitchFamily="2" charset="2"/>
              <a:buChar char="q"/>
            </a:pPr>
            <a:r>
              <a:rPr lang="en-GB" dirty="0" smtClean="0"/>
              <a:t>Physiotherapists have an important role in assisting the development of gross motor skills</a:t>
            </a:r>
          </a:p>
          <a:p>
            <a:pPr>
              <a:buFont typeface="Wingdings" pitchFamily="2" charset="2"/>
              <a:buChar char="q"/>
            </a:pPr>
            <a:r>
              <a:rPr lang="en-GB" dirty="0" smtClean="0"/>
              <a:t>Occupational therapists in the development of fine motor skills and coordination</a:t>
            </a:r>
          </a:p>
          <a:p>
            <a:pPr>
              <a:buFont typeface="Wingdings" pitchFamily="2" charset="2"/>
              <a:buChar char="q"/>
            </a:pPr>
            <a:r>
              <a:rPr lang="en-GB" dirty="0" smtClean="0"/>
              <a:t>Mental health professionals can advise on the promotion of good mental health through the development of emotional security, self-confidence and self-esteem and through bonding to primary caregivers. </a:t>
            </a:r>
            <a:endParaRPr lang="en-GB" dirty="0"/>
          </a:p>
        </p:txBody>
      </p:sp>
      <p:sp>
        <p:nvSpPr>
          <p:cNvPr id="2" name="Title 1"/>
          <p:cNvSpPr>
            <a:spLocks noGrp="1"/>
          </p:cNvSpPr>
          <p:nvPr>
            <p:ph type="title"/>
          </p:nvPr>
        </p:nvSpPr>
        <p:spPr>
          <a:xfrm>
            <a:off x="457200" y="320040"/>
            <a:ext cx="8219256" cy="804704"/>
          </a:xfrm>
        </p:spPr>
        <p:txBody>
          <a:bodyPr>
            <a:normAutofit fontScale="90000"/>
          </a:bodyPr>
          <a:lstStyle/>
          <a:p>
            <a:r>
              <a:rPr lang="en-GB" dirty="0" smtClean="0">
                <a:solidFill>
                  <a:schemeClr val="tx1"/>
                </a:solidFill>
              </a:rPr>
              <a:t>Support from Health Professionals </a:t>
            </a:r>
            <a:br>
              <a:rPr lang="en-GB" dirty="0" smtClean="0">
                <a:solidFill>
                  <a:schemeClr val="tx1"/>
                </a:solidFill>
              </a:rPr>
            </a:br>
            <a:r>
              <a:rPr lang="en-GB" dirty="0" smtClean="0">
                <a:solidFill>
                  <a:schemeClr val="tx1"/>
                </a:solidFill>
              </a:rPr>
              <a:t>Additional Learning Support</a:t>
            </a:r>
            <a:endParaRPr lang="en-GB" dirty="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Font typeface="Wingdings" pitchFamily="2" charset="2"/>
              <a:buChar char="q"/>
            </a:pPr>
            <a:r>
              <a:rPr lang="en-GB" dirty="0" smtClean="0"/>
              <a:t>Hearing aids and amplification devices that enable hearing-impaired students to hear what's going on in the classroom;</a:t>
            </a:r>
          </a:p>
          <a:p>
            <a:pPr>
              <a:buFont typeface="Wingdings" pitchFamily="2" charset="2"/>
              <a:buChar char="q"/>
            </a:pPr>
            <a:r>
              <a:rPr lang="en-GB" dirty="0" smtClean="0"/>
              <a:t>Glare-reduction screens, screen magnifiers, and Braille note-taking devices that enable visually impaired students to participate more fully;</a:t>
            </a:r>
          </a:p>
          <a:p>
            <a:pPr>
              <a:buFont typeface="Wingdings" pitchFamily="2" charset="2"/>
              <a:buChar char="q"/>
            </a:pPr>
            <a:r>
              <a:rPr lang="en-GB" dirty="0" smtClean="0"/>
              <a:t>Voice-recognition software that turns the spoken word into type on a computer screen so students unable to move their limbs can take part; and</a:t>
            </a:r>
          </a:p>
          <a:p>
            <a:pPr>
              <a:buFont typeface="Wingdings" pitchFamily="2" charset="2"/>
              <a:buChar char="q"/>
            </a:pPr>
            <a:r>
              <a:rPr lang="en-GB" dirty="0" smtClean="0"/>
              <a:t>Technologies that enable severely disabled students to control their computers simply by following letters and commands on the computer screen with their eyes.</a:t>
            </a:r>
          </a:p>
        </p:txBody>
      </p:sp>
      <p:sp>
        <p:nvSpPr>
          <p:cNvPr id="2" name="Title 1"/>
          <p:cNvSpPr>
            <a:spLocks noGrp="1"/>
          </p:cNvSpPr>
          <p:nvPr>
            <p:ph type="title"/>
          </p:nvPr>
        </p:nvSpPr>
        <p:spPr/>
        <p:txBody>
          <a:bodyPr/>
          <a:lstStyle/>
          <a:p>
            <a:r>
              <a:rPr lang="en-GB" dirty="0" smtClean="0"/>
              <a:t>Assistive technology</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Font typeface="Wingdings" pitchFamily="2" charset="2"/>
              <a:buChar char="q"/>
            </a:pPr>
            <a:r>
              <a:rPr lang="en-GB" dirty="0" smtClean="0"/>
              <a:t>Practical assistance in the home, like help with the personal care of your child, for example help with getting in and out of bed </a:t>
            </a:r>
          </a:p>
          <a:p>
            <a:pPr>
              <a:buFont typeface="Wingdings" pitchFamily="2" charset="2"/>
              <a:buChar char="q"/>
            </a:pPr>
            <a:r>
              <a:rPr lang="en-GB" dirty="0" smtClean="0"/>
              <a:t>Equipment for a recreational need, like a TV, radio or computer </a:t>
            </a:r>
          </a:p>
          <a:p>
            <a:pPr>
              <a:buFont typeface="Wingdings" pitchFamily="2" charset="2"/>
              <a:buChar char="q"/>
            </a:pPr>
            <a:r>
              <a:rPr lang="en-GB" dirty="0" smtClean="0"/>
              <a:t>Leisure facilities (this could mean outings or a placement at a day centre)</a:t>
            </a:r>
          </a:p>
          <a:p>
            <a:pPr>
              <a:buFont typeface="Wingdings" pitchFamily="2" charset="2"/>
              <a:buChar char="q"/>
            </a:pPr>
            <a:r>
              <a:rPr lang="en-GB" dirty="0" smtClean="0"/>
              <a:t>Education facilities (this could mean home-based education or funding for the personal care requirements of students so they can study)</a:t>
            </a:r>
          </a:p>
        </p:txBody>
      </p:sp>
      <p:sp>
        <p:nvSpPr>
          <p:cNvPr id="2" name="Title 1"/>
          <p:cNvSpPr>
            <a:spLocks noGrp="1"/>
          </p:cNvSpPr>
          <p:nvPr>
            <p:ph type="title"/>
          </p:nvPr>
        </p:nvSpPr>
        <p:spPr/>
        <p:txBody>
          <a:bodyPr/>
          <a:lstStyle/>
          <a:p>
            <a:r>
              <a:rPr lang="en-GB" dirty="0" smtClean="0"/>
              <a:t>Specialised services</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q"/>
            </a:pPr>
            <a:r>
              <a:rPr lang="en-GB" dirty="0" smtClean="0"/>
              <a:t>Travel and other assistance, like travel to and from a day centre</a:t>
            </a:r>
          </a:p>
          <a:p>
            <a:pPr>
              <a:buFont typeface="Wingdings" pitchFamily="2" charset="2"/>
              <a:buChar char="q"/>
            </a:pPr>
            <a:r>
              <a:rPr lang="en-GB" dirty="0" smtClean="0"/>
              <a:t>Home adaptations and disabled facilities, for example fitting handrails or hoists</a:t>
            </a:r>
          </a:p>
          <a:p>
            <a:pPr>
              <a:buFont typeface="Wingdings" pitchFamily="2" charset="2"/>
              <a:buChar char="q"/>
            </a:pPr>
            <a:r>
              <a:rPr lang="en-GB" dirty="0" smtClean="0"/>
              <a:t>Holidays</a:t>
            </a:r>
          </a:p>
          <a:p>
            <a:pPr>
              <a:buFont typeface="Wingdings" pitchFamily="2" charset="2"/>
              <a:buChar char="q"/>
            </a:pPr>
            <a:r>
              <a:rPr lang="en-GB" dirty="0" smtClean="0"/>
              <a:t>Telephone equipment</a:t>
            </a:r>
          </a:p>
          <a:p>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dirty="0" smtClean="0"/>
          </a:p>
          <a:p>
            <a:endParaRPr lang="en-GB" dirty="0" smtClean="0"/>
          </a:p>
          <a:p>
            <a:pPr>
              <a:buNone/>
            </a:pPr>
            <a:r>
              <a:rPr lang="en-GB" dirty="0" smtClean="0"/>
              <a:t>Understand the importance of equality, diversity and inclusion in promoting positive outcomes for children and young people.</a:t>
            </a:r>
            <a:endParaRPr lang="en-GB" dirty="0"/>
          </a:p>
        </p:txBody>
      </p:sp>
      <p:sp>
        <p:nvSpPr>
          <p:cNvPr id="2" name="Title 1"/>
          <p:cNvSpPr>
            <a:spLocks noGrp="1"/>
          </p:cNvSpPr>
          <p:nvPr>
            <p:ph type="title"/>
          </p:nvPr>
        </p:nvSpPr>
        <p:spPr/>
        <p:txBody>
          <a:bodyPr/>
          <a:lstStyle/>
          <a:p>
            <a:r>
              <a:rPr lang="en-GB" dirty="0" smtClean="0">
                <a:solidFill>
                  <a:schemeClr val="tx1"/>
                </a:solidFill>
              </a:rPr>
              <a:t>Outcome 4</a:t>
            </a:r>
            <a:endParaRPr lang="en-GB" dirty="0">
              <a:solidFill>
                <a:schemeClr val="tx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None/>
            </a:pPr>
            <a:endParaRPr lang="en-GB" dirty="0" smtClean="0"/>
          </a:p>
          <a:p>
            <a:pPr marL="514350" indent="-514350">
              <a:buNone/>
            </a:pPr>
            <a:r>
              <a:rPr lang="en-GB" dirty="0" smtClean="0"/>
              <a:t>1. Explain the meaning of equality, diversity and inclusion in the context of positive outcomes for children and young people.</a:t>
            </a:r>
          </a:p>
          <a:p>
            <a:pPr marL="514350" indent="-514350">
              <a:buAutoNum type="arabicPeriod"/>
            </a:pPr>
            <a:endParaRPr lang="en-GB"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GB" b="1" dirty="0" smtClean="0"/>
              <a:t>Equality </a:t>
            </a:r>
            <a:r>
              <a:rPr lang="en-GB" dirty="0" smtClean="0"/>
              <a:t>– opportunities to develop and learn, while their physical and emotional safety and well-being are protected.</a:t>
            </a:r>
          </a:p>
          <a:p>
            <a:pPr>
              <a:buNone/>
            </a:pPr>
            <a:endParaRPr lang="en-GB" dirty="0" smtClean="0"/>
          </a:p>
          <a:p>
            <a:pPr>
              <a:buNone/>
            </a:pPr>
            <a:r>
              <a:rPr lang="en-GB" b="1" dirty="0" smtClean="0"/>
              <a:t>Inclusion</a:t>
            </a:r>
            <a:r>
              <a:rPr lang="en-GB" dirty="0" smtClean="0"/>
              <a:t> – access to appropriate settings and the experiences they offer</a:t>
            </a:r>
          </a:p>
          <a:p>
            <a:pPr>
              <a:buNone/>
            </a:pPr>
            <a:endParaRPr lang="en-GB" dirty="0" smtClean="0"/>
          </a:p>
          <a:p>
            <a:pPr>
              <a:buNone/>
            </a:pPr>
            <a:r>
              <a:rPr lang="en-GB" b="1" dirty="0" smtClean="0"/>
              <a:t>Diversity </a:t>
            </a:r>
            <a:r>
              <a:rPr lang="en-GB" dirty="0" smtClean="0"/>
              <a:t>– acknowledgement of and respect for their individuality</a:t>
            </a: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GB" dirty="0" smtClean="0"/>
          </a:p>
          <a:p>
            <a:pPr>
              <a:buNone/>
            </a:pPr>
            <a:r>
              <a:rPr lang="en-GB" dirty="0" smtClean="0"/>
              <a:t>2. Compare, giving examples, ways in which services for children, young people and their carers take account of and promote equality, diversity and inclusion to promote positive outcomes.</a:t>
            </a:r>
          </a:p>
          <a:p>
            <a:pPr>
              <a:buNone/>
            </a:pPr>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Flying Start – targeted 0-3 year olds in the most disadvantaged communities in Wales.</a:t>
            </a:r>
          </a:p>
          <a:p>
            <a:r>
              <a:rPr lang="en-GB" dirty="0" smtClean="0"/>
              <a:t>Free quality part-time childcare for 2-3 year olds</a:t>
            </a:r>
          </a:p>
          <a:p>
            <a:r>
              <a:rPr lang="en-GB" dirty="0" smtClean="0"/>
              <a:t>An enhanced health visiting service</a:t>
            </a:r>
          </a:p>
          <a:p>
            <a:r>
              <a:rPr lang="en-GB" dirty="0" smtClean="0"/>
              <a:t>Access to parenting programmes</a:t>
            </a:r>
          </a:p>
          <a:p>
            <a:r>
              <a:rPr lang="en-GB" dirty="0" smtClean="0"/>
              <a:t>Access to language and play sessions</a:t>
            </a:r>
          </a:p>
          <a:p>
            <a:endParaRPr lang="en-GB" dirty="0" smtClean="0"/>
          </a:p>
          <a:p>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4954555"/>
          </a:xfrm>
        </p:spPr>
        <p:txBody>
          <a:bodyPr>
            <a:normAutofit fontScale="92500" lnSpcReduction="10000"/>
          </a:bodyPr>
          <a:lstStyle/>
          <a:p>
            <a:pPr>
              <a:buNone/>
            </a:pPr>
            <a:r>
              <a:rPr lang="en-GB" dirty="0" smtClean="0"/>
              <a:t>Healthy </a:t>
            </a:r>
            <a:r>
              <a:rPr lang="en-GB" smtClean="0"/>
              <a:t>Schools </a:t>
            </a:r>
            <a:r>
              <a:rPr lang="en-GB" smtClean="0"/>
              <a:t>Programme</a:t>
            </a:r>
          </a:p>
          <a:p>
            <a:pPr>
              <a:buNone/>
            </a:pPr>
            <a:endParaRPr lang="en-GB" dirty="0" smtClean="0"/>
          </a:p>
          <a:p>
            <a:pPr>
              <a:buNone/>
            </a:pPr>
            <a:r>
              <a:rPr lang="en-GB" b="1" dirty="0" smtClean="0"/>
              <a:t>The 7 Health </a:t>
            </a:r>
            <a:r>
              <a:rPr lang="en-GB" b="1" dirty="0" smtClean="0"/>
              <a:t>Topics :</a:t>
            </a:r>
          </a:p>
          <a:p>
            <a:pPr>
              <a:buNone/>
            </a:pPr>
            <a:endParaRPr lang="en-GB" b="1" dirty="0" smtClean="0"/>
          </a:p>
          <a:p>
            <a:pPr>
              <a:buFont typeface="Wingdings" pitchFamily="2" charset="2"/>
              <a:buChar char="q"/>
            </a:pPr>
            <a:r>
              <a:rPr lang="en-GB" dirty="0" smtClean="0"/>
              <a:t>Food and Fitness</a:t>
            </a:r>
            <a:endParaRPr lang="en-GB" dirty="0" smtClean="0"/>
          </a:p>
          <a:p>
            <a:pPr>
              <a:buFont typeface="Wingdings" pitchFamily="2" charset="2"/>
              <a:buChar char="q"/>
            </a:pPr>
            <a:r>
              <a:rPr lang="en-GB" dirty="0" smtClean="0"/>
              <a:t>Substance Use and Misuse</a:t>
            </a:r>
            <a:endParaRPr lang="en-GB" dirty="0" smtClean="0"/>
          </a:p>
          <a:p>
            <a:pPr>
              <a:buFont typeface="Wingdings" pitchFamily="2" charset="2"/>
              <a:buChar char="q"/>
            </a:pPr>
            <a:r>
              <a:rPr lang="en-GB" dirty="0" smtClean="0"/>
              <a:t>Hygiene</a:t>
            </a:r>
            <a:endParaRPr lang="en-GB" dirty="0" smtClean="0"/>
          </a:p>
          <a:p>
            <a:pPr>
              <a:buFont typeface="Wingdings" pitchFamily="2" charset="2"/>
              <a:buChar char="q"/>
            </a:pPr>
            <a:r>
              <a:rPr lang="en-GB" dirty="0" smtClean="0"/>
              <a:t>Environment</a:t>
            </a:r>
            <a:endParaRPr lang="en-GB" dirty="0" smtClean="0"/>
          </a:p>
          <a:p>
            <a:pPr>
              <a:buFont typeface="Wingdings" pitchFamily="2" charset="2"/>
              <a:buChar char="q"/>
            </a:pPr>
            <a:r>
              <a:rPr lang="en-GB" dirty="0" smtClean="0"/>
              <a:t>Personal Development and Relationships (including SRE) </a:t>
            </a:r>
            <a:endParaRPr lang="en-GB" dirty="0" smtClean="0"/>
          </a:p>
          <a:p>
            <a:pPr>
              <a:buFont typeface="Wingdings" pitchFamily="2" charset="2"/>
              <a:buChar char="q"/>
            </a:pPr>
            <a:r>
              <a:rPr lang="en-GB" dirty="0" smtClean="0"/>
              <a:t>Emotional Health</a:t>
            </a:r>
            <a:endParaRPr lang="en-GB" dirty="0" smtClean="0"/>
          </a:p>
          <a:p>
            <a:pPr>
              <a:buFont typeface="Wingdings" pitchFamily="2" charset="2"/>
              <a:buChar char="q"/>
            </a:pPr>
            <a:r>
              <a:rPr lang="en-GB" dirty="0" smtClean="0"/>
              <a:t>Safety</a:t>
            </a:r>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None/>
            </a:pPr>
            <a:endParaRPr lang="en-GB" dirty="0" smtClean="0"/>
          </a:p>
          <a:p>
            <a:pPr marL="514350" indent="-514350">
              <a:buNone/>
            </a:pPr>
            <a:r>
              <a:rPr lang="en-GB" dirty="0" smtClean="0"/>
              <a:t>1.Explain the potential impact of disability on the outcomes and life chances of children and young people.</a:t>
            </a:r>
          </a:p>
          <a:p>
            <a:pPr marL="514350" indent="-514350">
              <a:buAutoNum type="arabicPeriod"/>
            </a:pPr>
            <a:endParaRPr lang="en-GB" dirty="0" smtClean="0"/>
          </a:p>
          <a:p>
            <a:pPr marL="514350" indent="-514350">
              <a:buAutoNum type="arabicPeriod"/>
            </a:pPr>
            <a:endParaRPr lang="en-GB" dirty="0" smtClean="0"/>
          </a:p>
          <a:p>
            <a:pPr marL="514350" indent="-514350">
              <a:buAutoNum type="arabicPeriod"/>
            </a:pPr>
            <a:endParaRPr lang="en-GB" dirty="0" smtClean="0"/>
          </a:p>
          <a:p>
            <a:pPr marL="514350" indent="-514350">
              <a:buAutoNum type="arabicPeriod"/>
            </a:pPr>
            <a:endParaRPr lang="en-GB" dirty="0" smtClean="0"/>
          </a:p>
          <a:p>
            <a:pPr marL="514350" indent="-514350" algn="r">
              <a:buNone/>
            </a:pPr>
            <a:r>
              <a:rPr lang="en-GB" dirty="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836712"/>
            <a:ext cx="7239000" cy="5472608"/>
          </a:xfrm>
        </p:spPr>
        <p:txBody>
          <a:bodyPr>
            <a:normAutofit fontScale="92500" lnSpcReduction="20000"/>
          </a:bodyPr>
          <a:lstStyle/>
          <a:p>
            <a:pPr>
              <a:buNone/>
            </a:pPr>
            <a:r>
              <a:rPr lang="en-GB" dirty="0" smtClean="0"/>
              <a:t>Disability has the potential to cause negative effects on children’s life chances, including:</a:t>
            </a:r>
          </a:p>
          <a:p>
            <a:pPr>
              <a:buNone/>
            </a:pPr>
            <a:endParaRPr lang="en-GB" dirty="0" smtClean="0"/>
          </a:p>
          <a:p>
            <a:pPr>
              <a:buFont typeface="Wingdings" pitchFamily="2" charset="2"/>
              <a:buChar char="q"/>
            </a:pPr>
            <a:r>
              <a:rPr lang="en-GB" dirty="0" smtClean="0"/>
              <a:t>Physical impairments and chronic medical conditions may compromise children’s healthy development and disrupt their educational experiences.</a:t>
            </a:r>
          </a:p>
          <a:p>
            <a:endParaRPr lang="en-GB" dirty="0" smtClean="0"/>
          </a:p>
          <a:p>
            <a:pPr>
              <a:buFont typeface="Wingdings" pitchFamily="2" charset="2"/>
              <a:buChar char="q"/>
            </a:pPr>
            <a:r>
              <a:rPr lang="en-GB" dirty="0" smtClean="0"/>
              <a:t>If adults focus on what is ‘wrong’ with the child and what they can’t do, rather than on what they can do and are already achieving, and their potential to develop, learn and progress, disabled children’s emotional well-being may be affected by poor self-esteem.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Font typeface="Wingdings" pitchFamily="2" charset="2"/>
              <a:buChar char="q"/>
            </a:pPr>
            <a:r>
              <a:rPr lang="en-GB" dirty="0" smtClean="0"/>
              <a:t>Learning difficulties or difficulties with emotional or social development may hamper children’s all-round progress.</a:t>
            </a:r>
          </a:p>
          <a:p>
            <a:pPr>
              <a:buFont typeface="Wingdings" pitchFamily="2" charset="2"/>
              <a:buChar char="q"/>
            </a:pPr>
            <a:endParaRPr lang="en-GB" dirty="0" smtClean="0"/>
          </a:p>
          <a:p>
            <a:pPr>
              <a:buFont typeface="Wingdings" pitchFamily="2" charset="2"/>
              <a:buChar char="q"/>
            </a:pPr>
            <a:r>
              <a:rPr lang="en-GB" dirty="0" smtClean="0"/>
              <a:t>Families with a disabled child often experience financial difficulties which  may restrict children’s opportunities in life – not only of the disabled child but also of their siblings – and relationships within families may be destabilised by the stresses of caring for a disabled child.</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GB" dirty="0" smtClean="0"/>
          </a:p>
          <a:p>
            <a:pPr>
              <a:buNone/>
            </a:pPr>
            <a:r>
              <a:rPr lang="en-GB" dirty="0" smtClean="0"/>
              <a:t>2. Explain the importance of positive attitudes towards disability and specific requirements.</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endParaRPr lang="en-GB" dirty="0" smtClean="0"/>
          </a:p>
          <a:p>
            <a:pPr>
              <a:buNone/>
            </a:pPr>
            <a:r>
              <a:rPr lang="en-GB" dirty="0" smtClean="0"/>
              <a:t>It is unhelpful to talk about disabled children as having ‘special needs’ since their needs are the same as those of other children.  It may be necessary for us to go about meeting their needs in different ways, recognising that they have specific or additional requirements.  </a:t>
            </a:r>
          </a:p>
          <a:p>
            <a:pPr>
              <a:buNone/>
            </a:pPr>
            <a:endParaRPr lang="en-GB"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endParaRPr lang="en-GB" dirty="0" smtClean="0"/>
          </a:p>
          <a:p>
            <a:pPr>
              <a:buNone/>
            </a:pPr>
            <a:r>
              <a:rPr lang="en-GB" dirty="0" smtClean="0"/>
              <a:t>Media stories about disabled people often present them as ‘tragic’ victims to be pitied, and it is often assumed that disabled people will be helpless and dependent.  Seeing disabled people in this way undermines the concept of disabled people as individuals who deserve respect for what they are capable of achieving.  </a:t>
            </a:r>
          </a:p>
          <a:p>
            <a:pPr>
              <a:buNone/>
            </a:pP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GB" dirty="0" smtClean="0"/>
              <a:t>Low expectations about the potential of a disabled child, or being over-protective of them, can limit what they achieve.  You should always keep a balance between being realistic about the limitations that a child’s impairments may cause, while at the same time having high expectations for their progress and achievements.</a:t>
            </a:r>
          </a:p>
          <a:p>
            <a:pPr>
              <a:buNone/>
            </a:pPr>
            <a:endParaRPr lang="en-GB"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900</TotalTime>
  <Words>1200</Words>
  <Application>Microsoft Office PowerPoint</Application>
  <PresentationFormat>On-screen Show (4:3)</PresentationFormat>
  <Paragraphs>120</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Concourse</vt:lpstr>
      <vt:lpstr>UNDERSTAND HOW TO SUPPORT POSITIVE OUTCOMES FOR CHILDREN AND YOUNG PEOPLE</vt:lpstr>
      <vt:lpstr>Outcome 3</vt:lpstr>
      <vt:lpstr>Slide 3</vt:lpstr>
      <vt:lpstr>Slide 4</vt:lpstr>
      <vt:lpstr>Slide 5</vt:lpstr>
      <vt:lpstr>Slide 6</vt:lpstr>
      <vt:lpstr>Slide 7</vt:lpstr>
      <vt:lpstr>Slide 8</vt:lpstr>
      <vt:lpstr>Slide 9</vt:lpstr>
      <vt:lpstr>Slide 10</vt:lpstr>
      <vt:lpstr>Slide 11</vt:lpstr>
      <vt:lpstr>Social model</vt:lpstr>
      <vt:lpstr>Medical model</vt:lpstr>
      <vt:lpstr>Question</vt:lpstr>
      <vt:lpstr>Answer</vt:lpstr>
      <vt:lpstr>Slide 16</vt:lpstr>
      <vt:lpstr>Slide 17</vt:lpstr>
      <vt:lpstr>Slide 18</vt:lpstr>
      <vt:lpstr>Speech and language therapy</vt:lpstr>
      <vt:lpstr>Support from Health Professionals  Additional Learning Support</vt:lpstr>
      <vt:lpstr>Assistive technology</vt:lpstr>
      <vt:lpstr>Specialised services</vt:lpstr>
      <vt:lpstr>Slide 23</vt:lpstr>
      <vt:lpstr>Outcome 4</vt:lpstr>
      <vt:lpstr>Slide 25</vt:lpstr>
      <vt:lpstr>Slide 26</vt:lpstr>
      <vt:lpstr>Slide 27</vt:lpstr>
      <vt:lpstr>Slide 28</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030</dc:title>
  <dc:creator>Angela</dc:creator>
  <cp:lastModifiedBy>aitkjes</cp:lastModifiedBy>
  <cp:revision>76</cp:revision>
  <dcterms:created xsi:type="dcterms:W3CDTF">2011-11-21T11:55:27Z</dcterms:created>
  <dcterms:modified xsi:type="dcterms:W3CDTF">2012-11-29T15:58:01Z</dcterms:modified>
</cp:coreProperties>
</file>