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65" r:id="rId3"/>
    <p:sldId id="269" r:id="rId4"/>
    <p:sldId id="259" r:id="rId5"/>
    <p:sldId id="262" r:id="rId6"/>
    <p:sldId id="258" r:id="rId7"/>
    <p:sldId id="263" r:id="rId8"/>
    <p:sldId id="275" r:id="rId9"/>
    <p:sldId id="267" r:id="rId10"/>
    <p:sldId id="268" r:id="rId11"/>
    <p:sldId id="260" r:id="rId12"/>
    <p:sldId id="272" r:id="rId13"/>
    <p:sldId id="271" r:id="rId14"/>
    <p:sldId id="270" r:id="rId15"/>
    <p:sldId id="26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65C4A-694D-43D7-9C04-8ADB4EF6A5C3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6F109-F9A2-4316-8E85-D409511612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DB4379-315F-43FF-996C-60B52694CA73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B07139-0FDC-4616-A1DA-B398115BC5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jLGkmOVt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054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Principles for Implementing Duty of Care in Health, Social Care or Children’s and Young People’s Settings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Time for an activity:  Duty of care worksheet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24944"/>
            <a:ext cx="1110233" cy="117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Potential conflicts or dilemmas that may arise between the duty of care and an individual’s rights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Judge each situation individually</a:t>
            </a:r>
          </a:p>
          <a:p>
            <a:endParaRPr lang="en-GB" dirty="0" smtClean="0"/>
          </a:p>
          <a:p>
            <a:r>
              <a:rPr lang="en-GB" dirty="0" smtClean="0"/>
              <a:t>Use the setting’s policies and procedures</a:t>
            </a:r>
          </a:p>
          <a:p>
            <a:endParaRPr lang="en-GB" dirty="0" smtClean="0"/>
          </a:p>
          <a:p>
            <a:r>
              <a:rPr lang="en-GB" dirty="0" smtClean="0"/>
              <a:t>Ask yourself what is ‘reasonable’</a:t>
            </a:r>
          </a:p>
          <a:p>
            <a:endParaRPr lang="en-GB" dirty="0" smtClean="0"/>
          </a:p>
          <a:p>
            <a:r>
              <a:rPr lang="en-GB" dirty="0" smtClean="0"/>
              <a:t>Explain your reasoning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462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u="sng" dirty="0" smtClean="0"/>
              <a:t>In pairs think about these 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child wants to go outside and play, but it is raining and cold outside</a:t>
            </a:r>
            <a:br>
              <a:rPr lang="en-GB" dirty="0" smtClean="0"/>
            </a:b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A child refuses to eat their lunch at the nursery.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child is identified as having a potential learning difficulty and parent refuses to acknowledge this.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child slips on the bottom rung of the climbing frame.  Next day parent expresses concern and asks for the frame to be put away.</a:t>
            </a:r>
            <a:r>
              <a:rPr lang="en-GB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None/>
            </a:pPr>
            <a:r>
              <a:rPr lang="en-GB" b="1" dirty="0" smtClean="0"/>
              <a:t>Q1. How would you manage the risks associated with these dilemmas</a:t>
            </a:r>
          </a:p>
          <a:p>
            <a:pPr marL="514350" indent="-514350">
              <a:buNone/>
            </a:pPr>
            <a:r>
              <a:rPr lang="en-GB" b="1" dirty="0" smtClean="0"/>
              <a:t> Q2.Where would you get additional support and advice about it?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 child wants to go outside and play, but it is raining and cold outside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u="sng" dirty="0" smtClean="0"/>
              <a:t>How to manage the risk: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Explain the weather conditions to the child. Make sure they wear a coat, and shorten the length of time they are outside for.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Where to get additional support and advice:</a:t>
            </a:r>
          </a:p>
          <a:p>
            <a:pPr>
              <a:buNone/>
            </a:pPr>
            <a:r>
              <a:rPr lang="en-GB" dirty="0" smtClean="0"/>
              <a:t>The EYFP framework states that children should have time outside every day.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 child refuses to eat their lunch again at the day nursery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u="sng" dirty="0" smtClean="0"/>
              <a:t>How to manage the risk: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Check reason – feeling unwell etc; explain to child they might be hungry later; record that child has not eaten to ensure parents are made aware.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Where to get additional support and advice: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Consult with the child’s parents for advice on likes and dislikes, and strategies which would help at mealtimes.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 child is identified as having a potential learning difficulty, parent refuses to acknowledge this.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How to manage the risk: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CAF (Common Assessment Framework) meeting is held and one to one assistance is provided for the child in class; encourage good communication with parent.  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u="sng" dirty="0" smtClean="0"/>
              <a:t>Where to get additional support and advice: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health visitor is involved to discuss the assessment with the parent.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A child slips on bottom rung of climbing frame.  Next day parent expresses concern and asks for the frame to be put away.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u="sng" dirty="0" smtClean="0"/>
              <a:t>How to manage the risk: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Accident should have been recorded in Accident Book; find out why the child slipped etc; discuss issue with parent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Where to get additional support and advice:</a:t>
            </a:r>
          </a:p>
          <a:p>
            <a:pPr>
              <a:buNone/>
            </a:pPr>
            <a:r>
              <a:rPr lang="en-GB" dirty="0" smtClean="0"/>
              <a:t>Health and Safety Policy; Early Years Foundation Phase re: physical play, acceptable risk and use of approved equipment is beneficial to children’s learning and development.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respond to complaints: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Complaints should never be ignored</a:t>
            </a:r>
          </a:p>
          <a:p>
            <a:r>
              <a:rPr lang="en-GB" dirty="0" smtClean="0"/>
              <a:t>Arrange to see complainant when you have time to talk privately </a:t>
            </a:r>
          </a:p>
          <a:p>
            <a:r>
              <a:rPr lang="en-GB" dirty="0" smtClean="0"/>
              <a:t>Try to keep a calm atmosphere</a:t>
            </a:r>
          </a:p>
          <a:p>
            <a:r>
              <a:rPr lang="en-GB" dirty="0" smtClean="0"/>
              <a:t>Try to resolve it directly with the complainant</a:t>
            </a:r>
          </a:p>
          <a:p>
            <a:r>
              <a:rPr lang="en-GB" dirty="0" smtClean="0"/>
              <a:t>Be aware of different viewpoints</a:t>
            </a:r>
          </a:p>
          <a:p>
            <a:r>
              <a:rPr lang="en-GB" dirty="0" smtClean="0"/>
              <a:t>Reassure the complainant it will be taken seriously</a:t>
            </a:r>
          </a:p>
          <a:p>
            <a:r>
              <a:rPr lang="en-GB" dirty="0" smtClean="0"/>
              <a:t>Employ your Complaints Procedures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916431" cy="93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Lesson Aim:   </a:t>
            </a:r>
          </a:p>
          <a:p>
            <a:pPr>
              <a:buNone/>
            </a:pPr>
            <a:r>
              <a:rPr lang="en-GB" dirty="0" smtClean="0"/>
              <a:t>Understand how duty of care contributes to safe practice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Lesson Objectives: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Describe what it means to have a duty of care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Explain how this applies to your own work role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Analyse how duty of care contributes to the safeguarding or protection of individuals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 algn="ctr">
              <a:buNone/>
            </a:pPr>
            <a:r>
              <a:rPr lang="en-GB" dirty="0" smtClean="0"/>
              <a:t>BREAK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Lesson Aim:</a:t>
            </a:r>
          </a:p>
          <a:p>
            <a:pPr>
              <a:buNone/>
            </a:pPr>
            <a:r>
              <a:rPr lang="en-GB" dirty="0" smtClean="0"/>
              <a:t>Know how to address conflicts or dilemmas that may arise between an individual’s rights and the duty of care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Lesson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conflicts that may arise between the duty of care and an individual’s rights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how to manage risks associated with conflicts or dilemmas between an individual’s rights and the duty of care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where to get additional support and advice about conflicts and dilemmas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Q. What do we mean by duty of care?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requirement to exercise a ‘reasonable’ degree of attention and caution to avoid negligence which would lead to harm to other people.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http://www.youtube.com/watch?v=3jLGkmOVtnI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 REASONABLE</a:t>
            </a:r>
          </a:p>
          <a:p>
            <a:endParaRPr lang="en-GB" sz="3200" dirty="0" smtClean="0"/>
          </a:p>
          <a:p>
            <a:r>
              <a:rPr lang="en-GB" sz="3200" dirty="0" smtClean="0"/>
              <a:t> FORSEEABLE</a:t>
            </a:r>
          </a:p>
          <a:p>
            <a:endParaRPr lang="en-GB" sz="3200" dirty="0" smtClean="0"/>
          </a:p>
          <a:p>
            <a:r>
              <a:rPr lang="en-GB" sz="3200" dirty="0" smtClean="0"/>
              <a:t> PREVENTABLE</a:t>
            </a:r>
          </a:p>
          <a:p>
            <a:endParaRPr lang="en-GB" sz="3200" dirty="0" smtClean="0"/>
          </a:p>
          <a:p>
            <a:r>
              <a:rPr lang="en-GB" sz="3200" dirty="0" smtClean="0"/>
              <a:t> PROFESSIONAL JUDGEMENT</a:t>
            </a:r>
          </a:p>
          <a:p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NEGLIGENT 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6672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6632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BREACH OR NO BREACH?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5835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What if you: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Left the gate open and a child wandered away?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Allowed children outside without sunscreen and hats, and they got sunburnt?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Left children unattended near a water trough and one slipped on the wet floor surface?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Did not move an electrical cord hanging from a kettle, which a child then pulled onto himself?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   </a:t>
            </a:r>
            <a:r>
              <a:rPr lang="en-GB" b="1" dirty="0" smtClean="0"/>
              <a:t>Duty of care in these situations has been breached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949280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But if you: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Ensured that you latched the gate securely.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Applied sunscreen to all the children, ensured that they wore hats and played in the shade</a:t>
            </a:r>
            <a:r>
              <a:rPr lang="en-GB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Supervised the children constantly at the water trough.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Noticed and removed the electrical cord so that it was behind the kettle in a safe position.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Then you have met your duty of care, even if an accident does occur.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05264"/>
            <a:ext cx="951359" cy="90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Activity: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Using the show-me boards and working in pairs, write two scenarios for the other groups to decide if there has been a breach of duty of care or not.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869160"/>
            <a:ext cx="14018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en-GB" sz="2700" dirty="0" smtClean="0"/>
              <a:t>How does ‘duty of care’ contribute to safeguarding/protection of individuals?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In your role you have a duty of care to raise any concerns and safeguard individuals from harm e.g. </a:t>
            </a:r>
          </a:p>
          <a:p>
            <a:r>
              <a:rPr lang="en-GB" dirty="0" smtClean="0"/>
              <a:t>inadequate working conditions</a:t>
            </a:r>
          </a:p>
          <a:p>
            <a:r>
              <a:rPr lang="en-GB" dirty="0" smtClean="0"/>
              <a:t>poor equipment</a:t>
            </a:r>
          </a:p>
          <a:p>
            <a:r>
              <a:rPr lang="en-GB" dirty="0" smtClean="0"/>
              <a:t>poor practice by other staff</a:t>
            </a:r>
          </a:p>
          <a:p>
            <a:r>
              <a:rPr lang="en-GB" dirty="0" smtClean="0"/>
              <a:t>potential abuse cases by another individual, worker or individual’s family or friends </a:t>
            </a:r>
          </a:p>
          <a:p>
            <a:r>
              <a:rPr lang="en-GB" dirty="0" smtClean="0"/>
              <a:t>situations of neglect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you do not work in this way, you could be considered </a:t>
            </a:r>
            <a:r>
              <a:rPr lang="en-GB" dirty="0" smtClean="0">
                <a:solidFill>
                  <a:srgbClr val="FF0000"/>
                </a:solidFill>
              </a:rPr>
              <a:t>negligent</a:t>
            </a:r>
            <a:r>
              <a:rPr lang="en-GB" dirty="0" smtClean="0"/>
              <a:t> or incompetent. If you are in any doubt at any time, you must discuss any issues you have with your supervisor/manager.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8">
      <a:dk1>
        <a:sysClr val="windowText" lastClr="000000"/>
      </a:dk1>
      <a:lt1>
        <a:sysClr val="window" lastClr="FFFFFF"/>
      </a:lt1>
      <a:dk2>
        <a:srgbClr val="0070C0"/>
      </a:dk2>
      <a:lt2>
        <a:srgbClr val="F0BABA"/>
      </a:lt2>
      <a:accent1>
        <a:srgbClr val="72A376"/>
      </a:accent1>
      <a:accent2>
        <a:srgbClr val="AAC7AC"/>
      </a:accent2>
      <a:accent3>
        <a:srgbClr val="3C7483"/>
      </a:accent3>
      <a:accent4>
        <a:srgbClr val="C0BEAF"/>
      </a:accent4>
      <a:accent5>
        <a:srgbClr val="000000"/>
      </a:accent5>
      <a:accent6>
        <a:srgbClr val="E8B7B7"/>
      </a:accent6>
      <a:hlink>
        <a:srgbClr val="DB5353"/>
      </a:hlink>
      <a:folHlink>
        <a:srgbClr val="90363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577</TotalTime>
  <Words>734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Unit 054 </vt:lpstr>
      <vt:lpstr>Slide 2</vt:lpstr>
      <vt:lpstr>Slide 3</vt:lpstr>
      <vt:lpstr>Slide 4</vt:lpstr>
      <vt:lpstr>Slide 5</vt:lpstr>
      <vt:lpstr>BREACH OR NO BREACH?</vt:lpstr>
      <vt:lpstr>Slide 7</vt:lpstr>
      <vt:lpstr>Slide 8</vt:lpstr>
      <vt:lpstr>How does ‘duty of care’ contribute to safeguarding/protection of individuals?</vt:lpstr>
      <vt:lpstr>Slide 10</vt:lpstr>
      <vt:lpstr>Potential conflicts or dilemmas that may arise between the duty of care and an individual’s rights</vt:lpstr>
      <vt:lpstr>Slide 12</vt:lpstr>
      <vt:lpstr>Slide 13</vt:lpstr>
      <vt:lpstr>Slide 14</vt:lpstr>
      <vt:lpstr>Slide 15</vt:lpstr>
      <vt:lpstr>Slide 16</vt:lpstr>
      <vt:lpstr>How to respond to complaints: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054</dc:title>
  <dc:creator>Angela</dc:creator>
  <cp:lastModifiedBy>Angela</cp:lastModifiedBy>
  <cp:revision>59</cp:revision>
  <dcterms:created xsi:type="dcterms:W3CDTF">2012-11-18T12:21:17Z</dcterms:created>
  <dcterms:modified xsi:type="dcterms:W3CDTF">2012-11-19T13:34:54Z</dcterms:modified>
</cp:coreProperties>
</file>