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2" r:id="rId4"/>
    <p:sldId id="264" r:id="rId5"/>
    <p:sldId id="265" r:id="rId6"/>
    <p:sldId id="266" r:id="rId7"/>
    <p:sldId id="267" r:id="rId8"/>
    <p:sldId id="268" r:id="rId9"/>
    <p:sldId id="259" r:id="rId10"/>
    <p:sldId id="269" r:id="rId11"/>
    <p:sldId id="260" r:id="rId12"/>
    <p:sldId id="261" r:id="rId13"/>
    <p:sldId id="270" r:id="rId14"/>
    <p:sldId id="271" r:id="rId15"/>
    <p:sldId id="272" r:id="rId16"/>
    <p:sldId id="262" r:id="rId17"/>
    <p:sldId id="273" r:id="rId18"/>
    <p:sldId id="283" r:id="rId19"/>
    <p:sldId id="285" r:id="rId20"/>
    <p:sldId id="284" r:id="rId21"/>
    <p:sldId id="263" r:id="rId22"/>
    <p:sldId id="275" r:id="rId23"/>
    <p:sldId id="276" r:id="rId24"/>
    <p:sldId id="277" r:id="rId25"/>
    <p:sldId id="280" r:id="rId26"/>
    <p:sldId id="278" r:id="rId27"/>
    <p:sldId id="281"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9186B74-DE00-4AE0-84C5-890B002A2109}" type="datetimeFigureOut">
              <a:rPr lang="en-GB" smtClean="0"/>
              <a:pPr/>
              <a:t>15/11/2012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B0D9C55-0F68-4252-902D-A455537203A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186B74-DE00-4AE0-84C5-890B002A2109}" type="datetimeFigureOut">
              <a:rPr lang="en-GB" smtClean="0"/>
              <a:pPr/>
              <a:t>15/11/2012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B0D9C55-0F68-4252-902D-A455537203A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186B74-DE00-4AE0-84C5-890B002A2109}" type="datetimeFigureOut">
              <a:rPr lang="en-GB" smtClean="0"/>
              <a:pPr/>
              <a:t>15/11/2012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B0D9C55-0F68-4252-902D-A455537203A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186B74-DE00-4AE0-84C5-890B002A2109}" type="datetimeFigureOut">
              <a:rPr lang="en-GB" smtClean="0"/>
              <a:pPr/>
              <a:t>15/11/2012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B0D9C55-0F68-4252-902D-A455537203AA}"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186B74-DE00-4AE0-84C5-890B002A2109}" type="datetimeFigureOut">
              <a:rPr lang="en-GB" smtClean="0"/>
              <a:pPr/>
              <a:t>15/11/2012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B0D9C55-0F68-4252-902D-A455537203AA}"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186B74-DE00-4AE0-84C5-890B002A2109}" type="datetimeFigureOut">
              <a:rPr lang="en-GB" smtClean="0"/>
              <a:pPr/>
              <a:t>15/11/2012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B0D9C55-0F68-4252-902D-A455537203AA}"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186B74-DE00-4AE0-84C5-890B002A2109}" type="datetimeFigureOut">
              <a:rPr lang="en-GB" smtClean="0"/>
              <a:pPr/>
              <a:t>15/11/2012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4B0D9C55-0F68-4252-902D-A455537203A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9186B74-DE00-4AE0-84C5-890B002A2109}" type="datetimeFigureOut">
              <a:rPr lang="en-GB" smtClean="0"/>
              <a:pPr/>
              <a:t>15/11/2012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4B0D9C55-0F68-4252-902D-A455537203AA}"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9186B74-DE00-4AE0-84C5-890B002A2109}" type="datetimeFigureOut">
              <a:rPr lang="en-GB" smtClean="0"/>
              <a:pPr/>
              <a:t>15/11/2012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4B0D9C55-0F68-4252-902D-A455537203A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9186B74-DE00-4AE0-84C5-890B002A2109}" type="datetimeFigureOut">
              <a:rPr lang="en-GB" smtClean="0"/>
              <a:pPr/>
              <a:t>15/11/2012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B0D9C55-0F68-4252-902D-A455537203A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9186B74-DE00-4AE0-84C5-890B002A2109}" type="datetimeFigureOut">
              <a:rPr lang="en-GB" smtClean="0"/>
              <a:pPr/>
              <a:t>15/11/2012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B0D9C55-0F68-4252-902D-A455537203AA}"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186B74-DE00-4AE0-84C5-890B002A2109}" type="datetimeFigureOut">
              <a:rPr lang="en-GB" smtClean="0"/>
              <a:pPr/>
              <a:t>15/11/2012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0D9C55-0F68-4252-902D-A455537203A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529626"/>
          </a:xfrm>
        </p:spPr>
        <p:txBody>
          <a:bodyPr>
            <a:normAutofit fontScale="90000"/>
          </a:bodyPr>
          <a:lstStyle/>
          <a:p>
            <a:r>
              <a:rPr lang="en-GB" b="1" dirty="0" smtClean="0"/>
              <a:t>Working </a:t>
            </a:r>
            <a:r>
              <a:rPr lang="en-GB" b="1" dirty="0"/>
              <a:t>Together for the Benefit of Children</a:t>
            </a:r>
            <a:br>
              <a:rPr lang="en-GB" b="1" dirty="0"/>
            </a:br>
            <a:r>
              <a:rPr lang="en-GB" b="1" dirty="0"/>
              <a:t>and Young People</a:t>
            </a:r>
            <a:br>
              <a:rPr lang="en-GB" b="1" dirty="0"/>
            </a:br>
            <a:endParaRPr lang="en-GB" dirty="0"/>
          </a:p>
        </p:txBody>
      </p:sp>
      <p:sp>
        <p:nvSpPr>
          <p:cNvPr id="3" name="Subtitle 2"/>
          <p:cNvSpPr>
            <a:spLocks noGrp="1"/>
          </p:cNvSpPr>
          <p:nvPr>
            <p:ph type="subTitle" idx="1"/>
          </p:nvPr>
        </p:nvSpPr>
        <p:spPr/>
        <p:txBody>
          <a:bodyPr>
            <a:normAutofit/>
          </a:bodyPr>
          <a:lstStyle/>
          <a:p>
            <a:r>
              <a:rPr lang="en-GB" sz="4000" b="1" dirty="0" smtClean="0">
                <a:solidFill>
                  <a:schemeClr val="tx1"/>
                </a:solidFill>
              </a:rPr>
              <a:t>Unit 029</a:t>
            </a:r>
            <a:endParaRPr lang="en-GB"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Does the working together </a:t>
            </a:r>
            <a:r>
              <a:rPr lang="en-GB" dirty="0" smtClean="0"/>
              <a:t>work?</a:t>
            </a:r>
            <a:endParaRPr lang="en-GB" dirty="0" smtClean="0"/>
          </a:p>
          <a:p>
            <a:pPr>
              <a:buNone/>
            </a:pPr>
            <a:endParaRPr lang="en-GB" dirty="0" smtClean="0"/>
          </a:p>
          <a:p>
            <a:pPr>
              <a:buNone/>
            </a:pPr>
            <a:r>
              <a:rPr lang="en-GB" dirty="0" smtClean="0"/>
              <a:t>Is it good/bad?</a:t>
            </a:r>
          </a:p>
          <a:p>
            <a:pPr>
              <a:buNone/>
            </a:pPr>
            <a:endParaRPr lang="en-GB" dirty="0" smtClean="0"/>
          </a:p>
          <a:p>
            <a:pPr>
              <a:buNone/>
            </a:pPr>
            <a:r>
              <a:rPr lang="en-GB" dirty="0" smtClean="0"/>
              <a:t>How does it effect all those involved?</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GB" dirty="0" smtClean="0"/>
          </a:p>
          <a:p>
            <a:pPr>
              <a:buNone/>
            </a:pPr>
            <a:r>
              <a:rPr lang="en-GB" dirty="0" smtClean="0"/>
              <a:t>3. Describe the functions of external agencies with whom your work setting or service interacts</a:t>
            </a:r>
          </a:p>
          <a:p>
            <a:pPr>
              <a:buNone/>
            </a:pPr>
            <a:endParaRPr lang="en-GB" dirty="0" smtClean="0"/>
          </a:p>
          <a:p>
            <a:pPr>
              <a:buNone/>
            </a:pPr>
            <a:endParaRPr lang="en-GB" dirty="0" smtClean="0"/>
          </a:p>
          <a:p>
            <a:pPr>
              <a:buNone/>
            </a:pPr>
            <a:endParaRPr lang="en-GB" dirty="0" smtClean="0"/>
          </a:p>
          <a:p>
            <a:pPr>
              <a:buNone/>
            </a:pPr>
            <a:r>
              <a:rPr lang="en-GB" sz="2000" dirty="0" smtClean="0"/>
              <a:t>(Check within unit </a:t>
            </a:r>
            <a:r>
              <a:rPr lang="en-GB" sz="2000" dirty="0" smtClean="0"/>
              <a:t>25.2.4)</a:t>
            </a:r>
            <a:endParaRPr lang="en-GB" sz="2000"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4. Explain common barriers to integrated working and multi-agency working and how these can be overcome</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For integrated and multi-agency working to be effective, it is important for all professionals involved to respect each other. This requires an understanding of the different areas of expertise and experience, which is not always an easy process. </a:t>
            </a:r>
            <a:endParaRPr lang="en-GB" dirty="0"/>
          </a:p>
        </p:txBody>
      </p:sp>
      <p:sp>
        <p:nvSpPr>
          <p:cNvPr id="3" name="Title 2"/>
          <p:cNvSpPr>
            <a:spLocks noGrp="1"/>
          </p:cNvSpPr>
          <p:nvPr>
            <p:ph type="title"/>
          </p:nvPr>
        </p:nvSpPr>
        <p:spPr/>
        <p:txBody>
          <a:bodyPr>
            <a:normAutofit fontScale="90000"/>
          </a:bodyPr>
          <a:lstStyle/>
          <a:p>
            <a:r>
              <a:rPr lang="en-GB" dirty="0" smtClean="0"/>
              <a:t>Barriers to effective partnership working</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lstStyle/>
          <a:p>
            <a:pPr>
              <a:buFont typeface="Wingdings" pitchFamily="2" charset="2"/>
              <a:buChar char="q"/>
            </a:pPr>
            <a:endParaRPr lang="en-GB" dirty="0" smtClean="0"/>
          </a:p>
          <a:p>
            <a:pPr>
              <a:buFont typeface="Wingdings" pitchFamily="2" charset="2"/>
              <a:buChar char="q"/>
            </a:pPr>
            <a:r>
              <a:rPr lang="en-GB" dirty="0" smtClean="0"/>
              <a:t>Roles may not be clearly defined</a:t>
            </a:r>
          </a:p>
          <a:p>
            <a:pPr>
              <a:buFont typeface="Wingdings" pitchFamily="2" charset="2"/>
              <a:buChar char="q"/>
            </a:pPr>
            <a:r>
              <a:rPr lang="en-GB" dirty="0" smtClean="0"/>
              <a:t>Information is not shared or communication between partners is poor</a:t>
            </a:r>
          </a:p>
          <a:p>
            <a:pPr>
              <a:buFont typeface="Wingdings" pitchFamily="2" charset="2"/>
              <a:buChar char="q"/>
            </a:pPr>
            <a:r>
              <a:rPr lang="en-GB" dirty="0" smtClean="0"/>
              <a:t>Approach not co-ordinated which can result in a duplication of services and confusion for everyone involved</a:t>
            </a:r>
            <a:endParaRPr lang="en-GB" dirty="0"/>
          </a:p>
        </p:txBody>
      </p:sp>
      <p:sp>
        <p:nvSpPr>
          <p:cNvPr id="3" name="Title 2"/>
          <p:cNvSpPr>
            <a:spLocks noGrp="1"/>
          </p:cNvSpPr>
          <p:nvPr>
            <p:ph type="title"/>
          </p:nvPr>
        </p:nvSpPr>
        <p:spPr>
          <a:xfrm>
            <a:off x="457200" y="274638"/>
            <a:ext cx="8229600" cy="1498178"/>
          </a:xfrm>
        </p:spPr>
        <p:txBody>
          <a:bodyPr>
            <a:normAutofit fontScale="90000"/>
          </a:bodyPr>
          <a:lstStyle/>
          <a:p>
            <a:r>
              <a:rPr lang="en-GB" dirty="0" smtClean="0"/>
              <a:t>There can sometimes be problems with partnership working</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229600" cy="4450499"/>
          </a:xfrm>
        </p:spPr>
        <p:txBody>
          <a:bodyPr>
            <a:normAutofit fontScale="92500" lnSpcReduction="10000"/>
          </a:bodyPr>
          <a:lstStyle/>
          <a:p>
            <a:pPr>
              <a:buFont typeface="Wingdings" pitchFamily="2" charset="2"/>
              <a:buChar char="q"/>
            </a:pPr>
            <a:endParaRPr lang="en-GB" dirty="0" smtClean="0"/>
          </a:p>
          <a:p>
            <a:pPr>
              <a:buFont typeface="Wingdings" pitchFamily="2" charset="2"/>
              <a:buChar char="q"/>
            </a:pPr>
            <a:r>
              <a:rPr lang="en-GB" dirty="0" smtClean="0"/>
              <a:t>Poor communication between partners</a:t>
            </a:r>
          </a:p>
          <a:p>
            <a:pPr>
              <a:buFont typeface="Wingdings" pitchFamily="2" charset="2"/>
              <a:buChar char="q"/>
            </a:pPr>
            <a:r>
              <a:rPr lang="en-GB" dirty="0" smtClean="0"/>
              <a:t>Lack of information sharing between partners</a:t>
            </a:r>
          </a:p>
          <a:p>
            <a:pPr>
              <a:buFont typeface="Wingdings" pitchFamily="2" charset="2"/>
              <a:buChar char="q"/>
            </a:pPr>
            <a:r>
              <a:rPr lang="en-GB" dirty="0" smtClean="0"/>
              <a:t>Lack of coordination between the different services</a:t>
            </a:r>
          </a:p>
          <a:p>
            <a:pPr>
              <a:buFont typeface="Wingdings" pitchFamily="2" charset="2"/>
              <a:buChar char="q"/>
            </a:pPr>
            <a:r>
              <a:rPr lang="en-GB" dirty="0" smtClean="0"/>
              <a:t>Inaccurate or inconsistent record keeping</a:t>
            </a:r>
          </a:p>
          <a:p>
            <a:pPr>
              <a:buFont typeface="Wingdings" pitchFamily="2" charset="2"/>
              <a:buChar char="q"/>
            </a:pPr>
            <a:r>
              <a:rPr lang="en-GB" dirty="0" smtClean="0"/>
              <a:t>Ineffective policies and procedures</a:t>
            </a:r>
          </a:p>
          <a:p>
            <a:pPr>
              <a:buFont typeface="Wingdings" pitchFamily="2" charset="2"/>
              <a:buChar char="q"/>
            </a:pPr>
            <a:r>
              <a:rPr lang="en-GB" dirty="0" smtClean="0"/>
              <a:t>Lack of understanding about the roles or involvement of different partners</a:t>
            </a:r>
          </a:p>
          <a:p>
            <a:pPr>
              <a:buFont typeface="Wingdings" pitchFamily="2" charset="2"/>
              <a:buChar char="q"/>
            </a:pPr>
            <a:r>
              <a:rPr lang="en-GB" dirty="0" smtClean="0"/>
              <a:t>Lack of evaluation and no review process of service provision</a:t>
            </a:r>
          </a:p>
          <a:p>
            <a:pPr>
              <a:buNone/>
            </a:pPr>
            <a:endParaRPr lang="en-GB" dirty="0"/>
          </a:p>
        </p:txBody>
      </p:sp>
      <p:sp>
        <p:nvSpPr>
          <p:cNvPr id="3" name="Title 2"/>
          <p:cNvSpPr>
            <a:spLocks noGrp="1"/>
          </p:cNvSpPr>
          <p:nvPr>
            <p:ph type="title"/>
          </p:nvPr>
        </p:nvSpPr>
        <p:spPr>
          <a:xfrm>
            <a:off x="457200" y="274638"/>
            <a:ext cx="8229600" cy="1282154"/>
          </a:xfrm>
        </p:spPr>
        <p:txBody>
          <a:bodyPr>
            <a:normAutofit fontScale="90000"/>
          </a:bodyPr>
          <a:lstStyle/>
          <a:p>
            <a:r>
              <a:rPr lang="en-GB" dirty="0" smtClean="0"/>
              <a:t>Barriers to effective partnership working</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5. Explain how and why referrals are made between agencies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GB" dirty="0" smtClean="0"/>
          </a:p>
          <a:p>
            <a:pPr>
              <a:buNone/>
            </a:pPr>
            <a:r>
              <a:rPr lang="en-GB" dirty="0" smtClean="0"/>
              <a:t>In </a:t>
            </a:r>
            <a:r>
              <a:rPr lang="en-GB" dirty="0" smtClean="0"/>
              <a:t>order for professional to provide effective support for children and their families, they need to be fully aware of the help that is needed. This means that the various professionals involved need to communicate with each other, and the family, through the referral process. </a:t>
            </a:r>
            <a:endParaRPr lang="en-GB" dirty="0"/>
          </a:p>
        </p:txBody>
      </p:sp>
      <p:sp>
        <p:nvSpPr>
          <p:cNvPr id="3" name="Title 2"/>
          <p:cNvSpPr>
            <a:spLocks noGrp="1"/>
          </p:cNvSpPr>
          <p:nvPr>
            <p:ph type="title"/>
          </p:nvPr>
        </p:nvSpPr>
        <p:spPr/>
        <p:txBody>
          <a:bodyPr/>
          <a:lstStyle/>
          <a:p>
            <a:r>
              <a:rPr lang="en-GB" dirty="0" smtClean="0"/>
              <a:t>The referral process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lstStyle/>
          <a:p>
            <a:pPr>
              <a:buNone/>
            </a:pPr>
            <a:r>
              <a:rPr lang="en-GB" dirty="0" smtClean="0"/>
              <a:t>A referral can be made by </a:t>
            </a:r>
            <a:r>
              <a:rPr lang="en-GB" dirty="0" smtClean="0"/>
              <a:t>–</a:t>
            </a:r>
          </a:p>
          <a:p>
            <a:pPr>
              <a:buFont typeface="Wingdings" pitchFamily="2" charset="2"/>
              <a:buChar char="q"/>
            </a:pPr>
            <a:r>
              <a:rPr lang="en-GB" dirty="0" smtClean="0"/>
              <a:t>a </a:t>
            </a:r>
            <a:r>
              <a:rPr lang="en-GB" dirty="0" smtClean="0"/>
              <a:t>professional </a:t>
            </a:r>
            <a:r>
              <a:rPr lang="en-GB" dirty="0" smtClean="0"/>
              <a:t>practitioner</a:t>
            </a:r>
          </a:p>
          <a:p>
            <a:pPr>
              <a:buFont typeface="Wingdings" pitchFamily="2" charset="2"/>
              <a:buChar char="q"/>
            </a:pPr>
            <a:r>
              <a:rPr lang="en-GB" dirty="0" smtClean="0"/>
              <a:t>a </a:t>
            </a:r>
            <a:r>
              <a:rPr lang="en-GB" dirty="0" smtClean="0"/>
              <a:t>parent/main </a:t>
            </a:r>
            <a:r>
              <a:rPr lang="en-GB" dirty="0" smtClean="0"/>
              <a:t>carer</a:t>
            </a:r>
          </a:p>
          <a:p>
            <a:pPr>
              <a:buFont typeface="Wingdings" pitchFamily="2" charset="2"/>
              <a:buChar char="q"/>
            </a:pPr>
            <a:r>
              <a:rPr lang="en-GB" dirty="0" smtClean="0"/>
              <a:t>in </a:t>
            </a:r>
            <a:r>
              <a:rPr lang="en-GB" dirty="0" smtClean="0"/>
              <a:t>some case the child/young person. </a:t>
            </a:r>
            <a:endParaRPr lang="en-GB" dirty="0" smtClean="0"/>
          </a:p>
          <a:p>
            <a:pPr>
              <a:buNone/>
            </a:pPr>
            <a:endParaRPr lang="en-GB" dirty="0" smtClean="0"/>
          </a:p>
          <a:p>
            <a:pPr>
              <a:buNone/>
            </a:pPr>
            <a:endParaRPr lang="en-GB" dirty="0" smtClean="0"/>
          </a:p>
          <a:p>
            <a:pPr>
              <a:buNone/>
            </a:pPr>
            <a:r>
              <a:rPr lang="en-GB" dirty="0" smtClean="0"/>
              <a:t>Referrals </a:t>
            </a:r>
            <a:r>
              <a:rPr lang="en-GB" dirty="0" smtClean="0"/>
              <a:t>can be </a:t>
            </a:r>
            <a:endParaRPr lang="en-GB" dirty="0" smtClean="0"/>
          </a:p>
          <a:p>
            <a:pPr>
              <a:buFont typeface="Wingdings" pitchFamily="2" charset="2"/>
              <a:buChar char="q"/>
            </a:pPr>
            <a:r>
              <a:rPr lang="en-GB" dirty="0" smtClean="0"/>
              <a:t>made verbally - in person/telephone </a:t>
            </a:r>
          </a:p>
          <a:p>
            <a:pPr>
              <a:buFont typeface="Wingdings" pitchFamily="2" charset="2"/>
              <a:buChar char="q"/>
            </a:pPr>
            <a:r>
              <a:rPr lang="en-GB" dirty="0" smtClean="0"/>
              <a:t>in </a:t>
            </a:r>
            <a:r>
              <a:rPr lang="en-GB" dirty="0" smtClean="0"/>
              <a:t>writing -</a:t>
            </a:r>
            <a:r>
              <a:rPr lang="en-GB" dirty="0" smtClean="0"/>
              <a:t> </a:t>
            </a:r>
            <a:r>
              <a:rPr lang="en-GB" dirty="0" smtClean="0"/>
              <a:t>letter/email</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q"/>
            </a:pPr>
            <a:r>
              <a:rPr lang="en-GB" dirty="0" smtClean="0"/>
              <a:t>Disability </a:t>
            </a:r>
          </a:p>
          <a:p>
            <a:pPr>
              <a:buFont typeface="Wingdings" pitchFamily="2" charset="2"/>
              <a:buChar char="q"/>
            </a:pPr>
            <a:r>
              <a:rPr lang="en-GB" dirty="0" smtClean="0"/>
              <a:t>Behavioural problems</a:t>
            </a:r>
          </a:p>
          <a:p>
            <a:pPr>
              <a:buFont typeface="Wingdings" pitchFamily="2" charset="2"/>
              <a:buChar char="q"/>
            </a:pPr>
            <a:r>
              <a:rPr lang="en-GB" dirty="0" smtClean="0"/>
              <a:t>Health problems – asthma, allergies, intolerance, eczema</a:t>
            </a:r>
          </a:p>
          <a:p>
            <a:pPr>
              <a:buFont typeface="Wingdings" pitchFamily="2" charset="2"/>
              <a:buChar char="q"/>
            </a:pPr>
            <a:r>
              <a:rPr lang="en-GB" dirty="0" smtClean="0"/>
              <a:t>Development problems</a:t>
            </a:r>
          </a:p>
          <a:p>
            <a:pPr>
              <a:buFont typeface="Wingdings" pitchFamily="2" charset="2"/>
              <a:buChar char="q"/>
            </a:pPr>
            <a:r>
              <a:rPr lang="en-GB" dirty="0" smtClean="0"/>
              <a:t>ADHA, autism  </a:t>
            </a:r>
          </a:p>
          <a:p>
            <a:pPr>
              <a:buNone/>
            </a:pPr>
            <a:endParaRPr lang="en-GB" dirty="0" smtClean="0"/>
          </a:p>
          <a:p>
            <a:pPr>
              <a:buNone/>
            </a:pPr>
            <a:endParaRPr lang="en-GB" dirty="0"/>
          </a:p>
        </p:txBody>
      </p:sp>
      <p:sp>
        <p:nvSpPr>
          <p:cNvPr id="3" name="Title 2"/>
          <p:cNvSpPr>
            <a:spLocks noGrp="1"/>
          </p:cNvSpPr>
          <p:nvPr>
            <p:ph type="title"/>
          </p:nvPr>
        </p:nvSpPr>
        <p:spPr/>
        <p:txBody>
          <a:bodyPr/>
          <a:lstStyle/>
          <a:p>
            <a:r>
              <a:rPr lang="en-GB" dirty="0" smtClean="0"/>
              <a:t>Reasons for a referral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endParaRPr lang="en-GB" dirty="0" smtClean="0"/>
          </a:p>
          <a:p>
            <a:pPr>
              <a:buNone/>
            </a:pPr>
            <a:endParaRPr lang="en-GB" dirty="0" smtClean="0"/>
          </a:p>
          <a:p>
            <a:pPr>
              <a:buNone/>
            </a:pPr>
            <a:r>
              <a:rPr lang="en-GB" dirty="0" smtClean="0"/>
              <a:t>Understand integrated and multi agency working</a:t>
            </a:r>
            <a:endParaRPr lang="en-GB" dirty="0"/>
          </a:p>
        </p:txBody>
      </p:sp>
      <p:sp>
        <p:nvSpPr>
          <p:cNvPr id="3" name="Title 2"/>
          <p:cNvSpPr>
            <a:spLocks noGrp="1"/>
          </p:cNvSpPr>
          <p:nvPr>
            <p:ph type="title"/>
          </p:nvPr>
        </p:nvSpPr>
        <p:spPr/>
        <p:txBody>
          <a:bodyPr/>
          <a:lstStyle/>
          <a:p>
            <a:r>
              <a:rPr lang="en-GB" dirty="0" smtClean="0"/>
              <a:t>Outcome 1</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lnSpcReduction="10000"/>
          </a:bodyPr>
          <a:lstStyle/>
          <a:p>
            <a:endParaRPr lang="en-GB" dirty="0" smtClean="0"/>
          </a:p>
          <a:p>
            <a:pPr>
              <a:buFont typeface="Wingdings" pitchFamily="2" charset="2"/>
              <a:buChar char="q"/>
            </a:pPr>
            <a:r>
              <a:rPr lang="en-GB" dirty="0" smtClean="0"/>
              <a:t>Parent has a concern about their child’s development</a:t>
            </a:r>
          </a:p>
          <a:p>
            <a:pPr>
              <a:buFont typeface="Wingdings" pitchFamily="2" charset="2"/>
              <a:buChar char="q"/>
            </a:pPr>
            <a:r>
              <a:rPr lang="en-GB" dirty="0" smtClean="0"/>
              <a:t>Parent takes the child to see the health visitor</a:t>
            </a:r>
          </a:p>
          <a:p>
            <a:pPr>
              <a:buFont typeface="Wingdings" pitchFamily="2" charset="2"/>
              <a:buChar char="q"/>
            </a:pPr>
            <a:r>
              <a:rPr lang="en-GB" dirty="0" smtClean="0"/>
              <a:t>Health visitor carries out checks and makes a further referral for a developmental assessment</a:t>
            </a:r>
          </a:p>
          <a:p>
            <a:pPr>
              <a:buFont typeface="Wingdings" pitchFamily="2" charset="2"/>
              <a:buChar char="q"/>
            </a:pPr>
            <a:r>
              <a:rPr lang="en-GB" dirty="0" smtClean="0"/>
              <a:t>Further referral made by more specialised assessments (speech and language; hearing test; physical examination)</a:t>
            </a:r>
          </a:p>
          <a:p>
            <a:pPr>
              <a:buFont typeface="Wingdings" pitchFamily="2" charset="2"/>
              <a:buChar char="q"/>
            </a:pPr>
            <a:r>
              <a:rPr lang="en-GB" dirty="0" smtClean="0"/>
              <a:t>Information is reported back to everyone concerned</a:t>
            </a:r>
            <a:endParaRPr lang="en-GB" dirty="0"/>
          </a:p>
        </p:txBody>
      </p:sp>
      <p:sp>
        <p:nvSpPr>
          <p:cNvPr id="3" name="Title 2"/>
          <p:cNvSpPr>
            <a:spLocks noGrp="1"/>
          </p:cNvSpPr>
          <p:nvPr>
            <p:ph type="title"/>
          </p:nvPr>
        </p:nvSpPr>
        <p:spPr>
          <a:xfrm>
            <a:off x="457200" y="274638"/>
            <a:ext cx="8229600" cy="778098"/>
          </a:xfrm>
        </p:spPr>
        <p:txBody>
          <a:bodyPr/>
          <a:lstStyle/>
          <a:p>
            <a:r>
              <a:rPr lang="en-GB" dirty="0" smtClean="0"/>
              <a:t>The referral process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6. Explain the assessment frameworks that are used in own UK home nation.</a:t>
            </a:r>
          </a:p>
          <a:p>
            <a:pPr>
              <a:buNone/>
            </a:pPr>
            <a:endParaRPr lang="en-GB"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The Common assessment Framework is a standardised framework for assessing the needs of a child/young person. It is intended for use by practitioners in all agencies so they can communication and work more effectively together. The main aim of CAF is to help practitioners make an holistic assessment of the child’s additional needs and to identify any support that may be required</a:t>
            </a:r>
            <a:endParaRPr lang="en-GB" dirty="0"/>
          </a:p>
        </p:txBody>
      </p:sp>
      <p:sp>
        <p:nvSpPr>
          <p:cNvPr id="3" name="Title 2"/>
          <p:cNvSpPr>
            <a:spLocks noGrp="1"/>
          </p:cNvSpPr>
          <p:nvPr>
            <p:ph type="title"/>
          </p:nvPr>
        </p:nvSpPr>
        <p:spPr/>
        <p:txBody>
          <a:bodyPr>
            <a:normAutofit fontScale="90000"/>
          </a:bodyPr>
          <a:lstStyle/>
          <a:p>
            <a:r>
              <a:rPr lang="en-GB" dirty="0" smtClean="0"/>
              <a:t>Common Assessment Framework </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lstStyle/>
          <a:p>
            <a:pPr>
              <a:buNone/>
            </a:pPr>
            <a:r>
              <a:rPr lang="en-GB" dirty="0" smtClean="0"/>
              <a:t>Where families are receiving support from the different agencies; </a:t>
            </a:r>
            <a:r>
              <a:rPr lang="en-GB" b="1" dirty="0" smtClean="0"/>
              <a:t>a lead professional</a:t>
            </a:r>
            <a:r>
              <a:rPr lang="en-GB" dirty="0" smtClean="0"/>
              <a:t> will usually be appointed</a:t>
            </a:r>
          </a:p>
          <a:p>
            <a:pPr>
              <a:buNone/>
            </a:pPr>
            <a:r>
              <a:rPr lang="en-GB" dirty="0" smtClean="0"/>
              <a:t>The role of the lead professional is to </a:t>
            </a:r>
            <a:r>
              <a:rPr lang="en-GB" dirty="0" smtClean="0"/>
              <a:t>–</a:t>
            </a:r>
          </a:p>
          <a:p>
            <a:pPr>
              <a:buNone/>
            </a:pPr>
            <a:endParaRPr lang="en-GB" dirty="0" smtClean="0"/>
          </a:p>
          <a:p>
            <a:pPr>
              <a:buFont typeface="Wingdings" pitchFamily="2" charset="2"/>
              <a:buChar char="q"/>
            </a:pPr>
            <a:r>
              <a:rPr lang="en-GB" dirty="0" smtClean="0"/>
              <a:t>Provide a single point of contact for families and help them to make choices</a:t>
            </a:r>
          </a:p>
          <a:p>
            <a:pPr>
              <a:buFont typeface="Wingdings" pitchFamily="2" charset="2"/>
              <a:buChar char="q"/>
            </a:pPr>
            <a:r>
              <a:rPr lang="en-GB" dirty="0" smtClean="0"/>
              <a:t>Ensure that families receive appropriate intervention when needed </a:t>
            </a:r>
          </a:p>
          <a:p>
            <a:pPr>
              <a:buFont typeface="Wingdings" pitchFamily="2" charset="2"/>
              <a:buChar char="q"/>
            </a:pPr>
            <a:r>
              <a:rPr lang="en-GB" dirty="0" smtClean="0"/>
              <a:t>Reduce overlap and avoid inconsistency from other practitioners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976664"/>
          </a:xfrm>
        </p:spPr>
        <p:txBody>
          <a:bodyPr>
            <a:normAutofit/>
          </a:bodyPr>
          <a:lstStyle/>
          <a:p>
            <a:pPr>
              <a:buNone/>
            </a:pPr>
            <a:r>
              <a:rPr lang="en-GB" dirty="0" smtClean="0"/>
              <a:t>The CAF summary should highlight the strengths and needs of the child and family and identify what is required to meet the needs of the child and family</a:t>
            </a:r>
          </a:p>
          <a:p>
            <a:pPr>
              <a:buNone/>
            </a:pPr>
            <a:endParaRPr lang="en-GB" dirty="0" smtClean="0"/>
          </a:p>
          <a:p>
            <a:pPr>
              <a:buNone/>
            </a:pPr>
            <a:r>
              <a:rPr lang="en-GB" dirty="0" smtClean="0"/>
              <a:t>The main sections include –</a:t>
            </a:r>
          </a:p>
          <a:p>
            <a:pPr>
              <a:buNone/>
            </a:pPr>
            <a:endParaRPr lang="en-GB" dirty="0" smtClean="0"/>
          </a:p>
          <a:p>
            <a:pPr>
              <a:buFont typeface="Wingdings" pitchFamily="2" charset="2"/>
              <a:buChar char="q"/>
            </a:pPr>
            <a:r>
              <a:rPr lang="en-GB" dirty="0" smtClean="0"/>
              <a:t>Development of the child (</a:t>
            </a:r>
            <a:r>
              <a:rPr lang="en-GB" sz="2000" dirty="0" smtClean="0"/>
              <a:t>health and progress of learning</a:t>
            </a:r>
            <a:r>
              <a:rPr lang="en-GB" dirty="0" smtClean="0"/>
              <a:t>)</a:t>
            </a:r>
          </a:p>
          <a:p>
            <a:pPr>
              <a:buFont typeface="Wingdings" pitchFamily="2" charset="2"/>
              <a:buChar char="q"/>
            </a:pPr>
            <a:r>
              <a:rPr lang="en-GB" dirty="0" smtClean="0"/>
              <a:t>Parents/carers (</a:t>
            </a:r>
            <a:r>
              <a:rPr lang="en-GB" sz="2000" dirty="0" smtClean="0"/>
              <a:t>how well parents are able to support their child’s development</a:t>
            </a:r>
            <a:r>
              <a:rPr lang="en-GB" dirty="0" smtClean="0"/>
              <a:t>)</a:t>
            </a:r>
          </a:p>
          <a:p>
            <a:pPr>
              <a:buFont typeface="Wingdings" pitchFamily="2" charset="2"/>
              <a:buChar char="q"/>
            </a:pPr>
            <a:r>
              <a:rPr lang="en-GB" dirty="0" smtClean="0"/>
              <a:t>Family/environment (</a:t>
            </a:r>
            <a:r>
              <a:rPr lang="en-GB" sz="2000" dirty="0" smtClean="0"/>
              <a:t>the impact of wider family and environment elements, such as housing</a:t>
            </a:r>
            <a:r>
              <a:rPr lang="en-GB" dirty="0" smtClean="0"/>
              <a:t>)</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Be able to communicate with others for</a:t>
            </a:r>
          </a:p>
          <a:p>
            <a:pPr>
              <a:buNone/>
            </a:pPr>
            <a:r>
              <a:rPr lang="en-GB" dirty="0" smtClean="0"/>
              <a:t>professional purposes</a:t>
            </a:r>
            <a:endParaRPr lang="en-GB" dirty="0"/>
          </a:p>
        </p:txBody>
      </p:sp>
      <p:sp>
        <p:nvSpPr>
          <p:cNvPr id="3" name="Title 2"/>
          <p:cNvSpPr>
            <a:spLocks noGrp="1"/>
          </p:cNvSpPr>
          <p:nvPr>
            <p:ph type="title"/>
          </p:nvPr>
        </p:nvSpPr>
        <p:spPr/>
        <p:txBody>
          <a:bodyPr/>
          <a:lstStyle/>
          <a:p>
            <a:r>
              <a:rPr lang="en-GB" dirty="0" smtClean="0"/>
              <a:t>Outcome 2</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endParaRPr lang="en-GB" dirty="0" smtClean="0"/>
          </a:p>
          <a:p>
            <a:pPr>
              <a:buNone/>
            </a:pPr>
            <a:r>
              <a:rPr lang="en-GB" dirty="0" smtClean="0"/>
              <a:t>3. Prepare reports that are accurate, legible, concise and meet legal requirements</a:t>
            </a:r>
          </a:p>
          <a:p>
            <a:pPr>
              <a:buNone/>
            </a:pPr>
            <a:endParaRPr lang="en-GB" dirty="0" smtClean="0"/>
          </a:p>
          <a:p>
            <a:pPr>
              <a:buNone/>
            </a:pPr>
            <a:endParaRPr lang="en-GB" dirty="0" smtClean="0"/>
          </a:p>
          <a:p>
            <a:pPr>
              <a:buNone/>
            </a:pPr>
            <a:endParaRPr lang="en-GB" dirty="0" smtClean="0"/>
          </a:p>
          <a:p>
            <a:pPr>
              <a:buNone/>
            </a:pPr>
            <a:r>
              <a:rPr lang="en-GB" sz="2000" dirty="0" smtClean="0"/>
              <a:t>(</a:t>
            </a:r>
            <a:r>
              <a:rPr lang="en-GB" sz="2000" b="1" dirty="0" smtClean="0"/>
              <a:t>Prepare reports -  </a:t>
            </a:r>
            <a:r>
              <a:rPr lang="en-GB" sz="2000" dirty="0" smtClean="0"/>
              <a:t>In some settings where this is not practitioner’s</a:t>
            </a:r>
          </a:p>
          <a:p>
            <a:pPr>
              <a:buNone/>
            </a:pPr>
            <a:r>
              <a:rPr lang="en-GB" sz="2000" dirty="0" smtClean="0"/>
              <a:t>lead responsibility (e.g. a school) it is acceptable for</a:t>
            </a:r>
          </a:p>
          <a:p>
            <a:pPr>
              <a:buNone/>
            </a:pPr>
            <a:r>
              <a:rPr lang="en-GB" sz="2000" dirty="0" smtClean="0"/>
              <a:t>practitioners to produce an ‘example report’ or to support the lead</a:t>
            </a:r>
          </a:p>
          <a:p>
            <a:pPr>
              <a:buNone/>
            </a:pPr>
            <a:r>
              <a:rPr lang="en-GB" sz="2000" dirty="0" smtClean="0"/>
              <a:t>practitioner in completing reports that are accurate, legible,</a:t>
            </a:r>
          </a:p>
          <a:p>
            <a:pPr>
              <a:buNone/>
            </a:pPr>
            <a:r>
              <a:rPr lang="en-GB" sz="2000" dirty="0" smtClean="0"/>
              <a:t>concise and meet legal requirements.)</a:t>
            </a:r>
            <a:endParaRPr lang="en-GB"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Be able to support organisational processes and procedures for recording, storing and sharing information</a:t>
            </a:r>
            <a:endParaRPr lang="en-GB" dirty="0"/>
          </a:p>
        </p:txBody>
      </p:sp>
      <p:sp>
        <p:nvSpPr>
          <p:cNvPr id="3" name="Title 2"/>
          <p:cNvSpPr>
            <a:spLocks noGrp="1"/>
          </p:cNvSpPr>
          <p:nvPr>
            <p:ph type="title"/>
          </p:nvPr>
        </p:nvSpPr>
        <p:spPr/>
        <p:txBody>
          <a:bodyPr/>
          <a:lstStyle/>
          <a:p>
            <a:r>
              <a:rPr lang="en-GB" dirty="0" smtClean="0"/>
              <a:t>Outcome 3</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3. Analyse the potential tension between maintaining confidentiality with the need to disclose information:</a:t>
            </a:r>
          </a:p>
          <a:p>
            <a:pPr>
              <a:buNone/>
            </a:pPr>
            <a:endParaRPr lang="en-GB" dirty="0" smtClean="0"/>
          </a:p>
          <a:p>
            <a:pPr>
              <a:buFont typeface="Wingdings" pitchFamily="2" charset="2"/>
              <a:buChar char="q"/>
            </a:pPr>
            <a:r>
              <a:rPr lang="en-GB" dirty="0" smtClean="0"/>
              <a:t>a. where abuse of a child or young person is suspected</a:t>
            </a:r>
          </a:p>
          <a:p>
            <a:pPr>
              <a:buFont typeface="Wingdings" pitchFamily="2" charset="2"/>
              <a:buChar char="q"/>
            </a:pPr>
            <a:r>
              <a:rPr lang="en-GB" dirty="0" smtClean="0"/>
              <a:t>b. when it is suspected that a crime has been/may be committed</a:t>
            </a:r>
            <a:r>
              <a:rPr lang="en-GB" dirty="0" smtClean="0"/>
              <a:t>.</a:t>
            </a:r>
          </a:p>
          <a:p>
            <a:pPr>
              <a:buFont typeface="Wingdings" pitchFamily="2" charset="2"/>
              <a:buChar char="q"/>
            </a:pPr>
            <a:endParaRPr lang="en-GB" sz="2000" dirty="0" smtClean="0"/>
          </a:p>
          <a:p>
            <a:pPr>
              <a:buNone/>
            </a:pPr>
            <a:r>
              <a:rPr lang="en-GB" sz="2000" dirty="0" smtClean="0"/>
              <a:t>(check within unit 51.4.3)</a:t>
            </a:r>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1.Explain the importance of multi-agency working and integrated working</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‘Multi-agency’ and ‘integrated working’ are terms used to describe the way in which services work together, in different ways, to meet the needs of children, young people and their families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This involves different agencies, services or teams of professionals working together to provide services to meet the needs of children, young people and their families</a:t>
            </a:r>
          </a:p>
          <a:p>
            <a:pPr>
              <a:buNone/>
            </a:pPr>
            <a:endParaRPr lang="en-GB" dirty="0" smtClean="0"/>
          </a:p>
          <a:p>
            <a:pPr>
              <a:buNone/>
            </a:pPr>
            <a:r>
              <a:rPr lang="en-GB" dirty="0" smtClean="0"/>
              <a:t>Example – when practitioners form health, education and social services work together to provide support for a family and their child, who has down’s syndrome  </a:t>
            </a:r>
            <a:endParaRPr lang="en-GB" dirty="0"/>
          </a:p>
        </p:txBody>
      </p:sp>
      <p:sp>
        <p:nvSpPr>
          <p:cNvPr id="3" name="Title 2"/>
          <p:cNvSpPr>
            <a:spLocks noGrp="1"/>
          </p:cNvSpPr>
          <p:nvPr>
            <p:ph type="title"/>
          </p:nvPr>
        </p:nvSpPr>
        <p:spPr/>
        <p:txBody>
          <a:bodyPr/>
          <a:lstStyle/>
          <a:p>
            <a:r>
              <a:rPr lang="en-GB" dirty="0" smtClean="0"/>
              <a:t>Multi-agency working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dirty="0" smtClean="0"/>
              <a:t>This involves different services joining together, usually in the same building, to offer more effective care for children, young people and their families.</a:t>
            </a:r>
          </a:p>
          <a:p>
            <a:pPr>
              <a:buNone/>
            </a:pPr>
            <a:endParaRPr lang="en-GB" dirty="0" smtClean="0"/>
          </a:p>
          <a:p>
            <a:pPr>
              <a:buNone/>
            </a:pPr>
            <a:r>
              <a:rPr lang="en-GB" dirty="0" smtClean="0"/>
              <a:t>Example – in a children’s centre, parents may be able to seek advice from a health visitor, attend a play session with their toddler and access a training programme in order to improve their own education or employment prospects</a:t>
            </a:r>
            <a:endParaRPr lang="en-GB" dirty="0"/>
          </a:p>
        </p:txBody>
      </p:sp>
      <p:sp>
        <p:nvSpPr>
          <p:cNvPr id="3" name="Title 2"/>
          <p:cNvSpPr>
            <a:spLocks noGrp="1"/>
          </p:cNvSpPr>
          <p:nvPr>
            <p:ph type="title"/>
          </p:nvPr>
        </p:nvSpPr>
        <p:spPr/>
        <p:txBody>
          <a:bodyPr/>
          <a:lstStyle/>
          <a:p>
            <a:r>
              <a:rPr lang="en-GB" dirty="0" smtClean="0"/>
              <a:t>Integrated working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Services for children and young people can involve many different agencies, each with their own roles and responsibilities. Different professionals may work with children in a range of situations and will therefore gain different information. </a:t>
            </a:r>
            <a:endParaRPr lang="en-GB" dirty="0"/>
          </a:p>
        </p:txBody>
      </p:sp>
      <p:sp>
        <p:nvSpPr>
          <p:cNvPr id="3" name="Title 2"/>
          <p:cNvSpPr>
            <a:spLocks noGrp="1"/>
          </p:cNvSpPr>
          <p:nvPr>
            <p:ph type="title"/>
          </p:nvPr>
        </p:nvSpPr>
        <p:spPr/>
        <p:txBody>
          <a:bodyPr>
            <a:normAutofit fontScale="90000"/>
          </a:bodyPr>
          <a:lstStyle/>
          <a:p>
            <a:r>
              <a:rPr lang="en-GB" dirty="0" smtClean="0"/>
              <a:t>The importance of working together</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So </a:t>
            </a:r>
            <a:r>
              <a:rPr lang="en-GB" dirty="0" smtClean="0"/>
              <a:t>that </a:t>
            </a:r>
            <a:r>
              <a:rPr lang="en-GB" dirty="0" smtClean="0"/>
              <a:t>everyone has an holistic view of the child it is extremely important that information is shared, both between the practitioners themselves and with the children’s parents or main carers. This holistic approach is an important part of the Every Child </a:t>
            </a:r>
            <a:r>
              <a:rPr lang="en-GB" dirty="0" smtClean="0"/>
              <a:t>Matters </a:t>
            </a:r>
            <a:r>
              <a:rPr lang="en-GB" dirty="0" smtClean="0"/>
              <a:t>framework, which clearly states that professionals should work together in order to improve </a:t>
            </a:r>
            <a:r>
              <a:rPr lang="en-GB" dirty="0" smtClean="0"/>
              <a:t>outcomes </a:t>
            </a:r>
            <a:r>
              <a:rPr lang="en-GB" dirty="0" smtClean="0"/>
              <a:t>for children and their families.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GB" dirty="0" smtClean="0"/>
          </a:p>
          <a:p>
            <a:pPr>
              <a:buNone/>
            </a:pPr>
            <a:r>
              <a:rPr lang="en-GB" dirty="0" smtClean="0"/>
              <a:t>2. Analyse how integrated working practices and multi-agency working in partnership deliver better outcomes for children and young people</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231</TotalTime>
  <Words>1045</Words>
  <Application>Microsoft Office PowerPoint</Application>
  <PresentationFormat>On-screen Show (4:3)</PresentationFormat>
  <Paragraphs>124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Working Together for the Benefit of Children and Young People </vt:lpstr>
      <vt:lpstr>Outcome 1</vt:lpstr>
      <vt:lpstr>Slide 3</vt:lpstr>
      <vt:lpstr>Slide 4</vt:lpstr>
      <vt:lpstr>Multi-agency working </vt:lpstr>
      <vt:lpstr>Integrated working </vt:lpstr>
      <vt:lpstr>The importance of working together</vt:lpstr>
      <vt:lpstr>Slide 8</vt:lpstr>
      <vt:lpstr>Slide 9</vt:lpstr>
      <vt:lpstr>Slide 10</vt:lpstr>
      <vt:lpstr>Slide 11</vt:lpstr>
      <vt:lpstr>Slide 12</vt:lpstr>
      <vt:lpstr>Barriers to effective partnership working</vt:lpstr>
      <vt:lpstr>There can sometimes be problems with partnership working</vt:lpstr>
      <vt:lpstr>Barriers to effective partnership working</vt:lpstr>
      <vt:lpstr>Slide 16</vt:lpstr>
      <vt:lpstr>The referral process</vt:lpstr>
      <vt:lpstr>Slide 18</vt:lpstr>
      <vt:lpstr>Reasons for a referral</vt:lpstr>
      <vt:lpstr>The referral process</vt:lpstr>
      <vt:lpstr>Slide 21</vt:lpstr>
      <vt:lpstr>Common Assessment Framework </vt:lpstr>
      <vt:lpstr>Slide 23</vt:lpstr>
      <vt:lpstr>Slide 24</vt:lpstr>
      <vt:lpstr>Outcome 2</vt:lpstr>
      <vt:lpstr>Slide 26</vt:lpstr>
      <vt:lpstr>Outcome 3</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for the Benefit of Children and Young People</dc:title>
  <dc:creator>jessica</dc:creator>
  <cp:lastModifiedBy>aitkjes</cp:lastModifiedBy>
  <cp:revision>14</cp:revision>
  <dcterms:created xsi:type="dcterms:W3CDTF">2012-11-12T12:41:28Z</dcterms:created>
  <dcterms:modified xsi:type="dcterms:W3CDTF">2012-11-15T19:18:38Z</dcterms:modified>
</cp:coreProperties>
</file>