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3"/>
  </p:handoutMasterIdLst>
  <p:sldIdLst>
    <p:sldId id="256" r:id="rId2"/>
    <p:sldId id="257" r:id="rId3"/>
    <p:sldId id="260" r:id="rId4"/>
    <p:sldId id="263" r:id="rId5"/>
    <p:sldId id="264" r:id="rId6"/>
    <p:sldId id="265" r:id="rId7"/>
    <p:sldId id="258" r:id="rId8"/>
    <p:sldId id="261" r:id="rId9"/>
    <p:sldId id="262" r:id="rId10"/>
    <p:sldId id="266" r:id="rId11"/>
    <p:sldId id="259" r:id="rId12"/>
  </p:sldIdLst>
  <p:sldSz cx="9144000" cy="6858000" type="screen4x3"/>
  <p:notesSz cx="6854825" cy="9664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0424" cy="4832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2815" y="0"/>
            <a:ext cx="2970424" cy="483235"/>
          </a:xfrm>
          <a:prstGeom prst="rect">
            <a:avLst/>
          </a:prstGeom>
        </p:spPr>
        <p:txBody>
          <a:bodyPr vert="horz" lIns="91440" tIns="45720" rIns="91440" bIns="45720" rtlCol="0"/>
          <a:lstStyle>
            <a:lvl1pPr algn="r">
              <a:defRPr sz="1200"/>
            </a:lvl1pPr>
          </a:lstStyle>
          <a:p>
            <a:fld id="{C8EE0913-CE8E-4CB0-B70A-0B364892FA69}" type="datetimeFigureOut">
              <a:rPr lang="en-GB" smtClean="0"/>
              <a:t>18/09/2012</a:t>
            </a:fld>
            <a:endParaRPr lang="en-GB"/>
          </a:p>
        </p:txBody>
      </p:sp>
      <p:sp>
        <p:nvSpPr>
          <p:cNvPr id="4" name="Footer Placeholder 3"/>
          <p:cNvSpPr>
            <a:spLocks noGrp="1"/>
          </p:cNvSpPr>
          <p:nvPr>
            <p:ph type="ftr" sz="quarter" idx="2"/>
          </p:nvPr>
        </p:nvSpPr>
        <p:spPr>
          <a:xfrm>
            <a:off x="0" y="9179788"/>
            <a:ext cx="2970424" cy="48323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2815" y="9179788"/>
            <a:ext cx="2970424" cy="483235"/>
          </a:xfrm>
          <a:prstGeom prst="rect">
            <a:avLst/>
          </a:prstGeom>
        </p:spPr>
        <p:txBody>
          <a:bodyPr vert="horz" lIns="91440" tIns="45720" rIns="91440" bIns="45720" rtlCol="0" anchor="b"/>
          <a:lstStyle>
            <a:lvl1pPr algn="r">
              <a:defRPr sz="1200"/>
            </a:lvl1pPr>
          </a:lstStyle>
          <a:p>
            <a:fld id="{287641F1-AD30-4F64-9514-395FECC82D74}"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CBAF71-EF16-4B8F-95B6-F4972568DC9D}" type="datetimeFigureOut">
              <a:rPr lang="en-GB" smtClean="0"/>
              <a:pPr/>
              <a:t>18/09/2012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FA07ED8-FE61-40A4-86B6-6B0C34BA241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FA07ED8-FE61-40A4-86B6-6B0C34BA241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FA07ED8-FE61-40A4-86B6-6B0C34BA241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FA07ED8-FE61-40A4-86B6-6B0C34BA241B}"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FA07ED8-FE61-40A4-86B6-6B0C34BA241B}"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FA07ED8-FE61-40A4-86B6-6B0C34BA241B}"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FA07ED8-FE61-40A4-86B6-6B0C34BA241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FA07ED8-FE61-40A4-86B6-6B0C34BA241B}"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CBAF71-EF16-4B8F-95B6-F4972568DC9D}" type="datetimeFigureOut">
              <a:rPr lang="en-GB" smtClean="0"/>
              <a:pPr/>
              <a:t>18/09/2012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FA07ED8-FE61-40A4-86B6-6B0C34BA241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CBAF71-EF16-4B8F-95B6-F4972568DC9D}" type="datetimeFigureOut">
              <a:rPr lang="en-GB" smtClean="0"/>
              <a:pPr/>
              <a:t>18/09/2012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FA07ED8-FE61-40A4-86B6-6B0C34BA241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CBAF71-EF16-4B8F-95B6-F4972568DC9D}" type="datetimeFigureOut">
              <a:rPr lang="en-GB" smtClean="0"/>
              <a:pPr/>
              <a:t>18/09/2012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FA07ED8-FE61-40A4-86B6-6B0C34BA241B}"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CBAF71-EF16-4B8F-95B6-F4972568DC9D}" type="datetimeFigureOut">
              <a:rPr lang="en-GB" smtClean="0"/>
              <a:pPr/>
              <a:t>18/09/2012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FA07ED8-FE61-40A4-86B6-6B0C34BA241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Introduction to Hospitality, Tourism and Events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 a special event is a one-off happening designed to meet specific needs at any given time”</a:t>
            </a:r>
          </a:p>
          <a:p>
            <a:r>
              <a:rPr lang="en-GB" dirty="0" smtClean="0"/>
              <a:t>(Wilkinson)</a:t>
            </a:r>
          </a:p>
          <a:p>
            <a:endParaRPr lang="en-GB" dirty="0" smtClean="0"/>
          </a:p>
          <a:p>
            <a:r>
              <a:rPr lang="en-GB" dirty="0" smtClean="0"/>
              <a:t>“ a special event recognises an unique moment in time with ceremony and ritual to satisfy specific needs”</a:t>
            </a:r>
          </a:p>
          <a:p>
            <a:r>
              <a:rPr lang="en-GB" dirty="0" smtClean="0"/>
              <a:t>(</a:t>
            </a:r>
            <a:r>
              <a:rPr lang="en-GB" dirty="0" err="1" smtClean="0"/>
              <a:t>Goldblatt</a:t>
            </a:r>
            <a:r>
              <a:rPr lang="en-GB" dirty="0" smtClean="0"/>
              <a:t>)</a:t>
            </a:r>
            <a:endParaRPr lang="en-GB" dirty="0"/>
          </a:p>
        </p:txBody>
      </p:sp>
      <p:sp>
        <p:nvSpPr>
          <p:cNvPr id="3" name="Title 2"/>
          <p:cNvSpPr>
            <a:spLocks noGrp="1"/>
          </p:cNvSpPr>
          <p:nvPr>
            <p:ph type="title"/>
          </p:nvPr>
        </p:nvSpPr>
        <p:spPr/>
        <p:txBody>
          <a:bodyPr/>
          <a:lstStyle/>
          <a:p>
            <a:r>
              <a:rPr lang="en-GB" dirty="0" smtClean="0"/>
              <a:t>What is an Event?</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Event organisers are responsible for the production of events from conception through to completion. Events can include:</a:t>
            </a:r>
          </a:p>
          <a:p>
            <a:r>
              <a:rPr lang="en-GB" dirty="0" smtClean="0"/>
              <a:t>exhibitions and fairs;</a:t>
            </a:r>
          </a:p>
          <a:p>
            <a:r>
              <a:rPr lang="en-GB" dirty="0" smtClean="0"/>
              <a:t>festivals; carnivals; concerts</a:t>
            </a:r>
          </a:p>
          <a:p>
            <a:r>
              <a:rPr lang="en-GB" dirty="0" smtClean="0"/>
              <a:t>conferences;</a:t>
            </a:r>
          </a:p>
          <a:p>
            <a:r>
              <a:rPr lang="en-GB" dirty="0" smtClean="0"/>
              <a:t>promotions and product launches;</a:t>
            </a:r>
          </a:p>
          <a:p>
            <a:r>
              <a:rPr lang="en-GB" dirty="0" smtClean="0"/>
              <a:t>fundraising and social events.</a:t>
            </a:r>
          </a:p>
          <a:p>
            <a:r>
              <a:rPr lang="en-GB" err="1" smtClean="0"/>
              <a:t>Weddings</a:t>
            </a:r>
            <a:r>
              <a:rPr lang="en-GB" smtClean="0"/>
              <a:t>; christenings</a:t>
            </a:r>
            <a:endParaRPr lang="en-GB" dirty="0" smtClean="0"/>
          </a:p>
          <a:p>
            <a:endParaRPr lang="en-GB" dirty="0"/>
          </a:p>
        </p:txBody>
      </p:sp>
      <p:sp>
        <p:nvSpPr>
          <p:cNvPr id="2" name="Title 1"/>
          <p:cNvSpPr>
            <a:spLocks noGrp="1"/>
          </p:cNvSpPr>
          <p:nvPr>
            <p:ph type="title"/>
          </p:nvPr>
        </p:nvSpPr>
        <p:spPr/>
        <p:txBody>
          <a:bodyPr/>
          <a:lstStyle/>
          <a:p>
            <a:r>
              <a:rPr lang="en-GB" dirty="0" smtClean="0"/>
              <a:t>What are Events?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smtClean="0"/>
              <a:t>Hotels</a:t>
            </a:r>
          </a:p>
          <a:p>
            <a:r>
              <a:rPr lang="en-GB" dirty="0" smtClean="0"/>
              <a:t>Restaurants</a:t>
            </a:r>
          </a:p>
          <a:p>
            <a:r>
              <a:rPr lang="en-GB" dirty="0" smtClean="0"/>
              <a:t>Pubs</a:t>
            </a:r>
          </a:p>
          <a:p>
            <a:r>
              <a:rPr lang="en-GB" dirty="0" smtClean="0"/>
              <a:t>Bars &amp; nightclubs</a:t>
            </a:r>
          </a:p>
          <a:p>
            <a:r>
              <a:rPr lang="en-GB" dirty="0" smtClean="0"/>
              <a:t>Contract food service providers</a:t>
            </a:r>
          </a:p>
          <a:p>
            <a:r>
              <a:rPr lang="en-GB" dirty="0" smtClean="0"/>
              <a:t>Hospitality services</a:t>
            </a:r>
          </a:p>
          <a:p>
            <a:r>
              <a:rPr lang="en-GB" dirty="0" smtClean="0"/>
              <a:t>Membership clubs</a:t>
            </a:r>
          </a:p>
          <a:p>
            <a:r>
              <a:rPr lang="en-GB" dirty="0" smtClean="0"/>
              <a:t>Events</a:t>
            </a:r>
          </a:p>
          <a:p>
            <a:r>
              <a:rPr lang="en-GB" dirty="0" smtClean="0"/>
              <a:t>Gambling</a:t>
            </a:r>
          </a:p>
          <a:p>
            <a:r>
              <a:rPr lang="en-GB" dirty="0" smtClean="0"/>
              <a:t>Travel services</a:t>
            </a:r>
          </a:p>
          <a:p>
            <a:r>
              <a:rPr lang="en-GB" dirty="0" smtClean="0"/>
              <a:t>Tourist services</a:t>
            </a:r>
          </a:p>
          <a:p>
            <a:r>
              <a:rPr lang="en-GB" dirty="0" smtClean="0"/>
              <a:t>Visitor attractions</a:t>
            </a:r>
          </a:p>
          <a:p>
            <a:r>
              <a:rPr lang="en-GB" dirty="0" smtClean="0"/>
              <a:t>Hostels</a:t>
            </a:r>
          </a:p>
          <a:p>
            <a:r>
              <a:rPr lang="en-GB" dirty="0" smtClean="0"/>
              <a:t>Holiday centres &amp; self catering accommodation</a:t>
            </a:r>
            <a:endParaRPr lang="en-GB" dirty="0"/>
          </a:p>
        </p:txBody>
      </p:sp>
      <p:sp>
        <p:nvSpPr>
          <p:cNvPr id="2" name="Title 1"/>
          <p:cNvSpPr>
            <a:spLocks noGrp="1"/>
          </p:cNvSpPr>
          <p:nvPr>
            <p:ph type="title"/>
          </p:nvPr>
        </p:nvSpPr>
        <p:spPr/>
        <p:txBody>
          <a:bodyPr>
            <a:normAutofit fontScale="90000"/>
          </a:bodyPr>
          <a:lstStyle/>
          <a:p>
            <a:r>
              <a:rPr lang="en-GB" dirty="0" smtClean="0"/>
              <a:t>What do we mean by Hospitality?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85000" lnSpcReduction="10000"/>
          </a:bodyPr>
          <a:lstStyle/>
          <a:p>
            <a:pPr>
              <a:buNone/>
            </a:pPr>
            <a:r>
              <a:rPr lang="en-GB" dirty="0" smtClean="0"/>
              <a:t>       </a:t>
            </a:r>
            <a:r>
              <a:rPr lang="en-GB" u="sng" dirty="0" smtClean="0"/>
              <a:t>Commercial</a:t>
            </a:r>
          </a:p>
          <a:p>
            <a:pPr>
              <a:buNone/>
            </a:pPr>
            <a:r>
              <a:rPr lang="en-GB" dirty="0" smtClean="0"/>
              <a:t>Provides services in exchange for £ e.g.</a:t>
            </a:r>
          </a:p>
          <a:p>
            <a:pPr>
              <a:buNone/>
            </a:pPr>
            <a:r>
              <a:rPr lang="en-GB" dirty="0" smtClean="0"/>
              <a:t>Hotels</a:t>
            </a:r>
          </a:p>
          <a:p>
            <a:pPr>
              <a:buNone/>
            </a:pPr>
            <a:r>
              <a:rPr lang="en-GB" dirty="0" smtClean="0"/>
              <a:t>Restaurants</a:t>
            </a:r>
          </a:p>
          <a:p>
            <a:pPr>
              <a:buNone/>
            </a:pPr>
            <a:r>
              <a:rPr lang="en-GB" dirty="0" smtClean="0"/>
              <a:t>Take-</a:t>
            </a:r>
            <a:r>
              <a:rPr lang="en-GB" dirty="0" err="1" smtClean="0"/>
              <a:t>aways</a:t>
            </a:r>
            <a:endParaRPr lang="en-GB" dirty="0" smtClean="0"/>
          </a:p>
          <a:p>
            <a:pPr>
              <a:buNone/>
            </a:pPr>
            <a:r>
              <a:rPr lang="en-GB" dirty="0" smtClean="0"/>
              <a:t>Clubs</a:t>
            </a:r>
          </a:p>
          <a:p>
            <a:pPr>
              <a:buNone/>
            </a:pPr>
            <a:r>
              <a:rPr lang="en-GB" dirty="0" smtClean="0"/>
              <a:t>Holiday parks/caravan sites</a:t>
            </a:r>
          </a:p>
          <a:p>
            <a:pPr>
              <a:buNone/>
            </a:pPr>
            <a:r>
              <a:rPr lang="en-GB" dirty="0" smtClean="0"/>
              <a:t>Pubs</a:t>
            </a:r>
          </a:p>
          <a:p>
            <a:pPr>
              <a:buNone/>
            </a:pPr>
            <a:endParaRPr lang="en-GB" dirty="0"/>
          </a:p>
        </p:txBody>
      </p:sp>
      <p:sp>
        <p:nvSpPr>
          <p:cNvPr id="5" name="Content Placeholder 4"/>
          <p:cNvSpPr>
            <a:spLocks noGrp="1"/>
          </p:cNvSpPr>
          <p:nvPr>
            <p:ph sz="half" idx="2"/>
          </p:nvPr>
        </p:nvSpPr>
        <p:spPr/>
        <p:txBody>
          <a:bodyPr>
            <a:normAutofit fontScale="85000" lnSpcReduction="10000"/>
          </a:bodyPr>
          <a:lstStyle/>
          <a:p>
            <a:pPr>
              <a:buNone/>
            </a:pPr>
            <a:r>
              <a:rPr lang="en-GB" dirty="0" smtClean="0"/>
              <a:t>  </a:t>
            </a:r>
            <a:r>
              <a:rPr lang="en-GB" u="sng" dirty="0" smtClean="0"/>
              <a:t>Catering services sector</a:t>
            </a:r>
          </a:p>
          <a:p>
            <a:pPr>
              <a:buNone/>
            </a:pPr>
            <a:r>
              <a:rPr lang="en-GB" dirty="0" smtClean="0"/>
              <a:t>Services  tend to be secondary </a:t>
            </a:r>
            <a:r>
              <a:rPr lang="en-GB" dirty="0"/>
              <a:t> </a:t>
            </a:r>
            <a:r>
              <a:rPr lang="en-GB" dirty="0" smtClean="0"/>
              <a:t>or indirect e.g.</a:t>
            </a:r>
          </a:p>
          <a:p>
            <a:pPr>
              <a:buNone/>
            </a:pPr>
            <a:r>
              <a:rPr lang="en-GB" dirty="0" smtClean="0"/>
              <a:t>Hospitals</a:t>
            </a:r>
          </a:p>
          <a:p>
            <a:pPr>
              <a:buNone/>
            </a:pPr>
            <a:r>
              <a:rPr lang="en-GB" dirty="0" smtClean="0"/>
              <a:t>Prisons</a:t>
            </a:r>
          </a:p>
          <a:p>
            <a:pPr>
              <a:buNone/>
            </a:pPr>
            <a:r>
              <a:rPr lang="en-GB" dirty="0" smtClean="0"/>
              <a:t>Schools</a:t>
            </a:r>
          </a:p>
          <a:p>
            <a:pPr>
              <a:buNone/>
            </a:pPr>
            <a:r>
              <a:rPr lang="en-GB" dirty="0" smtClean="0"/>
              <a:t>Armed forces</a:t>
            </a:r>
          </a:p>
          <a:p>
            <a:pPr>
              <a:buNone/>
            </a:pPr>
            <a:r>
              <a:rPr lang="en-GB" dirty="0" smtClean="0"/>
              <a:t>Residential homes</a:t>
            </a:r>
          </a:p>
          <a:p>
            <a:pPr>
              <a:buNone/>
            </a:pPr>
            <a:r>
              <a:rPr lang="en-GB" dirty="0" smtClean="0"/>
              <a:t>Leisure &amp; tourism outlets</a:t>
            </a:r>
          </a:p>
          <a:p>
            <a:pPr>
              <a:buNone/>
            </a:pPr>
            <a:r>
              <a:rPr lang="en-GB" dirty="0" smtClean="0"/>
              <a:t>Employee canteens</a:t>
            </a:r>
            <a:endParaRPr lang="en-GB" dirty="0"/>
          </a:p>
        </p:txBody>
      </p:sp>
      <p:sp>
        <p:nvSpPr>
          <p:cNvPr id="2" name="Title 1"/>
          <p:cNvSpPr>
            <a:spLocks noGrp="1"/>
          </p:cNvSpPr>
          <p:nvPr>
            <p:ph type="title"/>
          </p:nvPr>
        </p:nvSpPr>
        <p:spPr/>
        <p:txBody>
          <a:bodyPr/>
          <a:lstStyle/>
          <a:p>
            <a:r>
              <a:rPr lang="en-GB" dirty="0" smtClean="0"/>
              <a:t>Two main types of provision</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0"/>
            <a:ext cx="8352928" cy="6001643"/>
          </a:xfrm>
          <a:prstGeom prst="rect">
            <a:avLst/>
          </a:prstGeom>
        </p:spPr>
        <p:txBody>
          <a:bodyPr wrap="square">
            <a:spAutoFit/>
          </a:bodyPr>
          <a:lstStyle/>
          <a:p>
            <a:pPr fontAlgn="base"/>
            <a:endParaRPr lang="en-GB" dirty="0" smtClean="0"/>
          </a:p>
          <a:p>
            <a:pPr fontAlgn="base"/>
            <a:endParaRPr lang="en-GB" dirty="0" smtClean="0"/>
          </a:p>
          <a:p>
            <a:pPr fontAlgn="base"/>
            <a:endParaRPr lang="en-GB" dirty="0" smtClean="0"/>
          </a:p>
          <a:p>
            <a:pPr fontAlgn="base"/>
            <a:endParaRPr lang="en-GB" dirty="0" smtClean="0"/>
          </a:p>
          <a:p>
            <a:pPr fontAlgn="base"/>
            <a:r>
              <a:rPr lang="en-GB" sz="2400" dirty="0" smtClean="0"/>
              <a:t>The industry is noted for its high level of labour turnover, and this currently stands at 23% (People 1st, 2011). </a:t>
            </a:r>
          </a:p>
          <a:p>
            <a:pPr fontAlgn="base"/>
            <a:r>
              <a:rPr lang="en-GB" sz="2400" dirty="0" smtClean="0"/>
              <a:t>Although 58% of the workforce is female, only 44% of women work in senior management positions in the hospitality industry (People 1st, 2011).</a:t>
            </a:r>
          </a:p>
          <a:p>
            <a:pPr fontAlgn="base"/>
            <a:endParaRPr lang="en-GB" sz="2400" dirty="0" smtClean="0"/>
          </a:p>
          <a:p>
            <a:pPr fontAlgn="base"/>
            <a:endParaRPr lang="en-GB" sz="2400" dirty="0" smtClean="0"/>
          </a:p>
          <a:p>
            <a:pPr fontAlgn="base"/>
            <a:r>
              <a:rPr lang="en-GB" sz="2400" dirty="0" smtClean="0"/>
              <a:t>Salaries vary and depend on the size of the company, the amount of responsibility involved and the type of organisation. Sometimes packages can include profit-related pay, subsidised accommodation or meals, pension schemes and health insurance.</a:t>
            </a:r>
            <a:endParaRPr lang="en-GB"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064896" cy="7171194"/>
          </a:xfrm>
          <a:prstGeom prst="rect">
            <a:avLst/>
          </a:prstGeom>
        </p:spPr>
        <p:txBody>
          <a:bodyPr wrap="square">
            <a:spAutoFit/>
          </a:bodyPr>
          <a:lstStyle/>
          <a:p>
            <a:pPr fontAlgn="base"/>
            <a:r>
              <a:rPr lang="en-GB" sz="2400" b="1" dirty="0" smtClean="0"/>
              <a:t>What’s it like working in this industry?</a:t>
            </a:r>
          </a:p>
          <a:p>
            <a:pPr fontAlgn="base"/>
            <a:endParaRPr lang="en-GB" sz="2400" b="1" dirty="0" smtClean="0"/>
          </a:p>
          <a:p>
            <a:pPr fontAlgn="base"/>
            <a:r>
              <a:rPr lang="en-GB" sz="2400" dirty="0" smtClean="0"/>
              <a:t>Hospitality is a busy, fast-paced sector where employees have to adjust to new challenges in order to address the needs of customers</a:t>
            </a:r>
          </a:p>
          <a:p>
            <a:pPr fontAlgn="base"/>
            <a:endParaRPr lang="en-GB" sz="2400" dirty="0" smtClean="0"/>
          </a:p>
          <a:p>
            <a:pPr fontAlgn="base"/>
            <a:r>
              <a:rPr lang="en-GB" sz="2400" dirty="0" smtClean="0"/>
              <a:t>Working in contract catering, providing meals in schools, hospitals and staff restaurants can be a nine-to-five job, whereas working in restaurants and pubs can mean longer but more flexible hours.</a:t>
            </a:r>
          </a:p>
          <a:p>
            <a:pPr fontAlgn="base"/>
            <a:endParaRPr lang="en-GB" sz="2400" dirty="0" smtClean="0"/>
          </a:p>
          <a:p>
            <a:pPr fontAlgn="base"/>
            <a:endParaRPr lang="en-GB" sz="2400" dirty="0" smtClean="0"/>
          </a:p>
          <a:p>
            <a:pPr fontAlgn="base"/>
            <a:r>
              <a:rPr lang="en-GB" sz="2400" dirty="0" smtClean="0"/>
              <a:t>Working in hotels usually means longer hours but promises a wide variety of jobs and opportunities for early responsibility.</a:t>
            </a:r>
          </a:p>
          <a:p>
            <a:pPr fontAlgn="base"/>
            <a:endParaRPr lang="en-GB" sz="2000" dirty="0" smtClean="0"/>
          </a:p>
          <a:p>
            <a:pPr fontAlgn="base"/>
            <a:endParaRPr lang="en-GB" sz="2000" dirty="0" smtClean="0"/>
          </a:p>
          <a:p>
            <a:pPr fontAlgn="base"/>
            <a:endParaRPr lang="en-GB" sz="2000" dirty="0" smtClean="0"/>
          </a:p>
          <a:p>
            <a:pPr fontAlgn="base"/>
            <a:endParaRPr lang="en-GB" sz="2000" dirty="0" smtClean="0"/>
          </a:p>
          <a:p>
            <a:pPr fontAlgn="base"/>
            <a:r>
              <a:rPr lang="en-GB" sz="20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3"/>
            <a:ext cx="8352928" cy="4893647"/>
          </a:xfrm>
          <a:prstGeom prst="rect">
            <a:avLst/>
          </a:prstGeom>
        </p:spPr>
        <p:txBody>
          <a:bodyPr wrap="square">
            <a:spAutoFit/>
          </a:bodyPr>
          <a:lstStyle/>
          <a:p>
            <a:pPr fontAlgn="base"/>
            <a:r>
              <a:rPr lang="en-GB" sz="2400" b="1" dirty="0" smtClean="0"/>
              <a:t>How big is this industry?</a:t>
            </a:r>
          </a:p>
          <a:p>
            <a:pPr fontAlgn="base"/>
            <a:endParaRPr lang="en-GB" sz="2400" b="1" dirty="0" smtClean="0"/>
          </a:p>
          <a:p>
            <a:pPr fontAlgn="base"/>
            <a:endParaRPr lang="en-GB" sz="2400" b="1" dirty="0" smtClean="0"/>
          </a:p>
          <a:p>
            <a:pPr fontAlgn="base"/>
            <a:r>
              <a:rPr lang="en-GB" sz="2400" dirty="0" smtClean="0"/>
              <a:t>The hospitality sector employs over two million people in 206,000 outlets across the UK and accounts for 4.9% of the UK’s total economic output, more than agriculture, forestry, fishing, energy, and water supply combined.</a:t>
            </a:r>
          </a:p>
          <a:p>
            <a:pPr fontAlgn="base"/>
            <a:endParaRPr lang="en-GB" sz="2400" dirty="0" smtClean="0"/>
          </a:p>
          <a:p>
            <a:pPr fontAlgn="base"/>
            <a:endParaRPr lang="en-GB" sz="2400" dirty="0" smtClean="0"/>
          </a:p>
          <a:p>
            <a:pPr fontAlgn="base"/>
            <a:endParaRPr lang="en-GB" sz="2400" dirty="0" smtClean="0"/>
          </a:p>
          <a:p>
            <a:pPr fontAlgn="base"/>
            <a:r>
              <a:rPr lang="en-GB" sz="2400" dirty="0" smtClean="0"/>
              <a:t>31% of the workforce works in restaurants, 16% in bars/nightclubs and 12% in hotels (People 1st, 2011).</a:t>
            </a:r>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a:cs typeface="B Nazanin" pitchFamily="2" charset="-78"/>
              </a:rPr>
              <a:t>…</a:t>
            </a:r>
            <a:r>
              <a:rPr lang="en-US" dirty="0" smtClean="0">
                <a:cs typeface="B Nazanin" pitchFamily="2" charset="-78"/>
              </a:rPr>
              <a:t> the activities of persons traveling to and staying in places outside their usual environment for not more than one consecutive year for leisure, business, and other purposes. (WTO 1993, UNSTAT 1994)</a:t>
            </a:r>
            <a:endParaRPr lang="en-US" dirty="0" smtClean="0"/>
          </a:p>
          <a:p>
            <a:endParaRPr lang="en-GB" dirty="0"/>
          </a:p>
        </p:txBody>
      </p:sp>
      <p:sp>
        <p:nvSpPr>
          <p:cNvPr id="2" name="Title 1"/>
          <p:cNvSpPr>
            <a:spLocks noGrp="1"/>
          </p:cNvSpPr>
          <p:nvPr>
            <p:ph type="title"/>
          </p:nvPr>
        </p:nvSpPr>
        <p:spPr/>
        <p:txBody>
          <a:bodyPr>
            <a:normAutofit fontScale="90000"/>
          </a:bodyPr>
          <a:lstStyle/>
          <a:p>
            <a:r>
              <a:rPr lang="en-GB" dirty="0" smtClean="0"/>
              <a:t>What do we mean by Travel &amp; Tourism?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Domestic tourism: Residents of a country traveling within their own country</a:t>
            </a:r>
          </a:p>
          <a:p>
            <a:r>
              <a:rPr lang="en-US" dirty="0" smtClean="0"/>
              <a:t>Inbound tourism: Non-residents traveling in the given country</a:t>
            </a:r>
          </a:p>
          <a:p>
            <a:r>
              <a:rPr lang="en-US" dirty="0" smtClean="0"/>
              <a:t>Outbound tourism: Residents traveling in another country</a:t>
            </a:r>
          </a:p>
          <a:p>
            <a:endParaRPr lang="en-GB" dirty="0"/>
          </a:p>
        </p:txBody>
      </p:sp>
      <p:sp>
        <p:nvSpPr>
          <p:cNvPr id="2" name="Title 1"/>
          <p:cNvSpPr>
            <a:spLocks noGrp="1"/>
          </p:cNvSpPr>
          <p:nvPr>
            <p:ph type="title"/>
          </p:nvPr>
        </p:nvSpPr>
        <p:spPr/>
        <p:txBody>
          <a:bodyPr/>
          <a:lstStyle/>
          <a:p>
            <a:r>
              <a:rPr lang="en-GB" dirty="0" smtClean="0"/>
              <a:t>Types of tourism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sz="2100" dirty="0" smtClean="0"/>
              <a:t>Leisure tourism</a:t>
            </a:r>
          </a:p>
          <a:p>
            <a:pPr lvl="1">
              <a:lnSpc>
                <a:spcPct val="80000"/>
              </a:lnSpc>
            </a:pPr>
            <a:r>
              <a:rPr lang="en-US" sz="2000" dirty="0" smtClean="0"/>
              <a:t>Holidays</a:t>
            </a:r>
          </a:p>
          <a:p>
            <a:pPr lvl="1">
              <a:lnSpc>
                <a:spcPct val="80000"/>
              </a:lnSpc>
            </a:pPr>
            <a:r>
              <a:rPr lang="en-US" sz="2000" dirty="0" smtClean="0"/>
              <a:t>Health and fitness</a:t>
            </a:r>
          </a:p>
          <a:p>
            <a:pPr lvl="1">
              <a:lnSpc>
                <a:spcPct val="80000"/>
              </a:lnSpc>
            </a:pPr>
            <a:r>
              <a:rPr lang="en-US" sz="2000" dirty="0" smtClean="0"/>
              <a:t>Sport</a:t>
            </a:r>
          </a:p>
          <a:p>
            <a:pPr lvl="1">
              <a:lnSpc>
                <a:spcPct val="80000"/>
              </a:lnSpc>
            </a:pPr>
            <a:r>
              <a:rPr lang="en-US" sz="2000" dirty="0" smtClean="0"/>
              <a:t>Religion</a:t>
            </a:r>
          </a:p>
          <a:p>
            <a:pPr lvl="1">
              <a:lnSpc>
                <a:spcPct val="80000"/>
              </a:lnSpc>
            </a:pPr>
            <a:r>
              <a:rPr lang="en-US" sz="2000" dirty="0" smtClean="0"/>
              <a:t>Education</a:t>
            </a:r>
          </a:p>
          <a:p>
            <a:pPr lvl="1">
              <a:lnSpc>
                <a:spcPct val="80000"/>
              </a:lnSpc>
            </a:pPr>
            <a:r>
              <a:rPr lang="en-US" sz="2000" dirty="0" smtClean="0"/>
              <a:t>Cultural</a:t>
            </a:r>
          </a:p>
          <a:p>
            <a:pPr>
              <a:lnSpc>
                <a:spcPct val="80000"/>
              </a:lnSpc>
            </a:pPr>
            <a:r>
              <a:rPr lang="en-US" sz="2100" dirty="0" smtClean="0"/>
              <a:t>Visiting friends and relatives (VFR)</a:t>
            </a:r>
          </a:p>
          <a:p>
            <a:pPr>
              <a:lnSpc>
                <a:spcPct val="80000"/>
              </a:lnSpc>
            </a:pPr>
            <a:r>
              <a:rPr lang="en-US" sz="2100" dirty="0" smtClean="0"/>
              <a:t>Business tourism</a:t>
            </a:r>
          </a:p>
          <a:p>
            <a:pPr lvl="1">
              <a:lnSpc>
                <a:spcPct val="80000"/>
              </a:lnSpc>
            </a:pPr>
            <a:r>
              <a:rPr lang="en-US" sz="2000" dirty="0" smtClean="0"/>
              <a:t>Conferences and training events</a:t>
            </a:r>
          </a:p>
          <a:p>
            <a:pPr lvl="1">
              <a:lnSpc>
                <a:spcPct val="80000"/>
              </a:lnSpc>
            </a:pPr>
            <a:r>
              <a:rPr lang="en-US" sz="2000" dirty="0" smtClean="0"/>
              <a:t>Business meetings</a:t>
            </a:r>
          </a:p>
          <a:p>
            <a:pPr lvl="1">
              <a:lnSpc>
                <a:spcPct val="80000"/>
              </a:lnSpc>
            </a:pPr>
            <a:r>
              <a:rPr lang="en-US" sz="2000" dirty="0" smtClean="0"/>
              <a:t>Exhibitions</a:t>
            </a:r>
          </a:p>
          <a:p>
            <a:pPr lvl="1">
              <a:lnSpc>
                <a:spcPct val="80000"/>
              </a:lnSpc>
            </a:pPr>
            <a:r>
              <a:rPr lang="en-US" sz="2000" dirty="0" smtClean="0"/>
              <a:t>Trade fairs</a:t>
            </a:r>
          </a:p>
          <a:p>
            <a:endParaRPr lang="en-GB" dirty="0"/>
          </a:p>
        </p:txBody>
      </p:sp>
      <p:sp>
        <p:nvSpPr>
          <p:cNvPr id="2" name="Title 1"/>
          <p:cNvSpPr>
            <a:spLocks noGrp="1"/>
          </p:cNvSpPr>
          <p:nvPr>
            <p:ph type="title"/>
          </p:nvPr>
        </p:nvSpPr>
        <p:spPr/>
        <p:txBody>
          <a:bodyPr/>
          <a:lstStyle/>
          <a:p>
            <a:r>
              <a:rPr lang="en-GB" dirty="0" smtClean="0"/>
              <a:t>Purpose of Travel</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TotalTime>
  <Words>418</Words>
  <Application>Microsoft Office PowerPoint</Application>
  <PresentationFormat>On-screen Show (4:3)</PresentationFormat>
  <Paragraphs>98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Introduction to Hospitality, Tourism and Events</vt:lpstr>
      <vt:lpstr>What do we mean by Hospitality?</vt:lpstr>
      <vt:lpstr>Two main types of provision</vt:lpstr>
      <vt:lpstr>Slide 4</vt:lpstr>
      <vt:lpstr>Slide 5</vt:lpstr>
      <vt:lpstr>Slide 6</vt:lpstr>
      <vt:lpstr>What do we mean by Travel &amp; Tourism?</vt:lpstr>
      <vt:lpstr>Types of tourism</vt:lpstr>
      <vt:lpstr>Purpose of Travel</vt:lpstr>
      <vt:lpstr>What is an Event?</vt:lpstr>
      <vt:lpstr>What are Events?</vt:lpstr>
    </vt:vector>
  </TitlesOfParts>
  <Company>Educational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Hospitality, Tourism and Events</dc:title>
  <dc:creator>hillnao</dc:creator>
  <cp:lastModifiedBy>hillnao</cp:lastModifiedBy>
  <cp:revision>16</cp:revision>
  <dcterms:created xsi:type="dcterms:W3CDTF">2012-09-05T09:19:40Z</dcterms:created>
  <dcterms:modified xsi:type="dcterms:W3CDTF">2012-09-18T11:58:26Z</dcterms:modified>
</cp:coreProperties>
</file>