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4" r:id="rId2"/>
    <p:sldId id="265" r:id="rId3"/>
    <p:sldId id="266" r:id="rId4"/>
    <p:sldId id="257" r:id="rId5"/>
    <p:sldId id="259" r:id="rId6"/>
    <p:sldId id="260" r:id="rId7"/>
    <p:sldId id="261" r:id="rId8"/>
    <p:sldId id="262" r:id="rId9"/>
    <p:sldId id="263" r:id="rId10"/>
    <p:sldId id="267" r:id="rId11"/>
    <p:sldId id="268"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p:cViewPr varScale="1">
        <p:scale>
          <a:sx n="84" d="100"/>
          <a:sy n="84" d="100"/>
        </p:scale>
        <p:origin x="-1068" y="-78"/>
      </p:cViewPr>
      <p:guideLst>
        <p:guide orient="horz" pos="2160"/>
        <p:guide pos="2880"/>
      </p:guideLst>
    </p:cSldViewPr>
  </p:slideViewPr>
  <p:notesTextViewPr>
    <p:cViewPr>
      <p:scale>
        <a:sx n="100" d="100"/>
        <a:sy n="100" d="100"/>
      </p:scale>
      <p:origin x="0" y="0"/>
    </p:cViewPr>
  </p:notesTextViewPr>
  <p:notesViewPr>
    <p:cSldViewPr>
      <p:cViewPr>
        <p:scale>
          <a:sx n="90" d="100"/>
          <a:sy n="90" d="100"/>
        </p:scale>
        <p:origin x="-2274" y="906"/>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9FA2DF6-8C4C-4A74-94A7-538161038FDC}" type="datetimeFigureOut">
              <a:rPr lang="en-US" smtClean="0"/>
              <a:pPr/>
              <a:t>4/15/2013</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81FFBC9-2B7F-47BD-B8A6-84CB010F5707}"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a:p>
            <a:endParaRPr lang="en-GB" dirty="0" smtClean="0"/>
          </a:p>
          <a:p>
            <a:r>
              <a:rPr lang="en-GB" dirty="0" smtClean="0"/>
              <a:t>Fixed costs – include rent,</a:t>
            </a:r>
            <a:r>
              <a:rPr lang="en-GB" baseline="0" dirty="0" smtClean="0"/>
              <a:t> mortgage etc.  Do not vary with output</a:t>
            </a:r>
          </a:p>
          <a:p>
            <a:endParaRPr lang="en-GB" baseline="0" dirty="0" smtClean="0"/>
          </a:p>
          <a:p>
            <a:r>
              <a:rPr lang="en-GB" baseline="0" dirty="0" smtClean="0"/>
              <a:t>Variable costs include raw materials.</a:t>
            </a:r>
          </a:p>
          <a:p>
            <a:endParaRPr lang="en-GB" baseline="0" dirty="0" smtClean="0"/>
          </a:p>
          <a:p>
            <a:r>
              <a:rPr lang="en-GB" baseline="0" dirty="0" smtClean="0"/>
              <a:t>Semi variable costs include electricity (proportion will increase with business activity, i.e. lighting required every day however if orders increase more electricity will be used as the machinery will be operating more.</a:t>
            </a:r>
            <a:endParaRPr lang="en-GB" dirty="0"/>
          </a:p>
        </p:txBody>
      </p:sp>
      <p:sp>
        <p:nvSpPr>
          <p:cNvPr id="4" name="Slide Number Placeholder 3"/>
          <p:cNvSpPr>
            <a:spLocks noGrp="1"/>
          </p:cNvSpPr>
          <p:nvPr>
            <p:ph type="sldNum" sz="quarter" idx="10"/>
          </p:nvPr>
        </p:nvSpPr>
        <p:spPr/>
        <p:txBody>
          <a:bodyPr/>
          <a:lstStyle/>
          <a:p>
            <a:fld id="{481FFBC9-2B7F-47BD-B8A6-84CB010F5707}"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81FFBC9-2B7F-47BD-B8A6-84CB010F5707}"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Advantages</a:t>
            </a:r>
          </a:p>
          <a:p>
            <a:endParaRPr lang="en-GB" dirty="0" smtClean="0"/>
          </a:p>
          <a:p>
            <a:pPr>
              <a:buFont typeface="Arial" pitchFamily="34" charset="0"/>
              <a:buChar char="•"/>
            </a:pPr>
            <a:r>
              <a:rPr lang="en-GB" dirty="0" smtClean="0"/>
              <a:t> Easy visual means of analysing firms financial position at different levels of output</a:t>
            </a:r>
          </a:p>
          <a:p>
            <a:pPr>
              <a:buFont typeface="Arial" pitchFamily="34" charset="0"/>
              <a:buChar char="•"/>
            </a:pPr>
            <a:r>
              <a:rPr lang="en-GB" dirty="0" smtClean="0"/>
              <a:t> </a:t>
            </a:r>
            <a:r>
              <a:rPr lang="en-GB" dirty="0" smtClean="0"/>
              <a:t>Profit and loss can be seen at a glance – good for non-financial specialists</a:t>
            </a:r>
          </a:p>
          <a:p>
            <a:pPr>
              <a:buFont typeface="Arial" pitchFamily="34" charset="0"/>
              <a:buChar char="•"/>
            </a:pPr>
            <a:r>
              <a:rPr lang="en-GB" dirty="0" smtClean="0"/>
              <a:t>Helpful for making decisions in ‘what-if’ situations</a:t>
            </a:r>
          </a:p>
          <a:p>
            <a:pPr>
              <a:buFont typeface="Arial" pitchFamily="34" charset="0"/>
              <a:buChar char="•"/>
            </a:pPr>
            <a:r>
              <a:rPr lang="en-GB" dirty="0" smtClean="0"/>
              <a:t> </a:t>
            </a:r>
            <a:r>
              <a:rPr lang="en-GB" dirty="0" smtClean="0"/>
              <a:t>As part of a business plan – can be helpful in gaining finance</a:t>
            </a:r>
          </a:p>
          <a:p>
            <a:pPr>
              <a:buFont typeface="Arial" pitchFamily="34" charset="0"/>
              <a:buChar char="•"/>
            </a:pPr>
            <a:endParaRPr lang="en-GB" dirty="0" smtClean="0"/>
          </a:p>
          <a:p>
            <a:pPr>
              <a:buFont typeface="Arial" pitchFamily="34" charset="0"/>
              <a:buChar char="•"/>
            </a:pPr>
            <a:r>
              <a:rPr lang="en-GB" dirty="0" smtClean="0"/>
              <a:t>Can identify the margin of safety – aids planning</a:t>
            </a:r>
          </a:p>
          <a:p>
            <a:pPr>
              <a:buFont typeface="Arial" pitchFamily="34" charset="0"/>
              <a:buChar char="•"/>
            </a:pPr>
            <a:endParaRPr lang="en-GB" dirty="0" smtClean="0"/>
          </a:p>
          <a:p>
            <a:r>
              <a:rPr lang="en-GB" dirty="0" smtClean="0"/>
              <a:t>Limitations</a:t>
            </a:r>
          </a:p>
          <a:p>
            <a:endParaRPr lang="en-GB" dirty="0" smtClean="0"/>
          </a:p>
          <a:p>
            <a:pPr>
              <a:buFont typeface="Arial" pitchFamily="34" charset="0"/>
              <a:buChar char="•"/>
            </a:pPr>
            <a:r>
              <a:rPr lang="en-GB" dirty="0" smtClean="0"/>
              <a:t>Often regarded as too simplistic – some assumptions are unrealistic</a:t>
            </a:r>
          </a:p>
          <a:p>
            <a:pPr>
              <a:buFont typeface="Arial" pitchFamily="34" charset="0"/>
              <a:buChar char="•"/>
            </a:pPr>
            <a:r>
              <a:rPr lang="en-GB" dirty="0" smtClean="0"/>
              <a:t>It assumes all output is sold</a:t>
            </a:r>
          </a:p>
          <a:p>
            <a:pPr>
              <a:buFont typeface="Arial" pitchFamily="34" charset="0"/>
              <a:buChar char="•"/>
            </a:pPr>
            <a:r>
              <a:rPr lang="en-GB" dirty="0" smtClean="0"/>
              <a:t>Assumes that conditions remain unchanged</a:t>
            </a:r>
            <a:r>
              <a:rPr lang="en-GB" dirty="0"/>
              <a:t> </a:t>
            </a:r>
            <a:r>
              <a:rPr lang="en-GB" dirty="0" smtClean="0"/>
              <a:t>– wages, prices, technology</a:t>
            </a:r>
          </a:p>
          <a:p>
            <a:pPr>
              <a:buFont typeface="Arial" pitchFamily="34" charset="0"/>
              <a:buChar char="•"/>
            </a:pPr>
            <a:r>
              <a:rPr lang="en-GB" dirty="0" smtClean="0"/>
              <a:t>Relies on data being accurate</a:t>
            </a:r>
          </a:p>
          <a:p>
            <a:pPr>
              <a:buFont typeface="Arial" pitchFamily="34" charset="0"/>
              <a:buChar char="•"/>
            </a:pPr>
            <a:r>
              <a:rPr lang="en-GB" dirty="0" smtClean="0"/>
              <a:t>Assumes that total revenue and cost curves are always linear</a:t>
            </a:r>
          </a:p>
          <a:p>
            <a:pPr>
              <a:buFont typeface="Arial" pitchFamily="34" charset="0"/>
              <a:buChar char="•"/>
            </a:pPr>
            <a:r>
              <a:rPr lang="en-GB" dirty="0" smtClean="0"/>
              <a:t>Allocating fixed costs in a multi product firm can be problematic</a:t>
            </a:r>
          </a:p>
          <a:p>
            <a:pPr>
              <a:buFont typeface="Arial" pitchFamily="34" charset="0"/>
              <a:buChar char="•"/>
            </a:pPr>
            <a:r>
              <a:rPr lang="en-GB" dirty="0" smtClean="0"/>
              <a:t>Fixed costs are often stepped – this makes the break-even analysis difficult</a:t>
            </a:r>
          </a:p>
          <a:p>
            <a:pPr>
              <a:buFont typeface="Arial" pitchFamily="34" charset="0"/>
              <a:buChar char="•"/>
            </a:pPr>
            <a:endParaRPr lang="en-GB" dirty="0" smtClean="0"/>
          </a:p>
        </p:txBody>
      </p:sp>
      <p:sp>
        <p:nvSpPr>
          <p:cNvPr id="4" name="Slide Number Placeholder 3"/>
          <p:cNvSpPr>
            <a:spLocks noGrp="1"/>
          </p:cNvSpPr>
          <p:nvPr>
            <p:ph type="sldNum" sz="quarter" idx="10"/>
          </p:nvPr>
        </p:nvSpPr>
        <p:spPr/>
        <p:txBody>
          <a:bodyPr/>
          <a:lstStyle/>
          <a:p>
            <a:fld id="{481FFBC9-2B7F-47BD-B8A6-84CB010F5707}" type="slidenum">
              <a:rPr lang="en-GB" smtClean="0"/>
              <a:pPr/>
              <a:t>11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New businesses,</a:t>
            </a:r>
            <a:r>
              <a:rPr lang="en-GB" baseline="0" dirty="0" smtClean="0"/>
              <a:t> expansion etc.</a:t>
            </a:r>
            <a:endParaRPr lang="en-GB" dirty="0"/>
          </a:p>
        </p:txBody>
      </p:sp>
      <p:sp>
        <p:nvSpPr>
          <p:cNvPr id="4" name="Slide Number Placeholder 3"/>
          <p:cNvSpPr>
            <a:spLocks noGrp="1"/>
          </p:cNvSpPr>
          <p:nvPr>
            <p:ph type="sldNum" sz="quarter" idx="10"/>
          </p:nvPr>
        </p:nvSpPr>
        <p:spPr/>
        <p:txBody>
          <a:bodyPr/>
          <a:lstStyle/>
          <a:p>
            <a:fld id="{481FFBC9-2B7F-47BD-B8A6-84CB010F5707}"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81FFBC9-2B7F-47BD-B8A6-84CB010F5707}"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Fixed costs </a:t>
            </a:r>
          </a:p>
          <a:p>
            <a:endParaRPr lang="en-GB" dirty="0" smtClean="0"/>
          </a:p>
          <a:p>
            <a:r>
              <a:rPr lang="en-GB" dirty="0" smtClean="0"/>
              <a:t>Rent £2000 per year</a:t>
            </a:r>
          </a:p>
          <a:p>
            <a:r>
              <a:rPr lang="en-GB" dirty="0" smtClean="0"/>
              <a:t>Salaries £8600 per year</a:t>
            </a:r>
          </a:p>
          <a:p>
            <a:r>
              <a:rPr lang="en-GB" dirty="0" smtClean="0"/>
              <a:t>Rates</a:t>
            </a:r>
            <a:r>
              <a:rPr lang="en-GB" baseline="0" dirty="0" smtClean="0"/>
              <a:t> £1000 per year </a:t>
            </a:r>
          </a:p>
          <a:p>
            <a:r>
              <a:rPr lang="en-GB" baseline="0" dirty="0" smtClean="0"/>
              <a:t>Bank interest £50 per month</a:t>
            </a:r>
          </a:p>
          <a:p>
            <a:endParaRPr lang="en-GB" dirty="0"/>
          </a:p>
          <a:p>
            <a:r>
              <a:rPr lang="en-GB" dirty="0" smtClean="0"/>
              <a:t>Care needs to be taken to make sure the correct time period is calculated in this instance it </a:t>
            </a:r>
            <a:r>
              <a:rPr lang="en-GB" b="1" dirty="0" smtClean="0"/>
              <a:t>is monthly costs</a:t>
            </a:r>
            <a:r>
              <a:rPr lang="en-GB" dirty="0" smtClean="0"/>
              <a:t>.</a:t>
            </a:r>
          </a:p>
          <a:p>
            <a:endParaRPr lang="en-GB" dirty="0" smtClean="0"/>
          </a:p>
          <a:p>
            <a:r>
              <a:rPr lang="en-GB" dirty="0" smtClean="0"/>
              <a:t>2000/12 =166.67</a:t>
            </a:r>
          </a:p>
          <a:p>
            <a:r>
              <a:rPr lang="en-GB" dirty="0" smtClean="0"/>
              <a:t>8600/12 = 716.67</a:t>
            </a:r>
          </a:p>
          <a:p>
            <a:r>
              <a:rPr lang="en-GB" dirty="0" smtClean="0"/>
              <a:t>1000/12 = 83.33</a:t>
            </a:r>
          </a:p>
          <a:p>
            <a:r>
              <a:rPr lang="en-GB" dirty="0" smtClean="0"/>
              <a:t>Interest  = 50   </a:t>
            </a:r>
          </a:p>
          <a:p>
            <a:endParaRPr lang="en-GB" dirty="0"/>
          </a:p>
          <a:p>
            <a:r>
              <a:rPr lang="en-GB" dirty="0" smtClean="0"/>
              <a:t>Total fixed costs per month £1016.67</a:t>
            </a:r>
            <a:endParaRPr lang="en-GB" dirty="0"/>
          </a:p>
        </p:txBody>
      </p:sp>
      <p:sp>
        <p:nvSpPr>
          <p:cNvPr id="4" name="Slide Number Placeholder 3"/>
          <p:cNvSpPr>
            <a:spLocks noGrp="1"/>
          </p:cNvSpPr>
          <p:nvPr>
            <p:ph type="sldNum" sz="quarter" idx="10"/>
          </p:nvPr>
        </p:nvSpPr>
        <p:spPr/>
        <p:txBody>
          <a:bodyPr/>
          <a:lstStyle/>
          <a:p>
            <a:fld id="{481FFBC9-2B7F-47BD-B8A6-84CB010F5707}"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Adding the Variable cost line</a:t>
            </a:r>
          </a:p>
          <a:p>
            <a:endParaRPr lang="en-GB" dirty="0"/>
          </a:p>
          <a:p>
            <a:r>
              <a:rPr lang="en-GB" dirty="0" smtClean="0"/>
              <a:t>To be as accurate as possible 2 points need to be identified on the chart to draw the line.</a:t>
            </a:r>
          </a:p>
          <a:p>
            <a:endParaRPr lang="en-GB" dirty="0"/>
          </a:p>
          <a:p>
            <a:r>
              <a:rPr lang="en-GB" dirty="0" smtClean="0"/>
              <a:t>In this instance the first point is 0 for if there is no output there are no variable costs, each unit produced is multiplied by the total variable cost.</a:t>
            </a:r>
          </a:p>
          <a:p>
            <a:endParaRPr lang="en-GB" dirty="0"/>
          </a:p>
          <a:p>
            <a:r>
              <a:rPr lang="en-GB" dirty="0" smtClean="0"/>
              <a:t>The variable cost for the CD rack is </a:t>
            </a:r>
          </a:p>
          <a:p>
            <a:endParaRPr lang="en-GB" dirty="0"/>
          </a:p>
          <a:p>
            <a:r>
              <a:rPr lang="en-GB" dirty="0" smtClean="0"/>
              <a:t>Wood £2.20</a:t>
            </a:r>
          </a:p>
          <a:p>
            <a:r>
              <a:rPr lang="en-GB" dirty="0" smtClean="0"/>
              <a:t>Glue £0.60</a:t>
            </a:r>
          </a:p>
          <a:p>
            <a:r>
              <a:rPr lang="en-GB" dirty="0" smtClean="0"/>
              <a:t>Packaging £1.20</a:t>
            </a:r>
          </a:p>
          <a:p>
            <a:r>
              <a:rPr lang="en-GB" dirty="0" smtClean="0"/>
              <a:t>Labour £2.00</a:t>
            </a:r>
          </a:p>
          <a:p>
            <a:endParaRPr lang="en-GB" dirty="0"/>
          </a:p>
          <a:p>
            <a:r>
              <a:rPr lang="en-GB" dirty="0" smtClean="0"/>
              <a:t>Total variable cost £6.00 </a:t>
            </a:r>
          </a:p>
          <a:p>
            <a:endParaRPr lang="en-GB" dirty="0"/>
          </a:p>
          <a:p>
            <a:r>
              <a:rPr lang="en-GB" dirty="0" smtClean="0"/>
              <a:t>Variable cost is calculated – unit multiplied by total variable cost.</a:t>
            </a:r>
          </a:p>
          <a:p>
            <a:r>
              <a:rPr lang="en-GB" dirty="0" smtClean="0"/>
              <a:t>2</a:t>
            </a:r>
            <a:r>
              <a:rPr lang="en-GB" baseline="30000" dirty="0" smtClean="0"/>
              <a:t>nd</a:t>
            </a:r>
            <a:r>
              <a:rPr lang="en-GB" dirty="0" smtClean="0"/>
              <a:t> point is </a:t>
            </a:r>
            <a:endParaRPr lang="en-GB" dirty="0"/>
          </a:p>
          <a:p>
            <a:r>
              <a:rPr lang="en-GB" dirty="0" smtClean="0"/>
              <a:t> In this instance </a:t>
            </a:r>
          </a:p>
          <a:p>
            <a:r>
              <a:rPr lang="en-GB" dirty="0" smtClean="0"/>
              <a:t>300 x £6.00 = £1800.00</a:t>
            </a:r>
          </a:p>
          <a:p>
            <a:endParaRPr lang="en-GB" dirty="0"/>
          </a:p>
          <a:p>
            <a:endParaRPr lang="en-GB" dirty="0"/>
          </a:p>
        </p:txBody>
      </p:sp>
      <p:sp>
        <p:nvSpPr>
          <p:cNvPr id="4" name="Slide Number Placeholder 3"/>
          <p:cNvSpPr>
            <a:spLocks noGrp="1"/>
          </p:cNvSpPr>
          <p:nvPr>
            <p:ph type="sldNum" sz="quarter" idx="10"/>
          </p:nvPr>
        </p:nvSpPr>
        <p:spPr/>
        <p:txBody>
          <a:bodyPr/>
          <a:lstStyle/>
          <a:p>
            <a:fld id="{481FFBC9-2B7F-47BD-B8A6-84CB010F5707}"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Total Cost Line</a:t>
            </a:r>
          </a:p>
          <a:p>
            <a:endParaRPr lang="en-GB" dirty="0"/>
          </a:p>
          <a:p>
            <a:r>
              <a:rPr lang="en-GB" dirty="0" smtClean="0"/>
              <a:t>At every level of output the firms costs are a mixture of fixed and variable costs, the 2 added together make the total cost.</a:t>
            </a:r>
          </a:p>
          <a:p>
            <a:endParaRPr lang="en-GB" dirty="0"/>
          </a:p>
          <a:p>
            <a:r>
              <a:rPr lang="en-GB" dirty="0" smtClean="0"/>
              <a:t>The TC line will begin a the point of fixed cost as no variable costs have been incurred at this stage.  Mark this as the first point of the line, the second point will be the fixed and variable cost, in this instances it is £1016 and £1800 = £2816 (FC + VC)</a:t>
            </a:r>
          </a:p>
          <a:p>
            <a:endParaRPr lang="en-GB" dirty="0"/>
          </a:p>
          <a:p>
            <a:endParaRPr lang="en-GB" dirty="0"/>
          </a:p>
        </p:txBody>
      </p:sp>
      <p:sp>
        <p:nvSpPr>
          <p:cNvPr id="4" name="Slide Number Placeholder 3"/>
          <p:cNvSpPr>
            <a:spLocks noGrp="1"/>
          </p:cNvSpPr>
          <p:nvPr>
            <p:ph type="sldNum" sz="quarter" idx="10"/>
          </p:nvPr>
        </p:nvSpPr>
        <p:spPr/>
        <p:txBody>
          <a:bodyPr/>
          <a:lstStyle/>
          <a:p>
            <a:fld id="{481FFBC9-2B7F-47BD-B8A6-84CB010F5707}"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Revenue Line</a:t>
            </a:r>
          </a:p>
          <a:p>
            <a:r>
              <a:rPr lang="en-GB" dirty="0" smtClean="0"/>
              <a:t>The final line to add is the revenue received from sales this is calculated by multiplying the number of sales by selling price (Sales x Selling Price)</a:t>
            </a:r>
          </a:p>
          <a:p>
            <a:endParaRPr lang="en-GB" dirty="0"/>
          </a:p>
          <a:p>
            <a:r>
              <a:rPr lang="en-GB" dirty="0" smtClean="0"/>
              <a:t>Again we need to points to draw an approximately accurate line.</a:t>
            </a:r>
          </a:p>
          <a:p>
            <a:endParaRPr lang="en-GB" dirty="0"/>
          </a:p>
          <a:p>
            <a:r>
              <a:rPr lang="en-GB" dirty="0" smtClean="0"/>
              <a:t>The first point will be 0 as there are no sales.</a:t>
            </a:r>
          </a:p>
          <a:p>
            <a:r>
              <a:rPr lang="en-GB" dirty="0" smtClean="0"/>
              <a:t> </a:t>
            </a:r>
            <a:endParaRPr lang="en-GB" dirty="0"/>
          </a:p>
          <a:p>
            <a:r>
              <a:rPr lang="en-GB" dirty="0" smtClean="0"/>
              <a:t>The second point will be 300 times £10 (as the racks are sold for £10) =£3000.</a:t>
            </a:r>
          </a:p>
          <a:p>
            <a:endParaRPr lang="en-GB" dirty="0"/>
          </a:p>
          <a:p>
            <a:r>
              <a:rPr lang="en-GB" dirty="0" smtClean="0"/>
              <a:t>The point where the Revenue line intersects the Total cost line is the point of break- even.</a:t>
            </a:r>
          </a:p>
          <a:p>
            <a:endParaRPr lang="en-GB" dirty="0"/>
          </a:p>
        </p:txBody>
      </p:sp>
      <p:sp>
        <p:nvSpPr>
          <p:cNvPr id="4" name="Slide Number Placeholder 3"/>
          <p:cNvSpPr>
            <a:spLocks noGrp="1"/>
          </p:cNvSpPr>
          <p:nvPr>
            <p:ph type="sldNum" sz="quarter" idx="10"/>
          </p:nvPr>
        </p:nvSpPr>
        <p:spPr/>
        <p:txBody>
          <a:bodyPr/>
          <a:lstStyle/>
          <a:p>
            <a:fld id="{481FFBC9-2B7F-47BD-B8A6-84CB010F5707}"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Once the point is determined draw a line to the vertical axis and this will give you the break-even revenue and draw a line to the horizontal axis and this will give you the break-even number of sales or output. </a:t>
            </a:r>
          </a:p>
          <a:p>
            <a:endParaRPr lang="en-GB" dirty="0"/>
          </a:p>
        </p:txBody>
      </p:sp>
      <p:sp>
        <p:nvSpPr>
          <p:cNvPr id="4" name="Slide Number Placeholder 3"/>
          <p:cNvSpPr>
            <a:spLocks noGrp="1"/>
          </p:cNvSpPr>
          <p:nvPr>
            <p:ph type="sldNum" sz="quarter" idx="10"/>
          </p:nvPr>
        </p:nvSpPr>
        <p:spPr/>
        <p:txBody>
          <a:bodyPr/>
          <a:lstStyle/>
          <a:p>
            <a:fld id="{481FFBC9-2B7F-47BD-B8A6-84CB010F5707}"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Calculating Profit and Loss using the Break-even chart.</a:t>
            </a:r>
          </a:p>
          <a:p>
            <a:endParaRPr lang="en-GB" dirty="0"/>
          </a:p>
          <a:p>
            <a:r>
              <a:rPr lang="en-GB" dirty="0" smtClean="0"/>
              <a:t>In this instance break-even is approx 280.</a:t>
            </a:r>
          </a:p>
          <a:p>
            <a:endParaRPr lang="en-GB" dirty="0"/>
          </a:p>
          <a:p>
            <a:r>
              <a:rPr lang="en-GB" dirty="0" smtClean="0"/>
              <a:t>To find the profit or loss you must measure the difference between the Revenue line and the Total Cost line at the given level of output.  In the exam an output figure is given.</a:t>
            </a:r>
          </a:p>
          <a:p>
            <a:endParaRPr lang="en-GB" dirty="0"/>
          </a:p>
          <a:p>
            <a:r>
              <a:rPr lang="en-GB" dirty="0" smtClean="0"/>
              <a:t>In this instance the figure is 510, the estimated profit is £900 (Revenue – Total Cost (R-TC)).</a:t>
            </a:r>
          </a:p>
          <a:p>
            <a:endParaRPr lang="en-GB" dirty="0"/>
          </a:p>
          <a:p>
            <a:r>
              <a:rPr lang="en-GB" dirty="0" smtClean="0"/>
              <a:t>Calculate the Loss when the output is at 150.</a:t>
            </a:r>
          </a:p>
          <a:p>
            <a:r>
              <a:rPr lang="en-GB" dirty="0" smtClean="0"/>
              <a:t>  </a:t>
            </a:r>
            <a:endParaRPr lang="en-GB" dirty="0"/>
          </a:p>
          <a:p>
            <a:endParaRPr lang="en-GB" dirty="0"/>
          </a:p>
        </p:txBody>
      </p:sp>
      <p:sp>
        <p:nvSpPr>
          <p:cNvPr id="4" name="Slide Number Placeholder 3"/>
          <p:cNvSpPr>
            <a:spLocks noGrp="1"/>
          </p:cNvSpPr>
          <p:nvPr>
            <p:ph type="sldNum" sz="quarter" idx="10"/>
          </p:nvPr>
        </p:nvSpPr>
        <p:spPr/>
        <p:txBody>
          <a:bodyPr/>
          <a:lstStyle/>
          <a:p>
            <a:fld id="{481FFBC9-2B7F-47BD-B8A6-84CB010F5707}"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3A5C573-339A-4903-9FFD-13BABE88263E}" type="datetimeFigureOut">
              <a:rPr lang="en-US" smtClean="0"/>
              <a:pPr/>
              <a:t>4/15/2013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10F386-E1C3-4435-9AD9-39675BC8810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A5C573-339A-4903-9FFD-13BABE88263E}" type="datetimeFigureOut">
              <a:rPr lang="en-US" smtClean="0"/>
              <a:pPr/>
              <a:t>4/15/2013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10F386-E1C3-4435-9AD9-39675BC8810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A5C573-339A-4903-9FFD-13BABE88263E}" type="datetimeFigureOut">
              <a:rPr lang="en-US" smtClean="0"/>
              <a:pPr/>
              <a:t>4/15/2013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10F386-E1C3-4435-9AD9-39675BC8810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A5C573-339A-4903-9FFD-13BABE88263E}" type="datetimeFigureOut">
              <a:rPr lang="en-US" smtClean="0"/>
              <a:pPr/>
              <a:t>4/15/2013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10F386-E1C3-4435-9AD9-39675BC8810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A5C573-339A-4903-9FFD-13BABE88263E}" type="datetimeFigureOut">
              <a:rPr lang="en-US" smtClean="0"/>
              <a:pPr/>
              <a:t>4/15/2013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10F386-E1C3-4435-9AD9-39675BC8810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3A5C573-339A-4903-9FFD-13BABE88263E}" type="datetimeFigureOut">
              <a:rPr lang="en-US" smtClean="0"/>
              <a:pPr/>
              <a:t>4/15/2013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10F386-E1C3-4435-9AD9-39675BC8810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3A5C573-339A-4903-9FFD-13BABE88263E}" type="datetimeFigureOut">
              <a:rPr lang="en-US" smtClean="0"/>
              <a:pPr/>
              <a:t>4/15/2013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F10F386-E1C3-4435-9AD9-39675BC8810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3A5C573-339A-4903-9FFD-13BABE88263E}" type="datetimeFigureOut">
              <a:rPr lang="en-US" smtClean="0"/>
              <a:pPr/>
              <a:t>4/15/2013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F10F386-E1C3-4435-9AD9-39675BC8810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5C573-339A-4903-9FFD-13BABE88263E}" type="datetimeFigureOut">
              <a:rPr lang="en-US" smtClean="0"/>
              <a:pPr/>
              <a:t>4/15/2013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F10F386-E1C3-4435-9AD9-39675BC8810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A5C573-339A-4903-9FFD-13BABE88263E}" type="datetimeFigureOut">
              <a:rPr lang="en-US" smtClean="0"/>
              <a:pPr/>
              <a:t>4/15/2013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10F386-E1C3-4435-9AD9-39675BC8810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A5C573-339A-4903-9FFD-13BABE88263E}" type="datetimeFigureOut">
              <a:rPr lang="en-US" smtClean="0"/>
              <a:pPr/>
              <a:t>4/15/2013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10F386-E1C3-4435-9AD9-39675BC8810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A5C573-339A-4903-9FFD-13BABE88263E}" type="datetimeFigureOut">
              <a:rPr lang="en-US" smtClean="0"/>
              <a:pPr/>
              <a:t>4/15/2013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10F386-E1C3-4435-9AD9-39675BC8810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Costing and Break-even Analysis</a:t>
            </a:r>
            <a:endParaRPr lang="en-GB" dirty="0"/>
          </a:p>
        </p:txBody>
      </p:sp>
      <p:sp>
        <p:nvSpPr>
          <p:cNvPr id="3" name="Content Placeholder 2"/>
          <p:cNvSpPr>
            <a:spLocks noGrp="1"/>
          </p:cNvSpPr>
          <p:nvPr>
            <p:ph idx="1"/>
          </p:nvPr>
        </p:nvSpPr>
        <p:spPr/>
        <p:txBody>
          <a:bodyPr>
            <a:normAutofit/>
          </a:bodyPr>
          <a:lstStyle/>
          <a:p>
            <a:pPr>
              <a:buNone/>
            </a:pPr>
            <a:r>
              <a:rPr lang="en-GB" sz="2000" dirty="0" smtClean="0"/>
              <a:t>Types of Costs</a:t>
            </a:r>
          </a:p>
          <a:p>
            <a:pPr>
              <a:buNone/>
            </a:pPr>
            <a:endParaRPr lang="en-GB" sz="2000" dirty="0"/>
          </a:p>
          <a:p>
            <a:pPr marL="0" indent="0">
              <a:buNone/>
            </a:pPr>
            <a:r>
              <a:rPr lang="en-GB" sz="2000" dirty="0" smtClean="0"/>
              <a:t>Fixed Costs – costs that will remain the same whatever the level of output produced or sold.</a:t>
            </a:r>
          </a:p>
          <a:p>
            <a:pPr marL="0" indent="0">
              <a:buNone/>
            </a:pPr>
            <a:endParaRPr lang="en-GB" sz="2000" dirty="0"/>
          </a:p>
          <a:p>
            <a:pPr marL="0" indent="0">
              <a:buNone/>
            </a:pPr>
            <a:r>
              <a:rPr lang="en-GB" sz="2000" dirty="0" smtClean="0"/>
              <a:t>Variable Costs – vary in direct proportion to output, as output increases variable costs increase.</a:t>
            </a:r>
          </a:p>
          <a:p>
            <a:pPr marL="0" indent="0">
              <a:buNone/>
            </a:pPr>
            <a:endParaRPr lang="en-GB" sz="2000" dirty="0"/>
          </a:p>
          <a:p>
            <a:pPr marL="0" indent="0">
              <a:buNone/>
            </a:pPr>
            <a:r>
              <a:rPr lang="en-GB" sz="2000" dirty="0" smtClean="0"/>
              <a:t>Semi –variable Costs – made up of two cost components, fixed and variable.</a:t>
            </a:r>
          </a:p>
          <a:p>
            <a:pPr marL="0" indent="0">
              <a:buNone/>
            </a:pPr>
            <a:endParaRPr lang="en-GB" sz="2000" dirty="0"/>
          </a:p>
          <a:p>
            <a:pPr marL="0" indent="0">
              <a:buNone/>
            </a:pPr>
            <a:endParaRPr lang="en-GB"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Break-even Analysis</a:t>
            </a:r>
            <a:endParaRPr lang="en-GB" dirty="0"/>
          </a:p>
        </p:txBody>
      </p:sp>
      <p:sp>
        <p:nvSpPr>
          <p:cNvPr id="3" name="Content Placeholder 2"/>
          <p:cNvSpPr>
            <a:spLocks noGrp="1"/>
          </p:cNvSpPr>
          <p:nvPr>
            <p:ph idx="1"/>
          </p:nvPr>
        </p:nvSpPr>
        <p:spPr/>
        <p:txBody>
          <a:bodyPr>
            <a:normAutofit fontScale="92500" lnSpcReduction="10000"/>
          </a:bodyPr>
          <a:lstStyle/>
          <a:p>
            <a:pPr>
              <a:buNone/>
            </a:pPr>
            <a:r>
              <a:rPr lang="en-GB" sz="2000" dirty="0" smtClean="0"/>
              <a:t>Margin of Safety</a:t>
            </a:r>
          </a:p>
          <a:p>
            <a:pPr>
              <a:buNone/>
            </a:pPr>
            <a:endParaRPr lang="en-GB" sz="1400" dirty="0"/>
          </a:p>
          <a:p>
            <a:pPr marL="0" indent="0">
              <a:buNone/>
            </a:pPr>
            <a:r>
              <a:rPr lang="en-GB" sz="2000" dirty="0" smtClean="0"/>
              <a:t>The difference between output and level of break-even output level.  A high margin of safety is desirable as even if output falls profits can be made.  However if there is a low margin of safety then if output falls then this could lead to losses being made.  Action needs to be taken to increase output through increased orders, reducing costs hence reducing break-even point and increasing margin of safety.</a:t>
            </a:r>
          </a:p>
          <a:p>
            <a:pPr marL="0" indent="0">
              <a:buNone/>
            </a:pPr>
            <a:endParaRPr lang="en-GB" sz="1400" dirty="0"/>
          </a:p>
          <a:p>
            <a:pPr marL="0" indent="0">
              <a:buNone/>
            </a:pPr>
            <a:r>
              <a:rPr lang="en-GB" sz="2000" dirty="0" smtClean="0"/>
              <a:t>Capacity</a:t>
            </a:r>
          </a:p>
          <a:p>
            <a:pPr marL="0" indent="0">
              <a:buNone/>
            </a:pPr>
            <a:endParaRPr lang="en-GB" sz="1400" dirty="0" smtClean="0"/>
          </a:p>
          <a:p>
            <a:pPr marL="0" indent="0">
              <a:buNone/>
            </a:pPr>
            <a:r>
              <a:rPr lang="en-GB" sz="2000" dirty="0" smtClean="0"/>
              <a:t>Firms want to produce at maximum capacity, to return maximum profits,  maximise investment and ensure margin of safety is at its highest. However this has negative affects as quality will be jeopardised, costs will be increased through maintenance and there will be little place for accommodating further orders that could be valuable to the firm. </a:t>
            </a:r>
            <a:endParaRPr lang="en-GB" sz="2000" dirty="0"/>
          </a:p>
          <a:p>
            <a:pPr marL="0" indent="0">
              <a:buNone/>
            </a:pPr>
            <a:endParaRPr lang="en-GB"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Break-even Analysis</a:t>
            </a:r>
            <a:endParaRPr lang="en-GB" dirty="0"/>
          </a:p>
        </p:txBody>
      </p:sp>
      <p:sp>
        <p:nvSpPr>
          <p:cNvPr id="3" name="Content Placeholder 2"/>
          <p:cNvSpPr>
            <a:spLocks noGrp="1"/>
          </p:cNvSpPr>
          <p:nvPr>
            <p:ph idx="1"/>
          </p:nvPr>
        </p:nvSpPr>
        <p:spPr/>
        <p:txBody>
          <a:bodyPr>
            <a:normAutofit fontScale="85000" lnSpcReduction="20000"/>
          </a:bodyPr>
          <a:lstStyle/>
          <a:p>
            <a:pPr>
              <a:buNone/>
            </a:pPr>
            <a:r>
              <a:rPr lang="en-GB" sz="2000" dirty="0" smtClean="0"/>
              <a:t>Contribution</a:t>
            </a:r>
          </a:p>
          <a:p>
            <a:pPr>
              <a:buNone/>
            </a:pPr>
            <a:endParaRPr lang="en-GB" sz="1400" dirty="0"/>
          </a:p>
          <a:p>
            <a:pPr marL="0" indent="0">
              <a:buNone/>
            </a:pPr>
            <a:r>
              <a:rPr lang="en-GB" sz="2000" dirty="0" smtClean="0"/>
              <a:t>Not all of the revenue received from selling an item can be profit, as the item produced or sold has money spent on variable costs.  The difference between  the revenue or selling price of an item and the direct cost of producing the item is known as contribution.  This is the amount each item sold contributes toward paying the other costs of the business i.e. fixed costs.  Once fixed costs are covered , then the contribution earned on each item sold becomes profit.</a:t>
            </a:r>
          </a:p>
          <a:p>
            <a:pPr marL="0" indent="0">
              <a:buNone/>
            </a:pPr>
            <a:endParaRPr lang="en-GB" sz="2000" dirty="0"/>
          </a:p>
          <a:p>
            <a:pPr marL="0" indent="0">
              <a:buNone/>
            </a:pPr>
            <a:r>
              <a:rPr lang="en-GB" sz="2000" dirty="0" smtClean="0"/>
              <a:t>This has an impact on firms accepting orders and investment can be based on contribution.</a:t>
            </a:r>
            <a:endParaRPr lang="en-GB" sz="2000" dirty="0"/>
          </a:p>
          <a:p>
            <a:pPr marL="0" indent="0">
              <a:buNone/>
            </a:pPr>
            <a:endParaRPr lang="en-GB" sz="2000" dirty="0"/>
          </a:p>
          <a:p>
            <a:pPr marL="0" indent="0">
              <a:buNone/>
            </a:pPr>
            <a:r>
              <a:rPr lang="en-GB" sz="2000" dirty="0" smtClean="0"/>
              <a:t>What-if analysis</a:t>
            </a:r>
          </a:p>
          <a:p>
            <a:pPr marL="0" indent="0">
              <a:buNone/>
            </a:pPr>
            <a:endParaRPr lang="en-GB" sz="1400" dirty="0" smtClean="0"/>
          </a:p>
          <a:p>
            <a:pPr marL="0" indent="0">
              <a:buNone/>
            </a:pPr>
            <a:r>
              <a:rPr lang="en-GB" sz="2000" dirty="0" smtClean="0"/>
              <a:t>This analysis merely asks questions based on item selling price, profit if sales increased by number of units, or margin of safety if fixed costs increased.  The nature of beak-even graphs make them suitable for what-is analysis.  However this is more suitable with the use of spreadsheet software.  What-if analysis results in redrawing lines on the breakeven to show changes in costs, revenues and new break-even point and new levels of profit and losses at different levels of output.</a:t>
            </a:r>
            <a:endParaRPr lang="en-GB"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Costing and Break-even Analysis</a:t>
            </a:r>
            <a:endParaRPr lang="en-GB" dirty="0"/>
          </a:p>
        </p:txBody>
      </p:sp>
      <p:sp>
        <p:nvSpPr>
          <p:cNvPr id="3" name="Content Placeholder 2"/>
          <p:cNvSpPr>
            <a:spLocks noGrp="1"/>
          </p:cNvSpPr>
          <p:nvPr>
            <p:ph idx="1"/>
          </p:nvPr>
        </p:nvSpPr>
        <p:spPr/>
        <p:txBody>
          <a:bodyPr>
            <a:normAutofit/>
          </a:bodyPr>
          <a:lstStyle/>
          <a:p>
            <a:pPr>
              <a:buNone/>
            </a:pPr>
            <a:r>
              <a:rPr lang="en-GB" dirty="0" smtClean="0"/>
              <a:t>Break-even analysis</a:t>
            </a:r>
          </a:p>
          <a:p>
            <a:pPr>
              <a:buNone/>
            </a:pPr>
            <a:endParaRPr lang="en-GB" sz="1400" dirty="0" smtClean="0"/>
          </a:p>
          <a:p>
            <a:pPr marL="0" indent="0">
              <a:buNone/>
            </a:pPr>
            <a:r>
              <a:rPr lang="en-GB" dirty="0" smtClean="0"/>
              <a:t>All businesses need to know at what level of sales they will begin to make a profit.  </a:t>
            </a:r>
          </a:p>
          <a:p>
            <a:pPr marL="0" indent="0">
              <a:buNone/>
            </a:pPr>
            <a:endParaRPr lang="en-GB" sz="1400" dirty="0"/>
          </a:p>
          <a:p>
            <a:pPr marL="0" indent="0">
              <a:buNone/>
            </a:pPr>
            <a:r>
              <a:rPr lang="en-GB" dirty="0" smtClean="0"/>
              <a:t>Break-even analysis allows calculation of the level of output or sales where firms start to make  profits and amounts of losses or profits made at different levels of sales.</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lstStyle/>
          <a:p>
            <a:pPr>
              <a:buNone/>
            </a:pPr>
            <a:r>
              <a:rPr lang="en-GB" dirty="0" smtClean="0"/>
              <a:t>Graphical method of break-even analysis.</a:t>
            </a:r>
          </a:p>
          <a:p>
            <a:pPr>
              <a:buNone/>
            </a:pPr>
            <a:endParaRPr lang="en-GB" dirty="0"/>
          </a:p>
          <a:p>
            <a:pPr>
              <a:buNone/>
            </a:pPr>
            <a:r>
              <a:rPr lang="en-GB" dirty="0" smtClean="0"/>
              <a:t>Using the example seen on the NGFL handout </a:t>
            </a:r>
          </a:p>
          <a:p>
            <a:pPr>
              <a:buNone/>
            </a:pPr>
            <a:endParaRPr lang="en-GB" dirty="0"/>
          </a:p>
          <a:p>
            <a:pPr algn="ctr">
              <a:buNone/>
            </a:pPr>
            <a:r>
              <a:rPr lang="en-GB" b="1" dirty="0" smtClean="0"/>
              <a:t>CD Racks for All</a:t>
            </a:r>
          </a:p>
          <a:p>
            <a:pPr algn="ctr">
              <a:buNone/>
            </a:pPr>
            <a:endParaRPr lang="en-GB" b="1" dirty="0"/>
          </a:p>
          <a:p>
            <a:pPr>
              <a:buNone/>
            </a:pPr>
            <a:r>
              <a:rPr lang="en-GB" b="1" dirty="0" smtClean="0"/>
              <a:t>Wooden CD racks are sold for £10</a:t>
            </a:r>
            <a:endParaRPr lang="en-GB"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Break-even Chart</a:t>
            </a:r>
            <a:endParaRPr lang="en-GB" dirty="0"/>
          </a:p>
        </p:txBody>
      </p:sp>
      <p:sp>
        <p:nvSpPr>
          <p:cNvPr id="9" name="TextBox 8"/>
          <p:cNvSpPr txBox="1"/>
          <p:nvPr/>
        </p:nvSpPr>
        <p:spPr>
          <a:xfrm>
            <a:off x="357158" y="1500174"/>
            <a:ext cx="857256" cy="3693319"/>
          </a:xfrm>
          <a:prstGeom prst="rect">
            <a:avLst/>
          </a:prstGeom>
          <a:noFill/>
        </p:spPr>
        <p:txBody>
          <a:bodyPr wrap="square" rtlCol="0">
            <a:spAutoFit/>
          </a:bodyPr>
          <a:lstStyle/>
          <a:p>
            <a:r>
              <a:rPr lang="en-GB" dirty="0" smtClean="0"/>
              <a:t>6000</a:t>
            </a:r>
          </a:p>
          <a:p>
            <a:endParaRPr lang="en-GB" dirty="0"/>
          </a:p>
          <a:p>
            <a:r>
              <a:rPr lang="en-GB" dirty="0" smtClean="0"/>
              <a:t>5000</a:t>
            </a:r>
          </a:p>
          <a:p>
            <a:endParaRPr lang="en-GB" dirty="0"/>
          </a:p>
          <a:p>
            <a:r>
              <a:rPr lang="en-GB" dirty="0" smtClean="0"/>
              <a:t>4000</a:t>
            </a:r>
          </a:p>
          <a:p>
            <a:endParaRPr lang="en-GB" dirty="0"/>
          </a:p>
          <a:p>
            <a:r>
              <a:rPr lang="en-GB" dirty="0" smtClean="0"/>
              <a:t>3000</a:t>
            </a:r>
          </a:p>
          <a:p>
            <a:endParaRPr lang="en-GB" dirty="0"/>
          </a:p>
          <a:p>
            <a:r>
              <a:rPr lang="en-GB" dirty="0" smtClean="0"/>
              <a:t>2000</a:t>
            </a:r>
          </a:p>
          <a:p>
            <a:endParaRPr lang="en-GB" dirty="0"/>
          </a:p>
          <a:p>
            <a:r>
              <a:rPr lang="en-GB" dirty="0" smtClean="0"/>
              <a:t>1000</a:t>
            </a:r>
          </a:p>
          <a:p>
            <a:endParaRPr lang="en-GB" dirty="0"/>
          </a:p>
          <a:p>
            <a:r>
              <a:rPr lang="en-GB" dirty="0" smtClean="0"/>
              <a:t>   0</a:t>
            </a:r>
            <a:endParaRPr lang="en-GB" dirty="0"/>
          </a:p>
        </p:txBody>
      </p:sp>
      <p:cxnSp>
        <p:nvCxnSpPr>
          <p:cNvPr id="15" name="Straight Connector 14"/>
          <p:cNvCxnSpPr/>
          <p:nvPr/>
        </p:nvCxnSpPr>
        <p:spPr>
          <a:xfrm rot="5400000">
            <a:off x="-284990" y="3357562"/>
            <a:ext cx="3428230"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1285852" y="5000636"/>
            <a:ext cx="6215106" cy="3572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1428728" y="4286256"/>
            <a:ext cx="5929354" cy="7143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643834" y="4214818"/>
            <a:ext cx="428628" cy="369332"/>
          </a:xfrm>
          <a:prstGeom prst="rect">
            <a:avLst/>
          </a:prstGeom>
          <a:noFill/>
        </p:spPr>
        <p:txBody>
          <a:bodyPr wrap="square" rtlCol="0">
            <a:spAutoFit/>
          </a:bodyPr>
          <a:lstStyle/>
          <a:p>
            <a:r>
              <a:rPr lang="en-GB" dirty="0" smtClean="0"/>
              <a:t>FC</a:t>
            </a:r>
            <a:endParaRPr lang="en-GB" dirty="0"/>
          </a:p>
        </p:txBody>
      </p:sp>
      <p:sp>
        <p:nvSpPr>
          <p:cNvPr id="30" name="TextBox 29"/>
          <p:cNvSpPr txBox="1"/>
          <p:nvPr/>
        </p:nvSpPr>
        <p:spPr>
          <a:xfrm>
            <a:off x="1285852" y="5357826"/>
            <a:ext cx="6500858" cy="369332"/>
          </a:xfrm>
          <a:prstGeom prst="rect">
            <a:avLst/>
          </a:prstGeom>
          <a:noFill/>
        </p:spPr>
        <p:txBody>
          <a:bodyPr wrap="square" rtlCol="0">
            <a:spAutoFit/>
          </a:bodyPr>
          <a:lstStyle/>
          <a:p>
            <a:r>
              <a:rPr lang="en-GB" dirty="0" smtClean="0"/>
              <a:t> 0         100           200           300          400          500          600</a:t>
            </a:r>
            <a:endParaRPr lang="en-GB" dirty="0"/>
          </a:p>
        </p:txBody>
      </p:sp>
      <p:sp>
        <p:nvSpPr>
          <p:cNvPr id="31" name="TextBox 30"/>
          <p:cNvSpPr txBox="1"/>
          <p:nvPr/>
        </p:nvSpPr>
        <p:spPr>
          <a:xfrm>
            <a:off x="0" y="1714488"/>
            <a:ext cx="461665" cy="3429024"/>
          </a:xfrm>
          <a:prstGeom prst="rect">
            <a:avLst/>
          </a:prstGeom>
          <a:noFill/>
        </p:spPr>
        <p:txBody>
          <a:bodyPr vert="vert270" wrap="square" rtlCol="0">
            <a:spAutoFit/>
          </a:bodyPr>
          <a:lstStyle/>
          <a:p>
            <a:pPr algn="ctr"/>
            <a:r>
              <a:rPr lang="en-GB" dirty="0" smtClean="0"/>
              <a:t>Costs / revenue</a:t>
            </a:r>
            <a:endParaRPr lang="en-GB" dirty="0"/>
          </a:p>
        </p:txBody>
      </p:sp>
      <p:sp>
        <p:nvSpPr>
          <p:cNvPr id="32" name="TextBox 31"/>
          <p:cNvSpPr txBox="1"/>
          <p:nvPr/>
        </p:nvSpPr>
        <p:spPr>
          <a:xfrm>
            <a:off x="2643174" y="6143644"/>
            <a:ext cx="3214710" cy="369332"/>
          </a:xfrm>
          <a:prstGeom prst="rect">
            <a:avLst/>
          </a:prstGeom>
          <a:noFill/>
        </p:spPr>
        <p:txBody>
          <a:bodyPr wrap="square" rtlCol="0">
            <a:spAutoFit/>
          </a:bodyPr>
          <a:lstStyle/>
          <a:p>
            <a:pPr algn="ctr"/>
            <a:r>
              <a:rPr lang="en-GB" dirty="0" smtClean="0"/>
              <a:t>Output/Sales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Break-even Chart</a:t>
            </a:r>
            <a:endParaRPr lang="en-GB" dirty="0"/>
          </a:p>
        </p:txBody>
      </p:sp>
      <p:sp>
        <p:nvSpPr>
          <p:cNvPr id="9" name="TextBox 8"/>
          <p:cNvSpPr txBox="1"/>
          <p:nvPr/>
        </p:nvSpPr>
        <p:spPr>
          <a:xfrm>
            <a:off x="357158" y="1500174"/>
            <a:ext cx="857256" cy="3693319"/>
          </a:xfrm>
          <a:prstGeom prst="rect">
            <a:avLst/>
          </a:prstGeom>
          <a:noFill/>
        </p:spPr>
        <p:txBody>
          <a:bodyPr wrap="square" rtlCol="0">
            <a:spAutoFit/>
          </a:bodyPr>
          <a:lstStyle/>
          <a:p>
            <a:r>
              <a:rPr lang="en-GB" dirty="0" smtClean="0"/>
              <a:t>6000</a:t>
            </a:r>
          </a:p>
          <a:p>
            <a:endParaRPr lang="en-GB" dirty="0"/>
          </a:p>
          <a:p>
            <a:r>
              <a:rPr lang="en-GB" dirty="0" smtClean="0"/>
              <a:t>5000</a:t>
            </a:r>
          </a:p>
          <a:p>
            <a:endParaRPr lang="en-GB" dirty="0"/>
          </a:p>
          <a:p>
            <a:r>
              <a:rPr lang="en-GB" dirty="0" smtClean="0"/>
              <a:t>4000</a:t>
            </a:r>
          </a:p>
          <a:p>
            <a:endParaRPr lang="en-GB" dirty="0"/>
          </a:p>
          <a:p>
            <a:r>
              <a:rPr lang="en-GB" dirty="0" smtClean="0"/>
              <a:t>3000</a:t>
            </a:r>
          </a:p>
          <a:p>
            <a:endParaRPr lang="en-GB" dirty="0"/>
          </a:p>
          <a:p>
            <a:r>
              <a:rPr lang="en-GB" dirty="0" smtClean="0"/>
              <a:t>2000</a:t>
            </a:r>
          </a:p>
          <a:p>
            <a:endParaRPr lang="en-GB" dirty="0"/>
          </a:p>
          <a:p>
            <a:r>
              <a:rPr lang="en-GB" dirty="0" smtClean="0"/>
              <a:t>1000</a:t>
            </a:r>
          </a:p>
          <a:p>
            <a:endParaRPr lang="en-GB" dirty="0"/>
          </a:p>
          <a:p>
            <a:r>
              <a:rPr lang="en-GB" dirty="0" smtClean="0"/>
              <a:t>   0</a:t>
            </a:r>
            <a:endParaRPr lang="en-GB" dirty="0"/>
          </a:p>
        </p:txBody>
      </p:sp>
      <p:cxnSp>
        <p:nvCxnSpPr>
          <p:cNvPr id="15" name="Straight Connector 14"/>
          <p:cNvCxnSpPr/>
          <p:nvPr/>
        </p:nvCxnSpPr>
        <p:spPr>
          <a:xfrm rot="5400000">
            <a:off x="-284990" y="3357562"/>
            <a:ext cx="3428230"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1285852" y="5000636"/>
            <a:ext cx="6215106" cy="3572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1428728" y="4286256"/>
            <a:ext cx="5929354" cy="7143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358082" y="4143380"/>
            <a:ext cx="428628" cy="369332"/>
          </a:xfrm>
          <a:prstGeom prst="rect">
            <a:avLst/>
          </a:prstGeom>
          <a:noFill/>
        </p:spPr>
        <p:txBody>
          <a:bodyPr wrap="square" rtlCol="0">
            <a:spAutoFit/>
          </a:bodyPr>
          <a:lstStyle/>
          <a:p>
            <a:r>
              <a:rPr lang="en-GB" dirty="0" smtClean="0"/>
              <a:t>FC</a:t>
            </a:r>
            <a:endParaRPr lang="en-GB" dirty="0"/>
          </a:p>
        </p:txBody>
      </p:sp>
      <p:sp>
        <p:nvSpPr>
          <p:cNvPr id="30" name="TextBox 29"/>
          <p:cNvSpPr txBox="1"/>
          <p:nvPr/>
        </p:nvSpPr>
        <p:spPr>
          <a:xfrm>
            <a:off x="1357290" y="5357826"/>
            <a:ext cx="6500858" cy="369332"/>
          </a:xfrm>
          <a:prstGeom prst="rect">
            <a:avLst/>
          </a:prstGeom>
          <a:noFill/>
        </p:spPr>
        <p:txBody>
          <a:bodyPr wrap="square" rtlCol="0">
            <a:spAutoFit/>
          </a:bodyPr>
          <a:lstStyle/>
          <a:p>
            <a:r>
              <a:rPr lang="en-GB" dirty="0" smtClean="0"/>
              <a:t> 0         100           200           300          400          500          600</a:t>
            </a:r>
            <a:endParaRPr lang="en-GB" dirty="0"/>
          </a:p>
        </p:txBody>
      </p:sp>
      <p:sp>
        <p:nvSpPr>
          <p:cNvPr id="10" name="Oval 9"/>
          <p:cNvSpPr/>
          <p:nvPr/>
        </p:nvSpPr>
        <p:spPr>
          <a:xfrm>
            <a:off x="1428728" y="5000636"/>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a:off x="4071934" y="3857628"/>
            <a:ext cx="71438"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3" name="Straight Connector 12"/>
          <p:cNvCxnSpPr>
            <a:stCxn id="10" idx="0"/>
          </p:cNvCxnSpPr>
          <p:nvPr/>
        </p:nvCxnSpPr>
        <p:spPr>
          <a:xfrm rot="5400000" flipH="1" flipV="1">
            <a:off x="3118951" y="904381"/>
            <a:ext cx="2428892" cy="576361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286644" y="2357430"/>
            <a:ext cx="500066" cy="369332"/>
          </a:xfrm>
          <a:prstGeom prst="rect">
            <a:avLst/>
          </a:prstGeom>
          <a:noFill/>
        </p:spPr>
        <p:txBody>
          <a:bodyPr wrap="square" rtlCol="0">
            <a:spAutoFit/>
          </a:bodyPr>
          <a:lstStyle/>
          <a:p>
            <a:r>
              <a:rPr lang="en-GB" dirty="0" smtClean="0"/>
              <a:t>VC</a:t>
            </a:r>
            <a:endParaRPr lang="en-GB" dirty="0"/>
          </a:p>
        </p:txBody>
      </p:sp>
      <p:sp>
        <p:nvSpPr>
          <p:cNvPr id="18" name="TextBox 17"/>
          <p:cNvSpPr txBox="1"/>
          <p:nvPr/>
        </p:nvSpPr>
        <p:spPr>
          <a:xfrm>
            <a:off x="0" y="1714488"/>
            <a:ext cx="461665" cy="3429024"/>
          </a:xfrm>
          <a:prstGeom prst="rect">
            <a:avLst/>
          </a:prstGeom>
          <a:noFill/>
        </p:spPr>
        <p:txBody>
          <a:bodyPr vert="vert270" wrap="square" rtlCol="0">
            <a:spAutoFit/>
          </a:bodyPr>
          <a:lstStyle/>
          <a:p>
            <a:pPr algn="ctr"/>
            <a:r>
              <a:rPr lang="en-GB" dirty="0" smtClean="0"/>
              <a:t>Costs / revenue</a:t>
            </a:r>
            <a:endParaRPr lang="en-GB" dirty="0"/>
          </a:p>
        </p:txBody>
      </p:sp>
      <p:sp>
        <p:nvSpPr>
          <p:cNvPr id="20" name="TextBox 19"/>
          <p:cNvSpPr txBox="1"/>
          <p:nvPr/>
        </p:nvSpPr>
        <p:spPr>
          <a:xfrm>
            <a:off x="2643174" y="6143644"/>
            <a:ext cx="3214710" cy="369332"/>
          </a:xfrm>
          <a:prstGeom prst="rect">
            <a:avLst/>
          </a:prstGeom>
          <a:noFill/>
        </p:spPr>
        <p:txBody>
          <a:bodyPr wrap="square" rtlCol="0">
            <a:spAutoFit/>
          </a:bodyPr>
          <a:lstStyle/>
          <a:p>
            <a:pPr algn="ctr"/>
            <a:r>
              <a:rPr lang="en-GB" dirty="0" smtClean="0"/>
              <a:t>Output/Sales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Straight Connector 23"/>
          <p:cNvCxnSpPr/>
          <p:nvPr/>
        </p:nvCxnSpPr>
        <p:spPr>
          <a:xfrm flipV="1">
            <a:off x="1428729" y="1928802"/>
            <a:ext cx="5857915" cy="2418434"/>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10" idx="6"/>
          </p:cNvCxnSpPr>
          <p:nvPr/>
        </p:nvCxnSpPr>
        <p:spPr>
          <a:xfrm flipV="1">
            <a:off x="1474447" y="2571744"/>
            <a:ext cx="5740759" cy="245175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GB" dirty="0" smtClean="0"/>
              <a:t>Break-even Chart</a:t>
            </a:r>
            <a:endParaRPr lang="en-GB" dirty="0"/>
          </a:p>
        </p:txBody>
      </p:sp>
      <p:sp>
        <p:nvSpPr>
          <p:cNvPr id="9" name="TextBox 8"/>
          <p:cNvSpPr txBox="1"/>
          <p:nvPr/>
        </p:nvSpPr>
        <p:spPr>
          <a:xfrm>
            <a:off x="357158" y="1500174"/>
            <a:ext cx="857256" cy="3693319"/>
          </a:xfrm>
          <a:prstGeom prst="rect">
            <a:avLst/>
          </a:prstGeom>
          <a:noFill/>
        </p:spPr>
        <p:txBody>
          <a:bodyPr wrap="square" rtlCol="0">
            <a:spAutoFit/>
          </a:bodyPr>
          <a:lstStyle/>
          <a:p>
            <a:r>
              <a:rPr lang="en-GB" dirty="0" smtClean="0"/>
              <a:t>6000</a:t>
            </a:r>
          </a:p>
          <a:p>
            <a:endParaRPr lang="en-GB" dirty="0"/>
          </a:p>
          <a:p>
            <a:r>
              <a:rPr lang="en-GB" dirty="0" smtClean="0"/>
              <a:t>5000</a:t>
            </a:r>
          </a:p>
          <a:p>
            <a:endParaRPr lang="en-GB" dirty="0"/>
          </a:p>
          <a:p>
            <a:r>
              <a:rPr lang="en-GB" dirty="0" smtClean="0"/>
              <a:t>4000</a:t>
            </a:r>
          </a:p>
          <a:p>
            <a:endParaRPr lang="en-GB" dirty="0"/>
          </a:p>
          <a:p>
            <a:r>
              <a:rPr lang="en-GB" dirty="0" smtClean="0"/>
              <a:t>3000</a:t>
            </a:r>
          </a:p>
          <a:p>
            <a:endParaRPr lang="en-GB" dirty="0"/>
          </a:p>
          <a:p>
            <a:r>
              <a:rPr lang="en-GB" dirty="0" smtClean="0"/>
              <a:t>2000</a:t>
            </a:r>
          </a:p>
          <a:p>
            <a:endParaRPr lang="en-GB" dirty="0"/>
          </a:p>
          <a:p>
            <a:r>
              <a:rPr lang="en-GB" dirty="0" smtClean="0"/>
              <a:t>1000</a:t>
            </a:r>
          </a:p>
          <a:p>
            <a:endParaRPr lang="en-GB" dirty="0"/>
          </a:p>
          <a:p>
            <a:r>
              <a:rPr lang="en-GB" dirty="0" smtClean="0"/>
              <a:t>   0</a:t>
            </a:r>
            <a:endParaRPr lang="en-GB" dirty="0"/>
          </a:p>
        </p:txBody>
      </p:sp>
      <p:cxnSp>
        <p:nvCxnSpPr>
          <p:cNvPr id="15" name="Straight Connector 14"/>
          <p:cNvCxnSpPr/>
          <p:nvPr/>
        </p:nvCxnSpPr>
        <p:spPr>
          <a:xfrm rot="5400000">
            <a:off x="-284990" y="3357562"/>
            <a:ext cx="3428230"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1285852" y="5000636"/>
            <a:ext cx="6215106" cy="3572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8" idx="0"/>
          </p:cNvCxnSpPr>
          <p:nvPr/>
        </p:nvCxnSpPr>
        <p:spPr>
          <a:xfrm rot="5400000" flipH="1" flipV="1">
            <a:off x="4369116" y="1368728"/>
            <a:ext cx="71438" cy="590649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358082" y="4143380"/>
            <a:ext cx="428628" cy="369332"/>
          </a:xfrm>
          <a:prstGeom prst="rect">
            <a:avLst/>
          </a:prstGeom>
          <a:noFill/>
        </p:spPr>
        <p:txBody>
          <a:bodyPr wrap="square" rtlCol="0">
            <a:spAutoFit/>
          </a:bodyPr>
          <a:lstStyle/>
          <a:p>
            <a:r>
              <a:rPr lang="en-GB" dirty="0" smtClean="0"/>
              <a:t>FC</a:t>
            </a:r>
            <a:endParaRPr lang="en-GB" dirty="0"/>
          </a:p>
        </p:txBody>
      </p:sp>
      <p:sp>
        <p:nvSpPr>
          <p:cNvPr id="30" name="TextBox 29"/>
          <p:cNvSpPr txBox="1"/>
          <p:nvPr/>
        </p:nvSpPr>
        <p:spPr>
          <a:xfrm>
            <a:off x="1357290" y="5357826"/>
            <a:ext cx="6500858" cy="369332"/>
          </a:xfrm>
          <a:prstGeom prst="rect">
            <a:avLst/>
          </a:prstGeom>
          <a:noFill/>
        </p:spPr>
        <p:txBody>
          <a:bodyPr wrap="square" rtlCol="0">
            <a:spAutoFit/>
          </a:bodyPr>
          <a:lstStyle/>
          <a:p>
            <a:r>
              <a:rPr lang="en-GB" dirty="0" smtClean="0"/>
              <a:t> 0         100           200           300          400          500          600</a:t>
            </a:r>
            <a:endParaRPr lang="en-GB" dirty="0"/>
          </a:p>
        </p:txBody>
      </p:sp>
      <p:sp>
        <p:nvSpPr>
          <p:cNvPr id="10" name="Oval 9"/>
          <p:cNvSpPr/>
          <p:nvPr/>
        </p:nvSpPr>
        <p:spPr>
          <a:xfrm>
            <a:off x="1428728" y="5000636"/>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a:off x="4071934" y="3857628"/>
            <a:ext cx="71438"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7286644" y="2357430"/>
            <a:ext cx="500066" cy="369332"/>
          </a:xfrm>
          <a:prstGeom prst="rect">
            <a:avLst/>
          </a:prstGeom>
          <a:noFill/>
        </p:spPr>
        <p:txBody>
          <a:bodyPr wrap="square" rtlCol="0">
            <a:spAutoFit/>
          </a:bodyPr>
          <a:lstStyle/>
          <a:p>
            <a:r>
              <a:rPr lang="en-GB" dirty="0" smtClean="0"/>
              <a:t>VC</a:t>
            </a:r>
            <a:endParaRPr lang="en-GB" dirty="0"/>
          </a:p>
        </p:txBody>
      </p:sp>
      <p:sp>
        <p:nvSpPr>
          <p:cNvPr id="18" name="Oval 17"/>
          <p:cNvSpPr/>
          <p:nvPr/>
        </p:nvSpPr>
        <p:spPr>
          <a:xfrm flipV="1">
            <a:off x="1428728" y="4286256"/>
            <a:ext cx="45719"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4071934" y="3214686"/>
            <a:ext cx="71438"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TextBox 31"/>
          <p:cNvSpPr txBox="1"/>
          <p:nvPr/>
        </p:nvSpPr>
        <p:spPr>
          <a:xfrm>
            <a:off x="7358082" y="1643050"/>
            <a:ext cx="428628" cy="369332"/>
          </a:xfrm>
          <a:prstGeom prst="rect">
            <a:avLst/>
          </a:prstGeom>
          <a:noFill/>
        </p:spPr>
        <p:txBody>
          <a:bodyPr wrap="square" rtlCol="0">
            <a:spAutoFit/>
          </a:bodyPr>
          <a:lstStyle/>
          <a:p>
            <a:r>
              <a:rPr lang="en-GB" dirty="0" smtClean="0"/>
              <a:t>TC</a:t>
            </a:r>
            <a:endParaRPr lang="en-GB" dirty="0"/>
          </a:p>
        </p:txBody>
      </p:sp>
      <p:sp>
        <p:nvSpPr>
          <p:cNvPr id="33" name="TextBox 32"/>
          <p:cNvSpPr txBox="1"/>
          <p:nvPr/>
        </p:nvSpPr>
        <p:spPr>
          <a:xfrm>
            <a:off x="0" y="1714488"/>
            <a:ext cx="461665" cy="3429024"/>
          </a:xfrm>
          <a:prstGeom prst="rect">
            <a:avLst/>
          </a:prstGeom>
          <a:noFill/>
        </p:spPr>
        <p:txBody>
          <a:bodyPr vert="vert270" wrap="square" rtlCol="0">
            <a:spAutoFit/>
          </a:bodyPr>
          <a:lstStyle/>
          <a:p>
            <a:pPr algn="ctr"/>
            <a:r>
              <a:rPr lang="en-GB" dirty="0" smtClean="0"/>
              <a:t>Costs and revenue</a:t>
            </a:r>
            <a:endParaRPr lang="en-GB" dirty="0"/>
          </a:p>
        </p:txBody>
      </p:sp>
      <p:sp>
        <p:nvSpPr>
          <p:cNvPr id="34" name="TextBox 33"/>
          <p:cNvSpPr txBox="1"/>
          <p:nvPr/>
        </p:nvSpPr>
        <p:spPr>
          <a:xfrm>
            <a:off x="2643174" y="6143644"/>
            <a:ext cx="3214710" cy="369332"/>
          </a:xfrm>
          <a:prstGeom prst="rect">
            <a:avLst/>
          </a:prstGeom>
          <a:noFill/>
        </p:spPr>
        <p:txBody>
          <a:bodyPr wrap="square" rtlCol="0">
            <a:spAutoFit/>
          </a:bodyPr>
          <a:lstStyle/>
          <a:p>
            <a:pPr algn="ctr"/>
            <a:r>
              <a:rPr lang="en-GB" dirty="0" smtClean="0"/>
              <a:t>Output/Sales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Straight Connector 23"/>
          <p:cNvCxnSpPr/>
          <p:nvPr/>
        </p:nvCxnSpPr>
        <p:spPr>
          <a:xfrm flipV="1">
            <a:off x="1428729" y="1928802"/>
            <a:ext cx="5857915" cy="2418434"/>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10" idx="6"/>
          </p:cNvCxnSpPr>
          <p:nvPr/>
        </p:nvCxnSpPr>
        <p:spPr>
          <a:xfrm flipV="1">
            <a:off x="1474447" y="2571744"/>
            <a:ext cx="5740759" cy="245175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GB" dirty="0" smtClean="0"/>
              <a:t>Break-even Chart</a:t>
            </a:r>
            <a:endParaRPr lang="en-GB" dirty="0"/>
          </a:p>
        </p:txBody>
      </p:sp>
      <p:sp>
        <p:nvSpPr>
          <p:cNvPr id="9" name="TextBox 8"/>
          <p:cNvSpPr txBox="1"/>
          <p:nvPr/>
        </p:nvSpPr>
        <p:spPr>
          <a:xfrm>
            <a:off x="357158" y="1500174"/>
            <a:ext cx="857256" cy="3693319"/>
          </a:xfrm>
          <a:prstGeom prst="rect">
            <a:avLst/>
          </a:prstGeom>
          <a:noFill/>
        </p:spPr>
        <p:txBody>
          <a:bodyPr wrap="square" rtlCol="0">
            <a:spAutoFit/>
          </a:bodyPr>
          <a:lstStyle/>
          <a:p>
            <a:r>
              <a:rPr lang="en-GB" dirty="0" smtClean="0"/>
              <a:t>6000</a:t>
            </a:r>
          </a:p>
          <a:p>
            <a:endParaRPr lang="en-GB" dirty="0"/>
          </a:p>
          <a:p>
            <a:r>
              <a:rPr lang="en-GB" dirty="0" smtClean="0"/>
              <a:t>5000</a:t>
            </a:r>
          </a:p>
          <a:p>
            <a:endParaRPr lang="en-GB" dirty="0"/>
          </a:p>
          <a:p>
            <a:r>
              <a:rPr lang="en-GB" dirty="0" smtClean="0"/>
              <a:t>4000</a:t>
            </a:r>
          </a:p>
          <a:p>
            <a:endParaRPr lang="en-GB" dirty="0"/>
          </a:p>
          <a:p>
            <a:r>
              <a:rPr lang="en-GB" dirty="0" smtClean="0"/>
              <a:t>3000</a:t>
            </a:r>
          </a:p>
          <a:p>
            <a:endParaRPr lang="en-GB" dirty="0"/>
          </a:p>
          <a:p>
            <a:r>
              <a:rPr lang="en-GB" dirty="0" smtClean="0"/>
              <a:t>2000</a:t>
            </a:r>
          </a:p>
          <a:p>
            <a:endParaRPr lang="en-GB" dirty="0"/>
          </a:p>
          <a:p>
            <a:r>
              <a:rPr lang="en-GB" dirty="0" smtClean="0"/>
              <a:t>1000</a:t>
            </a:r>
          </a:p>
          <a:p>
            <a:endParaRPr lang="en-GB" dirty="0"/>
          </a:p>
          <a:p>
            <a:r>
              <a:rPr lang="en-GB" dirty="0" smtClean="0"/>
              <a:t>   0</a:t>
            </a:r>
            <a:endParaRPr lang="en-GB" dirty="0"/>
          </a:p>
        </p:txBody>
      </p:sp>
      <p:cxnSp>
        <p:nvCxnSpPr>
          <p:cNvPr id="15" name="Straight Connector 14"/>
          <p:cNvCxnSpPr/>
          <p:nvPr/>
        </p:nvCxnSpPr>
        <p:spPr>
          <a:xfrm rot="5400000">
            <a:off x="-284990" y="3357562"/>
            <a:ext cx="3428230"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1285852" y="5000636"/>
            <a:ext cx="6215106" cy="3572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8" idx="0"/>
          </p:cNvCxnSpPr>
          <p:nvPr/>
        </p:nvCxnSpPr>
        <p:spPr>
          <a:xfrm rot="5400000" flipH="1" flipV="1">
            <a:off x="4369116" y="1368728"/>
            <a:ext cx="71438" cy="590649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358082" y="4143380"/>
            <a:ext cx="428628" cy="369332"/>
          </a:xfrm>
          <a:prstGeom prst="rect">
            <a:avLst/>
          </a:prstGeom>
          <a:noFill/>
        </p:spPr>
        <p:txBody>
          <a:bodyPr wrap="square" rtlCol="0">
            <a:spAutoFit/>
          </a:bodyPr>
          <a:lstStyle/>
          <a:p>
            <a:r>
              <a:rPr lang="en-GB" dirty="0" smtClean="0"/>
              <a:t>FC</a:t>
            </a:r>
            <a:endParaRPr lang="en-GB" dirty="0"/>
          </a:p>
        </p:txBody>
      </p:sp>
      <p:sp>
        <p:nvSpPr>
          <p:cNvPr id="30" name="TextBox 29"/>
          <p:cNvSpPr txBox="1"/>
          <p:nvPr/>
        </p:nvSpPr>
        <p:spPr>
          <a:xfrm>
            <a:off x="1357290" y="5357826"/>
            <a:ext cx="6500858" cy="369332"/>
          </a:xfrm>
          <a:prstGeom prst="rect">
            <a:avLst/>
          </a:prstGeom>
          <a:noFill/>
        </p:spPr>
        <p:txBody>
          <a:bodyPr wrap="square" rtlCol="0">
            <a:spAutoFit/>
          </a:bodyPr>
          <a:lstStyle/>
          <a:p>
            <a:r>
              <a:rPr lang="en-GB" dirty="0" smtClean="0"/>
              <a:t> 0         100         200           300          400          500          600</a:t>
            </a:r>
            <a:endParaRPr lang="en-GB" dirty="0"/>
          </a:p>
        </p:txBody>
      </p:sp>
      <p:sp>
        <p:nvSpPr>
          <p:cNvPr id="10" name="Oval 9"/>
          <p:cNvSpPr/>
          <p:nvPr/>
        </p:nvSpPr>
        <p:spPr>
          <a:xfrm>
            <a:off x="1428728" y="5000636"/>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a:off x="4071934" y="3857628"/>
            <a:ext cx="71438"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7286644" y="2357430"/>
            <a:ext cx="500066" cy="369332"/>
          </a:xfrm>
          <a:prstGeom prst="rect">
            <a:avLst/>
          </a:prstGeom>
          <a:noFill/>
        </p:spPr>
        <p:txBody>
          <a:bodyPr wrap="square" rtlCol="0">
            <a:spAutoFit/>
          </a:bodyPr>
          <a:lstStyle/>
          <a:p>
            <a:r>
              <a:rPr lang="en-GB" dirty="0" smtClean="0"/>
              <a:t>VC</a:t>
            </a:r>
            <a:endParaRPr lang="en-GB" dirty="0"/>
          </a:p>
        </p:txBody>
      </p:sp>
      <p:sp>
        <p:nvSpPr>
          <p:cNvPr id="18" name="Oval 17"/>
          <p:cNvSpPr/>
          <p:nvPr/>
        </p:nvSpPr>
        <p:spPr>
          <a:xfrm flipV="1">
            <a:off x="1428728" y="4286256"/>
            <a:ext cx="45719"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4071934" y="3214686"/>
            <a:ext cx="71438"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TextBox 31"/>
          <p:cNvSpPr txBox="1"/>
          <p:nvPr/>
        </p:nvSpPr>
        <p:spPr>
          <a:xfrm>
            <a:off x="7358082" y="1643050"/>
            <a:ext cx="428628" cy="369332"/>
          </a:xfrm>
          <a:prstGeom prst="rect">
            <a:avLst/>
          </a:prstGeom>
          <a:noFill/>
        </p:spPr>
        <p:txBody>
          <a:bodyPr wrap="square" rtlCol="0">
            <a:spAutoFit/>
          </a:bodyPr>
          <a:lstStyle/>
          <a:p>
            <a:r>
              <a:rPr lang="en-GB" dirty="0" smtClean="0"/>
              <a:t>TC</a:t>
            </a:r>
            <a:endParaRPr lang="en-GB" dirty="0"/>
          </a:p>
        </p:txBody>
      </p:sp>
      <p:cxnSp>
        <p:nvCxnSpPr>
          <p:cNvPr id="23" name="Straight Connector 22"/>
          <p:cNvCxnSpPr>
            <a:stCxn id="10" idx="1"/>
          </p:cNvCxnSpPr>
          <p:nvPr/>
        </p:nvCxnSpPr>
        <p:spPr>
          <a:xfrm rot="5400000" flipH="1" flipV="1">
            <a:off x="2214546" y="220986"/>
            <a:ext cx="4007223" cy="5565469"/>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
        <p:nvSpPr>
          <p:cNvPr id="25" name="5-Point Star 24"/>
          <p:cNvSpPr/>
          <p:nvPr/>
        </p:nvSpPr>
        <p:spPr>
          <a:xfrm>
            <a:off x="3571868" y="3357562"/>
            <a:ext cx="142876" cy="14287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26" name="TextBox 25"/>
          <p:cNvSpPr txBox="1"/>
          <p:nvPr/>
        </p:nvSpPr>
        <p:spPr>
          <a:xfrm>
            <a:off x="6929454" y="857232"/>
            <a:ext cx="285752" cy="369332"/>
          </a:xfrm>
          <a:prstGeom prst="rect">
            <a:avLst/>
          </a:prstGeom>
          <a:noFill/>
        </p:spPr>
        <p:txBody>
          <a:bodyPr wrap="square" rtlCol="0">
            <a:spAutoFit/>
          </a:bodyPr>
          <a:lstStyle/>
          <a:p>
            <a:r>
              <a:rPr lang="en-GB" dirty="0" smtClean="0"/>
              <a:t>R</a:t>
            </a:r>
            <a:endParaRPr lang="en-GB" dirty="0"/>
          </a:p>
        </p:txBody>
      </p:sp>
      <p:sp>
        <p:nvSpPr>
          <p:cNvPr id="27" name="TextBox 26"/>
          <p:cNvSpPr txBox="1"/>
          <p:nvPr/>
        </p:nvSpPr>
        <p:spPr>
          <a:xfrm>
            <a:off x="3214678" y="2928934"/>
            <a:ext cx="714380" cy="338554"/>
          </a:xfrm>
          <a:prstGeom prst="rect">
            <a:avLst/>
          </a:prstGeom>
          <a:noFill/>
        </p:spPr>
        <p:txBody>
          <a:bodyPr wrap="square" rtlCol="0">
            <a:spAutoFit/>
          </a:bodyPr>
          <a:lstStyle/>
          <a:p>
            <a:r>
              <a:rPr lang="en-GB" sz="800" dirty="0" smtClean="0"/>
              <a:t>Point of Break-even</a:t>
            </a:r>
            <a:endParaRPr lang="en-GB" sz="800" dirty="0"/>
          </a:p>
        </p:txBody>
      </p:sp>
      <p:sp>
        <p:nvSpPr>
          <p:cNvPr id="29" name="TextBox 28"/>
          <p:cNvSpPr txBox="1"/>
          <p:nvPr/>
        </p:nvSpPr>
        <p:spPr>
          <a:xfrm>
            <a:off x="0" y="1714488"/>
            <a:ext cx="461665" cy="3429024"/>
          </a:xfrm>
          <a:prstGeom prst="rect">
            <a:avLst/>
          </a:prstGeom>
          <a:noFill/>
        </p:spPr>
        <p:txBody>
          <a:bodyPr vert="vert270" wrap="square" rtlCol="0">
            <a:spAutoFit/>
          </a:bodyPr>
          <a:lstStyle/>
          <a:p>
            <a:pPr algn="ctr"/>
            <a:r>
              <a:rPr lang="en-GB" dirty="0" smtClean="0"/>
              <a:t>Costs / revenue</a:t>
            </a:r>
            <a:endParaRPr lang="en-GB" dirty="0"/>
          </a:p>
        </p:txBody>
      </p:sp>
      <p:sp>
        <p:nvSpPr>
          <p:cNvPr id="31" name="TextBox 30"/>
          <p:cNvSpPr txBox="1"/>
          <p:nvPr/>
        </p:nvSpPr>
        <p:spPr>
          <a:xfrm>
            <a:off x="2643174" y="6143644"/>
            <a:ext cx="3214710" cy="369332"/>
          </a:xfrm>
          <a:prstGeom prst="rect">
            <a:avLst/>
          </a:prstGeom>
          <a:noFill/>
        </p:spPr>
        <p:txBody>
          <a:bodyPr wrap="square" rtlCol="0">
            <a:spAutoFit/>
          </a:bodyPr>
          <a:lstStyle/>
          <a:p>
            <a:pPr algn="ctr"/>
            <a:r>
              <a:rPr lang="en-GB" dirty="0" smtClean="0"/>
              <a:t>Output/Sales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Straight Connector 23"/>
          <p:cNvCxnSpPr/>
          <p:nvPr/>
        </p:nvCxnSpPr>
        <p:spPr>
          <a:xfrm flipV="1">
            <a:off x="1428729" y="1928802"/>
            <a:ext cx="5857915" cy="2418434"/>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10" idx="6"/>
          </p:cNvCxnSpPr>
          <p:nvPr/>
        </p:nvCxnSpPr>
        <p:spPr>
          <a:xfrm flipV="1">
            <a:off x="1474447" y="2571744"/>
            <a:ext cx="5740759" cy="245175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GB" dirty="0" smtClean="0"/>
              <a:t>Break-even Chart</a:t>
            </a:r>
            <a:endParaRPr lang="en-GB" dirty="0"/>
          </a:p>
        </p:txBody>
      </p:sp>
      <p:sp>
        <p:nvSpPr>
          <p:cNvPr id="9" name="TextBox 8"/>
          <p:cNvSpPr txBox="1"/>
          <p:nvPr/>
        </p:nvSpPr>
        <p:spPr>
          <a:xfrm>
            <a:off x="357158" y="1500174"/>
            <a:ext cx="857256" cy="3693319"/>
          </a:xfrm>
          <a:prstGeom prst="rect">
            <a:avLst/>
          </a:prstGeom>
          <a:noFill/>
        </p:spPr>
        <p:txBody>
          <a:bodyPr wrap="square" rtlCol="0">
            <a:spAutoFit/>
          </a:bodyPr>
          <a:lstStyle/>
          <a:p>
            <a:r>
              <a:rPr lang="en-GB" dirty="0" smtClean="0"/>
              <a:t>6000</a:t>
            </a:r>
          </a:p>
          <a:p>
            <a:endParaRPr lang="en-GB" dirty="0"/>
          </a:p>
          <a:p>
            <a:r>
              <a:rPr lang="en-GB" dirty="0" smtClean="0"/>
              <a:t>5000</a:t>
            </a:r>
          </a:p>
          <a:p>
            <a:endParaRPr lang="en-GB" dirty="0"/>
          </a:p>
          <a:p>
            <a:r>
              <a:rPr lang="en-GB" dirty="0" smtClean="0"/>
              <a:t>4000</a:t>
            </a:r>
          </a:p>
          <a:p>
            <a:endParaRPr lang="en-GB" dirty="0"/>
          </a:p>
          <a:p>
            <a:r>
              <a:rPr lang="en-GB" dirty="0" smtClean="0"/>
              <a:t>3000</a:t>
            </a:r>
          </a:p>
          <a:p>
            <a:endParaRPr lang="en-GB" dirty="0"/>
          </a:p>
          <a:p>
            <a:r>
              <a:rPr lang="en-GB" dirty="0" smtClean="0"/>
              <a:t>2000</a:t>
            </a:r>
          </a:p>
          <a:p>
            <a:endParaRPr lang="en-GB" dirty="0"/>
          </a:p>
          <a:p>
            <a:r>
              <a:rPr lang="en-GB" dirty="0" smtClean="0"/>
              <a:t>1000</a:t>
            </a:r>
          </a:p>
          <a:p>
            <a:endParaRPr lang="en-GB" dirty="0"/>
          </a:p>
          <a:p>
            <a:r>
              <a:rPr lang="en-GB" dirty="0" smtClean="0"/>
              <a:t>   0</a:t>
            </a:r>
            <a:endParaRPr lang="en-GB" dirty="0"/>
          </a:p>
        </p:txBody>
      </p:sp>
      <p:cxnSp>
        <p:nvCxnSpPr>
          <p:cNvPr id="15" name="Straight Connector 14"/>
          <p:cNvCxnSpPr/>
          <p:nvPr/>
        </p:nvCxnSpPr>
        <p:spPr>
          <a:xfrm rot="5400000">
            <a:off x="-284990" y="3357562"/>
            <a:ext cx="3428230"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1285852" y="5000636"/>
            <a:ext cx="6215106" cy="3572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8" idx="0"/>
          </p:cNvCxnSpPr>
          <p:nvPr/>
        </p:nvCxnSpPr>
        <p:spPr>
          <a:xfrm rot="5400000" flipH="1" flipV="1">
            <a:off x="4369116" y="1368728"/>
            <a:ext cx="71438" cy="590649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358082" y="4143380"/>
            <a:ext cx="428628" cy="369332"/>
          </a:xfrm>
          <a:prstGeom prst="rect">
            <a:avLst/>
          </a:prstGeom>
          <a:noFill/>
        </p:spPr>
        <p:txBody>
          <a:bodyPr wrap="square" rtlCol="0">
            <a:spAutoFit/>
          </a:bodyPr>
          <a:lstStyle/>
          <a:p>
            <a:r>
              <a:rPr lang="en-GB" dirty="0" smtClean="0"/>
              <a:t>FC</a:t>
            </a:r>
            <a:endParaRPr lang="en-GB" dirty="0"/>
          </a:p>
        </p:txBody>
      </p:sp>
      <p:sp>
        <p:nvSpPr>
          <p:cNvPr id="30" name="TextBox 29"/>
          <p:cNvSpPr txBox="1"/>
          <p:nvPr/>
        </p:nvSpPr>
        <p:spPr>
          <a:xfrm>
            <a:off x="1357290" y="5357826"/>
            <a:ext cx="6500858" cy="369332"/>
          </a:xfrm>
          <a:prstGeom prst="rect">
            <a:avLst/>
          </a:prstGeom>
          <a:noFill/>
        </p:spPr>
        <p:txBody>
          <a:bodyPr wrap="square" rtlCol="0">
            <a:spAutoFit/>
          </a:bodyPr>
          <a:lstStyle/>
          <a:p>
            <a:r>
              <a:rPr lang="en-GB" dirty="0" smtClean="0"/>
              <a:t> 0         100         200           300          400          500          600</a:t>
            </a:r>
            <a:endParaRPr lang="en-GB" dirty="0"/>
          </a:p>
        </p:txBody>
      </p:sp>
      <p:sp>
        <p:nvSpPr>
          <p:cNvPr id="10" name="Oval 9"/>
          <p:cNvSpPr/>
          <p:nvPr/>
        </p:nvSpPr>
        <p:spPr>
          <a:xfrm>
            <a:off x="1428728" y="5000636"/>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a:off x="4071934" y="3857628"/>
            <a:ext cx="71438"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7286644" y="2357430"/>
            <a:ext cx="500066" cy="369332"/>
          </a:xfrm>
          <a:prstGeom prst="rect">
            <a:avLst/>
          </a:prstGeom>
          <a:noFill/>
        </p:spPr>
        <p:txBody>
          <a:bodyPr wrap="square" rtlCol="0">
            <a:spAutoFit/>
          </a:bodyPr>
          <a:lstStyle/>
          <a:p>
            <a:r>
              <a:rPr lang="en-GB" dirty="0" smtClean="0"/>
              <a:t>VC</a:t>
            </a:r>
            <a:endParaRPr lang="en-GB" dirty="0"/>
          </a:p>
        </p:txBody>
      </p:sp>
      <p:sp>
        <p:nvSpPr>
          <p:cNvPr id="18" name="Oval 17"/>
          <p:cNvSpPr/>
          <p:nvPr/>
        </p:nvSpPr>
        <p:spPr>
          <a:xfrm flipV="1">
            <a:off x="1428728" y="4286256"/>
            <a:ext cx="45719"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4071934" y="3214686"/>
            <a:ext cx="71438"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TextBox 31"/>
          <p:cNvSpPr txBox="1"/>
          <p:nvPr/>
        </p:nvSpPr>
        <p:spPr>
          <a:xfrm>
            <a:off x="7358082" y="1643050"/>
            <a:ext cx="428628" cy="369332"/>
          </a:xfrm>
          <a:prstGeom prst="rect">
            <a:avLst/>
          </a:prstGeom>
          <a:noFill/>
        </p:spPr>
        <p:txBody>
          <a:bodyPr wrap="square" rtlCol="0">
            <a:spAutoFit/>
          </a:bodyPr>
          <a:lstStyle/>
          <a:p>
            <a:r>
              <a:rPr lang="en-GB" dirty="0" smtClean="0"/>
              <a:t>TC</a:t>
            </a:r>
            <a:endParaRPr lang="en-GB" dirty="0"/>
          </a:p>
        </p:txBody>
      </p:sp>
      <p:cxnSp>
        <p:nvCxnSpPr>
          <p:cNvPr id="23" name="Straight Connector 22"/>
          <p:cNvCxnSpPr>
            <a:stCxn id="10" idx="1"/>
          </p:cNvCxnSpPr>
          <p:nvPr/>
        </p:nvCxnSpPr>
        <p:spPr>
          <a:xfrm rot="5400000" flipH="1" flipV="1">
            <a:off x="2250265" y="185267"/>
            <a:ext cx="4007223" cy="5636907"/>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7143768" y="785794"/>
            <a:ext cx="285752" cy="369332"/>
          </a:xfrm>
          <a:prstGeom prst="rect">
            <a:avLst/>
          </a:prstGeom>
          <a:noFill/>
        </p:spPr>
        <p:txBody>
          <a:bodyPr wrap="square" rtlCol="0">
            <a:spAutoFit/>
          </a:bodyPr>
          <a:lstStyle/>
          <a:p>
            <a:r>
              <a:rPr lang="en-GB" dirty="0" smtClean="0"/>
              <a:t>R</a:t>
            </a:r>
            <a:endParaRPr lang="en-GB" dirty="0"/>
          </a:p>
        </p:txBody>
      </p:sp>
      <p:sp>
        <p:nvSpPr>
          <p:cNvPr id="25" name="5-Point Star 24"/>
          <p:cNvSpPr/>
          <p:nvPr/>
        </p:nvSpPr>
        <p:spPr>
          <a:xfrm>
            <a:off x="3571868" y="3286124"/>
            <a:ext cx="214314" cy="28575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cxnSp>
        <p:nvCxnSpPr>
          <p:cNvPr id="43" name="Straight Connector 42"/>
          <p:cNvCxnSpPr/>
          <p:nvPr/>
        </p:nvCxnSpPr>
        <p:spPr>
          <a:xfrm flipV="1">
            <a:off x="1428728" y="3429000"/>
            <a:ext cx="2214578"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2858282" y="4285462"/>
            <a:ext cx="1571636" cy="1588"/>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1500166" y="3286124"/>
            <a:ext cx="1000132" cy="400110"/>
          </a:xfrm>
          <a:prstGeom prst="rect">
            <a:avLst/>
          </a:prstGeom>
          <a:noFill/>
        </p:spPr>
        <p:txBody>
          <a:bodyPr wrap="square" rtlCol="0">
            <a:spAutoFit/>
          </a:bodyPr>
          <a:lstStyle/>
          <a:p>
            <a:r>
              <a:rPr lang="en-GB" sz="1000" b="1" dirty="0" smtClean="0"/>
              <a:t>Break-even revenue</a:t>
            </a:r>
            <a:endParaRPr lang="en-GB" sz="1000" b="1" dirty="0"/>
          </a:p>
        </p:txBody>
      </p:sp>
      <p:sp>
        <p:nvSpPr>
          <p:cNvPr id="47" name="TextBox 46"/>
          <p:cNvSpPr txBox="1"/>
          <p:nvPr/>
        </p:nvSpPr>
        <p:spPr>
          <a:xfrm>
            <a:off x="3643306" y="4857760"/>
            <a:ext cx="1143008" cy="400110"/>
          </a:xfrm>
          <a:prstGeom prst="rect">
            <a:avLst/>
          </a:prstGeom>
          <a:noFill/>
        </p:spPr>
        <p:txBody>
          <a:bodyPr wrap="square" rtlCol="0">
            <a:spAutoFit/>
          </a:bodyPr>
          <a:lstStyle/>
          <a:p>
            <a:r>
              <a:rPr lang="en-GB" sz="1000" dirty="0" smtClean="0"/>
              <a:t>Break-even output</a:t>
            </a:r>
            <a:endParaRPr lang="en-GB" sz="1000" dirty="0"/>
          </a:p>
        </p:txBody>
      </p:sp>
      <p:sp>
        <p:nvSpPr>
          <p:cNvPr id="50" name="TextBox 49"/>
          <p:cNvSpPr txBox="1"/>
          <p:nvPr/>
        </p:nvSpPr>
        <p:spPr>
          <a:xfrm>
            <a:off x="0" y="1714488"/>
            <a:ext cx="461665" cy="3429024"/>
          </a:xfrm>
          <a:prstGeom prst="rect">
            <a:avLst/>
          </a:prstGeom>
          <a:noFill/>
        </p:spPr>
        <p:txBody>
          <a:bodyPr vert="vert270" wrap="square" rtlCol="0">
            <a:spAutoFit/>
          </a:bodyPr>
          <a:lstStyle/>
          <a:p>
            <a:pPr algn="ctr"/>
            <a:r>
              <a:rPr lang="en-GB" dirty="0" smtClean="0"/>
              <a:t>Costs / revenue</a:t>
            </a:r>
            <a:endParaRPr lang="en-GB" dirty="0"/>
          </a:p>
        </p:txBody>
      </p:sp>
      <p:sp>
        <p:nvSpPr>
          <p:cNvPr id="51" name="TextBox 50"/>
          <p:cNvSpPr txBox="1"/>
          <p:nvPr/>
        </p:nvSpPr>
        <p:spPr>
          <a:xfrm>
            <a:off x="2643174" y="6143644"/>
            <a:ext cx="3214710" cy="369332"/>
          </a:xfrm>
          <a:prstGeom prst="rect">
            <a:avLst/>
          </a:prstGeom>
          <a:noFill/>
        </p:spPr>
        <p:txBody>
          <a:bodyPr wrap="square" rtlCol="0">
            <a:spAutoFit/>
          </a:bodyPr>
          <a:lstStyle/>
          <a:p>
            <a:pPr algn="ctr"/>
            <a:r>
              <a:rPr lang="en-GB" dirty="0" smtClean="0"/>
              <a:t>Output/Sales</a:t>
            </a:r>
            <a:endParaRPr lang="en-GB" dirty="0"/>
          </a:p>
        </p:txBody>
      </p:sp>
      <p:sp>
        <p:nvSpPr>
          <p:cNvPr id="52" name="TextBox 51"/>
          <p:cNvSpPr txBox="1"/>
          <p:nvPr/>
        </p:nvSpPr>
        <p:spPr>
          <a:xfrm>
            <a:off x="3214678" y="2928934"/>
            <a:ext cx="714380" cy="338554"/>
          </a:xfrm>
          <a:prstGeom prst="rect">
            <a:avLst/>
          </a:prstGeom>
          <a:noFill/>
        </p:spPr>
        <p:txBody>
          <a:bodyPr wrap="square" rtlCol="0">
            <a:spAutoFit/>
          </a:bodyPr>
          <a:lstStyle/>
          <a:p>
            <a:r>
              <a:rPr lang="en-GB" sz="800" dirty="0" smtClean="0"/>
              <a:t>Point of Break-even</a:t>
            </a:r>
            <a:endParaRPr lang="en-GB" sz="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Straight Connector 23"/>
          <p:cNvCxnSpPr/>
          <p:nvPr/>
        </p:nvCxnSpPr>
        <p:spPr>
          <a:xfrm flipV="1">
            <a:off x="1428729" y="1928802"/>
            <a:ext cx="5857915" cy="2418434"/>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10" idx="6"/>
          </p:cNvCxnSpPr>
          <p:nvPr/>
        </p:nvCxnSpPr>
        <p:spPr>
          <a:xfrm flipV="1">
            <a:off x="1474447" y="2571744"/>
            <a:ext cx="5740759" cy="245175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00034" y="214290"/>
            <a:ext cx="8229600" cy="1143000"/>
          </a:xfrm>
        </p:spPr>
        <p:txBody>
          <a:bodyPr/>
          <a:lstStyle/>
          <a:p>
            <a:r>
              <a:rPr lang="en-GB" dirty="0" smtClean="0"/>
              <a:t>Revenue and Break-even </a:t>
            </a:r>
            <a:endParaRPr lang="en-GB" dirty="0"/>
          </a:p>
        </p:txBody>
      </p:sp>
      <p:sp>
        <p:nvSpPr>
          <p:cNvPr id="9" name="TextBox 8"/>
          <p:cNvSpPr txBox="1"/>
          <p:nvPr/>
        </p:nvSpPr>
        <p:spPr>
          <a:xfrm>
            <a:off x="357158" y="1500174"/>
            <a:ext cx="857256" cy="3693319"/>
          </a:xfrm>
          <a:prstGeom prst="rect">
            <a:avLst/>
          </a:prstGeom>
          <a:noFill/>
        </p:spPr>
        <p:txBody>
          <a:bodyPr wrap="square" rtlCol="0">
            <a:spAutoFit/>
          </a:bodyPr>
          <a:lstStyle/>
          <a:p>
            <a:r>
              <a:rPr lang="en-GB" dirty="0" smtClean="0"/>
              <a:t>6000</a:t>
            </a:r>
          </a:p>
          <a:p>
            <a:endParaRPr lang="en-GB" dirty="0"/>
          </a:p>
          <a:p>
            <a:r>
              <a:rPr lang="en-GB" dirty="0" smtClean="0"/>
              <a:t>5000</a:t>
            </a:r>
          </a:p>
          <a:p>
            <a:endParaRPr lang="en-GB" dirty="0"/>
          </a:p>
          <a:p>
            <a:r>
              <a:rPr lang="en-GB" dirty="0" smtClean="0"/>
              <a:t>4000</a:t>
            </a:r>
          </a:p>
          <a:p>
            <a:endParaRPr lang="en-GB" dirty="0"/>
          </a:p>
          <a:p>
            <a:r>
              <a:rPr lang="en-GB" dirty="0" smtClean="0"/>
              <a:t>3000</a:t>
            </a:r>
          </a:p>
          <a:p>
            <a:endParaRPr lang="en-GB" dirty="0"/>
          </a:p>
          <a:p>
            <a:r>
              <a:rPr lang="en-GB" dirty="0" smtClean="0"/>
              <a:t>2000</a:t>
            </a:r>
          </a:p>
          <a:p>
            <a:endParaRPr lang="en-GB" dirty="0"/>
          </a:p>
          <a:p>
            <a:r>
              <a:rPr lang="en-GB" dirty="0" smtClean="0"/>
              <a:t>1000</a:t>
            </a:r>
          </a:p>
          <a:p>
            <a:endParaRPr lang="en-GB" dirty="0"/>
          </a:p>
          <a:p>
            <a:r>
              <a:rPr lang="en-GB" dirty="0" smtClean="0"/>
              <a:t>   0</a:t>
            </a:r>
            <a:endParaRPr lang="en-GB" dirty="0"/>
          </a:p>
        </p:txBody>
      </p:sp>
      <p:cxnSp>
        <p:nvCxnSpPr>
          <p:cNvPr id="15" name="Straight Connector 14"/>
          <p:cNvCxnSpPr/>
          <p:nvPr/>
        </p:nvCxnSpPr>
        <p:spPr>
          <a:xfrm rot="5400000">
            <a:off x="-284990" y="3357562"/>
            <a:ext cx="3428230"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1285852" y="5000636"/>
            <a:ext cx="6215106" cy="3572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8" idx="0"/>
          </p:cNvCxnSpPr>
          <p:nvPr/>
        </p:nvCxnSpPr>
        <p:spPr>
          <a:xfrm rot="5400000" flipH="1" flipV="1">
            <a:off x="4369116" y="1368728"/>
            <a:ext cx="71438" cy="590649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358082" y="4143380"/>
            <a:ext cx="428628" cy="369332"/>
          </a:xfrm>
          <a:prstGeom prst="rect">
            <a:avLst/>
          </a:prstGeom>
          <a:noFill/>
        </p:spPr>
        <p:txBody>
          <a:bodyPr wrap="square" rtlCol="0">
            <a:spAutoFit/>
          </a:bodyPr>
          <a:lstStyle/>
          <a:p>
            <a:r>
              <a:rPr lang="en-GB" dirty="0" smtClean="0"/>
              <a:t>FC</a:t>
            </a:r>
            <a:endParaRPr lang="en-GB" dirty="0"/>
          </a:p>
        </p:txBody>
      </p:sp>
      <p:sp>
        <p:nvSpPr>
          <p:cNvPr id="30" name="TextBox 29"/>
          <p:cNvSpPr txBox="1"/>
          <p:nvPr/>
        </p:nvSpPr>
        <p:spPr>
          <a:xfrm>
            <a:off x="1357290" y="5357826"/>
            <a:ext cx="6500858" cy="369332"/>
          </a:xfrm>
          <a:prstGeom prst="rect">
            <a:avLst/>
          </a:prstGeom>
          <a:noFill/>
        </p:spPr>
        <p:txBody>
          <a:bodyPr wrap="square" rtlCol="0">
            <a:spAutoFit/>
          </a:bodyPr>
          <a:lstStyle/>
          <a:p>
            <a:r>
              <a:rPr lang="en-GB" dirty="0" smtClean="0"/>
              <a:t> 0         100           200           300         400         500          600</a:t>
            </a:r>
            <a:endParaRPr lang="en-GB" dirty="0"/>
          </a:p>
        </p:txBody>
      </p:sp>
      <p:sp>
        <p:nvSpPr>
          <p:cNvPr id="10" name="Oval 9"/>
          <p:cNvSpPr/>
          <p:nvPr/>
        </p:nvSpPr>
        <p:spPr>
          <a:xfrm>
            <a:off x="1428728" y="5000636"/>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a:off x="4071934" y="3857628"/>
            <a:ext cx="71438"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7286644" y="2357430"/>
            <a:ext cx="500066" cy="369332"/>
          </a:xfrm>
          <a:prstGeom prst="rect">
            <a:avLst/>
          </a:prstGeom>
          <a:noFill/>
        </p:spPr>
        <p:txBody>
          <a:bodyPr wrap="square" rtlCol="0">
            <a:spAutoFit/>
          </a:bodyPr>
          <a:lstStyle/>
          <a:p>
            <a:r>
              <a:rPr lang="en-GB" dirty="0" smtClean="0"/>
              <a:t>VC</a:t>
            </a:r>
            <a:endParaRPr lang="en-GB" dirty="0"/>
          </a:p>
        </p:txBody>
      </p:sp>
      <p:sp>
        <p:nvSpPr>
          <p:cNvPr id="18" name="Oval 17"/>
          <p:cNvSpPr/>
          <p:nvPr/>
        </p:nvSpPr>
        <p:spPr>
          <a:xfrm flipV="1">
            <a:off x="1428728" y="4286256"/>
            <a:ext cx="45719"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4071934" y="3214686"/>
            <a:ext cx="71438"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TextBox 31"/>
          <p:cNvSpPr txBox="1"/>
          <p:nvPr/>
        </p:nvSpPr>
        <p:spPr>
          <a:xfrm>
            <a:off x="7358082" y="1643050"/>
            <a:ext cx="428628" cy="369332"/>
          </a:xfrm>
          <a:prstGeom prst="rect">
            <a:avLst/>
          </a:prstGeom>
          <a:noFill/>
        </p:spPr>
        <p:txBody>
          <a:bodyPr wrap="square" rtlCol="0">
            <a:spAutoFit/>
          </a:bodyPr>
          <a:lstStyle/>
          <a:p>
            <a:r>
              <a:rPr lang="en-GB" dirty="0" smtClean="0"/>
              <a:t>TC</a:t>
            </a:r>
            <a:endParaRPr lang="en-GB" dirty="0"/>
          </a:p>
        </p:txBody>
      </p:sp>
      <p:cxnSp>
        <p:nvCxnSpPr>
          <p:cNvPr id="23" name="Straight Connector 22"/>
          <p:cNvCxnSpPr>
            <a:stCxn id="10" idx="1"/>
          </p:cNvCxnSpPr>
          <p:nvPr/>
        </p:nvCxnSpPr>
        <p:spPr>
          <a:xfrm rot="5400000" flipH="1" flipV="1">
            <a:off x="2214546" y="220986"/>
            <a:ext cx="4007223" cy="5565469"/>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
        <p:nvSpPr>
          <p:cNvPr id="25" name="5-Point Star 24"/>
          <p:cNvSpPr/>
          <p:nvPr/>
        </p:nvSpPr>
        <p:spPr>
          <a:xfrm>
            <a:off x="3571868" y="3357562"/>
            <a:ext cx="142876" cy="14287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26" name="TextBox 25"/>
          <p:cNvSpPr txBox="1"/>
          <p:nvPr/>
        </p:nvSpPr>
        <p:spPr>
          <a:xfrm>
            <a:off x="6929454" y="857232"/>
            <a:ext cx="285752" cy="369332"/>
          </a:xfrm>
          <a:prstGeom prst="rect">
            <a:avLst/>
          </a:prstGeom>
          <a:noFill/>
        </p:spPr>
        <p:txBody>
          <a:bodyPr wrap="square" rtlCol="0">
            <a:spAutoFit/>
          </a:bodyPr>
          <a:lstStyle/>
          <a:p>
            <a:r>
              <a:rPr lang="en-GB" dirty="0" smtClean="0"/>
              <a:t>R</a:t>
            </a:r>
            <a:endParaRPr lang="en-GB" dirty="0"/>
          </a:p>
        </p:txBody>
      </p:sp>
      <p:sp>
        <p:nvSpPr>
          <p:cNvPr id="27" name="TextBox 26"/>
          <p:cNvSpPr txBox="1"/>
          <p:nvPr/>
        </p:nvSpPr>
        <p:spPr>
          <a:xfrm>
            <a:off x="3214678" y="2928934"/>
            <a:ext cx="714380" cy="338554"/>
          </a:xfrm>
          <a:prstGeom prst="rect">
            <a:avLst/>
          </a:prstGeom>
          <a:noFill/>
        </p:spPr>
        <p:txBody>
          <a:bodyPr wrap="square" rtlCol="0">
            <a:spAutoFit/>
          </a:bodyPr>
          <a:lstStyle/>
          <a:p>
            <a:r>
              <a:rPr lang="en-GB" sz="800" dirty="0" smtClean="0"/>
              <a:t>Point of Break-even</a:t>
            </a:r>
            <a:endParaRPr lang="en-GB" sz="800" dirty="0"/>
          </a:p>
        </p:txBody>
      </p:sp>
      <p:cxnSp>
        <p:nvCxnSpPr>
          <p:cNvPr id="29" name="Straight Connector 28"/>
          <p:cNvCxnSpPr/>
          <p:nvPr/>
        </p:nvCxnSpPr>
        <p:spPr>
          <a:xfrm rot="5400000" flipH="1" flipV="1">
            <a:off x="4214810" y="3429000"/>
            <a:ext cx="3143272"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1428728" y="1928802"/>
            <a:ext cx="4357718" cy="61914"/>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1428728" y="2571744"/>
            <a:ext cx="4357718" cy="61914"/>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5400000">
            <a:off x="2928926" y="2285992"/>
            <a:ext cx="571504" cy="1588"/>
          </a:xfrm>
          <a:prstGeom prst="straightConnector1">
            <a:avLst/>
          </a:prstGeom>
          <a:ln w="25400">
            <a:headEnd type="arrow"/>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1500166" y="2143116"/>
            <a:ext cx="1571636" cy="430887"/>
          </a:xfrm>
          <a:prstGeom prst="rect">
            <a:avLst/>
          </a:prstGeom>
          <a:noFill/>
        </p:spPr>
        <p:txBody>
          <a:bodyPr wrap="square" rtlCol="0">
            <a:spAutoFit/>
          </a:bodyPr>
          <a:lstStyle/>
          <a:p>
            <a:r>
              <a:rPr lang="en-GB" sz="1100" dirty="0" smtClean="0"/>
              <a:t>Profit at sales of 510 units</a:t>
            </a:r>
            <a:endParaRPr lang="en-GB" sz="1100" dirty="0"/>
          </a:p>
        </p:txBody>
      </p:sp>
      <p:sp>
        <p:nvSpPr>
          <p:cNvPr id="41" name="TextBox 40"/>
          <p:cNvSpPr txBox="1"/>
          <p:nvPr/>
        </p:nvSpPr>
        <p:spPr>
          <a:xfrm>
            <a:off x="0" y="1714488"/>
            <a:ext cx="461665" cy="3429024"/>
          </a:xfrm>
          <a:prstGeom prst="rect">
            <a:avLst/>
          </a:prstGeom>
          <a:noFill/>
        </p:spPr>
        <p:txBody>
          <a:bodyPr vert="vert270" wrap="square" rtlCol="0">
            <a:spAutoFit/>
          </a:bodyPr>
          <a:lstStyle/>
          <a:p>
            <a:pPr algn="ctr"/>
            <a:r>
              <a:rPr lang="en-GB" dirty="0" smtClean="0"/>
              <a:t>Costs / revenue</a:t>
            </a:r>
            <a:endParaRPr lang="en-GB" dirty="0"/>
          </a:p>
        </p:txBody>
      </p:sp>
      <p:sp>
        <p:nvSpPr>
          <p:cNvPr id="42" name="TextBox 41"/>
          <p:cNvSpPr txBox="1"/>
          <p:nvPr/>
        </p:nvSpPr>
        <p:spPr>
          <a:xfrm>
            <a:off x="2643174" y="6143644"/>
            <a:ext cx="3214710" cy="369332"/>
          </a:xfrm>
          <a:prstGeom prst="rect">
            <a:avLst/>
          </a:prstGeom>
          <a:noFill/>
        </p:spPr>
        <p:txBody>
          <a:bodyPr wrap="square" rtlCol="0">
            <a:spAutoFit/>
          </a:bodyPr>
          <a:lstStyle/>
          <a:p>
            <a:pPr algn="ctr"/>
            <a:r>
              <a:rPr lang="en-GB" dirty="0" smtClean="0"/>
              <a:t>Output/Sales</a:t>
            </a:r>
            <a:endParaRPr lang="en-GB" dirty="0"/>
          </a:p>
        </p:txBody>
      </p:sp>
      <p:cxnSp>
        <p:nvCxnSpPr>
          <p:cNvPr id="44" name="Straight Connector 43"/>
          <p:cNvCxnSpPr/>
          <p:nvPr/>
        </p:nvCxnSpPr>
        <p:spPr>
          <a:xfrm rot="5400000" flipH="1" flipV="1">
            <a:off x="2214546" y="4572008"/>
            <a:ext cx="857256" cy="158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0800000" flipV="1">
            <a:off x="1428728" y="4144968"/>
            <a:ext cx="1214446" cy="6985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flipH="1" flipV="1">
            <a:off x="2500298" y="4000504"/>
            <a:ext cx="285752" cy="158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10800000" flipV="1">
            <a:off x="1428728" y="3857628"/>
            <a:ext cx="1214446" cy="7143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rot="5400000">
            <a:off x="1678761" y="4036223"/>
            <a:ext cx="214314" cy="1588"/>
          </a:xfrm>
          <a:prstGeom prst="straightConnector1">
            <a:avLst/>
          </a:prstGeom>
          <a:ln w="25400">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28596" y="4000504"/>
            <a:ext cx="785818" cy="369332"/>
          </a:xfrm>
          <a:prstGeom prst="rect">
            <a:avLst/>
          </a:prstGeom>
          <a:noFill/>
        </p:spPr>
        <p:txBody>
          <a:bodyPr wrap="square" rtlCol="0">
            <a:spAutoFit/>
          </a:bodyPr>
          <a:lstStyle/>
          <a:p>
            <a:r>
              <a:rPr lang="en-GB" sz="800" dirty="0" smtClean="0"/>
              <a:t>Loss at </a:t>
            </a:r>
            <a:r>
              <a:rPr lang="en-GB" sz="1000" dirty="0" smtClean="0"/>
              <a:t>sales</a:t>
            </a:r>
            <a:r>
              <a:rPr lang="en-GB" sz="800" dirty="0" smtClean="0"/>
              <a:t> of 150  units</a:t>
            </a:r>
            <a:endParaRPr lang="en-GB" sz="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5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TotalTime>
  <Words>1336</Words>
  <Application>Microsoft Office PowerPoint</Application>
  <PresentationFormat>On-screen Show (4:3)</PresentationFormat>
  <Paragraphs>263</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Costing and Break-even Analysis</vt:lpstr>
      <vt:lpstr>Costing and Break-even Analysis</vt:lpstr>
      <vt:lpstr>Slide 3</vt:lpstr>
      <vt:lpstr>Break-even Chart</vt:lpstr>
      <vt:lpstr>Break-even Chart</vt:lpstr>
      <vt:lpstr>Break-even Chart</vt:lpstr>
      <vt:lpstr>Break-even Chart</vt:lpstr>
      <vt:lpstr>Break-even Chart</vt:lpstr>
      <vt:lpstr>Revenue and Break-even </vt:lpstr>
      <vt:lpstr>Break-even Analysis</vt:lpstr>
      <vt:lpstr>Break-even Analysis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daviand2</cp:lastModifiedBy>
  <cp:revision>23</cp:revision>
  <dcterms:created xsi:type="dcterms:W3CDTF">2013-04-14T16:44:57Z</dcterms:created>
  <dcterms:modified xsi:type="dcterms:W3CDTF">2013-04-15T08:49:53Z</dcterms:modified>
</cp:coreProperties>
</file>