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65"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F2992-2ED1-44E8-9FF2-E3F32582EACC}" type="datetimeFigureOut">
              <a:rPr lang="en-US" smtClean="0"/>
              <a:pPr/>
              <a:t>4/25/2013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1C3DB-EB4F-4963-9E7E-AA46D099DEBB}"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A91C3DB-EB4F-4963-9E7E-AA46D099DEBB}"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16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A91C3DB-EB4F-4963-9E7E-AA46D099DEB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91C3DB-EB4F-4963-9E7E-AA46D099DEB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EBFC7-C6ED-4259-A475-AF925FC563A9}" type="datetimeFigureOut">
              <a:rPr lang="en-US" smtClean="0"/>
              <a:pPr/>
              <a:t>4/25/2013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F19926-89D5-46C9-A25B-E8FB1183FED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EBFC7-C6ED-4259-A475-AF925FC563A9}" type="datetimeFigureOut">
              <a:rPr lang="en-US" smtClean="0"/>
              <a:pPr/>
              <a:t>4/25/2013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9926-89D5-46C9-A25B-E8FB1183FED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Balance%20sheet.xls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fit%20and%20Loss%20Account%20Frying%20Tonite.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Profit and Loss Account</a:t>
            </a:r>
            <a:endParaRPr lang="en-GB" dirty="0"/>
          </a:p>
        </p:txBody>
      </p:sp>
      <p:sp>
        <p:nvSpPr>
          <p:cNvPr id="3" name="Subtitle 2"/>
          <p:cNvSpPr>
            <a:spLocks noGrp="1"/>
          </p:cNvSpPr>
          <p:nvPr>
            <p:ph type="subTitle" idx="1"/>
          </p:nvPr>
        </p:nvSpPr>
        <p:spPr/>
        <p:txBody>
          <a:bodyPr/>
          <a:lstStyle/>
          <a:p>
            <a:r>
              <a:rPr lang="en-GB" dirty="0" smtClean="0">
                <a:solidFill>
                  <a:schemeClr val="tx1"/>
                </a:solidFill>
              </a:rPr>
              <a:t>Understanding  the structure of the Profit and Loss Account</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Limitations of Profit and Loss Accounts </a:t>
            </a:r>
            <a:endParaRPr lang="en-GB" dirty="0"/>
          </a:p>
        </p:txBody>
      </p:sp>
      <p:sp>
        <p:nvSpPr>
          <p:cNvPr id="3" name="Content Placeholder 2"/>
          <p:cNvSpPr>
            <a:spLocks noGrp="1"/>
          </p:cNvSpPr>
          <p:nvPr>
            <p:ph idx="1"/>
          </p:nvPr>
        </p:nvSpPr>
        <p:spPr>
          <a:xfrm>
            <a:off x="428596" y="1142984"/>
            <a:ext cx="8229600" cy="4525963"/>
          </a:xfrm>
        </p:spPr>
        <p:txBody>
          <a:bodyPr>
            <a:noAutofit/>
          </a:bodyPr>
          <a:lstStyle/>
          <a:p>
            <a:pPr lvl="1"/>
            <a:endParaRPr lang="en-GB" sz="1600" dirty="0" smtClean="0"/>
          </a:p>
          <a:p>
            <a:r>
              <a:rPr lang="en-GB" sz="2000" dirty="0" smtClean="0"/>
              <a:t>Business accounts cannot be used to show what is going to happen in the future.  The Profit and Loss account uses historical information.  The account shows what has happened in the past.  However it may be possible to identify future trends by looking at the accounts for a longer period of time say 4-5 years .</a:t>
            </a:r>
          </a:p>
          <a:p>
            <a:endParaRPr lang="en-GB" sz="1800" dirty="0" smtClean="0"/>
          </a:p>
          <a:p>
            <a:r>
              <a:rPr lang="en-GB" sz="2000" dirty="0" smtClean="0"/>
              <a:t>Stakeholders who are interested in the accounts must be aware that it is possible to disguise or manipulate financial information in the accounts.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48680"/>
            <a:ext cx="7772400" cy="1470025"/>
          </a:xfrm>
        </p:spPr>
        <p:txBody>
          <a:bodyPr/>
          <a:lstStyle/>
          <a:p>
            <a:r>
              <a:rPr lang="en-GB" dirty="0" smtClean="0"/>
              <a:t>The Balance Sheet</a:t>
            </a:r>
            <a:endParaRPr lang="en-GB" dirty="0"/>
          </a:p>
        </p:txBody>
      </p:sp>
      <p:sp>
        <p:nvSpPr>
          <p:cNvPr id="3" name="Subtitle 2"/>
          <p:cNvSpPr>
            <a:spLocks noGrp="1"/>
          </p:cNvSpPr>
          <p:nvPr>
            <p:ph type="subTitle" idx="1"/>
          </p:nvPr>
        </p:nvSpPr>
        <p:spPr>
          <a:xfrm>
            <a:off x="899592" y="1988840"/>
            <a:ext cx="7429552" cy="3000396"/>
          </a:xfrm>
        </p:spPr>
        <p:txBody>
          <a:bodyPr>
            <a:normAutofit/>
          </a:bodyPr>
          <a:lstStyle/>
          <a:p>
            <a:r>
              <a:rPr lang="en-GB" dirty="0" smtClean="0">
                <a:solidFill>
                  <a:schemeClr val="tx1"/>
                </a:solidFill>
              </a:rPr>
              <a:t>The balance sheet is a picture of the financial position of a business at a particular point in time.  The balance sheet contains information about the assets, the liabilities and the capital of the business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Sections within the Balance Sheet</a:t>
            </a:r>
            <a:endParaRPr lang="en-GB" dirty="0"/>
          </a:p>
        </p:txBody>
      </p:sp>
      <p:sp>
        <p:nvSpPr>
          <p:cNvPr id="3" name="Content Placeholder 2"/>
          <p:cNvSpPr>
            <a:spLocks noGrp="1"/>
          </p:cNvSpPr>
          <p:nvPr>
            <p:ph idx="1"/>
          </p:nvPr>
        </p:nvSpPr>
        <p:spPr>
          <a:xfrm>
            <a:off x="428596" y="1357298"/>
            <a:ext cx="8229600" cy="4954591"/>
          </a:xfrm>
        </p:spPr>
        <p:txBody>
          <a:bodyPr>
            <a:normAutofit fontScale="92500" lnSpcReduction="10000"/>
          </a:bodyPr>
          <a:lstStyle/>
          <a:p>
            <a:r>
              <a:rPr lang="en-GB" b="1" dirty="0" smtClean="0"/>
              <a:t>ASSETS</a:t>
            </a:r>
            <a:r>
              <a:rPr lang="en-GB" dirty="0" smtClean="0"/>
              <a:t> – </a:t>
            </a:r>
            <a:r>
              <a:rPr lang="en-GB" sz="2400" dirty="0" smtClean="0"/>
              <a:t>are the resources that a business owns and uses.  They are divided into Fixed and Current.  Fixed assets such as machinery are used again and again over a period of time.  Current assets are used up in production such as stock and raw materials.</a:t>
            </a:r>
          </a:p>
          <a:p>
            <a:endParaRPr lang="en-GB" sz="1300" dirty="0" smtClean="0"/>
          </a:p>
          <a:p>
            <a:r>
              <a:rPr lang="en-GB" b="1" dirty="0" smtClean="0"/>
              <a:t>LIABILITIES</a:t>
            </a:r>
            <a:r>
              <a:rPr lang="en-GB" dirty="0" smtClean="0"/>
              <a:t> – </a:t>
            </a:r>
            <a:r>
              <a:rPr lang="en-GB" sz="2400" dirty="0" smtClean="0"/>
              <a:t>are the debts of the business,, i.e. what it owes to other businesses, individuals and institutions.  Liabilities are a sources of funds for a business.  They might be short term, such as an overdraft, or long term such as a mortgage or bank loan.</a:t>
            </a:r>
          </a:p>
          <a:p>
            <a:endParaRPr lang="en-GB" sz="1300" dirty="0" smtClean="0"/>
          </a:p>
          <a:p>
            <a:r>
              <a:rPr lang="en-GB" b="1" dirty="0" smtClean="0"/>
              <a:t>CAPITAL</a:t>
            </a:r>
            <a:r>
              <a:rPr lang="en-GB" dirty="0" smtClean="0"/>
              <a:t> </a:t>
            </a:r>
            <a:r>
              <a:rPr lang="en-GB" sz="2400" dirty="0" smtClean="0"/>
              <a:t>– is the money introduced by the owners of the business, for example when they buy shares.</a:t>
            </a:r>
          </a:p>
          <a:p>
            <a:endParaRPr lang="en-GB" sz="2400" dirty="0" smtClean="0"/>
          </a:p>
          <a:p>
            <a:pPr>
              <a:buNone/>
            </a:pPr>
            <a:r>
              <a:rPr lang="en-GB" sz="2400" dirty="0" smtClean="0">
                <a:hlinkClick r:id="rId3" action="ppaction://hlinkfile"/>
              </a:rPr>
              <a:t>Frying </a:t>
            </a:r>
            <a:r>
              <a:rPr lang="en-GB" sz="2400" dirty="0" err="1" smtClean="0">
                <a:hlinkClick r:id="rId3" action="ppaction://hlinkfile"/>
              </a:rPr>
              <a:t>Tonite</a:t>
            </a:r>
            <a:r>
              <a:rPr lang="en-GB" sz="2400" dirty="0" smtClean="0">
                <a:hlinkClick r:id="rId3" action="ppaction://hlinkfile"/>
              </a:rPr>
              <a:t> Balance Sheet</a:t>
            </a:r>
            <a:endParaRPr lang="en-GB" sz="2400" dirty="0" smtClean="0"/>
          </a:p>
          <a:p>
            <a:endParaRPr lang="en-GB" sz="2400" dirty="0" smtClean="0"/>
          </a:p>
          <a:p>
            <a:endParaRPr lang="en-GB" sz="2400" dirty="0" smtClean="0"/>
          </a:p>
          <a:p>
            <a:pPr>
              <a:buNone/>
            </a:pPr>
            <a:endParaRPr lang="en-GB" dirty="0" smtClean="0"/>
          </a:p>
          <a:p>
            <a:pPr marL="0" indent="0">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GB" sz="2400" dirty="0" smtClean="0"/>
              <a:t>In all balance sheets the value of assets will equal the value of liabilities and capital.</a:t>
            </a:r>
          </a:p>
          <a:p>
            <a:endParaRPr lang="en-GB" sz="2400" dirty="0"/>
          </a:p>
          <a:p>
            <a:r>
              <a:rPr lang="en-GB" sz="2400" dirty="0" smtClean="0"/>
              <a:t>Any increase in total assets must be funded by an equal increase in capital or liabilities, </a:t>
            </a:r>
            <a:r>
              <a:rPr lang="en-GB" sz="2400" dirty="0" err="1" smtClean="0"/>
              <a:t>i.e</a:t>
            </a:r>
            <a:r>
              <a:rPr lang="en-GB" sz="2400" dirty="0" smtClean="0"/>
              <a:t> a business wanting to buy extra machinery (assets) may need a bank loan (a liability).  Alternatively a reduction in credit from suppliers (a liability) may mean a reduction in stocks that can be bought (an asset)</a:t>
            </a:r>
          </a:p>
          <a:p>
            <a:endParaRPr lang="en-GB" sz="2400" dirty="0" smtClean="0"/>
          </a:p>
          <a:p>
            <a:pPr>
              <a:buNone/>
            </a:pPr>
            <a:r>
              <a:rPr lang="en-GB" sz="2800" dirty="0" smtClean="0"/>
              <a:t>So,    Assets = capital + liabilities </a:t>
            </a:r>
          </a:p>
          <a:p>
            <a:pPr lvl="1">
              <a:buNone/>
            </a:pP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Presenting the Balance Sheet</a:t>
            </a:r>
            <a:endParaRPr lang="en-GB" dirty="0"/>
          </a:p>
        </p:txBody>
      </p:sp>
      <p:sp>
        <p:nvSpPr>
          <p:cNvPr id="3" name="Content Placeholder 2"/>
          <p:cNvSpPr>
            <a:spLocks noGrp="1"/>
          </p:cNvSpPr>
          <p:nvPr>
            <p:ph idx="1"/>
          </p:nvPr>
        </p:nvSpPr>
        <p:spPr>
          <a:xfrm>
            <a:off x="857224" y="1643050"/>
            <a:ext cx="7429552" cy="2643206"/>
          </a:xfrm>
        </p:spPr>
        <p:txBody>
          <a:bodyPr>
            <a:normAutofit fontScale="77500" lnSpcReduction="20000"/>
          </a:bodyPr>
          <a:lstStyle/>
          <a:p>
            <a:pPr marL="0" indent="0">
              <a:buNone/>
            </a:pPr>
            <a:r>
              <a:rPr lang="en-GB" dirty="0" smtClean="0"/>
              <a:t>Balance sheets are presented in a vertical format , one advantage of presenting the sheet in this format is that it is easy to see the amount of </a:t>
            </a:r>
            <a:r>
              <a:rPr lang="en-GB" b="1" dirty="0" smtClean="0"/>
              <a:t>working capital </a:t>
            </a:r>
            <a:r>
              <a:rPr lang="en-GB" dirty="0" smtClean="0"/>
              <a:t>(current assets – current liabilities) that a business has.  This will show if the business is able to pay its day to day bills.  The net assets (Total assets – current liabilities – long term liabilities)  of the business are also clearly shown.  </a:t>
            </a:r>
            <a:endParaRPr lang="en-GB" b="1" dirty="0" smtClean="0"/>
          </a:p>
          <a:p>
            <a:pPr marL="0" indent="0">
              <a:buNone/>
            </a:pPr>
            <a:r>
              <a:rPr lang="en-GB" dirty="0" smtClean="0"/>
              <a:t>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a:bodyPr>
          <a:lstStyle/>
          <a:p>
            <a:r>
              <a:rPr lang="en-GB" dirty="0" smtClean="0"/>
              <a:t>Uses of Balance Sheets</a:t>
            </a:r>
            <a:endParaRPr lang="en-GB" dirty="0"/>
          </a:p>
        </p:txBody>
      </p:sp>
      <p:sp>
        <p:nvSpPr>
          <p:cNvPr id="3" name="Content Placeholder 2"/>
          <p:cNvSpPr>
            <a:spLocks noGrp="1"/>
          </p:cNvSpPr>
          <p:nvPr>
            <p:ph idx="1"/>
          </p:nvPr>
        </p:nvSpPr>
        <p:spPr>
          <a:xfrm>
            <a:off x="428596" y="1142984"/>
            <a:ext cx="8229600" cy="4668839"/>
          </a:xfrm>
        </p:spPr>
        <p:txBody>
          <a:bodyPr>
            <a:noAutofit/>
          </a:bodyPr>
          <a:lstStyle/>
          <a:p>
            <a:pPr marL="0" indent="0">
              <a:buNone/>
            </a:pPr>
            <a:r>
              <a:rPr lang="en-GB" sz="1600" dirty="0" smtClean="0"/>
              <a:t> </a:t>
            </a:r>
          </a:p>
          <a:p>
            <a:r>
              <a:rPr lang="en-GB" sz="1800" dirty="0" smtClean="0"/>
              <a:t>Provides a summary of and valuation of all business assets, capital and liabilities – this is a legal requirement  laid down by law and by the accounting bodies.</a:t>
            </a:r>
          </a:p>
          <a:p>
            <a:endParaRPr lang="en-GB" sz="1200" dirty="0" smtClean="0"/>
          </a:p>
          <a:p>
            <a:r>
              <a:rPr lang="en-GB" sz="1800" dirty="0" smtClean="0"/>
              <a:t>Be used to analyse the asset structure of a business.  It can show the money raised by the business has been spent on different types of asset.</a:t>
            </a:r>
          </a:p>
          <a:p>
            <a:pPr>
              <a:buNone/>
            </a:pPr>
            <a:endParaRPr lang="en-GB" sz="1200" dirty="0" smtClean="0"/>
          </a:p>
          <a:p>
            <a:r>
              <a:rPr lang="en-GB" sz="1800" dirty="0" smtClean="0"/>
              <a:t>Be used to analyse the capital structure of a business.  A business can raise funds from many different sources such as shareholders’ capital, retained profit and long term and short term sources (i.e. loans, investors). </a:t>
            </a:r>
          </a:p>
          <a:p>
            <a:endParaRPr lang="en-GB" sz="1200" dirty="0" smtClean="0"/>
          </a:p>
          <a:p>
            <a:r>
              <a:rPr lang="en-GB" sz="1800" dirty="0" smtClean="0"/>
              <a:t>Looking at the value of the working capital  (current assets (fixed +current</a:t>
            </a:r>
            <a:r>
              <a:rPr lang="en-GB" sz="1800" smtClean="0"/>
              <a:t>) </a:t>
            </a:r>
            <a:r>
              <a:rPr lang="en-GB" sz="1800" smtClean="0"/>
              <a:t>) </a:t>
            </a:r>
            <a:r>
              <a:rPr lang="en-GB" sz="1800" dirty="0" smtClean="0"/>
              <a:t>can indicate whether a firm is able to pay its everyday expenses or is likely to have problems. </a:t>
            </a:r>
          </a:p>
          <a:p>
            <a:pPr>
              <a:buNone/>
            </a:pPr>
            <a:endParaRPr lang="en-GB" sz="1200" dirty="0" smtClean="0"/>
          </a:p>
          <a:p>
            <a:r>
              <a:rPr lang="en-GB" sz="1800" dirty="0" smtClean="0"/>
              <a:t>Is a guide to a firm’s value.</a:t>
            </a:r>
          </a:p>
          <a:p>
            <a:pPr>
              <a:buNone/>
            </a:pPr>
            <a:endParaRPr lang="en-GB" sz="1800" dirty="0" smtClean="0"/>
          </a:p>
          <a:p>
            <a:endParaRPr lang="en-GB" sz="1800" dirty="0" smtClean="0"/>
          </a:p>
          <a:p>
            <a:pPr>
              <a:buNone/>
            </a:pPr>
            <a:endParaRPr lang="en-GB" sz="1600" dirty="0" smtClean="0"/>
          </a:p>
          <a:p>
            <a:pPr lvl="1"/>
            <a:endParaRPr lang="en-GB" sz="1600" dirty="0" smtClean="0"/>
          </a:p>
          <a:p>
            <a:pPr>
              <a:buNone/>
            </a:pPr>
            <a:endParaRPr lang="en-GB" sz="2000" dirty="0" smtClean="0"/>
          </a:p>
          <a:p>
            <a:endParaRPr lang="en-GB" sz="1600" dirty="0" smtClean="0"/>
          </a:p>
          <a:p>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000132"/>
          </a:xfrm>
        </p:spPr>
        <p:txBody>
          <a:bodyPr>
            <a:normAutofit/>
          </a:bodyPr>
          <a:lstStyle/>
          <a:p>
            <a:r>
              <a:rPr lang="en-GB" dirty="0" smtClean="0"/>
              <a:t>Limitations of the Balance Sheet</a:t>
            </a:r>
            <a:endParaRPr lang="en-GB" dirty="0"/>
          </a:p>
        </p:txBody>
      </p:sp>
      <p:sp>
        <p:nvSpPr>
          <p:cNvPr id="3" name="Content Placeholder 2"/>
          <p:cNvSpPr>
            <a:spLocks noGrp="1"/>
          </p:cNvSpPr>
          <p:nvPr>
            <p:ph idx="1"/>
          </p:nvPr>
        </p:nvSpPr>
        <p:spPr>
          <a:xfrm>
            <a:off x="428596" y="1142984"/>
            <a:ext cx="8229600" cy="5214974"/>
          </a:xfrm>
        </p:spPr>
        <p:txBody>
          <a:bodyPr>
            <a:noAutofit/>
          </a:bodyPr>
          <a:lstStyle/>
          <a:p>
            <a:r>
              <a:rPr lang="en-GB" sz="1900" dirty="0" smtClean="0"/>
              <a:t>The value of many assets listed in the balance sheet may not reflect the amount of money the business would receive if it were sold, i.e. fixed assets are listed at cost less depreciation, however depreciation allowance is estimated by accountants.</a:t>
            </a:r>
          </a:p>
          <a:p>
            <a:endParaRPr lang="en-GB" sz="1900" dirty="0" smtClean="0"/>
          </a:p>
          <a:p>
            <a:r>
              <a:rPr lang="en-GB" sz="1900" dirty="0" smtClean="0"/>
              <a:t>Many balance sheets do not include intangible assets such as goodwill, brand names, and skills of workforce may be excluded because they are difficult to value or could change suddenly.  If such assets are excluded the value of the business may be understated.</a:t>
            </a:r>
          </a:p>
          <a:p>
            <a:endParaRPr lang="en-GB" sz="1900" dirty="0" smtClean="0"/>
          </a:p>
          <a:p>
            <a:r>
              <a:rPr lang="en-GB" sz="1900" dirty="0" smtClean="0"/>
              <a:t>A balance sheet is a static statement.  Many of the value for assets, capital, and liabilities are listed in the statement are only valid for the day the balance sheet was published.  After another day’s trading many of the figures will have changed.</a:t>
            </a:r>
          </a:p>
          <a:p>
            <a:endParaRPr lang="en-GB" sz="1900" dirty="0" smtClean="0"/>
          </a:p>
          <a:p>
            <a:r>
              <a:rPr lang="en-GB" sz="1900" dirty="0" smtClean="0"/>
              <a:t>Many argues that the balance sheet lacks detail as they only include totals and are not broken down further.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Nature of Profit</a:t>
            </a:r>
            <a:endParaRPr lang="en-GB" dirty="0"/>
          </a:p>
        </p:txBody>
      </p:sp>
      <p:sp>
        <p:nvSpPr>
          <p:cNvPr id="3" name="Content Placeholder 2"/>
          <p:cNvSpPr>
            <a:spLocks noGrp="1"/>
          </p:cNvSpPr>
          <p:nvPr>
            <p:ph idx="1"/>
          </p:nvPr>
        </p:nvSpPr>
        <p:spPr>
          <a:xfrm>
            <a:off x="500034" y="1357298"/>
            <a:ext cx="8229600" cy="4786346"/>
          </a:xfrm>
        </p:spPr>
        <p:txBody>
          <a:bodyPr>
            <a:normAutofit fontScale="92500" lnSpcReduction="20000"/>
          </a:bodyPr>
          <a:lstStyle/>
          <a:p>
            <a:pPr>
              <a:buNone/>
            </a:pPr>
            <a:r>
              <a:rPr lang="en-GB" sz="2400" dirty="0" smtClean="0"/>
              <a:t>Profit has a number of functions:</a:t>
            </a:r>
          </a:p>
          <a:p>
            <a:pPr>
              <a:buNone/>
            </a:pPr>
            <a:endParaRPr lang="en-GB" sz="2400" dirty="0" smtClean="0"/>
          </a:p>
          <a:p>
            <a:r>
              <a:rPr lang="en-GB" sz="2400" dirty="0" smtClean="0"/>
              <a:t>Motivates people to set up in business, without profit there would be little incentive for individuals to commit their time and personal resources.  Economists often refer to </a:t>
            </a:r>
            <a:r>
              <a:rPr lang="en-GB" sz="2400" b="1" dirty="0" smtClean="0"/>
              <a:t>Normal Profit.  </a:t>
            </a:r>
            <a:r>
              <a:rPr lang="en-GB" sz="2400" dirty="0" smtClean="0"/>
              <a:t>This is the minimum reward an entrepreneur  must receive to maintain an interest in the business.  </a:t>
            </a:r>
          </a:p>
          <a:p>
            <a:pPr>
              <a:buNone/>
            </a:pPr>
            <a:endParaRPr lang="en-GB" sz="1400" dirty="0" smtClean="0"/>
          </a:p>
          <a:p>
            <a:r>
              <a:rPr lang="en-GB" sz="2400" dirty="0" smtClean="0"/>
              <a:t>Profit also helps resource allocation in market economies.  Businesses that make profit are able to purchase more raw materials and labour in order to expand production.</a:t>
            </a:r>
          </a:p>
          <a:p>
            <a:endParaRPr lang="en-GB" sz="1500" dirty="0" smtClean="0"/>
          </a:p>
          <a:p>
            <a:r>
              <a:rPr lang="en-GB" sz="2400" dirty="0" smtClean="0"/>
              <a:t>Investors are attracted to those businesses that are likely to give the greater financial reward.  Economists refer to this as </a:t>
            </a:r>
            <a:r>
              <a:rPr lang="en-GB" sz="2400" b="1" dirty="0" smtClean="0"/>
              <a:t>Abnormal Profit – </a:t>
            </a:r>
            <a:r>
              <a:rPr lang="en-GB" sz="2400" dirty="0" smtClean="0"/>
              <a:t>the amount by which total profit is greater than normal profit.</a:t>
            </a:r>
          </a:p>
          <a:p>
            <a:endParaRPr lang="en-GB" sz="2400" dirty="0"/>
          </a:p>
          <a:p>
            <a:pPr>
              <a:buNone/>
            </a:pP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GB" sz="2400" dirty="0" smtClean="0"/>
              <a:t>The amount of profit that a business makes is a measure of how well it is performing.  However there are other factors which affect the performance of a business such as the competition a business faces.</a:t>
            </a:r>
          </a:p>
          <a:p>
            <a:endParaRPr lang="en-GB" sz="2400" dirty="0"/>
          </a:p>
          <a:p>
            <a:r>
              <a:rPr lang="en-GB" sz="2400" dirty="0" smtClean="0"/>
              <a:t>From an accountant’s point of view, profit is the amount of money left over in a particular trading period when all business expenses have been met.  Profit can then be - </a:t>
            </a:r>
          </a:p>
          <a:p>
            <a:pPr lvl="1"/>
            <a:r>
              <a:rPr lang="en-GB" sz="2400" dirty="0" smtClean="0"/>
              <a:t>Retained</a:t>
            </a:r>
          </a:p>
          <a:p>
            <a:pPr lvl="1"/>
            <a:r>
              <a:rPr lang="en-GB" sz="2400" dirty="0" smtClean="0"/>
              <a:t>Used to pay tax</a:t>
            </a:r>
          </a:p>
          <a:p>
            <a:pPr lvl="1"/>
            <a:r>
              <a:rPr lang="en-GB" sz="2400" dirty="0" smtClean="0"/>
              <a:t>Distributed to the owners of the company</a:t>
            </a:r>
          </a:p>
          <a:p>
            <a:pPr lvl="1">
              <a:buNone/>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Profit and Loss Account</a:t>
            </a:r>
            <a:endParaRPr lang="en-GB" dirty="0"/>
          </a:p>
        </p:txBody>
      </p:sp>
      <p:sp>
        <p:nvSpPr>
          <p:cNvPr id="3" name="Content Placeholder 2"/>
          <p:cNvSpPr>
            <a:spLocks noGrp="1"/>
          </p:cNvSpPr>
          <p:nvPr>
            <p:ph idx="1"/>
          </p:nvPr>
        </p:nvSpPr>
        <p:spPr>
          <a:xfrm>
            <a:off x="500034" y="1357298"/>
            <a:ext cx="8229600" cy="4786346"/>
          </a:xfrm>
        </p:spPr>
        <p:txBody>
          <a:bodyPr>
            <a:normAutofit/>
          </a:bodyPr>
          <a:lstStyle/>
          <a:p>
            <a:pPr>
              <a:buNone/>
            </a:pPr>
            <a:r>
              <a:rPr lang="en-GB" sz="2400" dirty="0" smtClean="0"/>
              <a:t>Businesses measure their profit by compiling a Profit and Loss </a:t>
            </a:r>
          </a:p>
          <a:p>
            <a:pPr marL="0" indent="0">
              <a:buNone/>
            </a:pPr>
            <a:r>
              <a:rPr lang="en-GB" sz="2400" dirty="0" smtClean="0"/>
              <a:t>Account.  This is a summary of all business transactions and shows the flow of expenditure and income in a trading period (12 month period).  </a:t>
            </a:r>
          </a:p>
          <a:p>
            <a:pPr marL="0" indent="0">
              <a:buNone/>
            </a:pPr>
            <a:endParaRPr lang="en-GB" sz="2400" dirty="0"/>
          </a:p>
          <a:p>
            <a:pPr marL="0" indent="0">
              <a:buNone/>
            </a:pPr>
            <a:r>
              <a:rPr lang="en-GB" sz="2400" dirty="0" smtClean="0"/>
              <a:t>The </a:t>
            </a:r>
            <a:r>
              <a:rPr lang="en-GB" sz="2400" dirty="0"/>
              <a:t>T</a:t>
            </a:r>
            <a:r>
              <a:rPr lang="en-GB" sz="2400" dirty="0" smtClean="0"/>
              <a:t>rading account  shows the revenue earned from selling products (the turnover) and the cost of those sales.  Subtracting one from the other gives Gross Profit.</a:t>
            </a:r>
          </a:p>
          <a:p>
            <a:pPr marL="0" indent="0">
              <a:buNone/>
            </a:pPr>
            <a:endParaRPr lang="en-GB" sz="2400" dirty="0"/>
          </a:p>
          <a:p>
            <a:pPr marL="0" indent="0">
              <a:buNone/>
            </a:pPr>
            <a:r>
              <a:rPr lang="en-GB" sz="2400" dirty="0" smtClean="0">
                <a:hlinkClick r:id="rId3" action="ppaction://hlinkfile"/>
              </a:rPr>
              <a:t>Profit and Loss account for Frying </a:t>
            </a:r>
            <a:r>
              <a:rPr lang="en-GB" sz="2400" dirty="0" err="1" smtClean="0">
                <a:hlinkClick r:id="rId3" action="ppaction://hlinkfile"/>
              </a:rPr>
              <a:t>Tonite</a:t>
            </a: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29600" cy="5929354"/>
          </a:xfrm>
        </p:spPr>
        <p:txBody>
          <a:bodyPr>
            <a:normAutofit fontScale="77500" lnSpcReduction="20000"/>
          </a:bodyPr>
          <a:lstStyle/>
          <a:p>
            <a:pPr>
              <a:buNone/>
            </a:pPr>
            <a:r>
              <a:rPr lang="en-GB" dirty="0" smtClean="0"/>
              <a:t>Turnover/Sales Revenue/Income</a:t>
            </a:r>
          </a:p>
          <a:p>
            <a:pPr>
              <a:buNone/>
            </a:pPr>
            <a:endParaRPr lang="en-GB" sz="1500" dirty="0" smtClean="0"/>
          </a:p>
          <a:p>
            <a:pPr marL="0" lvl="1" indent="0">
              <a:buNone/>
            </a:pPr>
            <a:r>
              <a:rPr lang="en-GB" dirty="0" smtClean="0"/>
              <a:t>The turnover or sales revenue figure shows the income from selling goods or services for the specified year.</a:t>
            </a:r>
          </a:p>
          <a:p>
            <a:pPr marL="0" lvl="1" indent="0">
              <a:buNone/>
            </a:pPr>
            <a:endParaRPr lang="en-GB" sz="1500" dirty="0"/>
          </a:p>
          <a:p>
            <a:pPr marL="0" lvl="1" indent="0">
              <a:buNone/>
            </a:pPr>
            <a:r>
              <a:rPr lang="en-GB" dirty="0" smtClean="0"/>
              <a:t>The turnover figure may have to be adjusted for a number of reasons:</a:t>
            </a:r>
          </a:p>
          <a:p>
            <a:pPr marL="0" lvl="1" indent="0">
              <a:buNone/>
            </a:pPr>
            <a:endParaRPr lang="en-GB" sz="1500" dirty="0" smtClean="0"/>
          </a:p>
          <a:p>
            <a:pPr marL="450850" lvl="2" indent="0">
              <a:buNone/>
            </a:pPr>
            <a:r>
              <a:rPr lang="en-GB" dirty="0" smtClean="0"/>
              <a:t>Businesses must exclude indirect taxes such as VAT.  VAT is added to the sale price of goods, it is paid by the consumer to businesses which then hand it to the government</a:t>
            </a:r>
          </a:p>
          <a:p>
            <a:pPr marL="450850" lvl="2" indent="0">
              <a:buNone/>
            </a:pPr>
            <a:endParaRPr lang="en-GB" sz="1300" dirty="0"/>
          </a:p>
          <a:p>
            <a:pPr marL="450850" lvl="2" indent="0">
              <a:buNone/>
            </a:pPr>
            <a:r>
              <a:rPr lang="en-GB" dirty="0" smtClean="0"/>
              <a:t>Sale of goods which are returned because they are faulty or unwanted, this must be removed from the turnover figure</a:t>
            </a:r>
          </a:p>
          <a:p>
            <a:pPr marL="450850" lvl="2" indent="0">
              <a:buNone/>
            </a:pPr>
            <a:endParaRPr lang="en-GB" dirty="0"/>
          </a:p>
          <a:p>
            <a:pPr marL="450850" lvl="2" indent="0">
              <a:buNone/>
            </a:pPr>
            <a:r>
              <a:rPr lang="en-GB" dirty="0" smtClean="0"/>
              <a:t>Errors that occur in Invoices – an error which overstates the value of sale will result in adjustment in the turnover (credit notes sent to accommodate the overcharge</a:t>
            </a:r>
          </a:p>
          <a:p>
            <a:pPr marL="450850" lvl="2" indent="0">
              <a:buNone/>
            </a:pPr>
            <a:endParaRPr lang="en-GB" dirty="0"/>
          </a:p>
          <a:p>
            <a:pPr marL="450850" lvl="2" indent="0">
              <a:buNone/>
            </a:pPr>
            <a:r>
              <a:rPr lang="en-GB" dirty="0" smtClean="0"/>
              <a:t>Customers who have bought goods on credit is unable to pay for them.  The turnover figure is usually left unchanged.  However businesses </a:t>
            </a:r>
            <a:r>
              <a:rPr lang="en-GB" dirty="0"/>
              <a:t>d</a:t>
            </a:r>
            <a:r>
              <a:rPr lang="en-GB" dirty="0" smtClean="0"/>
              <a:t>o record the value of an unpaid sale as a business expense in the profit and loss.</a:t>
            </a:r>
          </a:p>
          <a:p>
            <a:pPr marL="450850" lvl="2" indent="0">
              <a:buNone/>
            </a:pPr>
            <a:endParaRPr lang="en-GB"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GB" sz="2800" dirty="0" smtClean="0"/>
              <a:t>Cost of Sales</a:t>
            </a:r>
          </a:p>
          <a:p>
            <a:pPr>
              <a:buNone/>
            </a:pPr>
            <a:endParaRPr lang="en-GB" sz="1300" dirty="0" smtClean="0"/>
          </a:p>
          <a:p>
            <a:pPr marL="0" indent="0">
              <a:buNone/>
            </a:pPr>
            <a:r>
              <a:rPr lang="en-GB" sz="1900" dirty="0" smtClean="0"/>
              <a:t>Purchases - This refers to all costs of production.  It will include direct costs such as raw materials. </a:t>
            </a:r>
          </a:p>
          <a:p>
            <a:pPr marL="0" indent="0">
              <a:buNone/>
            </a:pPr>
            <a:endParaRPr lang="en-GB" sz="1900" dirty="0" smtClean="0"/>
          </a:p>
          <a:p>
            <a:pPr marL="0" indent="0">
              <a:buNone/>
            </a:pPr>
            <a:r>
              <a:rPr lang="en-GB" sz="1900" dirty="0" smtClean="0"/>
              <a:t>The opening stock  - stock that the business has at the beginning of the year.</a:t>
            </a:r>
          </a:p>
          <a:p>
            <a:pPr marL="0" indent="0">
              <a:buNone/>
            </a:pPr>
            <a:endParaRPr lang="en-GB" sz="1300" dirty="0" smtClean="0"/>
          </a:p>
          <a:p>
            <a:pPr marL="0" indent="0">
              <a:buNone/>
            </a:pPr>
            <a:r>
              <a:rPr lang="en-GB" sz="1900" dirty="0" smtClean="0"/>
              <a:t>Closing stock  ( stock that is left over at the end of the year) will need to be taken away from the total of Purchases and opening stock.</a:t>
            </a:r>
          </a:p>
          <a:p>
            <a:pPr marL="0" indent="0">
              <a:buNone/>
            </a:pPr>
            <a:endParaRPr lang="en-GB" sz="1300" dirty="0" smtClean="0"/>
          </a:p>
          <a:p>
            <a:pPr>
              <a:buNone/>
            </a:pPr>
            <a:r>
              <a:rPr lang="en-GB" sz="2800" dirty="0" smtClean="0"/>
              <a:t>Gross Profit</a:t>
            </a:r>
          </a:p>
          <a:p>
            <a:pPr>
              <a:buNone/>
            </a:pPr>
            <a:endParaRPr lang="en-GB" sz="1200" dirty="0" smtClean="0"/>
          </a:p>
          <a:p>
            <a:pPr marL="0" indent="0">
              <a:buNone/>
            </a:pPr>
            <a:r>
              <a:rPr lang="en-GB" sz="1900" dirty="0" smtClean="0"/>
              <a:t>Gross profit is an indicator of how well a firm is making and selling its products.  Gross profit on its own does not assist in judging the firms level of efficiency.  </a:t>
            </a:r>
          </a:p>
          <a:p>
            <a:pPr marL="0" indent="0">
              <a:buNone/>
            </a:pPr>
            <a:endParaRPr lang="en-GB" sz="1200" dirty="0" smtClean="0"/>
          </a:p>
          <a:p>
            <a:pPr marL="0" indent="0">
              <a:buNone/>
            </a:pPr>
            <a:r>
              <a:rPr lang="en-GB" sz="1900" dirty="0" smtClean="0"/>
              <a:t>The important point is that you understand how well the firm is at managing its cost of sales and how to calculate Gross Profit.</a:t>
            </a:r>
          </a:p>
          <a:p>
            <a:pPr marL="0" indent="0">
              <a:buNone/>
            </a:pPr>
            <a:endParaRPr lang="en-GB" sz="18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GB" dirty="0" smtClean="0"/>
              <a:t>Expenses</a:t>
            </a:r>
          </a:p>
          <a:p>
            <a:pPr>
              <a:buNone/>
            </a:pPr>
            <a:endParaRPr lang="en-GB" sz="1200" dirty="0"/>
          </a:p>
          <a:p>
            <a:pPr marL="0" indent="0">
              <a:buNone/>
            </a:pPr>
            <a:r>
              <a:rPr lang="en-GB" sz="2400" dirty="0" smtClean="0"/>
              <a:t>Expenses are the indirect costs that the business incurs.  They are costs directly linked to producing goods or services that the firm sells.  Total expenses are taken from Gross Profit to find the Net Profit.</a:t>
            </a:r>
          </a:p>
          <a:p>
            <a:pPr>
              <a:buNone/>
            </a:pPr>
            <a:endParaRPr lang="en-GB" sz="1200" dirty="0"/>
          </a:p>
          <a:p>
            <a:pPr>
              <a:buNone/>
            </a:pPr>
            <a:r>
              <a:rPr lang="en-GB" dirty="0" smtClean="0"/>
              <a:t>Net Profit </a:t>
            </a:r>
          </a:p>
          <a:p>
            <a:pPr marL="0" indent="0">
              <a:buNone/>
            </a:pPr>
            <a:endParaRPr lang="en-GB" sz="1200" dirty="0" smtClean="0"/>
          </a:p>
          <a:p>
            <a:pPr marL="0" indent="0">
              <a:buNone/>
            </a:pPr>
            <a:r>
              <a:rPr lang="en-GB" sz="2400" dirty="0" smtClean="0"/>
              <a:t>Is an indicator of how efficient the firm is overall as it includes the firms revenues and expenses.  However Net Profit on its own does not judge the level of efficiency.  Similarly  to Gross Profit it is important that you recognise how efficient the firm is at managing its costs and how to calculate the Net Profit.</a:t>
            </a:r>
            <a:endParaRPr lang="en-GB"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a:bodyPr>
          <a:lstStyle/>
          <a:p>
            <a:r>
              <a:rPr lang="en-GB" dirty="0" smtClean="0"/>
              <a:t>Uses of Profit and Loss Accounts </a:t>
            </a:r>
            <a:endParaRPr lang="en-GB" dirty="0"/>
          </a:p>
        </p:txBody>
      </p:sp>
      <p:sp>
        <p:nvSpPr>
          <p:cNvPr id="3" name="Content Placeholder 2"/>
          <p:cNvSpPr>
            <a:spLocks noGrp="1"/>
          </p:cNvSpPr>
          <p:nvPr>
            <p:ph idx="1"/>
          </p:nvPr>
        </p:nvSpPr>
        <p:spPr>
          <a:xfrm>
            <a:off x="428596" y="1142984"/>
            <a:ext cx="8229600" cy="4668839"/>
          </a:xfrm>
        </p:spPr>
        <p:txBody>
          <a:bodyPr>
            <a:noAutofit/>
          </a:bodyPr>
          <a:lstStyle/>
          <a:p>
            <a:pPr marL="0" indent="0">
              <a:buNone/>
            </a:pPr>
            <a:r>
              <a:rPr lang="en-GB" sz="1600" dirty="0" smtClean="0"/>
              <a:t> </a:t>
            </a:r>
          </a:p>
          <a:p>
            <a:r>
              <a:rPr lang="en-GB" sz="1800" dirty="0" smtClean="0"/>
              <a:t>Business owners are keen to see how much profit they have made at the end of the trading year.  The size of the profit may be a guide to the performance of the business.</a:t>
            </a:r>
          </a:p>
          <a:p>
            <a:endParaRPr lang="en-GB" sz="1800" dirty="0" smtClean="0"/>
          </a:p>
          <a:p>
            <a:r>
              <a:rPr lang="en-GB" sz="1800" dirty="0" smtClean="0"/>
              <a:t>A comparison is also possible because a profit and loss account will show the previous year’s figures.  It is possible to calculate the gross profit margin and the net profit margin from the profit and loss account.</a:t>
            </a:r>
          </a:p>
          <a:p>
            <a:pPr>
              <a:buNone/>
            </a:pPr>
            <a:endParaRPr lang="en-GB" sz="1600" dirty="0" smtClean="0"/>
          </a:p>
          <a:p>
            <a:pPr lvl="1"/>
            <a:r>
              <a:rPr lang="en-GB" sz="1800" dirty="0" smtClean="0"/>
              <a:t>The ratio of gross profit to sales turnover is known as the Gross Profit Margin:</a:t>
            </a:r>
          </a:p>
          <a:p>
            <a:pPr lvl="1">
              <a:buNone/>
            </a:pPr>
            <a:r>
              <a:rPr lang="en-GB" sz="1800" dirty="0" smtClean="0"/>
              <a:t>        </a:t>
            </a:r>
            <a:r>
              <a:rPr lang="en-GB" sz="1800" u="sng" dirty="0" smtClean="0"/>
              <a:t>Gross Profit  </a:t>
            </a:r>
            <a:r>
              <a:rPr lang="en-GB" sz="1800" dirty="0" smtClean="0"/>
              <a:t>x 100</a:t>
            </a:r>
          </a:p>
          <a:p>
            <a:pPr lvl="1">
              <a:buNone/>
            </a:pPr>
            <a:r>
              <a:rPr lang="en-GB" sz="1800" dirty="0" smtClean="0"/>
              <a:t>              Turnover</a:t>
            </a:r>
          </a:p>
          <a:p>
            <a:pPr lvl="1"/>
            <a:r>
              <a:rPr lang="en-GB" sz="1800" dirty="0" smtClean="0"/>
              <a:t>A rise in the gross profit margin may be because turnover has increased relative to cost of sales</a:t>
            </a:r>
          </a:p>
          <a:p>
            <a:pPr lvl="1"/>
            <a:r>
              <a:rPr lang="en-GB" sz="1800" dirty="0" smtClean="0"/>
              <a:t>A fall may be because costs of sales have risen relative to turnover.</a:t>
            </a:r>
          </a:p>
          <a:p>
            <a:pPr lvl="1"/>
            <a:endParaRPr lang="en-GB" sz="1600" dirty="0" smtClean="0"/>
          </a:p>
          <a:p>
            <a:pPr>
              <a:buNone/>
            </a:pPr>
            <a:endParaRPr lang="en-GB" sz="2000" dirty="0" smtClean="0"/>
          </a:p>
          <a:p>
            <a:endParaRPr lang="en-GB" sz="1600" dirty="0" smtClean="0"/>
          </a:p>
          <a:p>
            <a:endParaRPr lang="en-GB"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GB" dirty="0" smtClean="0"/>
              <a:t>Uses of Profit and Loss Accounts </a:t>
            </a:r>
            <a:endParaRPr lang="en-GB" dirty="0"/>
          </a:p>
        </p:txBody>
      </p:sp>
      <p:sp>
        <p:nvSpPr>
          <p:cNvPr id="3" name="Content Placeholder 2"/>
          <p:cNvSpPr>
            <a:spLocks noGrp="1"/>
          </p:cNvSpPr>
          <p:nvPr>
            <p:ph idx="1"/>
          </p:nvPr>
        </p:nvSpPr>
        <p:spPr>
          <a:xfrm>
            <a:off x="428596" y="928670"/>
            <a:ext cx="8229600" cy="5715040"/>
          </a:xfrm>
        </p:spPr>
        <p:txBody>
          <a:bodyPr>
            <a:noAutofit/>
          </a:bodyPr>
          <a:lstStyle/>
          <a:p>
            <a:pPr lvl="1"/>
            <a:endParaRPr lang="en-GB" sz="1200" dirty="0" smtClean="0"/>
          </a:p>
          <a:p>
            <a:r>
              <a:rPr lang="en-GB" sz="1900" dirty="0" smtClean="0"/>
              <a:t>Gross profit does not take into account the general overheads of the business.  So a business may be more interested in the ratio of the t profit to turnover or the Net Profit Margin.  This can be calculated by,</a:t>
            </a:r>
          </a:p>
          <a:p>
            <a:pPr lvl="1">
              <a:buNone/>
            </a:pPr>
            <a:r>
              <a:rPr lang="en-GB" sz="1800" u="sng" dirty="0" smtClean="0"/>
              <a:t>Net Profit </a:t>
            </a:r>
            <a:r>
              <a:rPr lang="en-GB" sz="1800" dirty="0" smtClean="0"/>
              <a:t>x 100</a:t>
            </a:r>
          </a:p>
          <a:p>
            <a:pPr>
              <a:buNone/>
            </a:pPr>
            <a:r>
              <a:rPr lang="en-GB" sz="1800" dirty="0" smtClean="0"/>
              <a:t>          Turnover</a:t>
            </a:r>
          </a:p>
          <a:p>
            <a:r>
              <a:rPr lang="en-GB" sz="1900" dirty="0" smtClean="0"/>
              <a:t>To see how well a business has controlled its overheads.  If the gross profit is far larger than the net profit this would suggest that the company’s overheads are quite high.</a:t>
            </a:r>
          </a:p>
          <a:p>
            <a:endParaRPr lang="en-GB" sz="1900" dirty="0" smtClean="0"/>
          </a:p>
          <a:p>
            <a:r>
              <a:rPr lang="en-GB" sz="1900" dirty="0" smtClean="0"/>
              <a:t>To help measure its growth.  A guide to a businesses growth may be the value of its turnover compared with the previous year’s.</a:t>
            </a:r>
          </a:p>
          <a:p>
            <a:endParaRPr lang="en-GB" sz="1900" dirty="0" smtClean="0"/>
          </a:p>
          <a:p>
            <a:r>
              <a:rPr lang="en-GB" sz="1900" dirty="0" smtClean="0"/>
              <a:t>The earnings per share is also shown on the profit and loss account for limited companies.  This shows shareholders how much each share has earned over the year.  However this is not necessarily the amount of money which they receive from the company.  This is the dividends per share.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1755</Words>
  <Application>Microsoft Office PowerPoint</Application>
  <PresentationFormat>On-screen Show (4:3)</PresentationFormat>
  <Paragraphs>144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Profit and Loss Account</vt:lpstr>
      <vt:lpstr>Nature of Profit</vt:lpstr>
      <vt:lpstr>Slide 3</vt:lpstr>
      <vt:lpstr>The Profit and Loss Account</vt:lpstr>
      <vt:lpstr>Slide 5</vt:lpstr>
      <vt:lpstr>Slide 6</vt:lpstr>
      <vt:lpstr>Slide 7</vt:lpstr>
      <vt:lpstr>Uses of Profit and Loss Accounts </vt:lpstr>
      <vt:lpstr>Uses of Profit and Loss Accounts </vt:lpstr>
      <vt:lpstr>Limitations of Profit and Loss Accounts </vt:lpstr>
      <vt:lpstr>The Balance Sheet</vt:lpstr>
      <vt:lpstr>Sections within the Balance Sheet</vt:lpstr>
      <vt:lpstr>Slide 13</vt:lpstr>
      <vt:lpstr>Presenting the Balance Sheet</vt:lpstr>
      <vt:lpstr>Uses of Balance Sheets</vt:lpstr>
      <vt:lpstr>Limitations of the Balance Sheet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and Loss Account</dc:title>
  <dc:creator>Owner</dc:creator>
  <cp:lastModifiedBy>daviand2</cp:lastModifiedBy>
  <cp:revision>44</cp:revision>
  <dcterms:created xsi:type="dcterms:W3CDTF">2013-04-17T18:51:23Z</dcterms:created>
  <dcterms:modified xsi:type="dcterms:W3CDTF">2013-04-25T15:18:12Z</dcterms:modified>
</cp:coreProperties>
</file>