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handoutMasterIdLst>
    <p:handoutMasterId r:id="rId36"/>
  </p:handoutMasterIdLst>
  <p:sldIdLst>
    <p:sldId id="256" r:id="rId2"/>
    <p:sldId id="298" r:id="rId3"/>
    <p:sldId id="282" r:id="rId4"/>
    <p:sldId id="292" r:id="rId5"/>
    <p:sldId id="257" r:id="rId6"/>
    <p:sldId id="293" r:id="rId7"/>
    <p:sldId id="260" r:id="rId8"/>
    <p:sldId id="261" r:id="rId9"/>
    <p:sldId id="262" r:id="rId10"/>
    <p:sldId id="263" r:id="rId11"/>
    <p:sldId id="294" r:id="rId12"/>
    <p:sldId id="265" r:id="rId13"/>
    <p:sldId id="270" r:id="rId14"/>
    <p:sldId id="271" r:id="rId15"/>
    <p:sldId id="273" r:id="rId16"/>
    <p:sldId id="281" r:id="rId17"/>
    <p:sldId id="264" r:id="rId18"/>
    <p:sldId id="266" r:id="rId19"/>
    <p:sldId id="276" r:id="rId20"/>
    <p:sldId id="279" r:id="rId21"/>
    <p:sldId id="267" r:id="rId22"/>
    <p:sldId id="268" r:id="rId23"/>
    <p:sldId id="269" r:id="rId24"/>
    <p:sldId id="280" r:id="rId25"/>
    <p:sldId id="295" r:id="rId26"/>
    <p:sldId id="285" r:id="rId27"/>
    <p:sldId id="297" r:id="rId28"/>
    <p:sldId id="287" r:id="rId29"/>
    <p:sldId id="290" r:id="rId30"/>
    <p:sldId id="289" r:id="rId31"/>
    <p:sldId id="288" r:id="rId32"/>
    <p:sldId id="291" r:id="rId33"/>
    <p:sldId id="301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5D6E56-C44A-4810-8953-618FE4C9478F}" type="datetimeFigureOut">
              <a:rPr lang="en-US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FD0BC3-3B38-43BA-ACDE-26AF04E3C0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43B25C-719D-4B47-A3D7-E8D6390A7E9C}" type="datetimeFigureOut">
              <a:rPr lang="en-GB"/>
              <a:pPr>
                <a:defRPr/>
              </a:pPr>
              <a:t>03/10/2012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FD74BF2-B7F0-4C38-BA6F-6BB1254422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001F97-79D1-4C1E-963A-870762CB4DEA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FC3CBA-847A-4603-A17C-80CDC5B47558}" type="slidenum">
              <a:rPr lang="en-GB" smtClean="0"/>
              <a:pPr/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E7386E-56C9-4E57-B255-DC3E73950978}" type="slidenum">
              <a:rPr lang="en-GB" smtClean="0"/>
              <a:pPr/>
              <a:t>15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FA2352-3FD1-4120-9A17-A502305454B0}" type="slidenum">
              <a:rPr lang="en-GB" smtClean="0"/>
              <a:pPr/>
              <a:t>16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B8DE06-F4F0-4FE9-9755-43B4824F548C}" type="slidenum">
              <a:rPr lang="en-GB" smtClean="0"/>
              <a:pPr/>
              <a:t>17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0F5BD9-65C7-4393-8353-9C417AC066A3}" type="slidenum">
              <a:rPr lang="en-GB" smtClean="0"/>
              <a:pPr/>
              <a:t>18</a:t>
            </a:fld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C3E5AD-6461-46B3-AAEC-3EB692C31652}" type="slidenum">
              <a:rPr lang="en-GB" smtClean="0"/>
              <a:pPr/>
              <a:t>19</a:t>
            </a:fld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9CED48-CC0F-4B59-B0C9-904F0E9FE50F}" type="slidenum">
              <a:rPr lang="en-GB" smtClean="0"/>
              <a:pPr/>
              <a:t>20</a:t>
            </a:fld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2CC132-4511-4049-ABEC-AA849D6409C6}" type="slidenum">
              <a:rPr lang="en-GB" smtClean="0"/>
              <a:pPr/>
              <a:t>21</a:t>
            </a:fld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7643AF-F943-41BF-A563-FA1EDBA8D6E4}" type="slidenum">
              <a:rPr lang="en-GB" smtClean="0"/>
              <a:pPr/>
              <a:t>22</a:t>
            </a:fld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7864AF-B928-4C3C-9F11-3C2EE04CD6B8}" type="slidenum">
              <a:rPr lang="en-GB" smtClean="0"/>
              <a:pPr/>
              <a:t>23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0AFBCF-36D1-471F-A03C-B8B053776C96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B4EF7A-EC88-42AA-B860-88259D53DEA9}" type="slidenum">
              <a:rPr lang="en-GB" smtClean="0"/>
              <a:pPr/>
              <a:t>24</a:t>
            </a:fld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EDEE88-5886-41E3-A3F5-FA6AE52870DB}" type="slidenum">
              <a:rPr lang="en-GB" smtClean="0"/>
              <a:pPr/>
              <a:t>26</a:t>
            </a:fld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087E77-0009-412C-AB74-0547C5520D44}" type="slidenum">
              <a:rPr lang="en-GB" smtClean="0"/>
              <a:pPr/>
              <a:t>28</a:t>
            </a:fld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1F3C6F-42CE-40A4-9DC9-F84A2BDABB07}" type="slidenum">
              <a:rPr lang="en-GB" smtClean="0"/>
              <a:pPr/>
              <a:t>29</a:t>
            </a:fld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09085F-6F62-4EB2-88A4-0CD2D848D029}" type="slidenum">
              <a:rPr lang="en-GB" smtClean="0"/>
              <a:pPr/>
              <a:t>30</a:t>
            </a:fld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4A0A8D-6837-4278-9F69-17C0069B8DDB}" type="slidenum">
              <a:rPr lang="en-GB" smtClean="0"/>
              <a:pPr/>
              <a:t>31</a:t>
            </a:fld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E68EBB-189F-4103-B984-06AC0B80D9C7}" type="slidenum">
              <a:rPr lang="en-GB" smtClean="0"/>
              <a:pPr/>
              <a:t>32</a:t>
            </a:fld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0AFBCF-36D1-471F-A03C-B8B053776C96}" type="slidenum">
              <a:rPr lang="en-GB" smtClean="0"/>
              <a:pPr/>
              <a:t>33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536A4E-25E0-4F77-97A7-FC26F38F5B90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E415C2-4FA5-425A-A61F-696103AC7FA7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BD3AFA-2568-43DB-B304-312226290E3D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80F313-8B6A-4936-9025-F82083E5B099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6BF485-F675-445A-9FE5-1306A9BE30C1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1DC486-8B2C-4697-BFE9-7900C8D001C3}" type="slidenum">
              <a:rPr lang="en-GB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5C22E4-79CD-4C8B-A526-9888B9C2ED14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C0DFA22-C631-44A7-AADE-79276CB4ABD3}" type="datetimeFigureOut">
              <a:rPr lang="en-US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E15F6BC-BED0-42CA-95DE-38C83FAF6A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3351F-252A-4DE4-8291-E05BAEB33EC6}" type="datetimeFigureOut">
              <a:rPr lang="en-US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D72B3-16DE-4A97-9FEC-94A855A206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C5F51-9C42-48CD-BB57-687EA1B45BAF}" type="datetimeFigureOut">
              <a:rPr lang="en-US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06F24-E355-4DF1-B5F5-D80456206E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6BED-7AF1-4603-ABF1-0F78BFC47DE0}" type="datetimeFigureOut">
              <a:rPr lang="en-US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85C3D-21CB-4843-BB18-B9FC39E325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67A81C-A3FA-41E6-B446-329E784C6BE8}" type="datetimeFigureOut">
              <a:rPr lang="en-US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F7248B-68FA-4BA9-988E-E369F44872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BAF008-8AA3-4FE8-A0F5-C4A65CA9B6F6}" type="datetimeFigureOut">
              <a:rPr lang="en-US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B8991C-E3BD-466D-BBBE-CB3D72C9D4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D56D47-7EEC-42F9-A989-EF51DF475DB3}" type="datetimeFigureOut">
              <a:rPr lang="en-US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338CCC-1E23-4B1A-AF89-5BA3307916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547C7C-BEE2-4E92-9029-E0AAF7E24B53}" type="datetimeFigureOut">
              <a:rPr lang="en-US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4FFDF8-4DFF-4791-B95A-CCCB15578E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80176-C516-4EFE-B2F6-7EAE9C5F14DC}" type="datetimeFigureOut">
              <a:rPr lang="en-US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3FE9D-B70A-4FF9-A0DC-D062B74FFC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4D1C4F-9795-4121-9073-510813ED35EE}" type="datetimeFigureOut">
              <a:rPr lang="en-US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08BCDF-E14C-497B-B44A-4216AD53EC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B3D7EF8-DDBF-46DF-AC16-26A40962F793}" type="datetimeFigureOut">
              <a:rPr lang="en-US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EC6C90E-09B1-49DE-9477-855EB83FF2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28B14D4-4448-4F3C-A535-8DA03E1D8288}" type="datetimeFigureOut">
              <a:rPr lang="en-US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3BC3DBF-8A44-4148-922F-D08735AE66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3" r:id="rId2"/>
    <p:sldLayoutId id="2147483858" r:id="rId3"/>
    <p:sldLayoutId id="2147483859" r:id="rId4"/>
    <p:sldLayoutId id="2147483860" r:id="rId5"/>
    <p:sldLayoutId id="2147483861" r:id="rId6"/>
    <p:sldLayoutId id="2147483854" r:id="rId7"/>
    <p:sldLayoutId id="2147483862" r:id="rId8"/>
    <p:sldLayoutId id="2147483863" r:id="rId9"/>
    <p:sldLayoutId id="2147483855" r:id="rId10"/>
    <p:sldLayoutId id="21474838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 smtClean="0"/>
              <a:t>Observation and Assessment Techniques.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3600450"/>
          </a:xfrm>
        </p:spPr>
        <p:txBody>
          <a:bodyPr/>
          <a:lstStyle/>
          <a:p>
            <a:pPr eaLnBrk="1" hangingPunct="1"/>
            <a:r>
              <a:rPr lang="en-GB" smtClean="0"/>
              <a:t>Might be set tasks which are organised in order to observe a particular behaviour with a child.</a:t>
            </a:r>
          </a:p>
          <a:p>
            <a:pPr eaLnBrk="1" hangingPunct="1"/>
            <a:r>
              <a:rPr lang="en-GB" smtClean="0"/>
              <a:t>Naturalistic observations are based on events which happen spontaneously, for example a child offering to share their snack, or share a toy.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 smtClean="0"/>
              <a:t>Structured and Naturalistic Observations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Observation techniques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Understand the purpose of the technique.</a:t>
            </a:r>
          </a:p>
          <a:p>
            <a:pPr eaLnBrk="1" hangingPunct="1"/>
            <a:r>
              <a:rPr lang="en-GB" smtClean="0"/>
              <a:t>Match technique to the aim of the observation.</a:t>
            </a:r>
          </a:p>
          <a:p>
            <a:pPr eaLnBrk="1" hangingPunct="1"/>
            <a:r>
              <a:rPr lang="en-GB" smtClean="0"/>
              <a:t>Different techniques gather specific data.</a:t>
            </a:r>
          </a:p>
          <a:p>
            <a:pPr eaLnBrk="1" hangingPunct="1">
              <a:buFont typeface="Wingdings 3" pitchFamily="18" charset="2"/>
              <a:buNone/>
            </a:pPr>
            <a:endParaRPr lang="en-GB" smtClean="0"/>
          </a:p>
          <a:p>
            <a:pPr eaLnBrk="1" hangingPunct="1"/>
            <a:r>
              <a:rPr lang="en-GB" smtClean="0"/>
              <a:t>Using a range of techniques:</a:t>
            </a:r>
          </a:p>
          <a:p>
            <a:pPr lvl="1" eaLnBrk="1" hangingPunct="1"/>
            <a:r>
              <a:rPr lang="en-GB" smtClean="0"/>
              <a:t>Can enable holistic development to be observed.</a:t>
            </a:r>
          </a:p>
          <a:p>
            <a:pPr lvl="1" eaLnBrk="1" hangingPunct="1"/>
            <a:r>
              <a:rPr lang="en-GB" smtClean="0"/>
              <a:t>Can help the observer to accurately predict the child’s behaviour.</a:t>
            </a:r>
            <a:endParaRPr lang="en-US" smtClean="0"/>
          </a:p>
          <a:p>
            <a:pPr eaLnBrk="1" hangingPunct="1"/>
            <a:endParaRPr lang="en-GB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Select an Appropriate Technique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GB" b="1" i="1" dirty="0" smtClean="0"/>
              <a:t>Free Description or Snapshot</a:t>
            </a:r>
          </a:p>
          <a:p>
            <a:pPr>
              <a:lnSpc>
                <a:spcPct val="80000"/>
              </a:lnSpc>
              <a:defRPr/>
            </a:pPr>
            <a:r>
              <a:rPr lang="en-GB" sz="2400" dirty="0" smtClean="0"/>
              <a:t>Participatory or non-participatory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  <a:defRPr/>
            </a:pPr>
            <a:endParaRPr lang="en-GB" sz="2400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GB" dirty="0" smtClean="0"/>
              <a:t>The observer records a </a:t>
            </a:r>
            <a:r>
              <a:rPr lang="en-GB" sz="2800" dirty="0" smtClean="0"/>
              <a:t>free flowing description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dirty="0" smtClean="0"/>
              <a:t>everything seen within the time period of the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dirty="0" smtClean="0"/>
              <a:t>observation.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dirty="0" smtClean="0"/>
              <a:t>Record: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Everything child does and says.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Conceptual awareness.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Skill development.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How child approaches tasks and problem solves.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Persistence, motivation and attitudes in general.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Written Records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3744912"/>
          </a:xfrm>
        </p:spPr>
        <p:txBody>
          <a:bodyPr/>
          <a:lstStyle/>
          <a:p>
            <a:pPr eaLnBrk="1" hangingPunct="1"/>
            <a:r>
              <a:rPr lang="en-GB" smtClean="0"/>
              <a:t>Can be difficult to record everything being observed.</a:t>
            </a:r>
          </a:p>
          <a:p>
            <a:pPr eaLnBrk="1" hangingPunct="1"/>
            <a:r>
              <a:rPr lang="en-GB" smtClean="0"/>
              <a:t>Can also be very time consuming to write up everything that has been observed. </a:t>
            </a:r>
          </a:p>
          <a:p>
            <a:pPr eaLnBrk="1" hangingPunct="1"/>
            <a:r>
              <a:rPr lang="en-GB" smtClean="0"/>
              <a:t>Needs to be written up immediately after observation completed to ensure accuracy.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Disadvantages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800" b="1" i="1" smtClean="0"/>
              <a:t>Non-participatory</a:t>
            </a:r>
          </a:p>
          <a:p>
            <a:pPr eaLnBrk="1" hangingPunct="1"/>
            <a:r>
              <a:rPr lang="en-GB" sz="2800" smtClean="0"/>
              <a:t>Floor map or plan of activitie.s</a:t>
            </a:r>
          </a:p>
          <a:p>
            <a:pPr eaLnBrk="1" hangingPunct="1"/>
            <a:r>
              <a:rPr lang="en-GB" sz="2800" smtClean="0"/>
              <a:t>Tracks child’s movements between activities.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800" smtClean="0"/>
              <a:t>Observe: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GB" sz="2400" smtClean="0"/>
              <a:t>Concentration levels.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GB" sz="2400" smtClean="0"/>
              <a:t>Social interactions.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GB" sz="2400" smtClean="0"/>
              <a:t>Interest in activities/experiences.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GB" sz="2400" smtClean="0"/>
              <a:t>Behaviour.</a:t>
            </a:r>
          </a:p>
          <a:p>
            <a:pPr lvl="1" eaLnBrk="1" hangingPunct="1">
              <a:buClr>
                <a:schemeClr val="tx1"/>
              </a:buClr>
              <a:buFontTx/>
              <a:buNone/>
            </a:pPr>
            <a:r>
              <a:rPr lang="en-GB" sz="2400" smtClean="0"/>
              <a:t>Also record other relevant information.</a:t>
            </a:r>
            <a:endParaRPr lang="en-US" sz="2400" smtClean="0"/>
          </a:p>
          <a:p>
            <a:pPr eaLnBrk="1" hangingPunct="1"/>
            <a:endParaRPr lang="en-GB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400" dirty="0" smtClean="0"/>
              <a:t>Tracking</a:t>
            </a:r>
            <a:br>
              <a:rPr lang="en-GB" sz="4400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Content Placeholder 3" descr="tracking Diagram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844675"/>
            <a:ext cx="8220075" cy="3803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Tracking Diagram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89585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GB" sz="2400" b="1" i="1" dirty="0" smtClean="0"/>
              <a:t>Non-participatory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600" dirty="0" smtClean="0"/>
              <a:t>Often used in different settings to observe development and milestone achievement/ curriculum goals/attainment targets.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600" dirty="0" smtClean="0"/>
              <a:t>Can be used to record if a child can achieve a task, with or without assistance.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600" dirty="0" smtClean="0"/>
              <a:t>Used by a variety of early years professionals.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600" dirty="0" smtClean="0"/>
              <a:t>Simple to use and can be a quick record to use to reflect on children’s development.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600" dirty="0" smtClean="0"/>
              <a:t>Need to be prepared in advance and need to be detailed enough to ensure conclusions can be made.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Checklists or </a:t>
            </a:r>
            <a:r>
              <a:rPr lang="en-GB" dirty="0" err="1" smtClean="0"/>
              <a:t>Tickcharts</a:t>
            </a:r>
            <a:r>
              <a:rPr lang="en-GB" u="sng" dirty="0" smtClean="0"/>
              <a:t/>
            </a:r>
            <a:br>
              <a:rPr lang="en-GB" u="sng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160838"/>
          </a:xfrm>
        </p:spPr>
        <p:txBody>
          <a:bodyPr/>
          <a:lstStyle/>
          <a:p>
            <a:pPr eaLnBrk="1" hangingPunct="1"/>
            <a:r>
              <a:rPr lang="en-GB" smtClean="0"/>
              <a:t>Additional comments may be added.</a:t>
            </a:r>
          </a:p>
          <a:p>
            <a:pPr eaLnBrk="1" hangingPunct="1"/>
            <a:r>
              <a:rPr lang="en-GB" smtClean="0"/>
              <a:t>Further development activities can be planned following a tick list observation.</a:t>
            </a:r>
          </a:p>
          <a:p>
            <a:pPr eaLnBrk="1" hangingPunct="1"/>
            <a:r>
              <a:rPr lang="en-GB" smtClean="0"/>
              <a:t>The same tasks can be carried out at a later date to compare and check the development and progress of the child.</a:t>
            </a:r>
          </a:p>
          <a:p>
            <a:pPr eaLnBrk="1" hangingPunct="1"/>
            <a:r>
              <a:rPr lang="en-GB" smtClean="0"/>
              <a:t>Can be used with many children to give a broader picture of the age range.</a:t>
            </a:r>
          </a:p>
          <a:p>
            <a:pPr eaLnBrk="1" hangingPunct="1">
              <a:buFont typeface="Wingdings 3" pitchFamily="18" charset="2"/>
              <a:buNone/>
            </a:pPr>
            <a:endParaRPr lang="en-GB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Checklists or </a:t>
            </a:r>
            <a:r>
              <a:rPr lang="en-GB" dirty="0" err="1" smtClean="0"/>
              <a:t>Tickcharts</a:t>
            </a:r>
            <a:r>
              <a:rPr lang="en-GB" u="sng" dirty="0" smtClean="0"/>
              <a:t/>
            </a:r>
            <a:br>
              <a:rPr lang="en-GB" u="sng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60500"/>
          <a:ext cx="8229600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0750"/>
                <a:gridCol w="571504"/>
                <a:gridCol w="500066"/>
                <a:gridCol w="1257280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GB" sz="1600" dirty="0" smtClean="0"/>
                        <a:t>Child’s Name:                                           D.O.B.</a:t>
                      </a:r>
                      <a:endParaRPr lang="en-GB" sz="1600" dirty="0"/>
                    </a:p>
                    <a:p>
                      <a:r>
                        <a:rPr lang="en-GB" dirty="0" smtClean="0"/>
                        <a:t>Date:</a:t>
                      </a:r>
                      <a:r>
                        <a:rPr lang="en-GB" baseline="0" dirty="0" smtClean="0"/>
                        <a:t>                                                 </a:t>
                      </a:r>
                      <a:r>
                        <a:rPr lang="en-GB" dirty="0" smtClean="0"/>
                        <a:t>Observer: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Developmental</a:t>
                      </a:r>
                      <a:r>
                        <a:rPr lang="en-GB" baseline="0" dirty="0" smtClean="0"/>
                        <a:t> Checklist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By 12 Months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Yes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Sometimes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Walk with some help?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Transfer</a:t>
                      </a:r>
                      <a:r>
                        <a:rPr lang="en-GB" baseline="0" dirty="0" smtClean="0"/>
                        <a:t> objects from one hand to another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Respond</a:t>
                      </a:r>
                      <a:r>
                        <a:rPr lang="en-GB" baseline="0" dirty="0" smtClean="0"/>
                        <a:t> verbally to someone talking to 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Clap hands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Stack two</a:t>
                      </a:r>
                      <a:r>
                        <a:rPr lang="en-GB" baseline="0" dirty="0" smtClean="0"/>
                        <a:t> blocks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Hold beaker</a:t>
                      </a:r>
                      <a:r>
                        <a:rPr lang="en-GB" baseline="0" dirty="0" smtClean="0"/>
                        <a:t> with two hands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Respond’s</a:t>
                      </a:r>
                      <a:r>
                        <a:rPr lang="en-GB" baseline="0" dirty="0" smtClean="0"/>
                        <a:t> to own name being called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Tick List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Understand child observations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aim :-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Only the skills assessed are recorded, they can be quite restrictive. </a:t>
            </a:r>
          </a:p>
          <a:p>
            <a:r>
              <a:rPr lang="en-GB" smtClean="0"/>
              <a:t>Does not give a rounded picture of the child, only records how they completed the task on that particular day.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Disadvantages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7212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GB" sz="2400" b="1" i="1" smtClean="0"/>
              <a:t>Non-participatory</a:t>
            </a:r>
          </a:p>
          <a:p>
            <a:pPr eaLnBrk="1" hangingPunct="1"/>
            <a:r>
              <a:rPr lang="en-GB" smtClean="0"/>
              <a:t>Records the sequence and frequency of events or a particular behaviour. </a:t>
            </a:r>
          </a:p>
          <a:p>
            <a:pPr eaLnBrk="1" hangingPunct="1"/>
            <a:r>
              <a:rPr lang="en-GB" smtClean="0"/>
              <a:t>Recording takes place only when that particular behaviour occurs. </a:t>
            </a:r>
          </a:p>
          <a:p>
            <a:pPr eaLnBrk="1" hangingPunct="1"/>
            <a:r>
              <a:rPr lang="en-GB" smtClean="0"/>
              <a:t>Emotional development of the child and their response to particular events can also be recorded.</a:t>
            </a:r>
          </a:p>
          <a:p>
            <a:pPr eaLnBrk="1" hangingPunct="1"/>
            <a:r>
              <a:rPr lang="en-GB" smtClean="0"/>
              <a:t>Tends to be recorded over 1 – 2 days, any longer and it becomes a longitudinal study or diary observation.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000" i="1" dirty="0" smtClean="0"/>
              <a:t/>
            </a:r>
            <a:br>
              <a:rPr lang="en-GB" sz="4000" i="1" dirty="0" smtClean="0"/>
            </a:br>
            <a:r>
              <a:rPr lang="en-GB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Sampling or Diary Observation </a:t>
            </a:r>
            <a:r>
              <a:rPr lang="en-GB" i="1" dirty="0" smtClean="0"/>
              <a:t/>
            </a:r>
            <a:br>
              <a:rPr lang="en-GB" i="1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8101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GB" sz="2800" b="1" i="1" smtClean="0"/>
              <a:t>Non-participatory</a:t>
            </a:r>
          </a:p>
          <a:p>
            <a:pPr eaLnBrk="1" hangingPunct="1"/>
            <a:r>
              <a:rPr lang="en-GB" smtClean="0"/>
              <a:t>A child’s behaviour is recorded at regular intervals over a set period of time. </a:t>
            </a:r>
          </a:p>
          <a:p>
            <a:pPr eaLnBrk="1" hangingPunct="1"/>
            <a:r>
              <a:rPr lang="en-GB" smtClean="0"/>
              <a:t>Observations tend to focus on language and interaction over 2 minute intervals (e.g. every 10 to 15 minutes) for at least an hour.</a:t>
            </a:r>
          </a:p>
          <a:p>
            <a:pPr eaLnBrk="1" hangingPunct="1"/>
            <a:r>
              <a:rPr lang="en-GB" smtClean="0"/>
              <a:t>Precise timing is required.</a:t>
            </a:r>
          </a:p>
          <a:p>
            <a:pPr eaLnBrk="1" hangingPunct="1"/>
            <a:r>
              <a:rPr lang="en-GB" smtClean="0"/>
              <a:t>It is a simple method to use, but does require some preparation in advance.</a:t>
            </a:r>
          </a:p>
          <a:p>
            <a:pPr eaLnBrk="1" hangingPunct="1"/>
            <a:r>
              <a:rPr lang="en-GB" smtClean="0"/>
              <a:t>Chart could include time, behaviour, language and social group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71438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i="1" dirty="0" smtClean="0"/>
              <a:t/>
            </a:r>
            <a:br>
              <a:rPr lang="en-GB" i="1" dirty="0" smtClean="0"/>
            </a:br>
            <a:r>
              <a:rPr lang="en-GB" i="1" dirty="0" smtClean="0"/>
              <a:t>Time Sampling</a:t>
            </a:r>
            <a:br>
              <a:rPr lang="en-GB" i="1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GB" sz="2600" b="1" i="1" dirty="0" smtClean="0"/>
              <a:t>Non-participatory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GB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dirty="0" smtClean="0"/>
              <a:t>Observer tracks incidences of particular aspects of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dirty="0" smtClean="0"/>
              <a:t>behaviour e.g. child plays alone.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dirty="0" smtClean="0"/>
              <a:t>Can be used to monitor progress and concerns.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dirty="0" smtClean="0"/>
              <a:t>Look out for: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Child approaching other child, children or adult.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Whether child initiates interaction.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How interaction was initiated.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Where in the setting this interaction takes place.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i="1" dirty="0" smtClean="0"/>
              <a:t/>
            </a:r>
            <a:br>
              <a:rPr lang="en-GB" i="1" dirty="0" smtClean="0"/>
            </a:br>
            <a:r>
              <a:rPr lang="en-GB" i="1" dirty="0" smtClean="0"/>
              <a:t>Frequency Sampling</a:t>
            </a:r>
            <a:br>
              <a:rPr lang="en-GB" i="1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4000"/>
              <a:t>Sociometric Observation</a:t>
            </a:r>
            <a:endParaRPr lang="en-US" sz="40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GB" b="1" i="1" smtClean="0"/>
              <a:t>Participatory.</a:t>
            </a:r>
          </a:p>
          <a:p>
            <a:pPr eaLnBrk="1" hangingPunct="1"/>
            <a:r>
              <a:rPr lang="en-GB" smtClean="0"/>
              <a:t>Also known as a sociogram.</a:t>
            </a:r>
          </a:p>
          <a:p>
            <a:pPr eaLnBrk="1" hangingPunct="1"/>
            <a:r>
              <a:rPr lang="en-GB" smtClean="0"/>
              <a:t>This type of observation records friendships of children and may be used for research into friendship groups.</a:t>
            </a:r>
          </a:p>
          <a:p>
            <a:r>
              <a:rPr lang="en-GB" smtClean="0"/>
              <a:t>Need to plan questions to ask children about friendships.</a:t>
            </a:r>
          </a:p>
          <a:p>
            <a:r>
              <a:rPr lang="en-GB" smtClean="0"/>
              <a:t>A chart and questions needs to be prepared in advance and the results can be recorded in a pie charts or graphs.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What factors can affect child observations?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Factors affecting the child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349500"/>
            <a:ext cx="7772400" cy="4114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4820" name="Picture 4" descr="Dev Factors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989138"/>
            <a:ext cx="8424862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Factors affecting the adult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5844" name="Picture 4" descr="Dev Factors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989138"/>
            <a:ext cx="8064500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Being Objective</a:t>
            </a:r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Being non-judgmental and unbiased.</a:t>
            </a:r>
          </a:p>
          <a:p>
            <a:pPr eaLnBrk="1" hangingPunct="1"/>
            <a:r>
              <a:rPr lang="en-GB" smtClean="0"/>
              <a:t>Keep an open mind.</a:t>
            </a:r>
          </a:p>
          <a:p>
            <a:pPr eaLnBrk="1" hangingPunct="1"/>
            <a:r>
              <a:rPr lang="en-GB" smtClean="0"/>
              <a:t>Do not let personal feelings affect your view of what you have observed.</a:t>
            </a:r>
          </a:p>
          <a:p>
            <a:pPr eaLnBrk="1" hangingPunct="1"/>
            <a:r>
              <a:rPr lang="en-GB" smtClean="0"/>
              <a:t>Focus on the individuality of the child/young person observed.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/>
              <a:t>Outcomes of not being objective</a:t>
            </a: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child/young person may become labelled.</a:t>
            </a:r>
          </a:p>
          <a:p>
            <a:pPr eaLnBrk="1" hangingPunct="1"/>
            <a:r>
              <a:rPr lang="en-GB" smtClean="0"/>
              <a:t>The family may become labelled.</a:t>
            </a:r>
          </a:p>
          <a:p>
            <a:pPr eaLnBrk="1" hangingPunct="1"/>
            <a:r>
              <a:rPr lang="en-GB" smtClean="0"/>
              <a:t>The child/young person may develop a low self-esteem.</a:t>
            </a:r>
          </a:p>
          <a:p>
            <a:pPr eaLnBrk="1" hangingPunct="1"/>
            <a:r>
              <a:rPr lang="en-GB" smtClean="0"/>
              <a:t>The needs of a child/young person with Special Needs may not be identified.</a:t>
            </a:r>
          </a:p>
          <a:p>
            <a:pPr eaLnBrk="1" hangingPunct="1"/>
            <a:r>
              <a:rPr lang="en-GB" smtClean="0"/>
              <a:t>A child/young person may not receive appropriate support to develop.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665662"/>
          </a:xfrm>
        </p:spPr>
        <p:txBody>
          <a:bodyPr/>
          <a:lstStyle/>
          <a:p>
            <a:r>
              <a:rPr lang="en-GB" dirty="0" smtClean="0"/>
              <a:t>List </a:t>
            </a:r>
            <a:r>
              <a:rPr lang="en-GB" dirty="0" smtClean="0"/>
              <a:t>different types of </a:t>
            </a:r>
            <a:r>
              <a:rPr lang="en-GB" dirty="0" smtClean="0"/>
              <a:t> child observations.</a:t>
            </a:r>
            <a:endParaRPr lang="en-GB" dirty="0" smtClean="0"/>
          </a:p>
          <a:p>
            <a:r>
              <a:rPr lang="en-GB" dirty="0" smtClean="0"/>
              <a:t>Explain  when to use  different types </a:t>
            </a:r>
            <a:r>
              <a:rPr lang="en-GB" dirty="0" smtClean="0"/>
              <a:t>of observations.</a:t>
            </a:r>
            <a:endParaRPr lang="en-GB" dirty="0" smtClean="0"/>
          </a:p>
          <a:p>
            <a:r>
              <a:rPr lang="en-GB" dirty="0" smtClean="0"/>
              <a:t>Explore how interventions can promote positive outcomes for children</a:t>
            </a:r>
          </a:p>
          <a:p>
            <a:r>
              <a:rPr lang="en-GB" dirty="0" smtClean="0"/>
              <a:t>Explore the </a:t>
            </a:r>
            <a:r>
              <a:rPr lang="en-GB" dirty="0" smtClean="0"/>
              <a:t>importance of accurate documentation.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Lesson objectives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Outcomes of not being objective.</a:t>
            </a:r>
            <a:endParaRPr lang="en-US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An incorrect evaluation of the child/young person.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The wrong recommendations or action plans are made.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Chances to help the child/young person to develop could be missed.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Important factors affecting the child/young person’s development may not be taken into account.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Only write what you see</a:t>
            </a:r>
          </a:p>
          <a:p>
            <a:r>
              <a:rPr lang="en-GB" smtClean="0"/>
              <a:t>Always use present tense</a:t>
            </a:r>
          </a:p>
          <a:p>
            <a:r>
              <a:rPr lang="en-GB" smtClean="0"/>
              <a:t>Confidentiality at all times</a:t>
            </a:r>
          </a:p>
          <a:p>
            <a:r>
              <a:rPr lang="en-GB" smtClean="0"/>
              <a:t>Don't write what “you think” this could result in the child being labelled.</a:t>
            </a:r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Remember</a:t>
            </a:r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1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8101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en-GB" smtClean="0"/>
          </a:p>
          <a:p>
            <a:r>
              <a:rPr lang="en-GB" smtClean="0"/>
              <a:t>Remember, parents and carers know their children! Involve them in the assessment process- their input will be valuable. </a:t>
            </a:r>
          </a:p>
          <a:p>
            <a:endParaRPr lang="en-GB" smtClean="0"/>
          </a:p>
          <a:p>
            <a:r>
              <a:rPr lang="en-GB" smtClean="0"/>
              <a:t>Other professionals may also be involved in assessment for example- speech therapists, social workers, health visitors, psychologists, development officers.  </a:t>
            </a:r>
          </a:p>
          <a:p>
            <a:r>
              <a:rPr lang="en-GB" smtClean="0"/>
              <a:t>How can working with others promote positive outcomes for the child?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Gathering information.</a:t>
            </a:r>
            <a:endParaRPr lang="en-GB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665662"/>
          </a:xfrm>
        </p:spPr>
        <p:txBody>
          <a:bodyPr/>
          <a:lstStyle/>
          <a:p>
            <a:r>
              <a:rPr lang="en-GB" dirty="0" smtClean="0"/>
              <a:t>List </a:t>
            </a:r>
            <a:r>
              <a:rPr lang="en-GB" dirty="0" smtClean="0"/>
              <a:t>different types of </a:t>
            </a:r>
            <a:r>
              <a:rPr lang="en-GB" dirty="0" smtClean="0"/>
              <a:t> child observations.</a:t>
            </a:r>
            <a:endParaRPr lang="en-GB" dirty="0" smtClean="0"/>
          </a:p>
          <a:p>
            <a:r>
              <a:rPr lang="en-GB" dirty="0" smtClean="0"/>
              <a:t>Explain  when to use  different types </a:t>
            </a:r>
            <a:r>
              <a:rPr lang="en-GB" dirty="0" smtClean="0"/>
              <a:t>of observations.</a:t>
            </a:r>
            <a:endParaRPr lang="en-GB" dirty="0" smtClean="0"/>
          </a:p>
          <a:p>
            <a:r>
              <a:rPr lang="en-GB" dirty="0" smtClean="0"/>
              <a:t>Explore how interventions can promote positive outcomes for children</a:t>
            </a:r>
          </a:p>
          <a:p>
            <a:r>
              <a:rPr lang="en-GB" dirty="0" smtClean="0"/>
              <a:t>Explore the </a:t>
            </a:r>
            <a:r>
              <a:rPr lang="en-GB" dirty="0" smtClean="0"/>
              <a:t>importance of accurate documentation.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Lesson objectives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observe children </a:t>
            </a:r>
            <a:r>
              <a:rPr lang="en-GB" dirty="0" smtClean="0"/>
              <a:t>?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GB" smtClean="0"/>
              <a:t>Why observe children?</a:t>
            </a:r>
          </a:p>
          <a:p>
            <a:pPr marL="914400" lvl="1" indent="-514350" eaLnBrk="1" hangingPunct="1">
              <a:buFont typeface="Wingdings" pitchFamily="2" charset="2"/>
              <a:buChar char="§"/>
            </a:pPr>
            <a:r>
              <a:rPr lang="en-GB" smtClean="0"/>
              <a:t>To monitor a child’s development.</a:t>
            </a:r>
          </a:p>
          <a:p>
            <a:pPr marL="914400" lvl="1" indent="-514350" eaLnBrk="1" hangingPunct="1">
              <a:buFont typeface="Wingdings" pitchFamily="2" charset="2"/>
              <a:buChar char="§"/>
            </a:pPr>
            <a:r>
              <a:rPr lang="en-GB" smtClean="0"/>
              <a:t>To aid with planning for future activities.</a:t>
            </a:r>
          </a:p>
          <a:p>
            <a:pPr marL="914400" lvl="1" indent="-514350" eaLnBrk="1" hangingPunct="1">
              <a:buFont typeface="Wingdings" pitchFamily="2" charset="2"/>
              <a:buChar char="§"/>
            </a:pPr>
            <a:r>
              <a:rPr lang="en-GB" smtClean="0"/>
              <a:t>To assess and evaluate activities, lessons, strategies with children.</a:t>
            </a:r>
          </a:p>
          <a:p>
            <a:pPr marL="914400" lvl="1" indent="-514350" eaLnBrk="1" hangingPunct="1">
              <a:buFont typeface="Wingdings" pitchFamily="2" charset="2"/>
              <a:buChar char="§"/>
            </a:pPr>
            <a:r>
              <a:rPr lang="en-GB" smtClean="0"/>
              <a:t>To report to other professionals and parents.</a:t>
            </a:r>
          </a:p>
          <a:p>
            <a:pPr marL="914400" lvl="1" indent="-514350" eaLnBrk="1" hangingPunct="1">
              <a:buFont typeface="Wingdings" pitchFamily="2" charset="2"/>
              <a:buChar char="§"/>
            </a:pPr>
            <a:r>
              <a:rPr lang="en-GB" smtClean="0"/>
              <a:t>To observe a particular aspect of a child’s development and aid them with further support.</a:t>
            </a:r>
          </a:p>
          <a:p>
            <a:pPr marL="914400" lvl="1" indent="-514350" eaLnBrk="1" hangingPunct="1">
              <a:buFont typeface="Lucida Sans Unicode" pitchFamily="34" charset="0"/>
              <a:buAutoNum type="alphaLcParenR"/>
            </a:pPr>
            <a:endParaRPr lang="en-GB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Importance of Observation</a:t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Child observations can be spilt into two categories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Observer engages with child during activity or daily routine.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May not always be recorded in written format.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Could be recorded as diary – feedback to parent.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Can be difficult to manage and record.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Can be planned or unplanned.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Keep a note pad handy for spontaneous activities or events!</a:t>
            </a:r>
          </a:p>
          <a:p>
            <a:pPr eaLnBrk="1" hangingPunct="1">
              <a:buFont typeface="Wingdings 3" pitchFamily="18" charset="2"/>
              <a:buNone/>
            </a:pPr>
            <a:endParaRPr lang="en-GB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Participatory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Observer stays outside activity.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Concentrates on child or aspect being watched.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Observer can watch child as an individual and in the context of an activity.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Observer needs to sit where they can see and hear without affecting child observed.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Children need to know which adults are available for help during observation.</a:t>
            </a:r>
            <a:endParaRPr lang="en-US" smtClean="0"/>
          </a:p>
          <a:p>
            <a:pPr eaLnBrk="1" hangingPunct="1"/>
            <a:endParaRPr lang="en-GB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Non-Participatory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 general try to record the child’s behaviour without being involved because the observer could be influencing the child if they are involved in the activity. </a:t>
            </a:r>
          </a:p>
          <a:p>
            <a:pPr eaLnBrk="1" hangingPunct="1"/>
            <a:r>
              <a:rPr lang="en-GB" smtClean="0"/>
              <a:t>It also becomes difficult to record information immediately if the observer is actively involved.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Participatory &amp; Non-Participatory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341</TotalTime>
  <Words>1290</Words>
  <Application>Microsoft Office PowerPoint</Application>
  <PresentationFormat>On-screen Show (4:3)</PresentationFormat>
  <Paragraphs>196</Paragraphs>
  <Slides>33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Concourse</vt:lpstr>
      <vt:lpstr>Observation and Assessment Techniques. </vt:lpstr>
      <vt:lpstr>Lesson aim :-</vt:lpstr>
      <vt:lpstr>Lesson objectives</vt:lpstr>
      <vt:lpstr>Slide 4</vt:lpstr>
      <vt:lpstr>Importance of Observation </vt:lpstr>
      <vt:lpstr>Slide 6</vt:lpstr>
      <vt:lpstr>Participatory</vt:lpstr>
      <vt:lpstr>Non-Participatory</vt:lpstr>
      <vt:lpstr>Participatory &amp; Non-Participatory</vt:lpstr>
      <vt:lpstr>Structured and Naturalistic Observations</vt:lpstr>
      <vt:lpstr>Observation techniques</vt:lpstr>
      <vt:lpstr>Select an Appropriate Technique</vt:lpstr>
      <vt:lpstr>Written Records</vt:lpstr>
      <vt:lpstr>Disadvantages</vt:lpstr>
      <vt:lpstr>Tracking </vt:lpstr>
      <vt:lpstr>Tracking Diagram</vt:lpstr>
      <vt:lpstr>Checklists or Tickcharts </vt:lpstr>
      <vt:lpstr>Checklists or Tickcharts </vt:lpstr>
      <vt:lpstr>Tick List</vt:lpstr>
      <vt:lpstr>Disadvantages</vt:lpstr>
      <vt:lpstr> Event Sampling or Diary Observation  </vt:lpstr>
      <vt:lpstr> Time Sampling </vt:lpstr>
      <vt:lpstr> Frequency Sampling </vt:lpstr>
      <vt:lpstr>Sociometric Observation</vt:lpstr>
      <vt:lpstr>Slide 25</vt:lpstr>
      <vt:lpstr>Factors affecting the child</vt:lpstr>
      <vt:lpstr>Factors affecting the adult</vt:lpstr>
      <vt:lpstr>Being Objective</vt:lpstr>
      <vt:lpstr>Outcomes of not being objective</vt:lpstr>
      <vt:lpstr>Outcomes of not being objective.</vt:lpstr>
      <vt:lpstr>Remember</vt:lpstr>
      <vt:lpstr>Gathering information.</vt:lpstr>
      <vt:lpstr>Lesson objectives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Observations</dc:title>
  <dc:creator>Catherine Collins</dc:creator>
  <cp:lastModifiedBy>sue</cp:lastModifiedBy>
  <cp:revision>38</cp:revision>
  <dcterms:created xsi:type="dcterms:W3CDTF">2009-10-14T13:26:51Z</dcterms:created>
  <dcterms:modified xsi:type="dcterms:W3CDTF">2012-10-03T19:50:20Z</dcterms:modified>
</cp:coreProperties>
</file>