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73" r:id="rId4"/>
    <p:sldId id="269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0" r:id="rId17"/>
    <p:sldId id="272" r:id="rId18"/>
  </p:sldIdLst>
  <p:sldSz cx="9144000" cy="6858000" type="screen4x3"/>
  <p:notesSz cx="6854825" cy="9664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3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90" tIns="47195" rIns="94390" bIns="47195" numCol="1" anchor="t" anchorCtr="0" compatLnSpc="1">
            <a:prstTxWarp prst="textNoShape">
              <a:avLst/>
            </a:prstTxWarp>
          </a:bodyPr>
          <a:lstStyle>
            <a:lvl1pPr defTabSz="944563">
              <a:defRPr sz="13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90" tIns="47195" rIns="94390" bIns="47195" numCol="1" anchor="t" anchorCtr="0" compatLnSpc="1">
            <a:prstTxWarp prst="textNoShape">
              <a:avLst/>
            </a:prstTxWarp>
          </a:bodyPr>
          <a:lstStyle>
            <a:lvl1pPr algn="r" defTabSz="944563">
              <a:defRPr sz="13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0513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90" tIns="47195" rIns="94390" bIns="47195" numCol="1" anchor="b" anchorCtr="0" compatLnSpc="1">
            <a:prstTxWarp prst="textNoShape">
              <a:avLst/>
            </a:prstTxWarp>
          </a:bodyPr>
          <a:lstStyle>
            <a:lvl1pPr defTabSz="944563">
              <a:defRPr sz="13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0513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90" tIns="47195" rIns="94390" bIns="47195" numCol="1" anchor="b" anchorCtr="0" compatLnSpc="1">
            <a:prstTxWarp prst="textNoShape">
              <a:avLst/>
            </a:prstTxWarp>
          </a:bodyPr>
          <a:lstStyle>
            <a:lvl1pPr algn="r" defTabSz="944563">
              <a:defRPr sz="1300">
                <a:latin typeface="Arial" charset="0"/>
              </a:defRPr>
            </a:lvl1pPr>
          </a:lstStyle>
          <a:p>
            <a:fld id="{D71AAAE0-BA85-4EAF-8719-257DF1C9CFB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81" tIns="44591" rIns="89181" bIns="44591" numCol="1" anchor="t" anchorCtr="0" compatLnSpc="1">
            <a:prstTxWarp prst="textNoShape">
              <a:avLst/>
            </a:prstTxWarp>
          </a:bodyPr>
          <a:lstStyle>
            <a:lvl1pPr defTabSz="892175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81" tIns="44591" rIns="89181" bIns="44591" numCol="1" anchor="t" anchorCtr="0" compatLnSpc="1">
            <a:prstTxWarp prst="textNoShape">
              <a:avLst/>
            </a:prstTxWarp>
          </a:bodyPr>
          <a:lstStyle>
            <a:lvl1pPr algn="r" defTabSz="892175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1238" y="723900"/>
            <a:ext cx="4833937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91050"/>
            <a:ext cx="5483225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81" tIns="44591" rIns="89181" bIns="44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80513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81" tIns="44591" rIns="89181" bIns="44591" numCol="1" anchor="b" anchorCtr="0" compatLnSpc="1">
            <a:prstTxWarp prst="textNoShape">
              <a:avLst/>
            </a:prstTxWarp>
          </a:bodyPr>
          <a:lstStyle>
            <a:lvl1pPr defTabSz="892175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180513"/>
            <a:ext cx="29702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81" tIns="44591" rIns="89181" bIns="44591" numCol="1" anchor="b" anchorCtr="0" compatLnSpc="1">
            <a:prstTxWarp prst="textNoShape">
              <a:avLst/>
            </a:prstTxWarp>
          </a:bodyPr>
          <a:lstStyle>
            <a:lvl1pPr algn="r" defTabSz="892175">
              <a:defRPr sz="1200">
                <a:latin typeface="Arial" charset="0"/>
              </a:defRPr>
            </a:lvl1pPr>
          </a:lstStyle>
          <a:p>
            <a:fld id="{2A8EA34C-AD95-4165-B8DC-37B32404754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B5EFE-50A6-4D35-9FB0-356A28B18CAB}" type="slidenum">
              <a:rPr lang="en-GB"/>
              <a:pPr/>
              <a:t>1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286C77-3345-4E85-8F63-94EE69FFB139}" type="slidenum">
              <a:rPr lang="en-GB"/>
              <a:pPr/>
              <a:t>10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D81C8-1258-4AF5-BD25-D27B48CF3B62}" type="slidenum">
              <a:rPr lang="en-GB"/>
              <a:pPr/>
              <a:t>11</a:t>
            </a:fld>
            <a:endParaRPr lang="en-GB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0F359-8B57-44F7-BEEE-E318836D3E35}" type="slidenum">
              <a:rPr lang="en-GB"/>
              <a:pPr/>
              <a:t>12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430D1-6480-4ED8-90C4-763F20897E4F}" type="slidenum">
              <a:rPr lang="en-GB"/>
              <a:pPr/>
              <a:t>13</a:t>
            </a:fld>
            <a:endParaRPr lang="en-GB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0BDF8-860E-443B-97AD-D80E608F6A6B}" type="slidenum">
              <a:rPr lang="en-GB"/>
              <a:pPr/>
              <a:t>14</a:t>
            </a:fld>
            <a:endParaRPr lang="en-GB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7FBF7-7C6D-4FCE-BBC1-9F45C50FE0BB}" type="slidenum">
              <a:rPr lang="en-GB"/>
              <a:pPr/>
              <a:t>15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1DD54-9CC1-4711-BF1D-6A3DFCA0BD94}" type="slidenum">
              <a:rPr lang="en-GB"/>
              <a:pPr/>
              <a:t>16</a:t>
            </a:fld>
            <a:endParaRPr lang="en-GB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87C33-D75B-4B98-B8F2-AF1BA22DFBB1}" type="slidenum">
              <a:rPr lang="en-GB"/>
              <a:pPr/>
              <a:t>17</a:t>
            </a:fld>
            <a:endParaRPr lang="en-GB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C6C4D-0D24-4D95-AA65-F092EBCE2581}" type="slidenum">
              <a:rPr lang="en-GB"/>
              <a:pPr/>
              <a:t>2</a:t>
            </a:fld>
            <a:endParaRPr lang="en-GB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67BF92-BB73-408E-AF42-312FCD5C5CBE}" type="slidenum">
              <a:rPr lang="en-GB"/>
              <a:pPr/>
              <a:t>3</a:t>
            </a:fld>
            <a:endParaRPr lang="en-GB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3EC92-F845-41B3-BAEB-3ED3F12841B4}" type="slidenum">
              <a:rPr lang="en-GB"/>
              <a:pPr/>
              <a:t>4</a:t>
            </a:fld>
            <a:endParaRPr lang="en-GB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63BF8-34F5-4201-8E7B-8770BD60A455}" type="slidenum">
              <a:rPr lang="en-GB"/>
              <a:pPr/>
              <a:t>5</a:t>
            </a:fld>
            <a:endParaRPr lang="en-GB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294D1-9270-4876-9451-4A7B488A25E4}" type="slidenum">
              <a:rPr lang="en-GB"/>
              <a:pPr/>
              <a:t>6</a:t>
            </a:fld>
            <a:endParaRPr lang="en-GB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95CB8-1FFF-4979-A1A3-7A63C392E4D1}" type="slidenum">
              <a:rPr lang="en-GB"/>
              <a:pPr/>
              <a:t>7</a:t>
            </a:fld>
            <a:endParaRPr lang="en-GB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E19FA-7743-4D7D-AF1E-2F8C3F81B20D}" type="slidenum">
              <a:rPr lang="en-GB"/>
              <a:pPr/>
              <a:t>8</a:t>
            </a:fld>
            <a:endParaRPr lang="en-GB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36A73E-F723-44DB-9E40-465018FE51FB}" type="slidenum">
              <a:rPr lang="en-GB"/>
              <a:pPr/>
              <a:t>9</a:t>
            </a:fld>
            <a:endParaRPr lang="en-GB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E78E74-78BE-4041-B385-FF9D46C883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1AD89-06F3-448E-A69A-3CB9BE85B0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3A97B-7988-42EA-8A06-453D160C8B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9C1F0-6882-446A-8798-AD818C088D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40D80-68CF-4EB9-B9A6-46736CF44B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C1F95-87DE-42D6-A9FA-DB1D686836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7242D-4613-4BCD-996D-1316730C65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70D71-A157-422E-B448-78573B8C6A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C5EA-264B-456B-AA3E-DAAE2BBAE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0E37-E7F9-4677-B6A7-49590C2FE0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624F1-149D-42E8-9A7E-50CFF9EC87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AEF3367-A3E9-4CD2-BE23-4B04DB8604C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Changes in Consumer Profiles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6" name="Picture 6" descr="j014948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124200"/>
            <a:ext cx="4724400" cy="2667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Technology</a:t>
            </a:r>
            <a:br>
              <a:rPr lang="en-GB" sz="4000"/>
            </a:br>
            <a:endParaRPr lang="en-GB" sz="40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Development of household equipment e.g. washing machines, microwaves give freedom of time.</a:t>
            </a:r>
          </a:p>
          <a:p>
            <a:r>
              <a:rPr lang="en-GB" sz="2800" dirty="0"/>
              <a:t>Transportation developments – allow travel</a:t>
            </a:r>
          </a:p>
          <a:p>
            <a:r>
              <a:rPr lang="en-GB" sz="2800" dirty="0"/>
              <a:t>Use of I.T. enable people to work from home</a:t>
            </a:r>
          </a:p>
          <a:p>
            <a:r>
              <a:rPr lang="en-GB" sz="2800" dirty="0"/>
              <a:t>Internet </a:t>
            </a:r>
            <a:r>
              <a:rPr lang="en-GB" sz="2800" dirty="0" smtClean="0"/>
              <a:t>/smart phone shopping </a:t>
            </a:r>
            <a:endParaRPr lang="en-GB" sz="2800" dirty="0"/>
          </a:p>
          <a:p>
            <a:r>
              <a:rPr lang="en-GB" sz="2800" dirty="0"/>
              <a:t>Food product development/G.M </a:t>
            </a:r>
            <a:r>
              <a:rPr lang="en-GB" sz="2800" dirty="0" smtClean="0"/>
              <a:t>foods/Organic</a:t>
            </a:r>
          </a:p>
          <a:p>
            <a:r>
              <a:rPr lang="en-GB" sz="2800" smtClean="0"/>
              <a:t>Social media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Mobility</a:t>
            </a:r>
            <a:br>
              <a:rPr lang="en-GB" sz="4000"/>
            </a:br>
            <a:endParaRPr lang="en-GB" sz="40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Freedom of travel – can eat out further away from home</a:t>
            </a:r>
          </a:p>
          <a:p>
            <a:r>
              <a:rPr lang="en-GB"/>
              <a:t>Increase in week-end break market – both domestic &amp; foreign</a:t>
            </a:r>
          </a:p>
          <a:p>
            <a:endParaRPr lang="en-GB"/>
          </a:p>
        </p:txBody>
      </p:sp>
      <p:pic>
        <p:nvPicPr>
          <p:cNvPr id="83974" name="Picture 6" descr="j02129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572000"/>
            <a:ext cx="39624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Reduction in customer loyalty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Customers tend to be attracted to busier more lively places</a:t>
            </a:r>
          </a:p>
          <a:p>
            <a:pPr>
              <a:lnSpc>
                <a:spcPct val="90000"/>
              </a:lnSpc>
            </a:pPr>
            <a:r>
              <a:rPr lang="en-GB" sz="2400"/>
              <a:t>Many establishments tend to have less ‘locals’ ( rural villages or lone establishments are exceptions due to lack of choice/drink driving regulations)</a:t>
            </a:r>
          </a:p>
          <a:p>
            <a:pPr>
              <a:lnSpc>
                <a:spcPct val="90000"/>
              </a:lnSpc>
            </a:pPr>
            <a:r>
              <a:rPr lang="en-GB" sz="2400"/>
              <a:t>Many people move house several times in their lifetime, not stay in one place forever</a:t>
            </a:r>
          </a:p>
          <a:p>
            <a:pPr>
              <a:lnSpc>
                <a:spcPct val="90000"/>
              </a:lnSpc>
            </a:pPr>
            <a:r>
              <a:rPr lang="en-GB" sz="2400"/>
              <a:t>More choice available now to an ever more demanding customer. Establishments are easily replaceable.</a:t>
            </a:r>
          </a:p>
          <a:p>
            <a:pPr>
              <a:lnSpc>
                <a:spcPct val="90000"/>
              </a:lnSpc>
            </a:pPr>
            <a:r>
              <a:rPr lang="en-GB" sz="2400"/>
              <a:t>Establishments now aware &amp; offer loyalty schemes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Special needs/requirements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Increase in various religious groups</a:t>
            </a:r>
          </a:p>
          <a:p>
            <a:r>
              <a:rPr lang="en-GB"/>
              <a:t>Increase in cases of allergies/intolerances</a:t>
            </a:r>
          </a:p>
          <a:p>
            <a:r>
              <a:rPr lang="en-GB"/>
              <a:t>Various diets – vegetarian, low-carb, macrobiotic</a:t>
            </a:r>
          </a:p>
          <a:p>
            <a:r>
              <a:rPr lang="en-GB"/>
              <a:t>Customers with children now have high expectations</a:t>
            </a:r>
          </a:p>
          <a:p>
            <a:r>
              <a:rPr lang="en-GB"/>
              <a:t>Disability act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Travel/Globalisation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Gain knowledge of different foods/ingredients</a:t>
            </a:r>
          </a:p>
          <a:p>
            <a:r>
              <a:rPr lang="en-GB"/>
              <a:t>Many international companies have outlets in remote parts of the world.</a:t>
            </a:r>
          </a:p>
          <a:p>
            <a:r>
              <a:rPr lang="en-GB"/>
              <a:t>Emigration &amp; immigration increases variety &amp; menu variations </a:t>
            </a:r>
          </a:p>
          <a:p>
            <a:endParaRPr lang="en-GB"/>
          </a:p>
        </p:txBody>
      </p:sp>
      <p:pic>
        <p:nvPicPr>
          <p:cNvPr id="87044" name="Picture 4" descr="j02977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24400"/>
            <a:ext cx="238442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80’s – spend, spend, spend!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Mass consumerism of the decade! Explosion of people earning vast amounts. Rocket sales of champagne, expensive ingredients, luxury restaurants etc.</a:t>
            </a:r>
          </a:p>
          <a:p>
            <a:pPr>
              <a:lnSpc>
                <a:spcPct val="90000"/>
              </a:lnSpc>
            </a:pPr>
            <a:r>
              <a:rPr lang="en-GB"/>
              <a:t>Status was acquired through lifestyle, people wanted to be seen in expensive places – development of Nouvelle Cuisine!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   Very little food for a lot of money!!!  </a:t>
            </a:r>
          </a:p>
        </p:txBody>
      </p:sp>
      <p:pic>
        <p:nvPicPr>
          <p:cNvPr id="88068" name="Picture 4" descr="j0222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838200"/>
            <a:ext cx="1066800" cy="1787525"/>
          </a:xfrm>
          <a:prstGeom prst="rect">
            <a:avLst/>
          </a:prstGeom>
          <a:noFill/>
        </p:spPr>
      </p:pic>
      <p:pic>
        <p:nvPicPr>
          <p:cNvPr id="88070" name="Picture 6" descr="j02220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638800"/>
            <a:ext cx="1779588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Other influences &amp; changes to eating/menu habits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Health trends – people are tending to adopt a healthier lifestyle</a:t>
            </a:r>
          </a:p>
          <a:p>
            <a:pPr>
              <a:lnSpc>
                <a:spcPct val="80000"/>
              </a:lnSpc>
            </a:pPr>
            <a:r>
              <a:rPr lang="en-GB" sz="2400"/>
              <a:t>Retail outlets – out of town developments all provide some, or numerous forms of catering for consumers. </a:t>
            </a:r>
          </a:p>
          <a:p>
            <a:pPr>
              <a:lnSpc>
                <a:spcPct val="80000"/>
              </a:lnSpc>
            </a:pPr>
            <a:r>
              <a:rPr lang="en-GB" sz="2400"/>
              <a:t>Menus &amp; food purchases are no longer influenced by seasonality </a:t>
            </a:r>
          </a:p>
          <a:p>
            <a:pPr>
              <a:lnSpc>
                <a:spcPct val="80000"/>
              </a:lnSpc>
            </a:pPr>
            <a:r>
              <a:rPr lang="en-GB" sz="2400"/>
              <a:t>Promotion of healthy school &amp; workplace meals, increase in the consumers nutritional knowledge.</a:t>
            </a:r>
          </a:p>
          <a:p>
            <a:pPr>
              <a:lnSpc>
                <a:spcPct val="80000"/>
              </a:lnSpc>
            </a:pPr>
            <a:r>
              <a:rPr lang="en-GB" sz="2400"/>
              <a:t>Special offers in establishments often make it just as cheap to eat out as to cook.</a:t>
            </a:r>
          </a:p>
          <a:p>
            <a:pPr>
              <a:lnSpc>
                <a:spcPct val="80000"/>
              </a:lnSpc>
            </a:pPr>
            <a:r>
              <a:rPr lang="en-GB" sz="2400"/>
              <a:t>Restaurant delivery services – don’t even have to leave home!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NEXT WEEK!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  What factors influence the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                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000">
                <a:solidFill>
                  <a:schemeClr val="folHlink"/>
                </a:solidFill>
              </a:rPr>
              <a:t>‘Meal Experience’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4000">
              <a:solidFill>
                <a:schemeClr val="folHlink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&amp; the psychological influences which affect where and why customers choose to eat away from home.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TASK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dirty="0"/>
              <a:t>  Using the headings on the next slide, consider how changes in those areas have </a:t>
            </a:r>
            <a:r>
              <a:rPr lang="en-GB" dirty="0" smtClean="0"/>
              <a:t>influenced hospitality and tourism, </a:t>
            </a:r>
            <a:r>
              <a:rPr lang="en-GB" dirty="0"/>
              <a:t>and how </a:t>
            </a:r>
            <a:r>
              <a:rPr lang="en-GB" dirty="0" smtClean="0"/>
              <a:t>developments in general </a:t>
            </a:r>
            <a:r>
              <a:rPr lang="en-GB" smtClean="0"/>
              <a:t>have influences change </a:t>
            </a:r>
            <a:r>
              <a:rPr lang="en-GB" dirty="0"/>
              <a:t>over the last few decades.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001000" cy="990600"/>
          </a:xfrm>
        </p:spPr>
        <p:txBody>
          <a:bodyPr/>
          <a:lstStyle/>
          <a:p>
            <a:r>
              <a:rPr lang="en-GB" sz="3600" dirty="0"/>
              <a:t>In groups consider</a:t>
            </a:r>
            <a:r>
              <a:rPr lang="en-GB" sz="3600" dirty="0" smtClean="0"/>
              <a:t>…(include any other factors you feel relevant!)</a:t>
            </a:r>
            <a:endParaRPr lang="en-GB" sz="3600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Rise in living standards fails to match the 80’s</a:t>
            </a:r>
          </a:p>
          <a:p>
            <a:pPr>
              <a:lnSpc>
                <a:spcPct val="90000"/>
              </a:lnSpc>
            </a:pPr>
            <a:r>
              <a:rPr lang="en-US" dirty="0"/>
              <a:t>Changing demographics &amp; the ageing </a:t>
            </a:r>
            <a:r>
              <a:rPr lang="en-US" dirty="0" smtClean="0"/>
              <a:t>society/customer profiles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future is female</a:t>
            </a:r>
          </a:p>
          <a:p>
            <a:pPr>
              <a:lnSpc>
                <a:spcPct val="90000"/>
              </a:lnSpc>
            </a:pPr>
            <a:r>
              <a:rPr lang="en-US" dirty="0"/>
              <a:t>Change in working hours</a:t>
            </a:r>
          </a:p>
          <a:p>
            <a:pPr>
              <a:lnSpc>
                <a:spcPct val="90000"/>
              </a:lnSpc>
            </a:pPr>
            <a:r>
              <a:rPr lang="en-US" dirty="0"/>
              <a:t>Leisure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Internationalisation</a:t>
            </a:r>
            <a:r>
              <a:rPr lang="en-US" dirty="0"/>
              <a:t> / </a:t>
            </a:r>
            <a:r>
              <a:rPr lang="en-US" dirty="0" smtClean="0"/>
              <a:t>globalization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Technology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do customers differ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/>
              <a:t>Different         =          Different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Customers                    Requirements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/>
              <a:t>Numerous factors will impact upon the products an individual wants or requires, its availability &amp; the manner in which they purchase or consume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Profiles/Economic background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R"/>
            </a:pPr>
            <a:r>
              <a:rPr lang="en-GB"/>
              <a:t>Some spend</a:t>
            </a:r>
          </a:p>
          <a:p>
            <a:pPr>
              <a:buFont typeface="Wingdings" pitchFamily="2" charset="2"/>
              <a:buChar char="R"/>
            </a:pPr>
            <a:r>
              <a:rPr lang="en-GB"/>
              <a:t>Some save</a:t>
            </a:r>
          </a:p>
          <a:p>
            <a:pPr>
              <a:buFont typeface="Wingdings" pitchFamily="2" charset="2"/>
              <a:buChar char="R"/>
            </a:pPr>
            <a:r>
              <a:rPr lang="en-GB"/>
              <a:t>Many have more disposable income than before (does not mean they will spend it in the hospitality sector)</a:t>
            </a:r>
          </a:p>
          <a:p>
            <a:pPr>
              <a:buFont typeface="Wingdings" pitchFamily="2" charset="2"/>
              <a:buChar char="R"/>
            </a:pPr>
            <a:r>
              <a:rPr lang="en-GB"/>
              <a:t>Older generation tend to be more cautious</a:t>
            </a:r>
          </a:p>
          <a:p>
            <a:pPr>
              <a:buFont typeface="Wingdings" pitchFamily="2" charset="2"/>
              <a:buChar char="R"/>
            </a:pPr>
            <a:r>
              <a:rPr lang="en-GB"/>
              <a:t>View points regarding Sunday shopping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Changing demographics &amp; the ageing society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!"/>
            </a:pPr>
            <a:r>
              <a:rPr lang="en-GB" sz="2800"/>
              <a:t>Baby boomers - high % of 50-60 yr olds</a:t>
            </a:r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r>
              <a:rPr lang="en-GB" sz="2800"/>
              <a:t>Birth rate dips as people putting off having children until later in life due to careers</a:t>
            </a:r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r>
              <a:rPr lang="en-GB" sz="2800"/>
              <a:t>Grey panthers- older generation have inherited property wealth from their parents . . .  Higher disposable income</a:t>
            </a:r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r>
              <a:rPr lang="en-GB" sz="2800"/>
              <a:t>Pink pound – high disposable income amongst gay population, often have very materialistic lifestyle ( no children)</a:t>
            </a:r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r>
              <a:rPr lang="en-GB" sz="2800"/>
              <a:t>40 is the new 30 – 60 is almost middle age</a:t>
            </a:r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endParaRPr lang="en-GB" sz="2800"/>
          </a:p>
          <a:p>
            <a:pPr>
              <a:lnSpc>
                <a:spcPct val="80000"/>
              </a:lnSpc>
              <a:buFont typeface="Wingdings" pitchFamily="2" charset="2"/>
              <a:buChar char="!"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Leisure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GB" sz="2800"/>
              <a:t>Flexible hours/ early retirement means more leisure time for some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GB" sz="2800"/>
              <a:t>Tends to be more planned than before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GB" sz="2800"/>
              <a:t>Reverse in trend from 60 years ago – manual labour = relaxed leisure, now more sedentary jobs = more physical leisure time / gym, theme parks etc.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GB" sz="2800"/>
              <a:t>Retail therapy, theatre, cinema, bowling, all activities now seem intrinsically linked to catering in one form or another e.g. from pizza, hotdogs, bistros in art centres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/>
          </a:p>
        </p:txBody>
      </p:sp>
      <p:pic>
        <p:nvPicPr>
          <p:cNvPr id="79876" name="Picture 4" descr="j0292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52400"/>
            <a:ext cx="2667000" cy="1825625"/>
          </a:xfrm>
          <a:prstGeom prst="rect">
            <a:avLst/>
          </a:prstGeom>
          <a:noFill/>
        </p:spPr>
      </p:pic>
      <p:pic>
        <p:nvPicPr>
          <p:cNvPr id="79877" name="Picture 5" descr="j02856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752600" cy="1824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Changes in working hours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More flexible working hours - less people working 9-5</a:t>
            </a:r>
          </a:p>
          <a:p>
            <a:pPr>
              <a:lnSpc>
                <a:spcPct val="80000"/>
              </a:lnSpc>
            </a:pPr>
            <a:r>
              <a:rPr lang="en-GB" sz="2800"/>
              <a:t>‘Unpaid overtime’ – many people have to spend hours working at home outside their normal working hours</a:t>
            </a:r>
          </a:p>
          <a:p>
            <a:pPr>
              <a:lnSpc>
                <a:spcPct val="80000"/>
              </a:lnSpc>
            </a:pPr>
            <a:r>
              <a:rPr lang="en-GB" sz="2800"/>
              <a:t>Continental shift patterns introduced in manufacturing  - work week-ends</a:t>
            </a:r>
          </a:p>
          <a:p>
            <a:pPr>
              <a:lnSpc>
                <a:spcPct val="80000"/>
              </a:lnSpc>
            </a:pPr>
            <a:r>
              <a:rPr lang="en-GB" sz="2800"/>
              <a:t>Commuting/travelling to work can take longer than previously, therefore less time for leisure/eating out etc.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/>
          </a:p>
        </p:txBody>
      </p:sp>
      <p:pic>
        <p:nvPicPr>
          <p:cNvPr id="80900" name="Picture 4" descr="j0234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5029200"/>
            <a:ext cx="19526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Female workforce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Own income, own salary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Many own their own property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Equal rights &amp; equal pay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Females taking on traditional male roles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Change in marketing of many products which were traditionally aimed at men e.g. cars, alcohol.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Females often seen as dominant purchaser, or main influence upon many purchases, especially food.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/>
              <a:t>Work long hours – less likely to want to cook when home – take–away , convenience foods, ‘pub’ for tea!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</p:txBody>
      </p:sp>
      <p:pic>
        <p:nvPicPr>
          <p:cNvPr id="81927" name="Picture 7" descr="j02919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19074">
            <a:off x="6500813" y="1333500"/>
            <a:ext cx="2362200" cy="213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222</TotalTime>
  <Words>853</Words>
  <Application>Microsoft Office PowerPoint</Application>
  <PresentationFormat>On-screen Show (4:3)</PresentationFormat>
  <Paragraphs>107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Textured</vt:lpstr>
      <vt:lpstr>Changes in Consumer Profiles </vt:lpstr>
      <vt:lpstr>TASK</vt:lpstr>
      <vt:lpstr>In groups consider…(include any other factors you feel relevant!)</vt:lpstr>
      <vt:lpstr>How do customers differ</vt:lpstr>
      <vt:lpstr>Profiles/Economic background</vt:lpstr>
      <vt:lpstr>Changing demographics &amp; the ageing society </vt:lpstr>
      <vt:lpstr>Leisure</vt:lpstr>
      <vt:lpstr>Changes in working hours</vt:lpstr>
      <vt:lpstr>Female workforce</vt:lpstr>
      <vt:lpstr>Technology </vt:lpstr>
      <vt:lpstr>Mobility </vt:lpstr>
      <vt:lpstr>Reduction in customer loyalty</vt:lpstr>
      <vt:lpstr>Special needs/requirements</vt:lpstr>
      <vt:lpstr>Travel/Globalisation</vt:lpstr>
      <vt:lpstr>80’s – spend, spend, spend!</vt:lpstr>
      <vt:lpstr>Other influences &amp; changes to eating/menu habits</vt:lpstr>
      <vt:lpstr>NEXT WEEK!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</dc:creator>
  <cp:lastModifiedBy>hillnao</cp:lastModifiedBy>
  <cp:revision>11</cp:revision>
  <cp:lastPrinted>1601-01-01T00:00:00Z</cp:lastPrinted>
  <dcterms:created xsi:type="dcterms:W3CDTF">1601-01-01T00:00:00Z</dcterms:created>
  <dcterms:modified xsi:type="dcterms:W3CDTF">2013-09-17T09:52:13Z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