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</p:sldMasterIdLst>
  <p:notesMasterIdLst>
    <p:notesMasterId r:id="rId80"/>
  </p:notesMasterIdLst>
  <p:handoutMasterIdLst>
    <p:handoutMasterId r:id="rId81"/>
  </p:handoutMasterIdLst>
  <p:sldIdLst>
    <p:sldId id="262" r:id="rId3"/>
    <p:sldId id="354" r:id="rId4"/>
    <p:sldId id="293" r:id="rId5"/>
    <p:sldId id="313" r:id="rId6"/>
    <p:sldId id="295" r:id="rId7"/>
    <p:sldId id="318" r:id="rId8"/>
    <p:sldId id="363" r:id="rId9"/>
    <p:sldId id="286" r:id="rId10"/>
    <p:sldId id="316" r:id="rId11"/>
    <p:sldId id="294" r:id="rId12"/>
    <p:sldId id="292" r:id="rId13"/>
    <p:sldId id="296" r:id="rId14"/>
    <p:sldId id="356" r:id="rId15"/>
    <p:sldId id="359" r:id="rId16"/>
    <p:sldId id="329" r:id="rId17"/>
    <p:sldId id="324" r:id="rId18"/>
    <p:sldId id="325" r:id="rId19"/>
    <p:sldId id="326" r:id="rId20"/>
    <p:sldId id="335" r:id="rId21"/>
    <p:sldId id="327" r:id="rId22"/>
    <p:sldId id="328" r:id="rId23"/>
    <p:sldId id="319" r:id="rId24"/>
    <p:sldId id="364" r:id="rId25"/>
    <p:sldId id="317" r:id="rId26"/>
    <p:sldId id="320" r:id="rId27"/>
    <p:sldId id="287" r:id="rId28"/>
    <p:sldId id="288" r:id="rId29"/>
    <p:sldId id="289" r:id="rId30"/>
    <p:sldId id="291" r:id="rId31"/>
    <p:sldId id="290" r:id="rId32"/>
    <p:sldId id="315" r:id="rId33"/>
    <p:sldId id="260" r:id="rId34"/>
    <p:sldId id="264" r:id="rId35"/>
    <p:sldId id="361" r:id="rId36"/>
    <p:sldId id="266" r:id="rId37"/>
    <p:sldId id="267" r:id="rId38"/>
    <p:sldId id="268" r:id="rId39"/>
    <p:sldId id="323" r:id="rId40"/>
    <p:sldId id="269" r:id="rId41"/>
    <p:sldId id="271" r:id="rId42"/>
    <p:sldId id="270" r:id="rId43"/>
    <p:sldId id="283" r:id="rId44"/>
    <p:sldId id="301" r:id="rId45"/>
    <p:sldId id="302" r:id="rId46"/>
    <p:sldId id="303" r:id="rId47"/>
    <p:sldId id="368" r:id="rId48"/>
    <p:sldId id="369" r:id="rId49"/>
    <p:sldId id="371" r:id="rId50"/>
    <p:sldId id="372" r:id="rId51"/>
    <p:sldId id="373" r:id="rId52"/>
    <p:sldId id="272" r:id="rId53"/>
    <p:sldId id="273" r:id="rId54"/>
    <p:sldId id="274" r:id="rId55"/>
    <p:sldId id="365" r:id="rId56"/>
    <p:sldId id="275" r:id="rId57"/>
    <p:sldId id="276" r:id="rId58"/>
    <p:sldId id="304" r:id="rId59"/>
    <p:sldId id="277" r:id="rId60"/>
    <p:sldId id="278" r:id="rId61"/>
    <p:sldId id="305" r:id="rId62"/>
    <p:sldId id="347" r:id="rId63"/>
    <p:sldId id="333" r:id="rId64"/>
    <p:sldId id="345" r:id="rId65"/>
    <p:sldId id="346" r:id="rId66"/>
    <p:sldId id="353" r:id="rId67"/>
    <p:sldId id="343" r:id="rId68"/>
    <p:sldId id="344" r:id="rId69"/>
    <p:sldId id="280" r:id="rId70"/>
    <p:sldId id="322" r:id="rId71"/>
    <p:sldId id="321" r:id="rId72"/>
    <p:sldId id="285" r:id="rId73"/>
    <p:sldId id="336" r:id="rId74"/>
    <p:sldId id="342" r:id="rId75"/>
    <p:sldId id="337" r:id="rId76"/>
    <p:sldId id="339" r:id="rId77"/>
    <p:sldId id="340" r:id="rId78"/>
    <p:sldId id="341" r:id="rId79"/>
  </p:sldIdLst>
  <p:sldSz cx="9144000" cy="6858000" type="screen4x3"/>
  <p:notesSz cx="6854825" cy="9664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FF"/>
    <a:srgbClr val="FF0000"/>
    <a:srgbClr val="CCFF99"/>
    <a:srgbClr val="006666"/>
    <a:srgbClr val="CCCCFF"/>
    <a:srgbClr val="008000"/>
    <a:srgbClr val="5975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4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833" cy="4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t" anchorCtr="0" compatLnSpc="1">
            <a:prstTxWarp prst="textNoShape">
              <a:avLst/>
            </a:prstTxWarp>
          </a:bodyPr>
          <a:lstStyle>
            <a:lvl1pPr defTabSz="909055">
              <a:defRPr sz="1200"/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2461" y="0"/>
            <a:ext cx="2970833" cy="4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t" anchorCtr="0" compatLnSpc="1">
            <a:prstTxWarp prst="textNoShape">
              <a:avLst/>
            </a:prstTxWarp>
          </a:bodyPr>
          <a:lstStyle>
            <a:lvl1pPr algn="r" defTabSz="909055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78991"/>
            <a:ext cx="2970833" cy="4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b" anchorCtr="0" compatLnSpc="1">
            <a:prstTxWarp prst="textNoShape">
              <a:avLst/>
            </a:prstTxWarp>
          </a:bodyPr>
          <a:lstStyle>
            <a:lvl1pPr defTabSz="909055">
              <a:defRPr sz="1200"/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2461" y="9178991"/>
            <a:ext cx="2970833" cy="4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b" anchorCtr="0" compatLnSpc="1">
            <a:prstTxWarp prst="textNoShape">
              <a:avLst/>
            </a:prstTxWarp>
          </a:bodyPr>
          <a:lstStyle>
            <a:lvl1pPr algn="r" defTabSz="909055">
              <a:defRPr sz="1200"/>
            </a:lvl1pPr>
          </a:lstStyle>
          <a:p>
            <a:fld id="{EAC60D06-2058-4966-B310-D268A804FD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833" cy="4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t" anchorCtr="0" compatLnSpc="1">
            <a:prstTxWarp prst="textNoShape">
              <a:avLst/>
            </a:prstTxWarp>
          </a:bodyPr>
          <a:lstStyle>
            <a:lvl1pPr defTabSz="909055"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461" y="0"/>
            <a:ext cx="2970833" cy="4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t" anchorCtr="0" compatLnSpc="1">
            <a:prstTxWarp prst="textNoShape">
              <a:avLst/>
            </a:prstTxWarp>
          </a:bodyPr>
          <a:lstStyle>
            <a:lvl1pPr algn="r" defTabSz="909055"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1238" y="723900"/>
            <a:ext cx="4832350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870" y="4590246"/>
            <a:ext cx="5485086" cy="43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78991"/>
            <a:ext cx="2970833" cy="4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b" anchorCtr="0" compatLnSpc="1">
            <a:prstTxWarp prst="textNoShape">
              <a:avLst/>
            </a:prstTxWarp>
          </a:bodyPr>
          <a:lstStyle>
            <a:lvl1pPr defTabSz="909055">
              <a:defRPr sz="1200"/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461" y="9178991"/>
            <a:ext cx="2970833" cy="4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5" tIns="45488" rIns="90975" bIns="45488" numCol="1" anchor="b" anchorCtr="0" compatLnSpc="1">
            <a:prstTxWarp prst="textNoShape">
              <a:avLst/>
            </a:prstTxWarp>
          </a:bodyPr>
          <a:lstStyle>
            <a:lvl1pPr algn="r" defTabSz="909055">
              <a:defRPr sz="1200"/>
            </a:lvl1pPr>
          </a:lstStyle>
          <a:p>
            <a:fld id="{7E5AC5E7-5D34-4E79-AC1B-2204D1ADA4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CA517-B3A7-4F49-8D28-17CF061DBA43}" type="slidenum">
              <a:rPr lang="en-US"/>
              <a:pPr/>
              <a:t>16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D6F38-0790-46A5-8089-E6E8448D44B7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ob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2732088"/>
            <a:ext cx="4821237" cy="482600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Name of Presentation!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260350"/>
            <a:ext cx="2195512" cy="6192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8900" cy="619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fld id="{8E1B37D7-C500-48FB-A210-F670A1ECEE0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B3E78-2227-449C-BD14-34B5431EF1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911AB-9BE6-4856-BAA2-FD47FB48C23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AC701-4467-4049-9F84-872412E053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45C29-514F-41E5-A889-7E8D0D9A72E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D5FFC-9CE3-45D4-89F5-5B1FDBDB0B2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C9E7C-0C34-41D3-96AB-47A1C81B0A0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F4D2A-4FC1-4204-B5FA-0188D52D901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AB49-60B1-4475-85A7-6C1477B7AE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C3A29-7D4F-40ED-91B5-8BE73776556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4BEA3-5315-4471-A310-AAC89DE4E05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800" y="138113"/>
            <a:ext cx="8785225" cy="592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39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7538" y="6248400"/>
            <a:ext cx="289401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70725" y="6221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D01D38-576E-4C3F-B0A4-43CC2922F8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92238"/>
            <a:ext cx="4316412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2238"/>
            <a:ext cx="4318000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e6_h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310" tIns="32155" rIns="64310" bIns="321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Heading Comes Here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92238"/>
            <a:ext cx="878681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310" tIns="32155" rIns="64310" bIns="32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4341" name="Picture 5" descr="globe6_h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38913"/>
            <a:ext cx="9144000" cy="3190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2pPr>
      <a:lvl3pPr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3pPr>
      <a:lvl4pPr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4pPr>
      <a:lvl5pPr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5pPr>
      <a:lvl6pPr marL="457200"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6pPr>
      <a:lvl7pPr marL="914400"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7pPr>
      <a:lvl8pPr marL="1371600"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8pPr>
      <a:lvl9pPr marL="1828800" algn="l" defTabSz="642938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9pPr>
    </p:titleStyle>
    <p:bodyStyle>
      <a:lvl1pPr marL="241300" indent="-241300" algn="l" defTabSz="642938" rtl="0" fontAlgn="base">
        <a:spcBef>
          <a:spcPct val="20000"/>
        </a:spcBef>
        <a:spcAft>
          <a:spcPct val="0"/>
        </a:spcAft>
        <a:buChar char="•"/>
        <a:defRPr sz="2300">
          <a:solidFill>
            <a:srgbClr val="003399"/>
          </a:solidFill>
          <a:latin typeface="+mn-lt"/>
          <a:ea typeface="+mn-ea"/>
          <a:cs typeface="+mn-cs"/>
        </a:defRPr>
      </a:lvl1pPr>
      <a:lvl2pPr marL="522288" indent="-200025" algn="l" defTabSz="642938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2pPr>
      <a:lvl3pPr marL="803275" indent="-160338" algn="l" defTabSz="642938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003399"/>
          </a:solidFill>
          <a:latin typeface="+mn-lt"/>
          <a:cs typeface="+mn-cs"/>
        </a:defRPr>
      </a:lvl3pPr>
      <a:lvl4pPr marL="1125538" indent="-160338" algn="l" defTabSz="642938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3399"/>
          </a:solidFill>
          <a:latin typeface="+mn-lt"/>
          <a:cs typeface="+mn-cs"/>
        </a:defRPr>
      </a:lvl4pPr>
      <a:lvl5pPr marL="1446213" indent="-160338" algn="l" defTabSz="642938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5pPr>
      <a:lvl6pPr marL="1903413" indent="-160338" algn="l" defTabSz="642938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6pPr>
      <a:lvl7pPr marL="2360613" indent="-160338" algn="l" defTabSz="642938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7pPr>
      <a:lvl8pPr marL="2817813" indent="-160338" algn="l" defTabSz="642938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8pPr>
      <a:lvl9pPr marL="3275013" indent="-160338" algn="l" defTabSz="642938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+mn-ea"/>
              </a:defRPr>
            </a:lvl1pPr>
          </a:lstStyle>
          <a:p>
            <a:fld id="{F80D134B-AE91-450D-8BD7-9469099BD0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908050"/>
            <a:ext cx="7416800" cy="1081088"/>
          </a:xfrm>
        </p:spPr>
        <p:txBody>
          <a:bodyPr/>
          <a:lstStyle/>
          <a:p>
            <a:r>
              <a:rPr lang="en-US" sz="4400"/>
              <a:t>Trends and Issues in the Tourism and Hospitality Industry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60800"/>
            <a:ext cx="7056437" cy="2566988"/>
          </a:xfrm>
          <a:noFill/>
          <a:ln/>
        </p:spPr>
        <p:txBody>
          <a:bodyPr/>
          <a:lstStyle/>
          <a:p>
            <a:endParaRPr lang="en-US" sz="19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3851275" y="1196975"/>
            <a:ext cx="4968875" cy="5327650"/>
            <a:chOff x="2426" y="754"/>
            <a:chExt cx="3130" cy="3356"/>
          </a:xfrm>
        </p:grpSpPr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2426" y="754"/>
              <a:ext cx="3130" cy="3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4195" y="889"/>
              <a:ext cx="9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1300163"/>
              <a:r>
                <a:rPr lang="en-US" sz="2200"/>
                <a:t>Traditional</a:t>
              </a:r>
            </a:p>
          </p:txBody>
        </p:sp>
      </p:grp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/>
              <a:t>Tourism, Culture and Commodification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23850" y="3500438"/>
            <a:ext cx="18002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Tourist gaze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140200" y="2349500"/>
            <a:ext cx="18002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Performance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140200" y="3357563"/>
            <a:ext cx="18002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Souvenirs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140200" y="4365625"/>
            <a:ext cx="18002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Exotic hotels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140200" y="5373688"/>
            <a:ext cx="18002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Props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6227763" y="2347913"/>
            <a:ext cx="23764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Ceremonies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6227763" y="3355975"/>
            <a:ext cx="2376487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Arts and Crafts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227763" y="4364038"/>
            <a:ext cx="23764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Architecture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6227763" y="5372100"/>
            <a:ext cx="2376487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Costumes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140200" y="1268413"/>
            <a:ext cx="1871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1300163"/>
            <a:r>
              <a:rPr lang="en-US" sz="2200">
                <a:solidFill>
                  <a:srgbClr val="FF0000"/>
                </a:solidFill>
              </a:rPr>
              <a:t>Staged</a:t>
            </a:r>
            <a:r>
              <a:rPr lang="en-US" sz="2200"/>
              <a:t> and </a:t>
            </a:r>
            <a:r>
              <a:rPr lang="en-US" sz="2200">
                <a:solidFill>
                  <a:srgbClr val="FF0000"/>
                </a:solidFill>
              </a:rPr>
              <a:t>performed</a:t>
            </a:r>
          </a:p>
        </p:txBody>
      </p:sp>
      <p:cxnSp>
        <p:nvCxnSpPr>
          <p:cNvPr id="65552" name="AutoShape 16"/>
          <p:cNvCxnSpPr>
            <a:cxnSpLocks noChangeShapeType="1"/>
            <a:stCxn id="65541" idx="1"/>
            <a:endCxn id="65540" idx="3"/>
          </p:cNvCxnSpPr>
          <p:nvPr/>
        </p:nvCxnSpPr>
        <p:spPr bwMode="auto">
          <a:xfrm flipH="1">
            <a:off x="2124075" y="2746375"/>
            <a:ext cx="2016125" cy="1366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553" name="AutoShape 17"/>
          <p:cNvCxnSpPr>
            <a:cxnSpLocks noChangeShapeType="1"/>
            <a:stCxn id="65542" idx="1"/>
            <a:endCxn id="65540" idx="3"/>
          </p:cNvCxnSpPr>
          <p:nvPr/>
        </p:nvCxnSpPr>
        <p:spPr bwMode="auto">
          <a:xfrm flipH="1">
            <a:off x="2124075" y="3754438"/>
            <a:ext cx="201612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554" name="AutoShape 18"/>
          <p:cNvCxnSpPr>
            <a:cxnSpLocks noChangeShapeType="1"/>
            <a:stCxn id="65543" idx="1"/>
            <a:endCxn id="65540" idx="3"/>
          </p:cNvCxnSpPr>
          <p:nvPr/>
        </p:nvCxnSpPr>
        <p:spPr bwMode="auto">
          <a:xfrm flipH="1" flipV="1">
            <a:off x="2124075" y="4113213"/>
            <a:ext cx="2016125" cy="649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555" name="AutoShape 19"/>
          <p:cNvCxnSpPr>
            <a:cxnSpLocks noChangeShapeType="1"/>
            <a:stCxn id="65544" idx="1"/>
            <a:endCxn id="65540" idx="3"/>
          </p:cNvCxnSpPr>
          <p:nvPr/>
        </p:nvCxnSpPr>
        <p:spPr bwMode="auto">
          <a:xfrm flipH="1" flipV="1">
            <a:off x="2124075" y="4113213"/>
            <a:ext cx="2016125" cy="1657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556" name="AutoShape 20"/>
          <p:cNvCxnSpPr>
            <a:cxnSpLocks noChangeShapeType="1"/>
            <a:stCxn id="65546" idx="1"/>
            <a:endCxn id="65541" idx="3"/>
          </p:cNvCxnSpPr>
          <p:nvPr/>
        </p:nvCxnSpPr>
        <p:spPr bwMode="auto">
          <a:xfrm flipH="1">
            <a:off x="5940425" y="2744788"/>
            <a:ext cx="2873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557" name="AutoShape 21"/>
          <p:cNvCxnSpPr>
            <a:cxnSpLocks noChangeShapeType="1"/>
            <a:stCxn id="65547" idx="1"/>
            <a:endCxn id="65542" idx="3"/>
          </p:cNvCxnSpPr>
          <p:nvPr/>
        </p:nvCxnSpPr>
        <p:spPr bwMode="auto">
          <a:xfrm flipH="1">
            <a:off x="5940425" y="3752850"/>
            <a:ext cx="287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558" name="AutoShape 22"/>
          <p:cNvCxnSpPr>
            <a:cxnSpLocks noChangeShapeType="1"/>
            <a:stCxn id="65548" idx="1"/>
            <a:endCxn id="65543" idx="3"/>
          </p:cNvCxnSpPr>
          <p:nvPr/>
        </p:nvCxnSpPr>
        <p:spPr bwMode="auto">
          <a:xfrm flipH="1">
            <a:off x="5940425" y="4760913"/>
            <a:ext cx="2873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559" name="AutoShape 23"/>
          <p:cNvCxnSpPr>
            <a:cxnSpLocks noChangeShapeType="1"/>
            <a:stCxn id="65549" idx="1"/>
            <a:endCxn id="65544" idx="3"/>
          </p:cNvCxnSpPr>
          <p:nvPr/>
        </p:nvCxnSpPr>
        <p:spPr bwMode="auto">
          <a:xfrm flipH="1">
            <a:off x="5940425" y="5768975"/>
            <a:ext cx="287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323850" y="1773238"/>
            <a:ext cx="2522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2000">
                <a:solidFill>
                  <a:srgbClr val="FF0000"/>
                </a:solidFill>
              </a:rPr>
              <a:t>Modified</a:t>
            </a:r>
            <a:r>
              <a:rPr lang="en-US" sz="2000"/>
              <a:t> to make it easily digested or consumed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827088" y="5157788"/>
            <a:ext cx="268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2000"/>
              <a:t>Look at or take photos</a:t>
            </a:r>
          </a:p>
        </p:txBody>
      </p:sp>
      <p:grpSp>
        <p:nvGrpSpPr>
          <p:cNvPr id="65565" name="Group 29"/>
          <p:cNvGrpSpPr>
            <a:grpSpLocks/>
          </p:cNvGrpSpPr>
          <p:nvPr/>
        </p:nvGrpSpPr>
        <p:grpSpPr bwMode="auto">
          <a:xfrm>
            <a:off x="2627313" y="2205038"/>
            <a:ext cx="3457575" cy="503237"/>
            <a:chOff x="1655" y="1389"/>
            <a:chExt cx="2178" cy="317"/>
          </a:xfrm>
        </p:grpSpPr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 flipV="1">
              <a:off x="3833" y="138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 flipH="1">
              <a:off x="1655" y="1389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0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9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6" grpId="0" animBg="1"/>
      <p:bldP spid="65547" grpId="0" animBg="1"/>
      <p:bldP spid="65548" grpId="0" animBg="1"/>
      <p:bldP spid="65549" grpId="0" animBg="1"/>
      <p:bldP spid="65551" grpId="0"/>
      <p:bldP spid="65560" grpId="0"/>
      <p:bldP spid="655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Maasai </a:t>
            </a:r>
            <a:r>
              <a:rPr lang="zh-TW" altLang="en-US"/>
              <a:t>馬亞賽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991475" cy="35290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/>
              <a:t>Tourists visit Maasai of East Africa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/>
              <a:t>Dance in Maasai 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/>
              <a:t>Local people pose for photos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/>
              <a:t>Maasai artwork as souvenirs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948488" y="6308725"/>
            <a:ext cx="156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1400"/>
              <a:t>Azarya, V. (2004)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343775" cy="846137"/>
          </a:xfrm>
          <a:noFill/>
        </p:spPr>
        <p:txBody>
          <a:bodyPr/>
          <a:lstStyle/>
          <a:p>
            <a:r>
              <a:rPr lang="en-US"/>
              <a:t>Loss of Authenticity </a:t>
            </a:r>
            <a:br>
              <a:rPr lang="en-US"/>
            </a:br>
            <a:r>
              <a:rPr lang="en-US"/>
              <a:t>vs. Preservation of Culture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3850" y="3282950"/>
            <a:ext cx="2016125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Traditional culture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771775" y="4941888"/>
            <a:ext cx="2016125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Preserved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771775" y="1738313"/>
            <a:ext cx="2016125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Modified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292725" y="1484313"/>
            <a:ext cx="3240088" cy="158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Becomes commoditized and “</a:t>
            </a:r>
            <a:r>
              <a:rPr lang="en-US" sz="2200">
                <a:solidFill>
                  <a:srgbClr val="0000FF"/>
                </a:solidFill>
              </a:rPr>
              <a:t>made for tourists</a:t>
            </a:r>
            <a:r>
              <a:rPr lang="en-US" sz="2200"/>
              <a:t>”. Local people forget its original meanings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292725" y="4365625"/>
            <a:ext cx="3240088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Traditions (e.g., ceremonies) are separated and “</a:t>
            </a:r>
            <a:r>
              <a:rPr lang="en-US" sz="2200">
                <a:solidFill>
                  <a:srgbClr val="FF0000"/>
                </a:solidFill>
              </a:rPr>
              <a:t>made for locals</a:t>
            </a:r>
            <a:r>
              <a:rPr lang="en-US" sz="2200"/>
              <a:t>” and traditional skills are saved from oblivion</a:t>
            </a:r>
          </a:p>
        </p:txBody>
      </p:sp>
      <p:cxnSp>
        <p:nvCxnSpPr>
          <p:cNvPr id="67594" name="AutoShape 10"/>
          <p:cNvCxnSpPr>
            <a:cxnSpLocks noChangeShapeType="1"/>
            <a:stCxn id="67588" idx="3"/>
            <a:endCxn id="67590" idx="1"/>
          </p:cNvCxnSpPr>
          <p:nvPr/>
        </p:nvCxnSpPr>
        <p:spPr bwMode="auto">
          <a:xfrm flipV="1">
            <a:off x="2339975" y="2279650"/>
            <a:ext cx="431800" cy="172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595" name="AutoShape 11"/>
          <p:cNvCxnSpPr>
            <a:cxnSpLocks noChangeShapeType="1"/>
            <a:stCxn id="67590" idx="3"/>
            <a:endCxn id="67591" idx="1"/>
          </p:cNvCxnSpPr>
          <p:nvPr/>
        </p:nvCxnSpPr>
        <p:spPr bwMode="auto">
          <a:xfrm flipV="1">
            <a:off x="4787900" y="2278063"/>
            <a:ext cx="5048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596" name="AutoShape 12"/>
          <p:cNvCxnSpPr>
            <a:cxnSpLocks noChangeShapeType="1"/>
            <a:stCxn id="67588" idx="3"/>
            <a:endCxn id="67589" idx="1"/>
          </p:cNvCxnSpPr>
          <p:nvPr/>
        </p:nvCxnSpPr>
        <p:spPr bwMode="auto">
          <a:xfrm>
            <a:off x="2339975" y="4003675"/>
            <a:ext cx="431800" cy="147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597" name="AutoShape 13"/>
          <p:cNvCxnSpPr>
            <a:cxnSpLocks noChangeShapeType="1"/>
            <a:stCxn id="67589" idx="3"/>
            <a:endCxn id="67592" idx="1"/>
          </p:cNvCxnSpPr>
          <p:nvPr/>
        </p:nvCxnSpPr>
        <p:spPr bwMode="auto">
          <a:xfrm flipV="1">
            <a:off x="4787900" y="5481638"/>
            <a:ext cx="5048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67601" name="Picture 17" descr="question-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284538"/>
            <a:ext cx="885825" cy="1182687"/>
          </a:xfrm>
          <a:prstGeom prst="rect">
            <a:avLst/>
          </a:prstGeom>
          <a:noFill/>
        </p:spPr>
      </p:pic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5292725" y="3357563"/>
            <a:ext cx="3240088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Loss of authenticity</a:t>
            </a:r>
          </a:p>
        </p:txBody>
      </p:sp>
      <p:cxnSp>
        <p:nvCxnSpPr>
          <p:cNvPr id="67604" name="AutoShape 20"/>
          <p:cNvCxnSpPr>
            <a:cxnSpLocks noChangeShapeType="1"/>
            <a:stCxn id="67591" idx="2"/>
            <a:endCxn id="67603" idx="0"/>
          </p:cNvCxnSpPr>
          <p:nvPr/>
        </p:nvCxnSpPr>
        <p:spPr bwMode="auto">
          <a:xfrm>
            <a:off x="6913563" y="3070225"/>
            <a:ext cx="0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67590" grpId="0" animBg="1"/>
      <p:bldP spid="67591" grpId="0" animBg="1"/>
      <p:bldP spid="67592" grpId="0" animBg="1"/>
      <p:bldP spid="676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8110538" cy="846137"/>
          </a:xfrm>
        </p:spPr>
        <p:txBody>
          <a:bodyPr/>
          <a:lstStyle/>
          <a:p>
            <a:r>
              <a:rPr lang="en-US"/>
              <a:t>Forces against Commodification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69325" cy="4729162"/>
          </a:xfrm>
        </p:spPr>
        <p:txBody>
          <a:bodyPr/>
          <a:lstStyle/>
          <a:p>
            <a:r>
              <a:rPr lang="en-US" sz="2500"/>
              <a:t>Since 1970, Mardi Gras has become a year-round “industry”, attracting many tourists in New Orleans, USA </a:t>
            </a:r>
          </a:p>
          <a:p>
            <a:endParaRPr lang="en-US" sz="2500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752475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kumimoji="1" lang="en-US" sz="1400">
                <a:ea typeface="新細明體" pitchFamily="18" charset="-120"/>
              </a:rPr>
              <a:t>Gotham (2005)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684213" y="1484313"/>
            <a:ext cx="4248150" cy="2233612"/>
          </a:xfrm>
          <a:prstGeom prst="homePlate">
            <a:avLst>
              <a:gd name="adj" fmla="val 475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1300163"/>
            <a:r>
              <a:rPr lang="en-US"/>
              <a:t>Some companies wish to sponsor and advertise within parades</a:t>
            </a:r>
          </a:p>
        </p:txBody>
      </p:sp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684213" y="4149725"/>
            <a:ext cx="4248150" cy="2233613"/>
          </a:xfrm>
          <a:prstGeom prst="homePlate">
            <a:avLst>
              <a:gd name="adj" fmla="val 475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1300163"/>
            <a:r>
              <a:rPr lang="en-US"/>
              <a:t>Some businesses wish to buy float ridership for their employees</a:t>
            </a:r>
          </a:p>
        </p:txBody>
      </p:sp>
      <p:pic>
        <p:nvPicPr>
          <p:cNvPr id="150541" name="Picture 13" descr="vota20n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997200"/>
            <a:ext cx="2570162" cy="17049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708400" y="1341438"/>
            <a:ext cx="410527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Canadians / tourists wish to taste Thai food, but not so hot or exotic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276600" y="3067050"/>
            <a:ext cx="20875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Thai food has to be adapted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229350" y="3067050"/>
            <a:ext cx="20875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Limited favoured dishes are offered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276600" y="4579938"/>
            <a:ext cx="2087563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Blending of culture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276600" y="5732463"/>
            <a:ext cx="2087563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>
                <a:solidFill>
                  <a:srgbClr val="FF0000"/>
                </a:solidFill>
              </a:rPr>
              <a:t>Loss of authenticity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227763" y="5084763"/>
            <a:ext cx="2085975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>
                <a:solidFill>
                  <a:srgbClr val="FF0000"/>
                </a:solidFill>
              </a:rPr>
              <a:t>Illusion of homogeneity</a:t>
            </a:r>
            <a:r>
              <a:rPr lang="en-US" sz="2000"/>
              <a:t> of Thai cuisines</a:t>
            </a: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4356100" y="25654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235825" y="25654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GB"/>
          </a:p>
        </p:txBody>
      </p:sp>
      <p:cxnSp>
        <p:nvCxnSpPr>
          <p:cNvPr id="115724" name="AutoShape 12"/>
          <p:cNvCxnSpPr>
            <a:cxnSpLocks noChangeShapeType="1"/>
            <a:stCxn id="115716" idx="2"/>
            <a:endCxn id="115718" idx="0"/>
          </p:cNvCxnSpPr>
          <p:nvPr/>
        </p:nvCxnSpPr>
        <p:spPr bwMode="auto">
          <a:xfrm>
            <a:off x="4321175" y="4291013"/>
            <a:ext cx="0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5725" name="AutoShape 13"/>
          <p:cNvCxnSpPr>
            <a:cxnSpLocks noChangeShapeType="1"/>
            <a:stCxn id="115718" idx="2"/>
            <a:endCxn id="115719" idx="0"/>
          </p:cNvCxnSpPr>
          <p:nvPr/>
        </p:nvCxnSpPr>
        <p:spPr bwMode="auto">
          <a:xfrm>
            <a:off x="4321175" y="5372100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5726" name="AutoShape 14"/>
          <p:cNvCxnSpPr>
            <a:cxnSpLocks noChangeShapeType="1"/>
            <a:stCxn id="115717" idx="2"/>
            <a:endCxn id="115720" idx="0"/>
          </p:cNvCxnSpPr>
          <p:nvPr/>
        </p:nvCxnSpPr>
        <p:spPr bwMode="auto">
          <a:xfrm flipH="1">
            <a:off x="7270750" y="4291013"/>
            <a:ext cx="3175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5727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/>
              <a:t>Loss of Authenticity in Food due to Commodification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684213" y="6092825"/>
            <a:ext cx="242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2000"/>
              <a:t>e.g., Tom Yam Pak 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7380288" y="4292600"/>
            <a:ext cx="1512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2000"/>
              <a:t>Mainly 13 dishes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115717" grpId="0" animBg="1"/>
      <p:bldP spid="115718" grpId="0" animBg="1"/>
      <p:bldP spid="115719" grpId="0" animBg="1"/>
      <p:bldP spid="115720" grpId="0" animBg="1"/>
      <p:bldP spid="115722" grpId="0" animBg="1"/>
      <p:bldP spid="115723" grpId="0" animBg="1"/>
      <p:bldP spid="115732" grpId="0"/>
      <p:bldP spid="1157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7" name="Picture 13" descr="Question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450" y="3429000"/>
            <a:ext cx="863600" cy="863600"/>
          </a:xfrm>
          <a:prstGeom prst="rect">
            <a:avLst/>
          </a:prstGeom>
          <a:noFill/>
          <a:effectLst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Americanization of Food Services</a:t>
            </a:r>
            <a:endParaRPr lang="en-US" altLang="zh-TW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68313" y="1341438"/>
            <a:ext cx="3240087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kumimoji="1" lang="en-US" altLang="zh-TW" sz="2400">
                <a:ea typeface="新細明體" pitchFamily="18" charset="-120"/>
              </a:rPr>
              <a:t>Trans-National Corporations manufactured culture products </a:t>
            </a:r>
            <a:r>
              <a:rPr kumimoji="1" lang="en-US" altLang="zh-TW" sz="2400">
                <a:solidFill>
                  <a:srgbClr val="FF0000"/>
                </a:solidFill>
                <a:ea typeface="新細明體" pitchFamily="18" charset="-120"/>
              </a:rPr>
              <a:t>spreads throughout the world</a:t>
            </a:r>
            <a:r>
              <a:rPr kumimoji="1" lang="en-US" altLang="zh-TW" sz="2400">
                <a:ea typeface="新細明體" pitchFamily="18" charset="-120"/>
              </a:rPr>
              <a:t> 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716463" y="1341438"/>
            <a:ext cx="3455987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kumimoji="1" lang="en-US" altLang="zh-TW" sz="2400" b="1">
                <a:solidFill>
                  <a:srgbClr val="FF0000"/>
                </a:solidFill>
                <a:ea typeface="新細明體" pitchFamily="18" charset="-120"/>
              </a:rPr>
              <a:t>Cultural proliferation</a:t>
            </a:r>
          </a:p>
          <a:p>
            <a:pPr algn="ctr"/>
            <a:r>
              <a:rPr kumimoji="1" lang="en-US" altLang="zh-TW" sz="2400" b="1">
                <a:ea typeface="新細明體" pitchFamily="18" charset="-120"/>
              </a:rPr>
              <a:t>People everywhere eat US food, watch US films, wear US dresses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997325" y="4005263"/>
            <a:ext cx="21590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kumimoji="1" lang="en-US" altLang="zh-TW" sz="2000" b="1">
                <a:solidFill>
                  <a:srgbClr val="FF0000"/>
                </a:solidFill>
                <a:ea typeface="新細明體" pitchFamily="18" charset="-120"/>
              </a:rPr>
              <a:t>Cultural Americanization</a:t>
            </a:r>
          </a:p>
          <a:p>
            <a:pPr algn="ctr"/>
            <a:r>
              <a:rPr kumimoji="1" lang="en-US" altLang="zh-TW" sz="2000" b="1">
                <a:ea typeface="新細明體" pitchFamily="18" charset="-120"/>
              </a:rPr>
              <a:t>Cities are infused with American culture</a:t>
            </a:r>
          </a:p>
        </p:txBody>
      </p:sp>
      <p:cxnSp>
        <p:nvCxnSpPr>
          <p:cNvPr id="108552" name="AutoShape 8"/>
          <p:cNvCxnSpPr>
            <a:cxnSpLocks noChangeShapeType="1"/>
            <a:stCxn id="108547" idx="3"/>
            <a:endCxn id="108548" idx="1"/>
          </p:cNvCxnSpPr>
          <p:nvPr/>
        </p:nvCxnSpPr>
        <p:spPr bwMode="auto">
          <a:xfrm>
            <a:off x="3708400" y="238601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6659563" y="4005263"/>
            <a:ext cx="223202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kumimoji="1" lang="en-US" altLang="zh-TW" sz="2000" b="1">
                <a:solidFill>
                  <a:srgbClr val="FF0000"/>
                </a:solidFill>
                <a:ea typeface="新細明體" pitchFamily="18" charset="-120"/>
              </a:rPr>
              <a:t>Cultural homogenization</a:t>
            </a:r>
          </a:p>
          <a:p>
            <a:pPr algn="ctr"/>
            <a:r>
              <a:rPr kumimoji="1" lang="en-US" altLang="zh-TW" sz="2000" b="1">
                <a:ea typeface="新細明體" pitchFamily="18" charset="-120"/>
              </a:rPr>
              <a:t>Local culture mixed with foreign culture; city loses its identity</a:t>
            </a:r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5219700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>
            <a:off x="7308850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  <p:bldP spid="108549" grpId="0" animBg="1"/>
      <p:bldP spid="108553" grpId="0" animBg="1"/>
      <p:bldP spid="108554" grpId="0" animBg="1"/>
      <p:bldP spid="1085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Cultural homogenization</a:t>
            </a:r>
          </a:p>
          <a:p>
            <a:pPr lvl="1"/>
            <a:r>
              <a:rPr lang="en-US"/>
              <a:t>Things, practices and values become </a:t>
            </a:r>
            <a:r>
              <a:rPr lang="en-US">
                <a:solidFill>
                  <a:srgbClr val="FF0000"/>
                </a:solidFill>
              </a:rPr>
              <a:t>increasing “alike”</a:t>
            </a:r>
            <a:r>
              <a:rPr lang="en-US"/>
              <a:t> all over the world</a:t>
            </a:r>
          </a:p>
          <a:p>
            <a:pPr lvl="1"/>
            <a:r>
              <a:rPr lang="en-US"/>
              <a:t>People use </a:t>
            </a:r>
            <a:r>
              <a:rPr lang="en-US">
                <a:solidFill>
                  <a:srgbClr val="FF0000"/>
                </a:solidFill>
              </a:rPr>
              <a:t>similar</a:t>
            </a:r>
            <a:r>
              <a:rPr lang="en-US"/>
              <a:t> things, eat similar food, have similar lifestyles, and believe in material, technology and competition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4406900"/>
          </a:xfrm>
          <a:noFill/>
        </p:spPr>
        <p:txBody>
          <a:bodyPr/>
          <a:lstStyle/>
          <a:p>
            <a:r>
              <a:rPr lang="en-US"/>
              <a:t>Cultural homogenization is not only about food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484438" y="2205038"/>
            <a:ext cx="172878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kumimoji="1" lang="en-US" sz="2000">
                <a:ea typeface="新細明體" pitchFamily="18" charset="-120"/>
              </a:rPr>
              <a:t>Fast </a:t>
            </a:r>
            <a:r>
              <a:rPr kumimoji="1" lang="en-US" sz="2000" u="sng">
                <a:solidFill>
                  <a:srgbClr val="FF0000"/>
                </a:solidFill>
                <a:ea typeface="新細明體" pitchFamily="18" charset="-120"/>
              </a:rPr>
              <a:t>food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484438" y="3789363"/>
            <a:ext cx="1728787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kumimoji="1" lang="en-US" sz="2000" u="sng">
                <a:solidFill>
                  <a:srgbClr val="FF0000"/>
                </a:solidFill>
                <a:ea typeface="新細明體" pitchFamily="18" charset="-120"/>
              </a:rPr>
              <a:t>Fast</a:t>
            </a:r>
            <a:r>
              <a:rPr kumimoji="1" lang="en-US" sz="2000">
                <a:ea typeface="新細明體" pitchFamily="18" charset="-120"/>
              </a:rPr>
              <a:t> food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932363" y="3789363"/>
            <a:ext cx="1800225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kumimoji="1" lang="en-US" sz="2000">
                <a:ea typeface="新細明體" pitchFamily="18" charset="-120"/>
              </a:rPr>
              <a:t>Work orientation </a:t>
            </a:r>
            <a:r>
              <a:rPr kumimoji="1" lang="en-US" sz="2000">
                <a:ea typeface="新細明體" pitchFamily="18" charset="-120"/>
                <a:sym typeface="Wingdings" pitchFamily="2" charset="2"/>
              </a:rPr>
              <a:t>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6084888" y="5013325"/>
            <a:ext cx="2376487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kumimoji="1" lang="en-US" sz="2000">
                <a:ea typeface="新細明體" pitchFamily="18" charset="-120"/>
              </a:rPr>
              <a:t>Familial enjoying meal together </a:t>
            </a:r>
            <a:r>
              <a:rPr kumimoji="1" lang="en-US" sz="2000">
                <a:ea typeface="新細明體" pitchFamily="18" charset="-120"/>
                <a:sym typeface="Wingdings" pitchFamily="2" charset="2"/>
              </a:rPr>
              <a:t></a:t>
            </a:r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4211638" y="42926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4211638" y="558958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4932363" y="2205038"/>
            <a:ext cx="345598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kumimoji="1" lang="en-US" sz="2000">
                <a:ea typeface="新細明體" pitchFamily="18" charset="-120"/>
              </a:rPr>
              <a:t>Original food style becomes less original or authentic</a:t>
            </a:r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4211638" y="27082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V="1">
            <a:off x="2195513" y="2852738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2195513" y="4581525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1979613" y="6308725"/>
            <a:ext cx="693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sz="1800">
                <a:ea typeface="新細明體" pitchFamily="18" charset="-120"/>
              </a:rPr>
              <a:t>Benjamin Barber in “Globalization and Culture”, </a:t>
            </a:r>
            <a:r>
              <a:rPr kumimoji="1" lang="en-US" sz="1800" i="1">
                <a:ea typeface="新細明體" pitchFamily="18" charset="-120"/>
              </a:rPr>
              <a:t>Cato Policy Report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323850" y="3141663"/>
            <a:ext cx="1800225" cy="1431925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>
              <a:spcBef>
                <a:spcPct val="50000"/>
              </a:spcBef>
            </a:pPr>
            <a:endParaRPr lang="en-US" altLang="zh-TW" sz="2100" b="1">
              <a:ea typeface="新細明體" pitchFamily="18" charset="-120"/>
            </a:endParaRPr>
          </a:p>
          <a:p>
            <a:pPr defTabSz="1300163">
              <a:spcBef>
                <a:spcPct val="50000"/>
              </a:spcBef>
            </a:pPr>
            <a:r>
              <a:rPr lang="en-US" altLang="zh-TW" sz="2100" b="1">
                <a:solidFill>
                  <a:schemeClr val="bg1"/>
                </a:solidFill>
                <a:ea typeface="新細明體" pitchFamily="18" charset="-120"/>
              </a:rPr>
              <a:t>McDonald’s</a:t>
            </a:r>
          </a:p>
          <a:p>
            <a:pPr defTabSz="1300163">
              <a:spcBef>
                <a:spcPct val="50000"/>
              </a:spcBef>
            </a:pPr>
            <a:endParaRPr lang="en-US" altLang="zh-TW" sz="2100" b="1"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6" grpId="0" animBg="1"/>
      <p:bldP spid="112647" grpId="0" animBg="1"/>
      <p:bldP spid="112648" grpId="0" animBg="1"/>
      <p:bldP spid="112649" grpId="0" animBg="1"/>
      <p:bldP spid="112650" grpId="0" animBg="1"/>
      <p:bldP spid="112651" grpId="0" animBg="1"/>
      <p:bldP spid="112652" grpId="0" animBg="1"/>
      <p:bldP spid="112653" grpId="0" animBg="1"/>
      <p:bldP spid="1126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139113" cy="4800600"/>
          </a:xfrm>
        </p:spPr>
        <p:txBody>
          <a:bodyPr/>
          <a:lstStyle/>
          <a:p>
            <a:r>
              <a:rPr lang="en-US"/>
              <a:t>However, some </a:t>
            </a:r>
            <a:r>
              <a:rPr lang="en-US" altLang="zh-TW"/>
              <a:t>studies </a:t>
            </a:r>
            <a:r>
              <a:rPr lang="en-US"/>
              <a:t>found that fast food stores in China (e.g., Grand Mother Dumpling Restaurant) were encouraged to improve their décor, hygiene and service upon the arrival of western fast food restaurants. </a:t>
            </a:r>
          </a:p>
          <a:p>
            <a:r>
              <a:rPr lang="en-US"/>
              <a:t>They learned and succeeded but were </a:t>
            </a:r>
            <a:r>
              <a:rPr lang="en-US">
                <a:solidFill>
                  <a:srgbClr val="FF0000"/>
                </a:solidFill>
              </a:rPr>
              <a:t>not replaced</a:t>
            </a:r>
            <a:r>
              <a:rPr lang="en-US"/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4945062"/>
          </a:xfrm>
        </p:spPr>
        <p:txBody>
          <a:bodyPr/>
          <a:lstStyle/>
          <a:p>
            <a:r>
              <a:rPr lang="en-US">
                <a:solidFill>
                  <a:srgbClr val="006666"/>
                </a:solidFill>
              </a:rPr>
              <a:t>Social impact of tourism</a:t>
            </a:r>
          </a:p>
          <a:p>
            <a:r>
              <a:rPr lang="en-US">
                <a:solidFill>
                  <a:srgbClr val="006666"/>
                </a:solidFill>
              </a:rPr>
              <a:t>Effects of globalization on tourism development</a:t>
            </a:r>
          </a:p>
          <a:p>
            <a:r>
              <a:rPr lang="en-US">
                <a:solidFill>
                  <a:srgbClr val="006666"/>
                </a:solidFill>
              </a:rPr>
              <a:t>Sex tourism and exploitation of women</a:t>
            </a:r>
          </a:p>
          <a:p>
            <a:r>
              <a:rPr lang="en-US">
                <a:solidFill>
                  <a:schemeClr val="accent2"/>
                </a:solidFill>
              </a:rPr>
              <a:t>Trends and issues shaping tourism and hospitality development 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Lifestyles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Branding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Food production and supply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Technology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Legislation and regulations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7416800" cy="1584325"/>
          </a:xfrm>
        </p:spPr>
        <p:txBody>
          <a:bodyPr/>
          <a:lstStyle/>
          <a:p>
            <a:r>
              <a:rPr lang="en-US"/>
              <a:t>Globalization also allows </a:t>
            </a:r>
            <a:r>
              <a:rPr lang="en-US">
                <a:solidFill>
                  <a:srgbClr val="FF0000"/>
                </a:solidFill>
              </a:rPr>
              <a:t>Chinese</a:t>
            </a:r>
            <a:r>
              <a:rPr lang="en-US"/>
              <a:t>, Indian and Japanese food to spread to other parts of the world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2916238" y="1844675"/>
            <a:ext cx="3259137" cy="2171700"/>
            <a:chOff x="3061" y="1117"/>
            <a:chExt cx="2053" cy="1368"/>
          </a:xfrm>
        </p:grpSpPr>
        <p:pic>
          <p:nvPicPr>
            <p:cNvPr id="113668" name="Picture 4" descr="daniang-dumpling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1" y="1117"/>
              <a:ext cx="2053" cy="1368"/>
            </a:xfrm>
            <a:prstGeom prst="rect">
              <a:avLst/>
            </a:prstGeom>
            <a:noFill/>
          </p:spPr>
        </p:pic>
        <p:sp>
          <p:nvSpPr>
            <p:cNvPr id="113669" name="Text Box 5"/>
            <p:cNvSpPr txBox="1">
              <a:spLocks noChangeArrowheads="1"/>
            </p:cNvSpPr>
            <p:nvPr/>
          </p:nvSpPr>
          <p:spPr bwMode="auto">
            <a:xfrm>
              <a:off x="3107" y="2160"/>
              <a:ext cx="594" cy="23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sz="1800">
                  <a:ea typeface="新細明體" pitchFamily="18" charset="-120"/>
                </a:rPr>
                <a:t>Sydney</a:t>
              </a:r>
            </a:p>
          </p:txBody>
        </p:sp>
      </p:grp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684213" y="4437063"/>
            <a:ext cx="3600450" cy="2211387"/>
            <a:chOff x="431" y="2795"/>
            <a:chExt cx="2268" cy="1393"/>
          </a:xfrm>
        </p:grpSpPr>
        <p:pic>
          <p:nvPicPr>
            <p:cNvPr id="113671" name="Picture 7" descr="4439510955_c7384d56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795"/>
              <a:ext cx="2268" cy="1393"/>
            </a:xfrm>
            <a:prstGeom prst="rect">
              <a:avLst/>
            </a:prstGeom>
            <a:noFill/>
          </p:spPr>
        </p:pic>
        <p:sp>
          <p:nvSpPr>
            <p:cNvPr id="113672" name="Text Box 8"/>
            <p:cNvSpPr txBox="1">
              <a:spLocks noChangeArrowheads="1"/>
            </p:cNvSpPr>
            <p:nvPr/>
          </p:nvSpPr>
          <p:spPr bwMode="auto">
            <a:xfrm>
              <a:off x="521" y="3929"/>
              <a:ext cx="1050" cy="23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sz="1800">
                  <a:ea typeface="新細明體" pitchFamily="18" charset="-120"/>
                </a:rPr>
                <a:t>Kuala Lumpur </a:t>
              </a:r>
            </a:p>
          </p:txBody>
        </p:sp>
      </p:grpSp>
      <p:grpSp>
        <p:nvGrpSpPr>
          <p:cNvPr id="113676" name="Group 12"/>
          <p:cNvGrpSpPr>
            <a:grpSpLocks/>
          </p:cNvGrpSpPr>
          <p:nvPr/>
        </p:nvGrpSpPr>
        <p:grpSpPr bwMode="auto">
          <a:xfrm>
            <a:off x="4859338" y="4221163"/>
            <a:ext cx="3241675" cy="2376487"/>
            <a:chOff x="3061" y="2659"/>
            <a:chExt cx="2042" cy="1497"/>
          </a:xfrm>
        </p:grpSpPr>
        <p:pic>
          <p:nvPicPr>
            <p:cNvPr id="113677" name="Picture 13" descr="malan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1" y="2659"/>
              <a:ext cx="2042" cy="1497"/>
            </a:xfrm>
            <a:prstGeom prst="rect">
              <a:avLst/>
            </a:prstGeom>
            <a:noFill/>
          </p:spPr>
        </p:pic>
        <p:sp>
          <p:nvSpPr>
            <p:cNvPr id="113678" name="Text Box 14"/>
            <p:cNvSpPr txBox="1">
              <a:spLocks noChangeArrowheads="1"/>
            </p:cNvSpPr>
            <p:nvPr/>
          </p:nvSpPr>
          <p:spPr bwMode="auto">
            <a:xfrm>
              <a:off x="3155" y="3848"/>
              <a:ext cx="906" cy="23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sz="1800">
                  <a:ea typeface="新細明體" pitchFamily="18" charset="-120"/>
                </a:rPr>
                <a:t>Los Angeles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800" name="Group 112"/>
          <p:cNvGraphicFramePr>
            <a:graphicFrameLocks noGrp="1"/>
          </p:cNvGraphicFramePr>
          <p:nvPr>
            <p:ph/>
          </p:nvPr>
        </p:nvGraphicFramePr>
        <p:xfrm>
          <a:off x="2916238" y="2349500"/>
          <a:ext cx="2085975" cy="1943100"/>
        </p:xfrm>
        <a:graphic>
          <a:graphicData uri="http://schemas.openxmlformats.org/drawingml/2006/table">
            <a:tbl>
              <a:tblPr/>
              <a:tblGrid>
                <a:gridCol w="522287"/>
                <a:gridCol w="522288"/>
                <a:gridCol w="519112"/>
                <a:gridCol w="522288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796" name="Group 108"/>
          <p:cNvGraphicFramePr>
            <a:graphicFrameLocks noGrp="1"/>
          </p:cNvGraphicFramePr>
          <p:nvPr/>
        </p:nvGraphicFramePr>
        <p:xfrm>
          <a:off x="395288" y="2336800"/>
          <a:ext cx="1954212" cy="1955800"/>
        </p:xfrm>
        <a:graphic>
          <a:graphicData uri="http://schemas.openxmlformats.org/drawingml/2006/table">
            <a:tbl>
              <a:tblPr/>
              <a:tblGrid>
                <a:gridCol w="488950"/>
                <a:gridCol w="488950"/>
                <a:gridCol w="487362"/>
                <a:gridCol w="48895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804" name="Group 116"/>
          <p:cNvGraphicFramePr>
            <a:graphicFrameLocks noGrp="1"/>
          </p:cNvGraphicFramePr>
          <p:nvPr/>
        </p:nvGraphicFramePr>
        <p:xfrm>
          <a:off x="6588125" y="2336800"/>
          <a:ext cx="1954213" cy="1955800"/>
        </p:xfrm>
        <a:graphic>
          <a:graphicData uri="http://schemas.openxmlformats.org/drawingml/2006/table">
            <a:tbl>
              <a:tblPr/>
              <a:tblGrid>
                <a:gridCol w="488950"/>
                <a:gridCol w="488950"/>
                <a:gridCol w="487363"/>
                <a:gridCol w="48895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14771" name="Text Box 83"/>
          <p:cNvSpPr txBox="1">
            <a:spLocks noChangeArrowheads="1"/>
          </p:cNvSpPr>
          <p:nvPr/>
        </p:nvSpPr>
        <p:spPr bwMode="auto">
          <a:xfrm>
            <a:off x="395288" y="4508500"/>
            <a:ext cx="2089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kumimoji="1" lang="en-US" sz="2000">
                <a:ea typeface="新細明體" pitchFamily="18" charset="-120"/>
              </a:rPr>
              <a:t>It seems </a:t>
            </a:r>
            <a:r>
              <a:rPr kumimoji="1" lang="en-US" sz="2000">
                <a:solidFill>
                  <a:srgbClr val="0000FF"/>
                </a:solidFill>
                <a:ea typeface="新細明體" pitchFamily="18" charset="-120"/>
              </a:rPr>
              <a:t>Americanization</a:t>
            </a:r>
            <a:r>
              <a:rPr kumimoji="1" lang="en-US" sz="2000">
                <a:ea typeface="新細明體" pitchFamily="18" charset="-120"/>
              </a:rPr>
              <a:t> does not really occur in most cities</a:t>
            </a:r>
          </a:p>
        </p:txBody>
      </p:sp>
      <p:sp>
        <p:nvSpPr>
          <p:cNvPr id="114772" name="Text Box 84"/>
          <p:cNvSpPr txBox="1">
            <a:spLocks noChangeArrowheads="1"/>
          </p:cNvSpPr>
          <p:nvPr/>
        </p:nvSpPr>
        <p:spPr bwMode="auto">
          <a:xfrm>
            <a:off x="2843213" y="4437063"/>
            <a:ext cx="28813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ct val="25000"/>
              </a:spcAft>
            </a:pPr>
            <a:r>
              <a:rPr kumimoji="1" lang="en-US" sz="2000">
                <a:ea typeface="新細明體" pitchFamily="18" charset="-120"/>
              </a:rPr>
              <a:t>Rather, there is increased </a:t>
            </a:r>
            <a:r>
              <a:rPr kumimoji="1" lang="en-US" sz="2000">
                <a:solidFill>
                  <a:srgbClr val="FF0000"/>
                </a:solidFill>
                <a:ea typeface="新細明體" pitchFamily="18" charset="-120"/>
              </a:rPr>
              <a:t>diversity</a:t>
            </a:r>
            <a:r>
              <a:rPr kumimoji="1" lang="en-US" sz="2000">
                <a:ea typeface="新細明體" pitchFamily="18" charset="-120"/>
              </a:rPr>
              <a:t/>
            </a:r>
            <a:br>
              <a:rPr kumimoji="1" lang="en-US" sz="2000">
                <a:ea typeface="新細明體" pitchFamily="18" charset="-120"/>
              </a:rPr>
            </a:br>
            <a:r>
              <a:rPr kumimoji="1" lang="en-US" sz="2000">
                <a:ea typeface="新細明體" pitchFamily="18" charset="-120"/>
              </a:rPr>
              <a:t>within a city; </a:t>
            </a:r>
          </a:p>
          <a:p>
            <a:r>
              <a:rPr kumimoji="1" lang="en-US" sz="2000">
                <a:ea typeface="新細明體" pitchFamily="18" charset="-120"/>
              </a:rPr>
              <a:t>A tourist city is a </a:t>
            </a:r>
            <a:br>
              <a:rPr kumimoji="1" lang="en-US" sz="2000">
                <a:ea typeface="新細明體" pitchFamily="18" charset="-120"/>
              </a:rPr>
            </a:br>
            <a:r>
              <a:rPr kumimoji="1" lang="en-US" sz="2000">
                <a:solidFill>
                  <a:srgbClr val="FF0000"/>
                </a:solidFill>
                <a:ea typeface="新細明體" pitchFamily="18" charset="-120"/>
              </a:rPr>
              <a:t>theme park</a:t>
            </a:r>
            <a:r>
              <a:rPr kumimoji="1" lang="en-US" sz="2000">
                <a:ea typeface="新細明體" pitchFamily="18" charset="-120"/>
              </a:rPr>
              <a:t> of </a:t>
            </a:r>
            <a:br>
              <a:rPr kumimoji="1" lang="en-US" sz="2000">
                <a:ea typeface="新細明體" pitchFamily="18" charset="-120"/>
              </a:rPr>
            </a:br>
            <a:r>
              <a:rPr kumimoji="1" lang="en-US" sz="2000">
                <a:ea typeface="新細明體" pitchFamily="18" charset="-120"/>
              </a:rPr>
              <a:t>world cuisines</a:t>
            </a:r>
          </a:p>
        </p:txBody>
      </p:sp>
      <p:sp>
        <p:nvSpPr>
          <p:cNvPr id="114773" name="Text Box 85"/>
          <p:cNvSpPr txBox="1">
            <a:spLocks noChangeArrowheads="1"/>
          </p:cNvSpPr>
          <p:nvPr/>
        </p:nvSpPr>
        <p:spPr bwMode="auto">
          <a:xfrm>
            <a:off x="250825" y="260350"/>
            <a:ext cx="6911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kumimoji="1" lang="en-US" sz="3200">
                <a:ea typeface="新細明體" pitchFamily="18" charset="-120"/>
              </a:rPr>
              <a:t>Americanization? Homogenization? Diversification?</a:t>
            </a:r>
          </a:p>
        </p:txBody>
      </p:sp>
      <p:sp>
        <p:nvSpPr>
          <p:cNvPr id="114774" name="Text Box 86"/>
          <p:cNvSpPr txBox="1">
            <a:spLocks noChangeArrowheads="1"/>
          </p:cNvSpPr>
          <p:nvPr/>
        </p:nvSpPr>
        <p:spPr bwMode="auto">
          <a:xfrm>
            <a:off x="5148263" y="1628775"/>
            <a:ext cx="12239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1" lang="en-US" sz="1800">
                <a:ea typeface="新細明體" pitchFamily="18" charset="-120"/>
              </a:rPr>
              <a:t>There is also increased </a:t>
            </a:r>
            <a:r>
              <a:rPr kumimoji="1" lang="en-US" sz="1800">
                <a:solidFill>
                  <a:srgbClr val="FF0000"/>
                </a:solidFill>
                <a:ea typeface="新細明體" pitchFamily="18" charset="-120"/>
              </a:rPr>
              <a:t>similarity</a:t>
            </a:r>
            <a:r>
              <a:rPr kumimoji="1" lang="en-US" sz="1800">
                <a:ea typeface="新細明體" pitchFamily="18" charset="-120"/>
              </a:rPr>
              <a:t> among cities</a:t>
            </a:r>
          </a:p>
        </p:txBody>
      </p:sp>
      <p:sp>
        <p:nvSpPr>
          <p:cNvPr id="114775" name="Text Box 87"/>
          <p:cNvSpPr txBox="1">
            <a:spLocks noChangeArrowheads="1"/>
          </p:cNvSpPr>
          <p:nvPr/>
        </p:nvSpPr>
        <p:spPr bwMode="auto">
          <a:xfrm>
            <a:off x="971550" y="1773238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sz="1800">
                <a:ea typeface="新細明體" pitchFamily="18" charset="-120"/>
              </a:rPr>
              <a:t>City A</a:t>
            </a:r>
          </a:p>
        </p:txBody>
      </p:sp>
      <p:sp>
        <p:nvSpPr>
          <p:cNvPr id="114776" name="Text Box 88"/>
          <p:cNvSpPr txBox="1">
            <a:spLocks noChangeArrowheads="1"/>
          </p:cNvSpPr>
          <p:nvPr/>
        </p:nvSpPr>
        <p:spPr bwMode="auto">
          <a:xfrm>
            <a:off x="3563938" y="1773238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sz="1800">
                <a:ea typeface="新細明體" pitchFamily="18" charset="-120"/>
              </a:rPr>
              <a:t>City A</a:t>
            </a:r>
          </a:p>
        </p:txBody>
      </p:sp>
      <p:sp>
        <p:nvSpPr>
          <p:cNvPr id="114777" name="Text Box 89"/>
          <p:cNvSpPr txBox="1">
            <a:spLocks noChangeArrowheads="1"/>
          </p:cNvSpPr>
          <p:nvPr/>
        </p:nvSpPr>
        <p:spPr bwMode="auto">
          <a:xfrm>
            <a:off x="7164388" y="1773238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sz="1800">
                <a:ea typeface="新細明體" pitchFamily="18" charset="-120"/>
              </a:rPr>
              <a:t>City B</a:t>
            </a:r>
          </a:p>
        </p:txBody>
      </p:sp>
      <p:sp>
        <p:nvSpPr>
          <p:cNvPr id="114778" name="AutoShape 90"/>
          <p:cNvSpPr>
            <a:spLocks noChangeArrowheads="1"/>
          </p:cNvSpPr>
          <p:nvPr/>
        </p:nvSpPr>
        <p:spPr bwMode="auto">
          <a:xfrm>
            <a:off x="5148263" y="3357563"/>
            <a:ext cx="1223962" cy="431800"/>
          </a:xfrm>
          <a:prstGeom prst="leftRightArrow">
            <a:avLst>
              <a:gd name="adj1" fmla="val 50000"/>
              <a:gd name="adj2" fmla="val 5669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4779" name="Text Box 91"/>
          <p:cNvSpPr txBox="1">
            <a:spLocks noChangeArrowheads="1"/>
          </p:cNvSpPr>
          <p:nvPr/>
        </p:nvSpPr>
        <p:spPr bwMode="auto">
          <a:xfrm>
            <a:off x="1258888" y="2060575"/>
            <a:ext cx="105251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10800">
                <a:solidFill>
                  <a:srgbClr val="FFFF66"/>
                </a:solidFill>
                <a:sym typeface="Wingdings" pitchFamily="2" charset="2"/>
              </a:rPr>
              <a:t>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1" grpId="0"/>
      <p:bldP spid="114772" grpId="0"/>
      <p:bldP spid="114774" grpId="0"/>
      <p:bldP spid="114775" grpId="0"/>
      <p:bldP spid="114776" grpId="0"/>
      <p:bldP spid="114777" grpId="0"/>
      <p:bldP spid="114778" grpId="0" animBg="1"/>
      <p:bldP spid="1147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2555875" y="4149725"/>
            <a:ext cx="3384550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/>
              <a:t>Developing country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Globalization and International Investment in Tourism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07950" y="2997200"/>
            <a:ext cx="2087563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2200"/>
              <a:t>For developing countries to develop tourism,  they must have world class infrastructure to become competitive</a:t>
            </a:r>
          </a:p>
        </p:txBody>
      </p:sp>
      <p:sp>
        <p:nvSpPr>
          <p:cNvPr id="103430" name="AutoShape 6"/>
          <p:cNvSpPr>
            <a:spLocks/>
          </p:cNvSpPr>
          <p:nvPr/>
        </p:nvSpPr>
        <p:spPr bwMode="auto">
          <a:xfrm>
            <a:off x="2411413" y="1700213"/>
            <a:ext cx="2513012" cy="1411287"/>
          </a:xfrm>
          <a:prstGeom prst="borderCallout1">
            <a:avLst>
              <a:gd name="adj1" fmla="val 8097"/>
              <a:gd name="adj2" fmla="val 103032"/>
              <a:gd name="adj3" fmla="val 222273"/>
              <a:gd name="adj4" fmla="val 111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It may need to </a:t>
            </a:r>
            <a:r>
              <a:rPr lang="en-US" sz="2200">
                <a:solidFill>
                  <a:srgbClr val="FF0000"/>
                </a:solidFill>
              </a:rPr>
              <a:t>borrow money</a:t>
            </a:r>
            <a:r>
              <a:rPr lang="en-US" sz="2200"/>
              <a:t> to build airports etc.</a:t>
            </a:r>
          </a:p>
        </p:txBody>
      </p:sp>
      <p:sp>
        <p:nvSpPr>
          <p:cNvPr id="103431" name="AutoShape 7"/>
          <p:cNvSpPr>
            <a:spLocks/>
          </p:cNvSpPr>
          <p:nvPr/>
        </p:nvSpPr>
        <p:spPr bwMode="auto">
          <a:xfrm>
            <a:off x="6156325" y="836613"/>
            <a:ext cx="2303463" cy="2201862"/>
          </a:xfrm>
          <a:prstGeom prst="borderCallout1">
            <a:avLst>
              <a:gd name="adj1" fmla="val 5190"/>
              <a:gd name="adj2" fmla="val -3310"/>
              <a:gd name="adj3" fmla="val 181977"/>
              <a:gd name="adj4" fmla="val -361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It may give </a:t>
            </a:r>
            <a:r>
              <a:rPr lang="en-US" sz="2200">
                <a:solidFill>
                  <a:srgbClr val="FF0000"/>
                </a:solidFill>
              </a:rPr>
              <a:t>tax concessions</a:t>
            </a:r>
            <a:r>
              <a:rPr lang="en-US" sz="2200"/>
              <a:t> to outside developers to attract their investments</a:t>
            </a:r>
          </a:p>
        </p:txBody>
      </p:sp>
      <p:sp>
        <p:nvSpPr>
          <p:cNvPr id="103432" name="AutoShape 8"/>
          <p:cNvSpPr>
            <a:spLocks/>
          </p:cNvSpPr>
          <p:nvPr/>
        </p:nvSpPr>
        <p:spPr bwMode="auto">
          <a:xfrm>
            <a:off x="6300788" y="3357563"/>
            <a:ext cx="2592387" cy="3240087"/>
          </a:xfrm>
          <a:prstGeom prst="borderCallout1">
            <a:avLst>
              <a:gd name="adj1" fmla="val 3528"/>
              <a:gd name="adj2" fmla="val -2940"/>
              <a:gd name="adj3" fmla="val 46204"/>
              <a:gd name="adj4" fmla="val -27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The investors may ask for change of law before going ahead with the development, e.g., more </a:t>
            </a:r>
            <a:r>
              <a:rPr lang="en-US" sz="2200">
                <a:solidFill>
                  <a:srgbClr val="FF0000"/>
                </a:solidFill>
              </a:rPr>
              <a:t>lenient environmental regulation</a:t>
            </a:r>
            <a:r>
              <a:rPr lang="en-US" sz="2200"/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 animBg="1"/>
      <p:bldP spid="103431" grpId="0" animBg="1"/>
      <p:bldP spid="1034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7632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>
              <a:buFontTx/>
              <a:buChar char="•"/>
            </a:pPr>
            <a:endParaRPr lang="en-US"/>
          </a:p>
          <a:p>
            <a:pPr defTabSz="1300163"/>
            <a:endParaRPr lang="en-US" sz="2200"/>
          </a:p>
        </p:txBody>
      </p:sp>
      <p:sp>
        <p:nvSpPr>
          <p:cNvPr id="1566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Kenya, hotels are built in </a:t>
            </a:r>
            <a:r>
              <a:rPr lang="en-US">
                <a:solidFill>
                  <a:srgbClr val="FF0000"/>
                </a:solidFill>
              </a:rPr>
              <a:t>fragile</a:t>
            </a:r>
            <a:r>
              <a:rPr lang="en-US"/>
              <a:t> coastal and marine eco-systems</a:t>
            </a:r>
          </a:p>
          <a:p>
            <a:r>
              <a:rPr lang="en-US"/>
              <a:t>Tour operators have marketed </a:t>
            </a:r>
            <a:r>
              <a:rPr lang="en-US">
                <a:solidFill>
                  <a:srgbClr val="FF0000"/>
                </a:solidFill>
              </a:rPr>
              <a:t>all-inclusive tour packages</a:t>
            </a:r>
            <a:r>
              <a:rPr lang="en-US"/>
              <a:t> – international flight, accommodation, food, recreation, car rental, internal flight etc.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77" name="Picture 25" descr="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836613"/>
            <a:ext cx="1974850" cy="2263775"/>
          </a:xfrm>
          <a:prstGeom prst="rect">
            <a:avLst/>
          </a:prstGeom>
          <a:noFill/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International Investment and Leakage </a:t>
            </a:r>
          </a:p>
        </p:txBody>
      </p:sp>
      <p:pic>
        <p:nvPicPr>
          <p:cNvPr id="100363" name="Picture 11" descr="Conrad+Mald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284538"/>
            <a:ext cx="3810000" cy="2657475"/>
          </a:xfrm>
          <a:prstGeom prst="rect">
            <a:avLst/>
          </a:prstGeom>
          <a:noFill/>
        </p:spPr>
      </p:pic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539750" y="1773238"/>
            <a:ext cx="34559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2200"/>
              <a:t>The Republic of the Maldives relies on tourism for its income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6804025" y="3284538"/>
            <a:ext cx="23399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2200"/>
              <a:t>Resorts are mainly funded by European tour operators</a:t>
            </a:r>
          </a:p>
        </p:txBody>
      </p:sp>
      <p:sp>
        <p:nvSpPr>
          <p:cNvPr id="100367" name="AutoShape 15"/>
          <p:cNvSpPr>
            <a:spLocks noChangeArrowheads="1"/>
          </p:cNvSpPr>
          <p:nvPr/>
        </p:nvSpPr>
        <p:spPr bwMode="auto">
          <a:xfrm rot="-2537788">
            <a:off x="3500438" y="2390775"/>
            <a:ext cx="2592387" cy="1546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000"/>
              <a:t>Profit</a:t>
            </a:r>
          </a:p>
        </p:txBody>
      </p:sp>
      <p:sp>
        <p:nvSpPr>
          <p:cNvPr id="100371" name="AutoShape 19"/>
          <p:cNvSpPr>
            <a:spLocks noChangeArrowheads="1"/>
          </p:cNvSpPr>
          <p:nvPr/>
        </p:nvSpPr>
        <p:spPr bwMode="auto">
          <a:xfrm rot="8148690">
            <a:off x="4427538" y="3644900"/>
            <a:ext cx="2233612" cy="9366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90000" tIns="46800" rIns="90000" bIns="46800" anchor="ctr"/>
          <a:lstStyle/>
          <a:p>
            <a:pPr algn="ctr" defTabSz="1300163"/>
            <a:r>
              <a:rPr lang="en-US" sz="2200"/>
              <a:t>Investment</a:t>
            </a:r>
          </a:p>
        </p:txBody>
      </p:sp>
      <p:sp>
        <p:nvSpPr>
          <p:cNvPr id="100372" name="AutoShape 20"/>
          <p:cNvSpPr>
            <a:spLocks/>
          </p:cNvSpPr>
          <p:nvPr/>
        </p:nvSpPr>
        <p:spPr bwMode="auto">
          <a:xfrm>
            <a:off x="4787900" y="5445125"/>
            <a:ext cx="3667125" cy="833438"/>
          </a:xfrm>
          <a:prstGeom prst="borderCallout2">
            <a:avLst>
              <a:gd name="adj1" fmla="val 13713"/>
              <a:gd name="adj2" fmla="val -2079"/>
              <a:gd name="adj3" fmla="val 13713"/>
              <a:gd name="adj4" fmla="val -9782"/>
              <a:gd name="adj5" fmla="val -29523"/>
              <a:gd name="adj6" fmla="val -177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More than 50% of all labour is imported.</a:t>
            </a: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 rot="-2586170">
            <a:off x="3492500" y="2565400"/>
            <a:ext cx="1450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>
                <a:solidFill>
                  <a:srgbClr val="FF0000"/>
                </a:solidFill>
              </a:rPr>
              <a:t>Leakage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0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/>
      <p:bldP spid="100366" grpId="0"/>
      <p:bldP spid="100367" grpId="0" animBg="1"/>
      <p:bldP spid="100371" grpId="0" build="allAtOnce" animBg="1"/>
      <p:bldP spid="100372" grpId="0" animBg="1"/>
      <p:bldP spid="1003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8" name="AutoShape 20"/>
          <p:cNvSpPr>
            <a:spLocks noChangeArrowheads="1"/>
          </p:cNvSpPr>
          <p:nvPr/>
        </p:nvSpPr>
        <p:spPr bwMode="auto">
          <a:xfrm rot="5400000">
            <a:off x="2339976" y="-1035050"/>
            <a:ext cx="4464050" cy="8785225"/>
          </a:xfrm>
          <a:prstGeom prst="homePlate">
            <a:avLst>
              <a:gd name="adj" fmla="val 25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Pressure of Large Operations on SMEs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3924300" y="2924175"/>
            <a:ext cx="47529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1300163"/>
            <a:r>
              <a:rPr lang="en-US" sz="2200"/>
              <a:t>International Operations enjoy economy of scale, concerted marketing, and efficient use of computer reservation systems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2268538" y="4437063"/>
            <a:ext cx="4679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1300163"/>
            <a:r>
              <a:rPr lang="en-US" sz="2200"/>
              <a:t>This puts pressure on local small and medium enterprises </a:t>
            </a:r>
            <a:r>
              <a:rPr lang="en-US" sz="1900"/>
              <a:t>(SME)</a:t>
            </a:r>
          </a:p>
        </p:txBody>
      </p:sp>
      <p:pic>
        <p:nvPicPr>
          <p:cNvPr id="104472" name="Picture 24" descr="feast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589588"/>
            <a:ext cx="1584325" cy="1054100"/>
          </a:xfrm>
          <a:prstGeom prst="rect">
            <a:avLst/>
          </a:prstGeom>
          <a:noFill/>
        </p:spPr>
      </p:pic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2555875" y="5589588"/>
            <a:ext cx="1582738" cy="10795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>
              <a:lnSpc>
                <a:spcPct val="45000"/>
              </a:lnSpc>
              <a:spcBef>
                <a:spcPct val="50000"/>
              </a:spcBef>
            </a:pPr>
            <a:endParaRPr lang="en-US" altLang="zh-TW" sz="2100" b="1">
              <a:ea typeface="新細明體" pitchFamily="18" charset="-120"/>
            </a:endParaRPr>
          </a:p>
          <a:p>
            <a:pPr algn="ctr" defTabSz="1300163">
              <a:spcBef>
                <a:spcPct val="50000"/>
              </a:spcBef>
            </a:pPr>
            <a:r>
              <a:rPr lang="en-US" altLang="zh-TW" sz="2100" b="1">
                <a:solidFill>
                  <a:schemeClr val="bg1"/>
                </a:solidFill>
                <a:ea typeface="新細明體" pitchFamily="18" charset="-120"/>
              </a:rPr>
              <a:t>B&amp;B</a:t>
            </a:r>
          </a:p>
          <a:p>
            <a:pPr defTabSz="1300163">
              <a:lnSpc>
                <a:spcPct val="45000"/>
              </a:lnSpc>
              <a:spcBef>
                <a:spcPct val="50000"/>
              </a:spcBef>
            </a:pPr>
            <a:endParaRPr lang="en-US" altLang="zh-TW" sz="2100" b="1">
              <a:ea typeface="新細明體" pitchFamily="18" charset="-120"/>
            </a:endParaRP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395288" y="1412875"/>
            <a:ext cx="1800225" cy="17526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>
              <a:spcBef>
                <a:spcPct val="50000"/>
              </a:spcBef>
            </a:pPr>
            <a:endParaRPr lang="en-US" altLang="zh-TW" sz="2100" b="1">
              <a:ea typeface="新細明體" pitchFamily="18" charset="-120"/>
            </a:endParaRPr>
          </a:p>
          <a:p>
            <a:pPr algn="ctr" defTabSz="1300163">
              <a:spcBef>
                <a:spcPct val="50000"/>
              </a:spcBef>
            </a:pPr>
            <a:r>
              <a:rPr lang="en-US" altLang="zh-TW" sz="2100" b="1">
                <a:solidFill>
                  <a:srgbClr val="FFCC00"/>
                </a:solidFill>
                <a:ea typeface="新細明體" pitchFamily="18" charset="-120"/>
              </a:rPr>
              <a:t>Best Western</a:t>
            </a:r>
          </a:p>
          <a:p>
            <a:pPr defTabSz="1300163">
              <a:spcBef>
                <a:spcPct val="50000"/>
              </a:spcBef>
            </a:pPr>
            <a:endParaRPr lang="en-US" altLang="zh-TW" sz="2100" b="1">
              <a:solidFill>
                <a:srgbClr val="FFFF66"/>
              </a:solidFill>
              <a:ea typeface="新細明體" pitchFamily="18" charset="-120"/>
            </a:endParaRP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2555875" y="1484313"/>
            <a:ext cx="1800225" cy="1431925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>
              <a:spcBef>
                <a:spcPct val="50000"/>
              </a:spcBef>
            </a:pPr>
            <a:endParaRPr lang="en-US" altLang="zh-TW" sz="2100" b="1">
              <a:ea typeface="新細明體" pitchFamily="18" charset="-120"/>
            </a:endParaRPr>
          </a:p>
          <a:p>
            <a:pPr algn="ctr" defTabSz="1300163">
              <a:spcBef>
                <a:spcPct val="50000"/>
              </a:spcBef>
            </a:pPr>
            <a:r>
              <a:rPr lang="en-US" altLang="zh-TW" sz="2100" b="1">
                <a:solidFill>
                  <a:srgbClr val="5975ED"/>
                </a:solidFill>
                <a:ea typeface="新細明體" pitchFamily="18" charset="-120"/>
              </a:rPr>
              <a:t>Club Med</a:t>
            </a:r>
          </a:p>
          <a:p>
            <a:pPr defTabSz="1300163">
              <a:spcBef>
                <a:spcPct val="50000"/>
              </a:spcBef>
            </a:pPr>
            <a:endParaRPr lang="en-US" altLang="zh-TW" sz="2100" b="1">
              <a:ea typeface="新細明體" pitchFamily="18" charset="-120"/>
            </a:endParaRP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4787900" y="1628775"/>
            <a:ext cx="1655763" cy="98425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en-US" altLang="zh-TW" sz="2100" b="1">
                <a:solidFill>
                  <a:schemeClr val="bg1"/>
                </a:solidFill>
                <a:ea typeface="新細明體" pitchFamily="18" charset="-120"/>
              </a:rPr>
              <a:t>American </a:t>
            </a:r>
          </a:p>
          <a:p>
            <a:pPr defTabSz="1300163">
              <a:lnSpc>
                <a:spcPct val="30000"/>
              </a:lnSpc>
              <a:spcBef>
                <a:spcPct val="50000"/>
              </a:spcBef>
            </a:pPr>
            <a:r>
              <a:rPr lang="en-US" altLang="zh-TW" sz="2100" b="1">
                <a:solidFill>
                  <a:schemeClr val="bg1"/>
                </a:solidFill>
                <a:ea typeface="新細明體" pitchFamily="18" charset="-120"/>
              </a:rPr>
              <a:t>     Express</a:t>
            </a:r>
          </a:p>
          <a:p>
            <a:pPr defTabSz="1300163">
              <a:lnSpc>
                <a:spcPct val="30000"/>
              </a:lnSpc>
              <a:spcBef>
                <a:spcPct val="50000"/>
              </a:spcBef>
            </a:pPr>
            <a:endParaRPr lang="en-US" altLang="zh-TW" sz="2100" b="1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6732588" y="1700213"/>
            <a:ext cx="2087562" cy="4699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1300163">
              <a:spcBef>
                <a:spcPct val="50000"/>
              </a:spcBef>
            </a:pPr>
            <a:r>
              <a:rPr lang="en-US" altLang="zh-TW" sz="2100" b="1">
                <a:solidFill>
                  <a:srgbClr val="FF0000"/>
                </a:solidFill>
                <a:ea typeface="新細明體" pitchFamily="18" charset="-120"/>
              </a:rPr>
              <a:t>Thomson</a:t>
            </a: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468313" y="3500438"/>
            <a:ext cx="2808287" cy="682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1300163">
              <a:spcBef>
                <a:spcPct val="50000"/>
              </a:spcBef>
            </a:pPr>
            <a:r>
              <a:rPr lang="en-US" altLang="zh-TW" sz="2100">
                <a:ea typeface="新細明體" pitchFamily="18" charset="-120"/>
              </a:rPr>
              <a:t>STAR ALLIANCE</a:t>
            </a:r>
          </a:p>
          <a:p>
            <a:pPr defTabSz="1300163">
              <a:lnSpc>
                <a:spcPct val="30000"/>
              </a:lnSpc>
              <a:spcBef>
                <a:spcPct val="50000"/>
              </a:spcBef>
            </a:pPr>
            <a:endParaRPr lang="en-US" altLang="zh-TW" sz="2100"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8" grpId="0" animBg="1"/>
      <p:bldP spid="104458" grpId="0"/>
      <p:bldP spid="1044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 Tourism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tourists travel overseas for sex</a:t>
            </a:r>
          </a:p>
          <a:p>
            <a:pPr>
              <a:lnSpc>
                <a:spcPct val="90000"/>
              </a:lnSpc>
            </a:pPr>
            <a:r>
              <a:rPr lang="en-US"/>
              <a:t>Americans comprise an estimated 25% of all sex tourists</a:t>
            </a:r>
          </a:p>
          <a:p>
            <a:pPr>
              <a:lnSpc>
                <a:spcPct val="90000"/>
              </a:lnSpc>
            </a:pPr>
            <a:r>
              <a:rPr lang="en-US"/>
              <a:t>Men mostly choose Asia (Bangkok, Philippines, Indonesia, Sri Lanka), but the trends has spread to Brazil, Cuba, Costa Rica, Eastern Europe and African countries (Kenya, Tunisia, South Africa)</a:t>
            </a:r>
          </a:p>
          <a:p>
            <a:pPr>
              <a:lnSpc>
                <a:spcPct val="90000"/>
              </a:lnSpc>
            </a:pPr>
            <a:r>
              <a:rPr lang="en-US"/>
              <a:t>Women mostly choose Greece, Caribbean Basin, Genoa and Kenya (Africa), Bali (Indonesia) and Phuket (Thailand)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235825" y="6308725"/>
            <a:ext cx="1362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1400"/>
              <a:t>Omondi (2003)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139113" cy="4406900"/>
          </a:xfrm>
        </p:spPr>
        <p:txBody>
          <a:bodyPr/>
          <a:lstStyle/>
          <a:p>
            <a:r>
              <a:rPr lang="en-US"/>
              <a:t>Different forms of sex tourism</a:t>
            </a:r>
          </a:p>
          <a:p>
            <a:pPr lvl="1"/>
            <a:r>
              <a:rPr lang="en-US"/>
              <a:t>Voyeurism (watching sex shows)</a:t>
            </a:r>
          </a:p>
          <a:p>
            <a:pPr lvl="1"/>
            <a:r>
              <a:rPr lang="en-US"/>
              <a:t>Casual prostitutes</a:t>
            </a:r>
          </a:p>
          <a:p>
            <a:pPr lvl="1"/>
            <a:r>
              <a:rPr lang="en-US"/>
              <a:t>Prostitutes through intermediaries</a:t>
            </a:r>
          </a:p>
          <a:p>
            <a:pPr lvl="1"/>
            <a:r>
              <a:rPr lang="en-US"/>
              <a:t>Bonded prostitutes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39750" y="6165850"/>
            <a:ext cx="170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1800"/>
              <a:t>Omondi (2003)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064500" cy="4945062"/>
          </a:xfrm>
        </p:spPr>
        <p:txBody>
          <a:bodyPr/>
          <a:lstStyle/>
          <a:p>
            <a:r>
              <a:rPr lang="en-US"/>
              <a:t>Motivation factors</a:t>
            </a:r>
          </a:p>
          <a:p>
            <a:pPr lvl="1"/>
            <a:r>
              <a:rPr lang="en-US"/>
              <a:t>Anonymity </a:t>
            </a:r>
          </a:p>
          <a:p>
            <a:pPr lvl="1"/>
            <a:r>
              <a:rPr lang="en-US"/>
              <a:t>Cheap </a:t>
            </a:r>
          </a:p>
          <a:p>
            <a:pPr lvl="1"/>
            <a:r>
              <a:rPr lang="en-US"/>
              <a:t>Wish to try something new with a different race</a:t>
            </a:r>
          </a:p>
          <a:p>
            <a:pPr lvl="1"/>
            <a:r>
              <a:rPr lang="en-US"/>
              <a:t>Buy their egos back</a:t>
            </a:r>
          </a:p>
          <a:p>
            <a:pPr lvl="1"/>
            <a:r>
              <a:rPr lang="en-US"/>
              <a:t>Fleeing from unhappy relationships at home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196975"/>
            <a:ext cx="8785225" cy="4406900"/>
          </a:xfrm>
        </p:spPr>
        <p:txBody>
          <a:bodyPr/>
          <a:lstStyle/>
          <a:p>
            <a:r>
              <a:rPr lang="en-US"/>
              <a:t>Supply factors</a:t>
            </a:r>
          </a:p>
          <a:p>
            <a:pPr lvl="1"/>
            <a:r>
              <a:rPr lang="en-US"/>
              <a:t>Poverty of the prostitutes</a:t>
            </a:r>
          </a:p>
          <a:p>
            <a:pPr lvl="1"/>
            <a:r>
              <a:rPr lang="en-US"/>
              <a:t>Limited alternative opportunities to improve living</a:t>
            </a:r>
          </a:p>
          <a:p>
            <a:r>
              <a:rPr lang="en-US"/>
              <a:t>Destination factors </a:t>
            </a:r>
          </a:p>
          <a:p>
            <a:pPr lvl="1"/>
            <a:r>
              <a:rPr lang="en-US"/>
              <a:t>Facilitating infrastructure (nightclubs, hotels)</a:t>
            </a:r>
          </a:p>
          <a:p>
            <a:pPr lvl="1"/>
            <a:r>
              <a:rPr lang="en-US"/>
              <a:t>Laxity of police control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Positive Impact of Tourism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355013" cy="4872037"/>
          </a:xfrm>
        </p:spPr>
        <p:txBody>
          <a:bodyPr/>
          <a:lstStyle/>
          <a:p>
            <a:r>
              <a:rPr lang="en-US"/>
              <a:t>Creation of employment</a:t>
            </a:r>
          </a:p>
          <a:p>
            <a:r>
              <a:rPr lang="en-US"/>
              <a:t>Break down of stereotypes</a:t>
            </a:r>
          </a:p>
          <a:p>
            <a:r>
              <a:rPr lang="en-US"/>
              <a:t>Revitalization of poor or non-industrialized regions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41438"/>
            <a:ext cx="8785225" cy="5040312"/>
          </a:xfrm>
        </p:spPr>
        <p:txBody>
          <a:bodyPr/>
          <a:lstStyle/>
          <a:p>
            <a:r>
              <a:rPr lang="en-US"/>
              <a:t>Are the tourists helping the poor women?</a:t>
            </a:r>
          </a:p>
          <a:p>
            <a:pPr lvl="1"/>
            <a:r>
              <a:rPr lang="en-US"/>
              <a:t>Some people think that the sex workers sell their services at their own choice</a:t>
            </a:r>
          </a:p>
          <a:p>
            <a:pPr lvl="1"/>
            <a:r>
              <a:rPr lang="en-US"/>
              <a:t>Some people think that the workers are selling their service as other available labour</a:t>
            </a:r>
          </a:p>
          <a:p>
            <a:pPr lvl="1"/>
            <a:r>
              <a:rPr lang="en-US"/>
              <a:t>Sex tourism can contribute to national economy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210550" cy="4406900"/>
          </a:xfrm>
        </p:spPr>
        <p:txBody>
          <a:bodyPr/>
          <a:lstStyle/>
          <a:p>
            <a:r>
              <a:rPr lang="en-US"/>
              <a:t>But sex workers</a:t>
            </a:r>
          </a:p>
          <a:p>
            <a:pPr lvl="1"/>
            <a:r>
              <a:rPr lang="en-US"/>
              <a:t>May be infected with </a:t>
            </a:r>
            <a:r>
              <a:rPr lang="en-US">
                <a:solidFill>
                  <a:srgbClr val="FF0000"/>
                </a:solidFill>
              </a:rPr>
              <a:t>AIDS</a:t>
            </a:r>
            <a:r>
              <a:rPr lang="en-US"/>
              <a:t> or other </a:t>
            </a:r>
            <a:r>
              <a:rPr lang="en-US">
                <a:solidFill>
                  <a:srgbClr val="FF0000"/>
                </a:solidFill>
              </a:rPr>
              <a:t>sexually transmitted diseases</a:t>
            </a:r>
            <a:r>
              <a:rPr lang="en-US"/>
              <a:t>, and so are their family members</a:t>
            </a:r>
          </a:p>
          <a:p>
            <a:pPr lvl="1"/>
            <a:r>
              <a:rPr lang="en-US"/>
              <a:t>Only get a small portion of money; most of it goes to the </a:t>
            </a:r>
            <a:r>
              <a:rPr lang="en-US">
                <a:solidFill>
                  <a:srgbClr val="FF0000"/>
                </a:solidFill>
              </a:rPr>
              <a:t>pimps</a:t>
            </a:r>
            <a:r>
              <a:rPr lang="en-US"/>
              <a:t>; some have to pay the </a:t>
            </a:r>
            <a:r>
              <a:rPr lang="en-US">
                <a:solidFill>
                  <a:srgbClr val="FF0000"/>
                </a:solidFill>
              </a:rPr>
              <a:t>police</a:t>
            </a:r>
            <a:r>
              <a:rPr lang="en-US"/>
              <a:t>; some lose their money to </a:t>
            </a:r>
            <a:r>
              <a:rPr lang="en-US">
                <a:solidFill>
                  <a:srgbClr val="FF0000"/>
                </a:solidFill>
              </a:rPr>
              <a:t>theft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25488"/>
            <a:ext cx="7561262" cy="1081087"/>
          </a:xfrm>
        </p:spPr>
        <p:txBody>
          <a:bodyPr/>
          <a:lstStyle/>
          <a:p>
            <a:r>
              <a:rPr lang="en-US"/>
              <a:t>Trends and Issues Shaping Tourism and Hospitality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2386013"/>
            <a:ext cx="8785225" cy="4138612"/>
          </a:xfrm>
        </p:spPr>
        <p:txBody>
          <a:bodyPr/>
          <a:lstStyle/>
          <a:p>
            <a:r>
              <a:rPr lang="en-US"/>
              <a:t>Lifestyles</a:t>
            </a:r>
          </a:p>
          <a:p>
            <a:r>
              <a:rPr lang="en-US"/>
              <a:t>Branding</a:t>
            </a:r>
          </a:p>
          <a:p>
            <a:r>
              <a:rPr lang="en-US"/>
              <a:t>Food production and supply</a:t>
            </a:r>
          </a:p>
          <a:p>
            <a:r>
              <a:rPr lang="en-US"/>
              <a:t>Technology </a:t>
            </a:r>
          </a:p>
          <a:p>
            <a:r>
              <a:rPr lang="en-US"/>
              <a:t>Legislation and regulations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Hospitality Trends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208962" cy="5472112"/>
          </a:xfrm>
        </p:spPr>
        <p:txBody>
          <a:bodyPr/>
          <a:lstStyle/>
          <a:p>
            <a:r>
              <a:rPr lang="en-US"/>
              <a:t>Location: restaurants and bars will be available everywhere, plus a few exceptional places being ‘destination’ restaurants</a:t>
            </a:r>
          </a:p>
          <a:p>
            <a:pPr lvl="1"/>
            <a:r>
              <a:rPr lang="en-US"/>
              <a:t>Bars in Dublin, Ireland</a:t>
            </a:r>
          </a:p>
          <a:p>
            <a:pPr lvl="1"/>
            <a:r>
              <a:rPr lang="en-US"/>
              <a:t>Meson de Candido, Spain</a:t>
            </a:r>
          </a:p>
          <a:p>
            <a:pPr lvl="1"/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6381750"/>
            <a:ext cx="343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300163"/>
            <a:r>
              <a:rPr lang="en-US" sz="1400"/>
              <a:t>Jones, P. (2006). Hospitality megatrends.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Hospitality products are designed for market segments based on lifestyle</a:t>
            </a:r>
          </a:p>
          <a:p>
            <a:pPr lvl="1"/>
            <a:r>
              <a:rPr lang="en-US"/>
              <a:t>Family restaurants, sports bars and boutique hotels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Branding</a:t>
            </a:r>
          </a:p>
          <a:p>
            <a:pPr lvl="1"/>
            <a:r>
              <a:rPr lang="en-US"/>
              <a:t>It is a key factor for companies to stand out from the competitors</a:t>
            </a:r>
          </a:p>
          <a:p>
            <a:r>
              <a:rPr lang="en-US"/>
              <a:t>Trends in hospitality process design</a:t>
            </a:r>
          </a:p>
          <a:p>
            <a:pPr lvl="1"/>
            <a:r>
              <a:rPr lang="en-US"/>
              <a:t>Production lining: services are organized on a production-line basis</a:t>
            </a:r>
          </a:p>
          <a:p>
            <a:pPr lvl="1"/>
            <a:r>
              <a:rPr lang="en-US"/>
              <a:t>Decoupling: separating back-of-house from front-of-house activity in place and time</a:t>
            </a:r>
          </a:p>
          <a:p>
            <a:pPr lvl="1"/>
            <a:r>
              <a:rPr lang="en-US"/>
              <a:t>Customer participation: customers help themselves for service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Sustainability</a:t>
            </a:r>
          </a:p>
          <a:p>
            <a:pPr lvl="1"/>
            <a:r>
              <a:rPr lang="en-US"/>
              <a:t>Concerned about the environment</a:t>
            </a:r>
          </a:p>
          <a:p>
            <a:r>
              <a:rPr lang="en-US"/>
              <a:t>Security and assets</a:t>
            </a:r>
          </a:p>
          <a:p>
            <a:pPr lvl="1"/>
            <a:r>
              <a:rPr lang="en-US"/>
              <a:t>Customers expect that hotels are safe places for the guests and their property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A. Lifestyles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519112"/>
          </a:xfrm>
          <a:noFill/>
        </p:spPr>
        <p:txBody>
          <a:bodyPr/>
          <a:lstStyle/>
          <a:p>
            <a:r>
              <a:rPr lang="en-US"/>
              <a:t>Lifestyle and segmentation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71550" y="3717925"/>
            <a:ext cx="1441450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Lifestyle groups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43213" y="3716338"/>
            <a:ext cx="1655762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Different expectations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219700" y="3452813"/>
            <a:ext cx="266541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Different promotion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219700" y="2420938"/>
            <a:ext cx="266541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Different products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219700" y="5518150"/>
            <a:ext cx="266541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Different places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219700" y="4484688"/>
            <a:ext cx="266541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Different prices</a:t>
            </a:r>
          </a:p>
        </p:txBody>
      </p:sp>
      <p:cxnSp>
        <p:nvCxnSpPr>
          <p:cNvPr id="31754" name="AutoShape 10"/>
          <p:cNvCxnSpPr>
            <a:cxnSpLocks noChangeShapeType="1"/>
            <a:stCxn id="31748" idx="3"/>
            <a:endCxn id="31749" idx="1"/>
          </p:cNvCxnSpPr>
          <p:nvPr/>
        </p:nvCxnSpPr>
        <p:spPr bwMode="auto">
          <a:xfrm flipV="1">
            <a:off x="2413000" y="4329113"/>
            <a:ext cx="4302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756" name="AutoShape 12"/>
          <p:cNvCxnSpPr>
            <a:cxnSpLocks noChangeShapeType="1"/>
          </p:cNvCxnSpPr>
          <p:nvPr/>
        </p:nvCxnSpPr>
        <p:spPr bwMode="auto">
          <a:xfrm flipV="1">
            <a:off x="4500563" y="2708275"/>
            <a:ext cx="720725" cy="158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757" name="AutoShape 13"/>
          <p:cNvCxnSpPr>
            <a:cxnSpLocks noChangeShapeType="1"/>
            <a:stCxn id="31749" idx="3"/>
            <a:endCxn id="31750" idx="1"/>
          </p:cNvCxnSpPr>
          <p:nvPr/>
        </p:nvCxnSpPr>
        <p:spPr bwMode="auto">
          <a:xfrm flipV="1">
            <a:off x="4498975" y="3776663"/>
            <a:ext cx="720725" cy="552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759" name="AutoShape 15"/>
          <p:cNvCxnSpPr>
            <a:cxnSpLocks noChangeShapeType="1"/>
            <a:stCxn id="31749" idx="3"/>
            <a:endCxn id="31753" idx="1"/>
          </p:cNvCxnSpPr>
          <p:nvPr/>
        </p:nvCxnSpPr>
        <p:spPr bwMode="auto">
          <a:xfrm>
            <a:off x="4498975" y="4329113"/>
            <a:ext cx="7207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760" name="AutoShape 16"/>
          <p:cNvCxnSpPr>
            <a:cxnSpLocks noChangeShapeType="1"/>
            <a:stCxn id="31749" idx="3"/>
            <a:endCxn id="31752" idx="1"/>
          </p:cNvCxnSpPr>
          <p:nvPr/>
        </p:nvCxnSpPr>
        <p:spPr bwMode="auto">
          <a:xfrm>
            <a:off x="4498975" y="4329113"/>
            <a:ext cx="720725" cy="1512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266950" y="5640388"/>
            <a:ext cx="190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2200"/>
              <a:t>Segmentation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Generation?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You consider ’80s music to be oldies</a:t>
            </a:r>
          </a:p>
          <a:p>
            <a:pPr>
              <a:lnSpc>
                <a:spcPct val="90000"/>
              </a:lnSpc>
            </a:pPr>
            <a:r>
              <a:rPr lang="en-US"/>
              <a:t>You have a cell phone but no land line</a:t>
            </a:r>
          </a:p>
          <a:p>
            <a:pPr>
              <a:lnSpc>
                <a:spcPct val="90000"/>
              </a:lnSpc>
            </a:pPr>
            <a:r>
              <a:rPr lang="en-US"/>
              <a:t>One of your first favourite movies was ‘Star Wars’ or ‘E.T.’</a:t>
            </a:r>
          </a:p>
          <a:p>
            <a:pPr>
              <a:lnSpc>
                <a:spcPct val="90000"/>
              </a:lnSpc>
            </a:pPr>
            <a:r>
              <a:rPr lang="en-US"/>
              <a:t>You’ve used floppy computer discs but consider them old-fashioned</a:t>
            </a:r>
          </a:p>
          <a:p>
            <a:pPr>
              <a:lnSpc>
                <a:spcPct val="90000"/>
              </a:lnSpc>
            </a:pPr>
            <a:r>
              <a:rPr lang="en-US"/>
              <a:t>You were fascinated by Mickey Mouse and Donald Duck</a:t>
            </a:r>
          </a:p>
          <a:p>
            <a:pPr>
              <a:lnSpc>
                <a:spcPct val="90000"/>
              </a:lnSpc>
            </a:pPr>
            <a:r>
              <a:rPr lang="en-US"/>
              <a:t>Cigarette ads on TV once seemed normal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 cohorts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412875"/>
            <a:ext cx="8785225" cy="4872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Baby boomers (born between 1946 and 1964)</a:t>
            </a:r>
          </a:p>
          <a:p>
            <a:pPr lvl="1">
              <a:lnSpc>
                <a:spcPct val="90000"/>
              </a:lnSpc>
            </a:pPr>
            <a:r>
              <a:rPr lang="en-US"/>
              <a:t>The working ones have less leisure time than other adults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Continue to travel</a:t>
            </a:r>
            <a:r>
              <a:rPr lang="en-US"/>
              <a:t> and go out</a:t>
            </a:r>
          </a:p>
          <a:p>
            <a:pPr lvl="1">
              <a:lnSpc>
                <a:spcPct val="90000"/>
              </a:lnSpc>
            </a:pPr>
            <a:r>
              <a:rPr lang="en-US"/>
              <a:t>Treating </a:t>
            </a:r>
            <a:r>
              <a:rPr lang="en-US">
                <a:solidFill>
                  <a:srgbClr val="FF0000"/>
                </a:solidFill>
              </a:rPr>
              <a:t>work and personal sacrifice</a:t>
            </a:r>
            <a:r>
              <a:rPr lang="en-US"/>
              <a:t> as keys to success</a:t>
            </a:r>
          </a:p>
          <a:p>
            <a:pPr lvl="1">
              <a:lnSpc>
                <a:spcPct val="90000"/>
              </a:lnSpc>
            </a:pPr>
            <a:r>
              <a:rPr lang="en-US"/>
              <a:t>Occupied with </a:t>
            </a:r>
            <a:r>
              <a:rPr lang="en-US">
                <a:solidFill>
                  <a:srgbClr val="FF0000"/>
                </a:solidFill>
              </a:rPr>
              <a:t>materialistic possessions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money</a:t>
            </a:r>
          </a:p>
          <a:p>
            <a:pPr lvl="1">
              <a:lnSpc>
                <a:spcPct val="90000"/>
              </a:lnSpc>
            </a:pPr>
            <a:r>
              <a:rPr lang="en-US"/>
              <a:t>Skeptical about </a:t>
            </a:r>
            <a:r>
              <a:rPr lang="en-US">
                <a:solidFill>
                  <a:srgbClr val="FF0000"/>
                </a:solidFill>
              </a:rPr>
              <a:t>advertising</a:t>
            </a:r>
          </a:p>
          <a:p>
            <a:pPr lvl="1">
              <a:lnSpc>
                <a:spcPct val="90000"/>
              </a:lnSpc>
            </a:pPr>
            <a:r>
              <a:rPr lang="en-US"/>
              <a:t>Prefer “</a:t>
            </a:r>
            <a:r>
              <a:rPr lang="en-US">
                <a:solidFill>
                  <a:srgbClr val="FF0000"/>
                </a:solidFill>
              </a:rPr>
              <a:t>classic” comfort</a:t>
            </a:r>
            <a:r>
              <a:rPr lang="en-US"/>
              <a:t> foods</a:t>
            </a:r>
          </a:p>
          <a:p>
            <a:pPr lvl="1">
              <a:lnSpc>
                <a:spcPct val="90000"/>
              </a:lnSpc>
            </a:pPr>
            <a:r>
              <a:rPr lang="en-US"/>
              <a:t>They seek </a:t>
            </a:r>
            <a:r>
              <a:rPr lang="en-US">
                <a:solidFill>
                  <a:srgbClr val="FF0000"/>
                </a:solidFill>
              </a:rPr>
              <a:t>new places</a:t>
            </a:r>
            <a:r>
              <a:rPr lang="en-US"/>
              <a:t> to visit that often are off the beaten path</a:t>
            </a:r>
          </a:p>
          <a:p>
            <a:pPr lvl="1">
              <a:lnSpc>
                <a:spcPct val="90000"/>
              </a:lnSpc>
            </a:pPr>
            <a:r>
              <a:rPr lang="en-US"/>
              <a:t>They avoid </a:t>
            </a:r>
            <a:r>
              <a:rPr lang="en-US">
                <a:solidFill>
                  <a:srgbClr val="FF0000"/>
                </a:solidFill>
              </a:rPr>
              <a:t>organized tours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84888" y="6381750"/>
            <a:ext cx="2840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1400"/>
              <a:t>Cheung, Harker, &amp; Harker (2008).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281988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rebirth of local arts and crafts and traditional cultural activities</a:t>
            </a:r>
            <a:endParaRPr lang="en-US" altLang="zh-TW"/>
          </a:p>
          <a:p>
            <a:pPr lvl="1">
              <a:lnSpc>
                <a:spcPct val="90000"/>
              </a:lnSpc>
            </a:pPr>
            <a:r>
              <a:rPr lang="en-US" altLang="zh-TW"/>
              <a:t>Aboriginal bark painting on bark: </a:t>
            </a:r>
            <a:r>
              <a:rPr lang="en-US" altLang="zh-TW" sz="2100"/>
              <a:t>Price:</a:t>
            </a:r>
            <a:r>
              <a:rPr lang="en-US" altLang="zh-TW" sz="2100" b="1"/>
              <a:t> </a:t>
            </a:r>
            <a:r>
              <a:rPr lang="en-US" altLang="zh-TW" sz="2100"/>
              <a:t>AUD $185 </a:t>
            </a:r>
          </a:p>
          <a:p>
            <a:pPr lvl="1">
              <a:lnSpc>
                <a:spcPct val="90000"/>
              </a:lnSpc>
            </a:pPr>
            <a:r>
              <a:rPr lang="en-US" altLang="zh-TW"/>
              <a:t>Vanuatu's Original Bungee Jumpers: This awe inspiring ancient tradition, also known as land diving, is a feat of courage and Stone Age ingenuity that gave birth to modern bungee jumping.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revival of social and cultural life of local population</a:t>
            </a:r>
          </a:p>
          <a:p>
            <a:pPr>
              <a:lnSpc>
                <a:spcPct val="90000"/>
              </a:lnSpc>
            </a:pPr>
            <a:r>
              <a:rPr lang="en-US"/>
              <a:t>Renewal of local architectural traditions</a:t>
            </a:r>
          </a:p>
          <a:p>
            <a:pPr>
              <a:lnSpc>
                <a:spcPct val="90000"/>
              </a:lnSpc>
            </a:pPr>
            <a:r>
              <a:rPr lang="en-US"/>
              <a:t>Promotion of the need to conserve areas of aesthetic and cultural value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Generation X (born between 1965 &amp; 1979)</a:t>
            </a:r>
          </a:p>
          <a:p>
            <a:pPr lvl="1"/>
            <a:r>
              <a:rPr lang="en-US"/>
              <a:t>Embrace </a:t>
            </a:r>
            <a:r>
              <a:rPr lang="en-US">
                <a:solidFill>
                  <a:srgbClr val="FF0000"/>
                </a:solidFill>
              </a:rPr>
              <a:t>change</a:t>
            </a:r>
            <a:r>
              <a:rPr lang="en-US"/>
              <a:t> and dislike stability</a:t>
            </a:r>
          </a:p>
          <a:p>
            <a:pPr lvl="1"/>
            <a:r>
              <a:rPr lang="en-US"/>
              <a:t>Emphasize </a:t>
            </a:r>
            <a:r>
              <a:rPr lang="en-US">
                <a:solidFill>
                  <a:srgbClr val="FF0000"/>
                </a:solidFill>
              </a:rPr>
              <a:t>work-home balance</a:t>
            </a:r>
          </a:p>
          <a:p>
            <a:pPr lvl="1"/>
            <a:r>
              <a:rPr lang="en-US"/>
              <a:t>Like </a:t>
            </a:r>
            <a:r>
              <a:rPr lang="en-US">
                <a:solidFill>
                  <a:srgbClr val="FF0000"/>
                </a:solidFill>
              </a:rPr>
              <a:t>material possessions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shopping</a:t>
            </a:r>
          </a:p>
          <a:p>
            <a:pPr lvl="1"/>
            <a:r>
              <a:rPr lang="en-US"/>
              <a:t>Associate good foods with certain </a:t>
            </a:r>
            <a:r>
              <a:rPr lang="en-US">
                <a:solidFill>
                  <a:srgbClr val="FF0000"/>
                </a:solidFill>
              </a:rPr>
              <a:t>brands</a:t>
            </a:r>
          </a:p>
          <a:p>
            <a:pPr lvl="1"/>
            <a:r>
              <a:rPr lang="en-US"/>
              <a:t>Those with children are </a:t>
            </a:r>
            <a:r>
              <a:rPr lang="en-US">
                <a:solidFill>
                  <a:srgbClr val="FF0000"/>
                </a:solidFill>
              </a:rPr>
              <a:t>family travellers</a:t>
            </a:r>
            <a:r>
              <a:rPr lang="en-US"/>
              <a:t>. They often stay with friends and relatives when they leave home, spending less on hotel rooms. They like “packages” that are reasonably priced and convenient.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4852987"/>
          </a:xfrm>
        </p:spPr>
        <p:txBody>
          <a:bodyPr/>
          <a:lstStyle/>
          <a:p>
            <a:r>
              <a:rPr lang="en-US"/>
              <a:t>Generation Y (born between 1980 &amp; 1995/2000)</a:t>
            </a:r>
          </a:p>
          <a:p>
            <a:pPr lvl="1"/>
            <a:r>
              <a:rPr lang="en-US"/>
              <a:t>Spend </a:t>
            </a:r>
            <a:r>
              <a:rPr lang="en-US">
                <a:solidFill>
                  <a:srgbClr val="FF0000"/>
                </a:solidFill>
              </a:rPr>
              <a:t>impulsively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Technologically</a:t>
            </a:r>
            <a:r>
              <a:rPr lang="en-US"/>
              <a:t> savvy</a:t>
            </a:r>
          </a:p>
          <a:p>
            <a:pPr lvl="1"/>
            <a:r>
              <a:rPr lang="en-US"/>
              <a:t>Impatient and requiring </a:t>
            </a:r>
            <a:r>
              <a:rPr lang="en-US">
                <a:solidFill>
                  <a:srgbClr val="FF0000"/>
                </a:solidFill>
              </a:rPr>
              <a:t>immediate</a:t>
            </a:r>
            <a:r>
              <a:rPr lang="en-US"/>
              <a:t> gratification</a:t>
            </a:r>
          </a:p>
          <a:p>
            <a:pPr lvl="1"/>
            <a:r>
              <a:rPr lang="en-US"/>
              <a:t>Want </a:t>
            </a:r>
            <a:r>
              <a:rPr lang="en-US">
                <a:solidFill>
                  <a:srgbClr val="FF0000"/>
                </a:solidFill>
              </a:rPr>
              <a:t>fast</a:t>
            </a:r>
            <a:r>
              <a:rPr lang="en-US"/>
              <a:t> food, but also </a:t>
            </a:r>
            <a:r>
              <a:rPr lang="en-US">
                <a:solidFill>
                  <a:srgbClr val="FF0000"/>
                </a:solidFill>
              </a:rPr>
              <a:t>healthier</a:t>
            </a:r>
            <a:r>
              <a:rPr lang="en-US"/>
              <a:t> foods</a:t>
            </a:r>
          </a:p>
          <a:p>
            <a:pPr lvl="1"/>
            <a:r>
              <a:rPr lang="en-US"/>
              <a:t>Fans for </a:t>
            </a:r>
            <a:r>
              <a:rPr lang="en-US">
                <a:solidFill>
                  <a:srgbClr val="FF0000"/>
                </a:solidFill>
              </a:rPr>
              <a:t>brands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fashions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210550" cy="5016500"/>
          </a:xfrm>
        </p:spPr>
        <p:txBody>
          <a:bodyPr/>
          <a:lstStyle/>
          <a:p>
            <a:r>
              <a:rPr lang="en-US"/>
              <a:t>Implications</a:t>
            </a:r>
          </a:p>
          <a:p>
            <a:pPr lvl="1"/>
            <a:r>
              <a:rPr lang="en-US"/>
              <a:t>As </a:t>
            </a:r>
            <a:r>
              <a:rPr lang="en-US">
                <a:solidFill>
                  <a:srgbClr val="FF0000"/>
                </a:solidFill>
              </a:rPr>
              <a:t>new lifestyle groups</a:t>
            </a:r>
            <a:r>
              <a:rPr lang="en-US"/>
              <a:t> emerge, hospitality products will be developed to meet the tastes of different groups. </a:t>
            </a:r>
          </a:p>
          <a:p>
            <a:pPr lvl="2"/>
            <a:r>
              <a:rPr lang="en-US"/>
              <a:t>More boutique hotels providing unique experiences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baby boomer market</a:t>
            </a:r>
            <a:r>
              <a:rPr lang="en-US"/>
              <a:t> is important in terms of size, their propensity to travel and the willingness to spend.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Socio-economic Types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41438"/>
            <a:ext cx="8066088" cy="5256212"/>
          </a:xfrm>
        </p:spPr>
        <p:txBody>
          <a:bodyPr/>
          <a:lstStyle/>
          <a:p>
            <a:r>
              <a:rPr lang="en-US"/>
              <a:t>Budget travellers</a:t>
            </a:r>
          </a:p>
          <a:p>
            <a:pPr lvl="1"/>
            <a:r>
              <a:rPr lang="en-US"/>
              <a:t>Average income, fewer household assets, average age, but large in number</a:t>
            </a:r>
          </a:p>
          <a:p>
            <a:pPr lvl="1"/>
            <a:r>
              <a:rPr lang="en-US"/>
              <a:t>They prefer roadside or </a:t>
            </a:r>
            <a:r>
              <a:rPr lang="en-US">
                <a:solidFill>
                  <a:srgbClr val="FF0000"/>
                </a:solidFill>
              </a:rPr>
              <a:t>budget motels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family restaurants chains</a:t>
            </a:r>
          </a:p>
          <a:p>
            <a:pPr lvl="1"/>
            <a:r>
              <a:rPr lang="en-US"/>
              <a:t>They look at </a:t>
            </a:r>
            <a:r>
              <a:rPr lang="en-US">
                <a:solidFill>
                  <a:srgbClr val="FF0000"/>
                </a:solidFill>
              </a:rPr>
              <a:t>value added features</a:t>
            </a:r>
            <a:r>
              <a:rPr lang="en-US"/>
              <a:t>, such as kids sleep free at hotels, free in-room television, discount at restaurants etc.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052513"/>
            <a:ext cx="8210550" cy="5616575"/>
          </a:xfrm>
        </p:spPr>
        <p:txBody>
          <a:bodyPr/>
          <a:lstStyle/>
          <a:p>
            <a:r>
              <a:rPr lang="en-US"/>
              <a:t>Adventure travellers</a:t>
            </a:r>
          </a:p>
          <a:p>
            <a:pPr lvl="1"/>
            <a:r>
              <a:rPr lang="en-US"/>
              <a:t>They have household income and personal assets above the norm</a:t>
            </a:r>
          </a:p>
          <a:p>
            <a:pPr lvl="1"/>
            <a:r>
              <a:rPr lang="en-US"/>
              <a:t>They take more domestic and international travel trips than the average</a:t>
            </a:r>
          </a:p>
          <a:p>
            <a:pPr lvl="1"/>
            <a:r>
              <a:rPr lang="en-US"/>
              <a:t>They want to explore </a:t>
            </a:r>
            <a:r>
              <a:rPr lang="en-US">
                <a:solidFill>
                  <a:srgbClr val="FF0000"/>
                </a:solidFill>
              </a:rPr>
              <a:t>new</a:t>
            </a:r>
            <a:r>
              <a:rPr lang="en-US"/>
              <a:t> places and meet </a:t>
            </a:r>
            <a:r>
              <a:rPr lang="en-US">
                <a:solidFill>
                  <a:srgbClr val="FF0000"/>
                </a:solidFill>
              </a:rPr>
              <a:t>new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different</a:t>
            </a:r>
            <a:r>
              <a:rPr lang="en-US"/>
              <a:t> kinds of people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Soft</a:t>
            </a:r>
            <a:r>
              <a:rPr lang="en-US"/>
              <a:t> adventure group wants more services and spend more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Hard</a:t>
            </a:r>
            <a:r>
              <a:rPr lang="en-US"/>
              <a:t> adventure types are likely to go to places without hotels and restaurants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208962" cy="5184775"/>
          </a:xfrm>
        </p:spPr>
        <p:txBody>
          <a:bodyPr/>
          <a:lstStyle/>
          <a:p>
            <a:r>
              <a:rPr lang="en-US"/>
              <a:t>Luxury travellers</a:t>
            </a:r>
          </a:p>
          <a:p>
            <a:pPr lvl="1"/>
            <a:r>
              <a:rPr lang="en-US"/>
              <a:t>They are </a:t>
            </a:r>
            <a:r>
              <a:rPr lang="en-US">
                <a:solidFill>
                  <a:srgbClr val="FF0000"/>
                </a:solidFill>
              </a:rPr>
              <a:t>wealthy</a:t>
            </a:r>
            <a:r>
              <a:rPr lang="en-US"/>
              <a:t> and take the </a:t>
            </a:r>
            <a:r>
              <a:rPr lang="en-US">
                <a:solidFill>
                  <a:srgbClr val="FF0000"/>
                </a:solidFill>
              </a:rPr>
              <a:t>most</a:t>
            </a:r>
            <a:r>
              <a:rPr lang="en-US"/>
              <a:t> trips and </a:t>
            </a:r>
            <a:r>
              <a:rPr lang="en-US">
                <a:solidFill>
                  <a:srgbClr val="FF0000"/>
                </a:solidFill>
              </a:rPr>
              <a:t>longer</a:t>
            </a:r>
            <a:r>
              <a:rPr lang="en-US"/>
              <a:t> trips</a:t>
            </a:r>
          </a:p>
          <a:p>
            <a:pPr lvl="1"/>
            <a:r>
              <a:rPr lang="en-US"/>
              <a:t>They use </a:t>
            </a:r>
            <a:r>
              <a:rPr lang="en-US">
                <a:solidFill>
                  <a:srgbClr val="FF0000"/>
                </a:solidFill>
              </a:rPr>
              <a:t>travel agents</a:t>
            </a:r>
          </a:p>
          <a:p>
            <a:pPr lvl="1"/>
            <a:r>
              <a:rPr lang="en-US"/>
              <a:t>They are </a:t>
            </a:r>
            <a:r>
              <a:rPr lang="en-US">
                <a:solidFill>
                  <a:srgbClr val="FF0000"/>
                </a:solidFill>
              </a:rPr>
              <a:t>NOT old</a:t>
            </a:r>
          </a:p>
          <a:p>
            <a:pPr lvl="1"/>
            <a:r>
              <a:rPr lang="en-US"/>
              <a:t>They need to get rid of stress and seek new experiences</a:t>
            </a:r>
          </a:p>
          <a:p>
            <a:pPr lvl="1"/>
            <a:r>
              <a:rPr lang="en-US"/>
              <a:t>They look for </a:t>
            </a:r>
            <a:r>
              <a:rPr lang="en-US">
                <a:solidFill>
                  <a:srgbClr val="FF0000"/>
                </a:solidFill>
              </a:rPr>
              <a:t>excellent service</a:t>
            </a:r>
            <a:r>
              <a:rPr lang="en-US"/>
              <a:t> and follow through</a:t>
            </a:r>
          </a:p>
          <a:p>
            <a:pPr lvl="1"/>
            <a:r>
              <a:rPr lang="en-US"/>
              <a:t>But this is a </a:t>
            </a:r>
            <a:r>
              <a:rPr lang="en-US">
                <a:solidFill>
                  <a:srgbClr val="FF0000"/>
                </a:solidFill>
              </a:rPr>
              <a:t>small market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Factors Influencing What People Eat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5508625" y="3141663"/>
            <a:ext cx="2233613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Food decisions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979613" y="1412875"/>
            <a:ext cx="2233612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Cultural factors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979613" y="2732088"/>
            <a:ext cx="2233612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Lifestyle factors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979613" y="4052888"/>
            <a:ext cx="2233612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Psychological factors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1979613" y="5373688"/>
            <a:ext cx="2233612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Food trends</a:t>
            </a:r>
          </a:p>
        </p:txBody>
      </p:sp>
      <p:cxnSp>
        <p:nvCxnSpPr>
          <p:cNvPr id="160776" name="AutoShape 8"/>
          <p:cNvCxnSpPr>
            <a:cxnSpLocks noChangeShapeType="1"/>
            <a:stCxn id="160772" idx="3"/>
            <a:endCxn id="160771" idx="1"/>
          </p:cNvCxnSpPr>
          <p:nvPr/>
        </p:nvCxnSpPr>
        <p:spPr bwMode="auto">
          <a:xfrm>
            <a:off x="4213225" y="1881188"/>
            <a:ext cx="1295400" cy="1908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777" name="AutoShape 9"/>
          <p:cNvCxnSpPr>
            <a:cxnSpLocks noChangeShapeType="1"/>
            <a:stCxn id="160773" idx="3"/>
            <a:endCxn id="160771" idx="1"/>
          </p:cNvCxnSpPr>
          <p:nvPr/>
        </p:nvCxnSpPr>
        <p:spPr bwMode="auto">
          <a:xfrm>
            <a:off x="4213225" y="3200400"/>
            <a:ext cx="129540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778" name="AutoShape 10"/>
          <p:cNvCxnSpPr>
            <a:cxnSpLocks noChangeShapeType="1"/>
            <a:stCxn id="160774" idx="3"/>
            <a:endCxn id="160771" idx="1"/>
          </p:cNvCxnSpPr>
          <p:nvPr/>
        </p:nvCxnSpPr>
        <p:spPr bwMode="auto">
          <a:xfrm flipV="1">
            <a:off x="4213225" y="3789363"/>
            <a:ext cx="1295400" cy="73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779" name="AutoShape 11"/>
          <p:cNvCxnSpPr>
            <a:cxnSpLocks noChangeShapeType="1"/>
            <a:stCxn id="160775" idx="3"/>
            <a:endCxn id="160771" idx="1"/>
          </p:cNvCxnSpPr>
          <p:nvPr/>
        </p:nvCxnSpPr>
        <p:spPr bwMode="auto">
          <a:xfrm flipV="1">
            <a:off x="4213225" y="3789363"/>
            <a:ext cx="1295400" cy="2052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7308850" y="616585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2000"/>
              <a:t>Asp (1999)</a:t>
            </a:r>
          </a:p>
        </p:txBody>
      </p:sp>
      <p:cxnSp>
        <p:nvCxnSpPr>
          <p:cNvPr id="160781" name="AutoShape 13"/>
          <p:cNvCxnSpPr>
            <a:cxnSpLocks noChangeShapeType="1"/>
            <a:stCxn id="160772" idx="1"/>
            <a:endCxn id="160774" idx="1"/>
          </p:cNvCxnSpPr>
          <p:nvPr/>
        </p:nvCxnSpPr>
        <p:spPr bwMode="auto">
          <a:xfrm rot="10800000" flipH="1" flipV="1">
            <a:off x="1979613" y="1881188"/>
            <a:ext cx="1587" cy="2640012"/>
          </a:xfrm>
          <a:prstGeom prst="curvedConnector3">
            <a:avLst>
              <a:gd name="adj1" fmla="val -6980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60782" name="AutoShape 14"/>
          <p:cNvCxnSpPr>
            <a:cxnSpLocks noChangeShapeType="1"/>
            <a:stCxn id="160773" idx="1"/>
            <a:endCxn id="160774" idx="1"/>
          </p:cNvCxnSpPr>
          <p:nvPr/>
        </p:nvCxnSpPr>
        <p:spPr bwMode="auto">
          <a:xfrm rot="10800000" flipH="1" flipV="1">
            <a:off x="1979613" y="3200400"/>
            <a:ext cx="1587" cy="13208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60783" name="AutoShape 15"/>
          <p:cNvCxnSpPr>
            <a:cxnSpLocks noChangeShapeType="1"/>
            <a:stCxn id="160775" idx="1"/>
            <a:endCxn id="160774" idx="1"/>
          </p:cNvCxnSpPr>
          <p:nvPr/>
        </p:nvCxnSpPr>
        <p:spPr bwMode="auto">
          <a:xfrm rot="10800000" flipH="1">
            <a:off x="1979613" y="4521200"/>
            <a:ext cx="1587" cy="13208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  <p:bldP spid="16077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84313"/>
            <a:ext cx="7994650" cy="4968875"/>
          </a:xfrm>
        </p:spPr>
        <p:txBody>
          <a:bodyPr/>
          <a:lstStyle/>
          <a:p>
            <a:r>
              <a:rPr lang="en-US"/>
              <a:t>Cultural factors</a:t>
            </a:r>
          </a:p>
          <a:p>
            <a:pPr lvl="1"/>
            <a:r>
              <a:rPr lang="en-US"/>
              <a:t>Classification of what plants and animals are </a:t>
            </a:r>
            <a:r>
              <a:rPr lang="en-US">
                <a:solidFill>
                  <a:srgbClr val="FF0000"/>
                </a:solidFill>
              </a:rPr>
              <a:t>edible</a:t>
            </a:r>
            <a:r>
              <a:rPr lang="en-US"/>
              <a:t> varies according to culture</a:t>
            </a:r>
          </a:p>
          <a:p>
            <a:pPr lvl="1"/>
            <a:r>
              <a:rPr lang="en-US"/>
              <a:t>Food is used to promote </a:t>
            </a:r>
            <a:r>
              <a:rPr lang="en-US">
                <a:solidFill>
                  <a:srgbClr val="FF0000"/>
                </a:solidFill>
              </a:rPr>
              <a:t>family unity</a:t>
            </a:r>
            <a:r>
              <a:rPr lang="en-US"/>
              <a:t> when members eat together</a:t>
            </a:r>
          </a:p>
          <a:p>
            <a:pPr lvl="1"/>
            <a:r>
              <a:rPr lang="en-US"/>
              <a:t>Food can indicate </a:t>
            </a:r>
            <a:r>
              <a:rPr lang="en-US">
                <a:solidFill>
                  <a:srgbClr val="FF0000"/>
                </a:solidFill>
              </a:rPr>
              <a:t>ethnic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regional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national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identity</a:t>
            </a:r>
          </a:p>
          <a:p>
            <a:pPr lvl="1"/>
            <a:r>
              <a:rPr lang="en-US"/>
              <a:t>Food is also used to develop </a:t>
            </a:r>
            <a:r>
              <a:rPr lang="en-US">
                <a:solidFill>
                  <a:srgbClr val="FF0000"/>
                </a:solidFill>
              </a:rPr>
              <a:t>friendships</a:t>
            </a:r>
            <a:r>
              <a:rPr lang="en-US"/>
              <a:t>, provide </a:t>
            </a:r>
            <a:r>
              <a:rPr lang="en-US">
                <a:solidFill>
                  <a:srgbClr val="FF0000"/>
                </a:solidFill>
              </a:rPr>
              <a:t>hospitality</a:t>
            </a:r>
            <a:r>
              <a:rPr lang="en-US"/>
              <a:t>, as a gift and for </a:t>
            </a:r>
            <a:r>
              <a:rPr lang="en-US">
                <a:solidFill>
                  <a:srgbClr val="FF0000"/>
                </a:solidFill>
              </a:rPr>
              <a:t>celebration</a:t>
            </a:r>
          </a:p>
          <a:p>
            <a:pPr lvl="1"/>
            <a:r>
              <a:rPr lang="en-US"/>
              <a:t>Foods that </a:t>
            </a:r>
            <a:r>
              <a:rPr lang="en-US">
                <a:solidFill>
                  <a:srgbClr val="FF0000"/>
                </a:solidFill>
              </a:rPr>
              <a:t>symbolize</a:t>
            </a:r>
            <a:r>
              <a:rPr lang="en-US"/>
              <a:t> these functions are consumed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1484313"/>
            <a:ext cx="8785225" cy="4575175"/>
          </a:xfrm>
        </p:spPr>
        <p:txBody>
          <a:bodyPr/>
          <a:lstStyle/>
          <a:p>
            <a:r>
              <a:rPr lang="en-US"/>
              <a:t>Psychological factors</a:t>
            </a:r>
          </a:p>
          <a:p>
            <a:pPr lvl="1"/>
            <a:r>
              <a:rPr lang="en-US"/>
              <a:t>People usually prefer foods that are </a:t>
            </a:r>
          </a:p>
          <a:p>
            <a:pPr lvl="2"/>
            <a:r>
              <a:rPr lang="en-US"/>
              <a:t>Familiar</a:t>
            </a:r>
          </a:p>
          <a:p>
            <a:pPr lvl="2"/>
            <a:r>
              <a:rPr lang="en-US"/>
              <a:t>Considered pleasant</a:t>
            </a:r>
          </a:p>
          <a:p>
            <a:pPr lvl="2"/>
            <a:r>
              <a:rPr lang="en-US"/>
              <a:t>Usually the ones eaten</a:t>
            </a:r>
          </a:p>
          <a:p>
            <a:pPr lvl="1"/>
            <a:r>
              <a:rPr lang="en-US"/>
              <a:t>Sensory attributes </a:t>
            </a:r>
          </a:p>
          <a:p>
            <a:pPr lvl="2"/>
            <a:r>
              <a:rPr lang="en-US"/>
              <a:t>Taste </a:t>
            </a:r>
          </a:p>
          <a:p>
            <a:pPr lvl="2"/>
            <a:r>
              <a:rPr lang="en-US"/>
              <a:t>Texture</a:t>
            </a:r>
          </a:p>
          <a:p>
            <a:pPr lvl="2"/>
            <a:r>
              <a:rPr lang="en-US"/>
              <a:t>Colour</a:t>
            </a:r>
          </a:p>
          <a:p>
            <a:pPr lvl="2"/>
            <a:r>
              <a:rPr lang="en-US"/>
              <a:t>Shape, form, size of pieces and temperature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3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3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3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3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12875"/>
            <a:ext cx="8785225" cy="4406900"/>
          </a:xfrm>
        </p:spPr>
        <p:txBody>
          <a:bodyPr/>
          <a:lstStyle/>
          <a:p>
            <a:r>
              <a:rPr lang="en-US"/>
              <a:t>Lifestyle factors</a:t>
            </a:r>
          </a:p>
          <a:p>
            <a:pPr lvl="1"/>
            <a:r>
              <a:rPr lang="en-US"/>
              <a:t>Lifestyles describe how people seek to express their identity in many areas, including food selection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Pleasure-oriented</a:t>
            </a:r>
            <a:r>
              <a:rPr lang="en-US"/>
              <a:t>: sensory attributes food, </a:t>
            </a:r>
            <a:br>
              <a:rPr lang="en-US"/>
            </a:br>
            <a:r>
              <a:rPr lang="en-US" altLang="zh-TW"/>
              <a:t>brand and high-value foods, </a:t>
            </a:r>
            <a:br>
              <a:rPr lang="en-US" altLang="zh-TW"/>
            </a:br>
            <a:r>
              <a:rPr lang="en-US" altLang="zh-TW"/>
              <a:t>convenience foods </a:t>
            </a:r>
          </a:p>
          <a:p>
            <a:pPr lvl="1"/>
            <a:r>
              <a:rPr lang="en-US" altLang="zh-TW">
                <a:solidFill>
                  <a:srgbClr val="FF0000"/>
                </a:solidFill>
              </a:rPr>
              <a:t>Nutrition-oriented</a:t>
            </a:r>
            <a:r>
              <a:rPr lang="en-US" altLang="zh-TW"/>
              <a:t>: </a:t>
            </a:r>
            <a:br>
              <a:rPr lang="en-US" altLang="zh-TW"/>
            </a:br>
            <a:r>
              <a:rPr lang="en-US" altLang="zh-TW"/>
              <a:t>freshness, quality, </a:t>
            </a:r>
            <a:br>
              <a:rPr lang="en-US" altLang="zh-TW"/>
            </a:br>
            <a:r>
              <a:rPr lang="en-US" altLang="zh-TW"/>
              <a:t>safety</a:t>
            </a:r>
            <a:endParaRPr lang="en-US"/>
          </a:p>
          <a:p>
            <a:pPr lvl="2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Impact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208962" cy="5040312"/>
          </a:xfrm>
        </p:spPr>
        <p:txBody>
          <a:bodyPr/>
          <a:lstStyle/>
          <a:p>
            <a:r>
              <a:rPr lang="en-US"/>
              <a:t>Overcrowding </a:t>
            </a:r>
          </a:p>
          <a:p>
            <a:r>
              <a:rPr lang="en-US"/>
              <a:t>Decline of traditional activities such as farming</a:t>
            </a:r>
          </a:p>
          <a:p>
            <a:r>
              <a:rPr lang="en-US"/>
              <a:t>Regions become over-dependent on tourism</a:t>
            </a:r>
          </a:p>
          <a:p>
            <a:r>
              <a:rPr lang="en-US"/>
              <a:t>Demonstration effect</a:t>
            </a:r>
          </a:p>
          <a:p>
            <a:pPr lvl="1"/>
            <a:r>
              <a:rPr lang="en-US"/>
              <a:t>Local people aspire to the </a:t>
            </a:r>
            <a:r>
              <a:rPr lang="en-US">
                <a:solidFill>
                  <a:srgbClr val="FF0000"/>
                </a:solidFill>
              </a:rPr>
              <a:t>material</a:t>
            </a:r>
            <a:r>
              <a:rPr lang="en-US"/>
              <a:t> standard and </a:t>
            </a:r>
            <a:r>
              <a:rPr lang="en-US">
                <a:solidFill>
                  <a:srgbClr val="FF0000"/>
                </a:solidFill>
              </a:rPr>
              <a:t>sex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openness</a:t>
            </a:r>
            <a:r>
              <a:rPr lang="en-US"/>
              <a:t> of the tourists</a:t>
            </a:r>
          </a:p>
          <a:p>
            <a:r>
              <a:rPr lang="en-US"/>
              <a:t>Acculturation</a:t>
            </a:r>
          </a:p>
          <a:p>
            <a:pPr lvl="1"/>
            <a:r>
              <a:rPr lang="en-US"/>
              <a:t>Local culture gradually give way to </a:t>
            </a:r>
            <a:r>
              <a:rPr lang="en-US">
                <a:solidFill>
                  <a:srgbClr val="FF0000"/>
                </a:solidFill>
              </a:rPr>
              <a:t>foreign culture</a:t>
            </a:r>
          </a:p>
          <a:p>
            <a:pPr lvl="1"/>
            <a:r>
              <a:rPr lang="en-US"/>
              <a:t>McDonaldization, Coca-colaization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41438"/>
            <a:ext cx="8785225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Food trends</a:t>
            </a:r>
          </a:p>
          <a:p>
            <a:pPr lvl="1">
              <a:lnSpc>
                <a:spcPct val="90000"/>
              </a:lnSpc>
            </a:pPr>
            <a:r>
              <a:rPr lang="en-US"/>
              <a:t>Emerging food trends that emphasize foods that are</a:t>
            </a:r>
          </a:p>
          <a:p>
            <a:pPr lvl="2">
              <a:lnSpc>
                <a:spcPct val="90000"/>
              </a:lnSpc>
            </a:pPr>
            <a:r>
              <a:rPr lang="en-US"/>
              <a:t>Fresh</a:t>
            </a:r>
          </a:p>
          <a:p>
            <a:pPr lvl="2">
              <a:lnSpc>
                <a:spcPct val="90000"/>
              </a:lnSpc>
            </a:pPr>
            <a:r>
              <a:rPr lang="en-US"/>
              <a:t>Convenient</a:t>
            </a:r>
          </a:p>
          <a:p>
            <a:pPr lvl="2">
              <a:lnSpc>
                <a:spcPct val="90000"/>
              </a:lnSpc>
            </a:pPr>
            <a:r>
              <a:rPr lang="en-US"/>
              <a:t>Ethnic foods with distinctive ingredients, flavors and spices</a:t>
            </a:r>
          </a:p>
          <a:p>
            <a:pPr lvl="2">
              <a:lnSpc>
                <a:spcPct val="90000"/>
              </a:lnSpc>
            </a:pPr>
            <a:r>
              <a:rPr lang="en-US"/>
              <a:t>Fusion foods</a:t>
            </a:r>
          </a:p>
          <a:p>
            <a:pPr lvl="2">
              <a:lnSpc>
                <a:spcPct val="90000"/>
              </a:lnSpc>
            </a:pPr>
            <a:r>
              <a:rPr lang="en-US"/>
              <a:t>Prepared home meal replacement, more food mixtures particularly those with less meat</a:t>
            </a:r>
          </a:p>
          <a:p>
            <a:pPr lvl="2">
              <a:lnSpc>
                <a:spcPct val="90000"/>
              </a:lnSpc>
            </a:pPr>
            <a:r>
              <a:rPr lang="en-US"/>
              <a:t>More vegetarian meals</a:t>
            </a:r>
          </a:p>
          <a:p>
            <a:pPr lvl="2">
              <a:lnSpc>
                <a:spcPct val="90000"/>
              </a:lnSpc>
            </a:pPr>
            <a:r>
              <a:rPr lang="en-US"/>
              <a:t>Labelled natural or organic</a:t>
            </a:r>
          </a:p>
          <a:p>
            <a:pPr lvl="2">
              <a:lnSpc>
                <a:spcPct val="90000"/>
              </a:lnSpc>
            </a:pPr>
            <a:r>
              <a:rPr lang="en-US"/>
              <a:t>Easily available or bought</a:t>
            </a:r>
          </a:p>
          <a:p>
            <a:pPr lvl="2">
              <a:lnSpc>
                <a:spcPct val="90000"/>
              </a:lnSpc>
            </a:pPr>
            <a:r>
              <a:rPr lang="en-US"/>
              <a:t>Promoting health</a:t>
            </a:r>
          </a:p>
          <a:p>
            <a:pPr lvl="2">
              <a:lnSpc>
                <a:spcPct val="90000"/>
              </a:lnSpc>
            </a:pPr>
            <a:r>
              <a:rPr lang="en-US"/>
              <a:t>Physical performance-enhancing energy foods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Brand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96325" cy="4997450"/>
          </a:xfrm>
        </p:spPr>
        <p:txBody>
          <a:bodyPr/>
          <a:lstStyle/>
          <a:p>
            <a:r>
              <a:rPr lang="en-US"/>
              <a:t>Brand = the name, associated with one or more items in the product line, which is used to identify the </a:t>
            </a:r>
            <a:r>
              <a:rPr lang="en-US">
                <a:solidFill>
                  <a:srgbClr val="FF0000"/>
                </a:solidFill>
              </a:rPr>
              <a:t>source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character</a:t>
            </a:r>
            <a:r>
              <a:rPr lang="en-US"/>
              <a:t> of the item(s)</a:t>
            </a:r>
          </a:p>
          <a:p>
            <a:pPr algn="r">
              <a:buFontTx/>
              <a:buNone/>
            </a:pPr>
            <a:r>
              <a:rPr lang="en-US"/>
              <a:t>Kotler</a:t>
            </a:r>
          </a:p>
          <a:p>
            <a:r>
              <a:rPr lang="en-US"/>
              <a:t>Brand associations</a:t>
            </a:r>
          </a:p>
          <a:p>
            <a:pPr lvl="1">
              <a:buFontTx/>
              <a:buNone/>
            </a:pPr>
            <a:r>
              <a:rPr lang="en-US">
                <a:sym typeface="Wingdings 3" pitchFamily="18" charset="2"/>
              </a:rPr>
              <a:t> facilitate memory retrieval</a:t>
            </a:r>
          </a:p>
          <a:p>
            <a:pPr lvl="1">
              <a:buFont typeface="Wingdings 3" pitchFamily="18" charset="2"/>
              <a:buChar char="c"/>
            </a:pPr>
            <a:r>
              <a:rPr lang="en-US">
                <a:sym typeface="Wingdings 3" pitchFamily="18" charset="2"/>
              </a:rPr>
              <a:t> attitudes / feeling</a:t>
            </a:r>
          </a:p>
          <a:p>
            <a:pPr lvl="1">
              <a:buFont typeface="Wingdings 3" pitchFamily="18" charset="2"/>
              <a:buChar char="c"/>
            </a:pPr>
            <a:r>
              <a:rPr lang="en-US">
                <a:sym typeface="Wingdings 3" pitchFamily="18" charset="2"/>
              </a:rPr>
              <a:t> credibility and confidence</a:t>
            </a:r>
          </a:p>
          <a:p>
            <a:pPr lvl="1">
              <a:buFont typeface="Wingdings 3" pitchFamily="18" charset="2"/>
              <a:buChar char="c"/>
            </a:pPr>
            <a:r>
              <a:rPr lang="en-US">
                <a:sym typeface="Wingdings 3" pitchFamily="18" charset="2"/>
              </a:rPr>
              <a:t> differentiate/position</a:t>
            </a:r>
          </a:p>
          <a:p>
            <a:pPr lvl="1">
              <a:buFont typeface="Wingdings 3" pitchFamily="18" charset="2"/>
              <a:buChar char="c"/>
            </a:pPr>
            <a:r>
              <a:rPr lang="en-US">
                <a:sym typeface="Wingdings 3" pitchFamily="18" charset="2"/>
              </a:rPr>
              <a:t> basis for extension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brands of large and international hospitality firms reassure consumers that the standards and the system will be the </a:t>
            </a:r>
            <a:r>
              <a:rPr lang="en-US">
                <a:solidFill>
                  <a:srgbClr val="FF0000"/>
                </a:solidFill>
              </a:rPr>
              <a:t>same everywhere</a:t>
            </a:r>
          </a:p>
          <a:p>
            <a:pPr lvl="1">
              <a:lnSpc>
                <a:spcPct val="90000"/>
              </a:lnSpc>
            </a:pPr>
            <a:r>
              <a:rPr lang="en-US"/>
              <a:t>Hilton, Hyatt, Toyoko Inn </a:t>
            </a:r>
          </a:p>
          <a:p>
            <a:pPr lvl="1">
              <a:lnSpc>
                <a:spcPct val="90000"/>
              </a:lnSpc>
            </a:pPr>
            <a:r>
              <a:rPr lang="en-US"/>
              <a:t>Starbucks, McDonald</a:t>
            </a:r>
            <a:r>
              <a:rPr lang="en-US" altLang="zh-TW"/>
              <a:t>’</a:t>
            </a:r>
            <a:r>
              <a:rPr lang="en-US"/>
              <a:t>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064500" cy="5160962"/>
          </a:xfrm>
        </p:spPr>
        <p:txBody>
          <a:bodyPr/>
          <a:lstStyle/>
          <a:p>
            <a:pPr>
              <a:spcAft>
                <a:spcPct val="15000"/>
              </a:spcAft>
            </a:pPr>
            <a:r>
              <a:rPr lang="en-US"/>
              <a:t>However, foodservice chains are less reliant on tourists than on the local population and may adapt their operation to reflect local tastes</a:t>
            </a:r>
          </a:p>
          <a:p>
            <a:r>
              <a:rPr lang="en-US"/>
              <a:t>The growth of the Internet has enabled small hotels and restaurants to promote themselves effectively in competition with big brands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C. The Food Supply Chain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689100" y="1125538"/>
            <a:ext cx="5257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Labour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689100" y="2420938"/>
            <a:ext cx="5257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Grower / farmer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689100" y="3717925"/>
            <a:ext cx="5257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Manufacturer, Processor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689100" y="4510088"/>
            <a:ext cx="5257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Distributors, Wholesaler, Broker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689100" y="5373688"/>
            <a:ext cx="5257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Restaurant, Supermarket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689100" y="6165850"/>
            <a:ext cx="5257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Consumer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4568825" y="1773238"/>
            <a:ext cx="237648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Labour contractor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4568825" y="3068638"/>
            <a:ext cx="237648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sz="2200"/>
              <a:t>Broker</a:t>
            </a:r>
          </a:p>
        </p:txBody>
      </p:sp>
      <p:cxnSp>
        <p:nvCxnSpPr>
          <p:cNvPr id="157707" name="AutoShape 11"/>
          <p:cNvCxnSpPr>
            <a:cxnSpLocks noChangeShapeType="1"/>
            <a:stCxn id="157699" idx="2"/>
            <a:endCxn id="157700" idx="0"/>
          </p:cNvCxnSpPr>
          <p:nvPr/>
        </p:nvCxnSpPr>
        <p:spPr bwMode="auto">
          <a:xfrm>
            <a:off x="4318000" y="1557338"/>
            <a:ext cx="0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7708" name="AutoShape 12"/>
          <p:cNvCxnSpPr>
            <a:cxnSpLocks noChangeShapeType="1"/>
            <a:stCxn id="157701" idx="0"/>
            <a:endCxn id="157700" idx="2"/>
          </p:cNvCxnSpPr>
          <p:nvPr/>
        </p:nvCxnSpPr>
        <p:spPr bwMode="auto">
          <a:xfrm flipV="1">
            <a:off x="4318000" y="2852738"/>
            <a:ext cx="0" cy="865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7709" name="AutoShape 13"/>
          <p:cNvCxnSpPr>
            <a:cxnSpLocks noChangeShapeType="1"/>
            <a:stCxn id="157701" idx="2"/>
            <a:endCxn id="157702" idx="0"/>
          </p:cNvCxnSpPr>
          <p:nvPr/>
        </p:nvCxnSpPr>
        <p:spPr bwMode="auto">
          <a:xfrm>
            <a:off x="4318000" y="4149725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7710" name="AutoShape 14"/>
          <p:cNvCxnSpPr>
            <a:cxnSpLocks noChangeShapeType="1"/>
            <a:stCxn id="157702" idx="2"/>
            <a:endCxn id="157703" idx="0"/>
          </p:cNvCxnSpPr>
          <p:nvPr/>
        </p:nvCxnSpPr>
        <p:spPr bwMode="auto">
          <a:xfrm>
            <a:off x="4318000" y="4941888"/>
            <a:ext cx="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7711" name="AutoShape 15"/>
          <p:cNvCxnSpPr>
            <a:cxnSpLocks noChangeShapeType="1"/>
            <a:stCxn id="157703" idx="2"/>
            <a:endCxn id="157704" idx="0"/>
          </p:cNvCxnSpPr>
          <p:nvPr/>
        </p:nvCxnSpPr>
        <p:spPr bwMode="auto">
          <a:xfrm>
            <a:off x="4318000" y="5805488"/>
            <a:ext cx="0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7712" name="AutoShape 16"/>
          <p:cNvCxnSpPr>
            <a:cxnSpLocks noChangeShapeType="1"/>
            <a:stCxn id="157700" idx="1"/>
            <a:endCxn id="157704" idx="1"/>
          </p:cNvCxnSpPr>
          <p:nvPr/>
        </p:nvCxnSpPr>
        <p:spPr bwMode="auto">
          <a:xfrm rot="10800000" flipH="1" flipV="1">
            <a:off x="1689100" y="2636838"/>
            <a:ext cx="1588" cy="3744912"/>
          </a:xfrm>
          <a:prstGeom prst="bentConnector3">
            <a:avLst>
              <a:gd name="adj1" fmla="val -5700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57713" name="AutoShape 17"/>
          <p:cNvCxnSpPr>
            <a:cxnSpLocks noChangeShapeType="1"/>
            <a:stCxn id="157700" idx="1"/>
            <a:endCxn id="157703" idx="1"/>
          </p:cNvCxnSpPr>
          <p:nvPr/>
        </p:nvCxnSpPr>
        <p:spPr bwMode="auto">
          <a:xfrm rot="10800000" flipH="1" flipV="1">
            <a:off x="1689100" y="2636838"/>
            <a:ext cx="1588" cy="2952750"/>
          </a:xfrm>
          <a:prstGeom prst="bentConnector3">
            <a:avLst>
              <a:gd name="adj1" fmla="val -4280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57714" name="AutoShape 18"/>
          <p:cNvCxnSpPr>
            <a:cxnSpLocks noChangeShapeType="1"/>
            <a:stCxn id="157700" idx="1"/>
            <a:endCxn id="157702" idx="1"/>
          </p:cNvCxnSpPr>
          <p:nvPr/>
        </p:nvCxnSpPr>
        <p:spPr bwMode="auto">
          <a:xfrm rot="10800000" flipH="1" flipV="1">
            <a:off x="1689100" y="2636838"/>
            <a:ext cx="1588" cy="2089150"/>
          </a:xfrm>
          <a:prstGeom prst="bentConnector3">
            <a:avLst>
              <a:gd name="adj1" fmla="val -2940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57715" name="AutoShape 19"/>
          <p:cNvCxnSpPr>
            <a:cxnSpLocks noChangeShapeType="1"/>
            <a:stCxn id="157701" idx="3"/>
            <a:endCxn id="157703" idx="3"/>
          </p:cNvCxnSpPr>
          <p:nvPr/>
        </p:nvCxnSpPr>
        <p:spPr bwMode="auto">
          <a:xfrm>
            <a:off x="6946900" y="3933825"/>
            <a:ext cx="1588" cy="1655763"/>
          </a:xfrm>
          <a:prstGeom prst="bentConnector3">
            <a:avLst>
              <a:gd name="adj1" fmla="val 2330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57716" name="AutoShape 20"/>
          <p:cNvCxnSpPr>
            <a:cxnSpLocks noChangeShapeType="1"/>
            <a:stCxn id="157701" idx="3"/>
            <a:endCxn id="157704" idx="3"/>
          </p:cNvCxnSpPr>
          <p:nvPr/>
        </p:nvCxnSpPr>
        <p:spPr bwMode="auto">
          <a:xfrm>
            <a:off x="6946900" y="3933825"/>
            <a:ext cx="1588" cy="2447925"/>
          </a:xfrm>
          <a:prstGeom prst="bentConnector3">
            <a:avLst>
              <a:gd name="adj1" fmla="val 4350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57717" name="Line 21"/>
          <p:cNvSpPr>
            <a:spLocks noChangeShapeType="1"/>
          </p:cNvSpPr>
          <p:nvPr/>
        </p:nvSpPr>
        <p:spPr bwMode="auto">
          <a:xfrm>
            <a:off x="5795963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7718" name="Line 22"/>
          <p:cNvSpPr>
            <a:spLocks noChangeShapeType="1"/>
          </p:cNvSpPr>
          <p:nvPr/>
        </p:nvSpPr>
        <p:spPr bwMode="auto">
          <a:xfrm>
            <a:off x="5795963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>
            <a:off x="5795963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>
            <a:off x="5795963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0" grpId="0" animBg="1"/>
      <p:bldP spid="157701" grpId="0" animBg="1"/>
      <p:bldP spid="157702" grpId="0" animBg="1"/>
      <p:bldP spid="157703" grpId="0" animBg="1"/>
      <p:bldP spid="157704" grpId="0" animBg="1"/>
      <p:bldP spid="157705" grpId="0" animBg="1"/>
      <p:bldP spid="157706" grpId="0" animBg="1"/>
      <p:bldP spid="157717" grpId="0" animBg="1"/>
      <p:bldP spid="157718" grpId="0" animBg="1"/>
      <p:bldP spid="157719" grpId="0" animBg="1"/>
      <p:bldP spid="1577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696325" cy="5400675"/>
          </a:xfrm>
        </p:spPr>
        <p:txBody>
          <a:bodyPr/>
          <a:lstStyle/>
          <a:p>
            <a:r>
              <a:rPr lang="en-US"/>
              <a:t>Genetically Modified Food</a:t>
            </a:r>
            <a:endParaRPr lang="en-US" altLang="zh-TW"/>
          </a:p>
          <a:p>
            <a:r>
              <a:rPr lang="en-US" altLang="zh-TW"/>
              <a:t>Major GM food categories</a:t>
            </a:r>
          </a:p>
          <a:p>
            <a:pPr lvl="1"/>
            <a:r>
              <a:rPr lang="en-US" altLang="zh-TW"/>
              <a:t>Soya beans</a:t>
            </a:r>
          </a:p>
          <a:p>
            <a:pPr lvl="1"/>
            <a:r>
              <a:rPr lang="en-US" altLang="zh-TW"/>
              <a:t>Maize / corn</a:t>
            </a:r>
          </a:p>
          <a:p>
            <a:pPr lvl="1"/>
            <a:r>
              <a:rPr lang="en-US" altLang="zh-TW"/>
              <a:t>Cotton </a:t>
            </a:r>
          </a:p>
          <a:p>
            <a:pPr lvl="1"/>
            <a:r>
              <a:rPr lang="en-US" altLang="zh-TW"/>
              <a:t>Canola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68413"/>
            <a:ext cx="8139113" cy="5473700"/>
          </a:xfrm>
        </p:spPr>
        <p:txBody>
          <a:bodyPr/>
          <a:lstStyle/>
          <a:p>
            <a:r>
              <a:rPr lang="en-US"/>
              <a:t>Other possible sources of GMO</a:t>
            </a:r>
          </a:p>
          <a:p>
            <a:pPr lvl="1"/>
            <a:r>
              <a:rPr lang="en-US"/>
              <a:t>Dairy products from cows </a:t>
            </a:r>
            <a:r>
              <a:rPr lang="en-US">
                <a:solidFill>
                  <a:srgbClr val="FF0000"/>
                </a:solidFill>
              </a:rPr>
              <a:t>injected with rbGH</a:t>
            </a:r>
            <a:r>
              <a:rPr lang="en-US"/>
              <a:t> </a:t>
            </a:r>
            <a:r>
              <a:rPr lang="en-US" sz="1600"/>
              <a:t>(a kind of genetically engineered hormone).</a:t>
            </a:r>
            <a:r>
              <a:rPr lang="en-US"/>
              <a:t> </a:t>
            </a:r>
          </a:p>
          <a:p>
            <a:pPr lvl="1"/>
            <a:r>
              <a:rPr lang="en-US"/>
              <a:t>Food </a:t>
            </a:r>
            <a:r>
              <a:rPr lang="en-US">
                <a:solidFill>
                  <a:srgbClr val="FF0000"/>
                </a:solidFill>
              </a:rPr>
              <a:t>additives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enzymes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flavorings</a:t>
            </a:r>
            <a:r>
              <a:rPr lang="en-US"/>
              <a:t>, and </a:t>
            </a:r>
            <a:r>
              <a:rPr lang="en-US">
                <a:solidFill>
                  <a:srgbClr val="FF0000"/>
                </a:solidFill>
              </a:rPr>
              <a:t>processing agents</a:t>
            </a:r>
            <a:r>
              <a:rPr lang="en-US"/>
              <a:t>, including the sweetener aspartame and rennet used to make hard cheeses </a:t>
            </a:r>
          </a:p>
          <a:p>
            <a:pPr lvl="1"/>
            <a:r>
              <a:rPr lang="en-US"/>
              <a:t>Meat, eggs, and dairy products from </a:t>
            </a:r>
            <a:r>
              <a:rPr lang="en-US">
                <a:solidFill>
                  <a:srgbClr val="FF0000"/>
                </a:solidFill>
              </a:rPr>
              <a:t>animals that have eaten GM feed</a:t>
            </a:r>
            <a:r>
              <a:rPr lang="en-US"/>
              <a:t> 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Honey and bee pollen</a:t>
            </a:r>
            <a:r>
              <a:rPr lang="en-US"/>
              <a:t> that may have GM sources of pollen 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Contamination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pollination</a:t>
            </a:r>
            <a:r>
              <a:rPr lang="en-US"/>
              <a:t> caused by GM seeds or pollen 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064500" cy="5256213"/>
          </a:xfrm>
        </p:spPr>
        <p:txBody>
          <a:bodyPr/>
          <a:lstStyle/>
          <a:p>
            <a:r>
              <a:rPr lang="en-US"/>
              <a:t>Human health risks</a:t>
            </a:r>
          </a:p>
          <a:p>
            <a:pPr lvl="1"/>
            <a:r>
              <a:rPr lang="en-US"/>
              <a:t>Many children in the US and Europe have developed life-threatening allergies to peanuts and other foods. Introducing a gene into a plant may create a new allergen</a:t>
            </a:r>
          </a:p>
          <a:p>
            <a:pPr lvl="1"/>
            <a:r>
              <a:rPr lang="en-US"/>
              <a:t>Environmentalists are afraid that GM food may pose health risks that are not yet discovered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69350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European Union</a:t>
            </a:r>
          </a:p>
          <a:p>
            <a:pPr lvl="1">
              <a:lnSpc>
                <a:spcPct val="90000"/>
              </a:lnSpc>
            </a:pPr>
            <a:r>
              <a:rPr lang="en-US"/>
              <a:t>Consumers distrust biotechnology, its applications, and its regulators</a:t>
            </a:r>
          </a:p>
          <a:p>
            <a:pPr lvl="1">
              <a:lnSpc>
                <a:spcPct val="90000"/>
              </a:lnSpc>
            </a:pPr>
            <a:r>
              <a:rPr lang="en-US"/>
              <a:t>EU Regulations generally assume that GM foods differ from the risk associated with other food products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Precautionary</a:t>
            </a:r>
            <a:r>
              <a:rPr lang="en-US"/>
              <a:t> principle</a:t>
            </a:r>
          </a:p>
          <a:p>
            <a:pPr>
              <a:lnSpc>
                <a:spcPct val="90000"/>
              </a:lnSpc>
            </a:pPr>
            <a:r>
              <a:rPr lang="en-US"/>
              <a:t>North America</a:t>
            </a:r>
          </a:p>
          <a:p>
            <a:pPr lvl="1">
              <a:lnSpc>
                <a:spcPct val="90000"/>
              </a:lnSpc>
            </a:pPr>
            <a:r>
              <a:rPr lang="en-US"/>
              <a:t>Consumers are much more passive than in the EU</a:t>
            </a:r>
          </a:p>
          <a:p>
            <a:pPr lvl="1">
              <a:lnSpc>
                <a:spcPct val="90000"/>
              </a:lnSpc>
            </a:pPr>
            <a:r>
              <a:rPr lang="en-US"/>
              <a:t>In Canada and the US, GM foods are regulated in the same manner as food derived from conventional methods</a:t>
            </a:r>
          </a:p>
          <a:p>
            <a:pPr lvl="1">
              <a:lnSpc>
                <a:spcPct val="90000"/>
              </a:lnSpc>
            </a:pPr>
            <a:r>
              <a:rPr lang="en-US"/>
              <a:t>Principle of </a:t>
            </a:r>
            <a:r>
              <a:rPr lang="en-US">
                <a:solidFill>
                  <a:srgbClr val="FF0000"/>
                </a:solidFill>
              </a:rPr>
              <a:t>substantive equivalence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659563" y="6381750"/>
            <a:ext cx="2211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1400"/>
              <a:t>Hobbs &amp; Plunkett (2006).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258888" y="1268413"/>
            <a:ext cx="17272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Seed provider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258888" y="3621088"/>
            <a:ext cx="17272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Manufacturer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258888" y="4521200"/>
            <a:ext cx="17272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Wholesalers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258888" y="5516563"/>
            <a:ext cx="17272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Restaurants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219700" y="5516563"/>
            <a:ext cx="17272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Consumers</a:t>
            </a:r>
          </a:p>
        </p:txBody>
      </p:sp>
      <p:cxnSp>
        <p:nvCxnSpPr>
          <p:cNvPr id="41994" name="AutoShape 10"/>
          <p:cNvCxnSpPr>
            <a:cxnSpLocks noChangeShapeType="1"/>
            <a:stCxn id="41989" idx="2"/>
            <a:endCxn id="41990" idx="0"/>
          </p:cNvCxnSpPr>
          <p:nvPr/>
        </p:nvCxnSpPr>
        <p:spPr bwMode="auto">
          <a:xfrm>
            <a:off x="2122488" y="4148138"/>
            <a:ext cx="0" cy="373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996" name="AutoShape 12"/>
          <p:cNvCxnSpPr>
            <a:cxnSpLocks noChangeShapeType="1"/>
            <a:stCxn id="41991" idx="3"/>
            <a:endCxn id="41992" idx="1"/>
          </p:cNvCxnSpPr>
          <p:nvPr/>
        </p:nvCxnSpPr>
        <p:spPr bwMode="auto">
          <a:xfrm>
            <a:off x="2986088" y="5984875"/>
            <a:ext cx="2233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276600" y="1773238"/>
            <a:ext cx="266382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2200"/>
              <a:t>The other parties in the supply chain may deliberately hide up information about GM or do not know the status themselves</a:t>
            </a:r>
          </a:p>
        </p:txBody>
      </p:sp>
      <p:cxnSp>
        <p:nvCxnSpPr>
          <p:cNvPr id="42004" name="AutoShape 20"/>
          <p:cNvCxnSpPr>
            <a:cxnSpLocks noChangeShapeType="1"/>
            <a:stCxn id="41990" idx="2"/>
            <a:endCxn id="41991" idx="0"/>
          </p:cNvCxnSpPr>
          <p:nvPr/>
        </p:nvCxnSpPr>
        <p:spPr bwMode="auto">
          <a:xfrm>
            <a:off x="2122488" y="5143500"/>
            <a:ext cx="0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1258888" y="2576513"/>
            <a:ext cx="1727200" cy="671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Farmers</a:t>
            </a:r>
          </a:p>
        </p:txBody>
      </p:sp>
      <p:cxnSp>
        <p:nvCxnSpPr>
          <p:cNvPr id="42007" name="AutoShape 23"/>
          <p:cNvCxnSpPr>
            <a:cxnSpLocks noChangeShapeType="1"/>
            <a:stCxn id="41988" idx="2"/>
            <a:endCxn id="42006" idx="0"/>
          </p:cNvCxnSpPr>
          <p:nvPr/>
        </p:nvCxnSpPr>
        <p:spPr bwMode="auto">
          <a:xfrm>
            <a:off x="2122488" y="2203450"/>
            <a:ext cx="0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008" name="AutoShape 24"/>
          <p:cNvCxnSpPr>
            <a:cxnSpLocks noChangeShapeType="1"/>
            <a:stCxn id="42006" idx="2"/>
            <a:endCxn id="41989" idx="0"/>
          </p:cNvCxnSpPr>
          <p:nvPr/>
        </p:nvCxnSpPr>
        <p:spPr bwMode="auto">
          <a:xfrm>
            <a:off x="2122488" y="3248025"/>
            <a:ext cx="0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  <p:bldP spid="41991" grpId="0" animBg="1"/>
      <p:bldP spid="41992" grpId="0" animBg="1"/>
      <p:bldP spid="41997" grpId="0"/>
      <p:bldP spid="420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Globalization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4945062"/>
          </a:xfrm>
        </p:spPr>
        <p:txBody>
          <a:bodyPr/>
          <a:lstStyle/>
          <a:p>
            <a:r>
              <a:rPr lang="en-US"/>
              <a:t>Globalization is essentially a process by which an ever tightening network of ties that cut across national political boundaries connects communities in a </a:t>
            </a:r>
            <a:r>
              <a:rPr lang="en-US">
                <a:solidFill>
                  <a:srgbClr val="FF0000"/>
                </a:solidFill>
              </a:rPr>
              <a:t>single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interdependent whole</a:t>
            </a:r>
            <a:r>
              <a:rPr lang="en-US"/>
              <a:t>, a shrinking world where local differences are steadily eroded and subsumed within a massive global social order</a:t>
            </a:r>
          </a:p>
          <a:p>
            <a:pPr algn="r">
              <a:spcBef>
                <a:spcPct val="10000"/>
              </a:spcBef>
              <a:spcAft>
                <a:spcPct val="50000"/>
              </a:spcAft>
              <a:buFontTx/>
              <a:buNone/>
            </a:pPr>
            <a:r>
              <a:rPr lang="en-US" sz="2100"/>
              <a:t>Mowforth &amp; Mundt, 1998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4872037"/>
          </a:xfrm>
        </p:spPr>
        <p:txBody>
          <a:bodyPr/>
          <a:lstStyle/>
          <a:p>
            <a:r>
              <a:rPr lang="en-US"/>
              <a:t>GM labelling</a:t>
            </a:r>
          </a:p>
          <a:p>
            <a:pPr lvl="1"/>
            <a:r>
              <a:rPr lang="en-US"/>
              <a:t>In EU, products which contain 0.9% or more of authorized GMOs have to be labelled</a:t>
            </a:r>
          </a:p>
          <a:p>
            <a:pPr lvl="1"/>
            <a:r>
              <a:rPr lang="en-US"/>
              <a:t>In Hong Kong, labelling scheme is </a:t>
            </a:r>
            <a:r>
              <a:rPr lang="en-US">
                <a:solidFill>
                  <a:srgbClr val="FF0000"/>
                </a:solidFill>
              </a:rPr>
              <a:t>voluntary</a:t>
            </a:r>
            <a:r>
              <a:rPr lang="en-US"/>
              <a:t> on the grounds that there is no international consensus and the cost impact to the trade</a:t>
            </a:r>
          </a:p>
          <a:p>
            <a:pPr lvl="2"/>
            <a:r>
              <a:rPr lang="en-US"/>
              <a:t>Food items with 5% or more GM materials in the ingredient(s) are recommended to be labelled as “genetically modified”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GM organisms traceability mechanism</a:t>
            </a:r>
          </a:p>
          <a:p>
            <a:pPr lvl="1"/>
            <a:r>
              <a:rPr lang="en-US"/>
              <a:t>Businesses should retain information about products that contain or are produced from GM organisms throughout the food supply chain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547813" y="3933825"/>
            <a:ext cx="2449512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Previous steps in the supply chain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547813" y="5300663"/>
            <a:ext cx="2449512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Other restaurants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1547813" y="6092825"/>
            <a:ext cx="2449512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Other consumers</a:t>
            </a:r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 flipH="1">
            <a:off x="3995738" y="44370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cxnSp>
        <p:nvCxnSpPr>
          <p:cNvPr id="137228" name="AutoShape 12"/>
          <p:cNvCxnSpPr>
            <a:cxnSpLocks noChangeShapeType="1"/>
            <a:stCxn id="137224" idx="2"/>
            <a:endCxn id="137225" idx="0"/>
          </p:cNvCxnSpPr>
          <p:nvPr/>
        </p:nvCxnSpPr>
        <p:spPr bwMode="auto">
          <a:xfrm>
            <a:off x="2773363" y="5013325"/>
            <a:ext cx="0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7229" name="AutoShape 13"/>
          <p:cNvCxnSpPr>
            <a:cxnSpLocks noChangeShapeType="1"/>
            <a:stCxn id="137225" idx="2"/>
            <a:endCxn id="137226" idx="0"/>
          </p:cNvCxnSpPr>
          <p:nvPr/>
        </p:nvCxnSpPr>
        <p:spPr bwMode="auto">
          <a:xfrm>
            <a:off x="2773363" y="5805488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7231" name="Oval 15"/>
          <p:cNvSpPr>
            <a:spLocks noChangeArrowheads="1"/>
          </p:cNvSpPr>
          <p:nvPr/>
        </p:nvSpPr>
        <p:spPr bwMode="auto">
          <a:xfrm>
            <a:off x="5219700" y="3716338"/>
            <a:ext cx="2736850" cy="1439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GM food causing problems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  <p:bldP spid="137225" grpId="0" animBg="1"/>
      <p:bldP spid="137226" grpId="0" animBg="1"/>
      <p:bldP spid="1372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196975"/>
            <a:ext cx="8066088" cy="5661025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The Ministry of Agriculture in China granted bio-safety certificates to two pest-resistant GM rice varieties and a corn variety in November 2009 </a:t>
            </a:r>
          </a:p>
          <a:p>
            <a:r>
              <a:rPr lang="en-US" altLang="zh-CN">
                <a:ea typeface="宋体" pitchFamily="2" charset="-122"/>
              </a:rPr>
              <a:t>“The application and research on GM agriculture is definitely a future trend in China and is among the strategic measures to strive for a more competitive agricultural sector through technology,” Wei Chao An, Vice Minister of Agriculture, said in March 2010.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D. Technology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4406900"/>
          </a:xfrm>
          <a:noFill/>
        </p:spPr>
        <p:txBody>
          <a:bodyPr/>
          <a:lstStyle/>
          <a:p>
            <a:r>
              <a:rPr lang="en-US"/>
              <a:t>Information Communication Technologies / Web 2.0 have great impact on the marketing of restaurants</a:t>
            </a:r>
          </a:p>
          <a:p>
            <a:r>
              <a:rPr lang="en-US"/>
              <a:t>Tripadvisor and OpenRice.com are some of the famous </a:t>
            </a:r>
            <a:r>
              <a:rPr lang="en-US">
                <a:solidFill>
                  <a:srgbClr val="FF0000"/>
                </a:solidFill>
              </a:rPr>
              <a:t>platform</a:t>
            </a:r>
            <a:r>
              <a:rPr lang="en-US"/>
              <a:t> for community members to share their </a:t>
            </a:r>
            <a:r>
              <a:rPr lang="en-US">
                <a:solidFill>
                  <a:srgbClr val="FF0000"/>
                </a:solidFill>
              </a:rPr>
              <a:t>reviews</a:t>
            </a:r>
            <a:r>
              <a:rPr lang="en-US"/>
              <a:t> </a:t>
            </a:r>
          </a:p>
        </p:txBody>
      </p:sp>
      <p:sp>
        <p:nvSpPr>
          <p:cNvPr id="133129" name="AutoShape 9"/>
          <p:cNvSpPr>
            <a:spLocks noChangeArrowheads="1"/>
          </p:cNvSpPr>
          <p:nvPr/>
        </p:nvSpPr>
        <p:spPr bwMode="auto">
          <a:xfrm>
            <a:off x="2124075" y="4365625"/>
            <a:ext cx="2087563" cy="647700"/>
          </a:xfrm>
          <a:prstGeom prst="homePlate">
            <a:avLst>
              <a:gd name="adj" fmla="val 805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i="1"/>
              <a:t>Reviews</a:t>
            </a:r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2124075" y="5192713"/>
            <a:ext cx="2087563" cy="647700"/>
          </a:xfrm>
          <a:prstGeom prst="homePlate">
            <a:avLst>
              <a:gd name="adj" fmla="val 805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i="1"/>
              <a:t>Ratings</a:t>
            </a:r>
          </a:p>
        </p:txBody>
      </p:sp>
      <p:sp>
        <p:nvSpPr>
          <p:cNvPr id="133131" name="AutoShape 11"/>
          <p:cNvSpPr>
            <a:spLocks noChangeArrowheads="1"/>
          </p:cNvSpPr>
          <p:nvPr/>
        </p:nvSpPr>
        <p:spPr bwMode="auto">
          <a:xfrm>
            <a:off x="2124075" y="6021388"/>
            <a:ext cx="2087563" cy="647700"/>
          </a:xfrm>
          <a:prstGeom prst="homePlate">
            <a:avLst>
              <a:gd name="adj" fmla="val 805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1300163"/>
            <a:r>
              <a:rPr lang="en-US" i="1"/>
              <a:t>Photos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77050" y="6237288"/>
            <a:ext cx="188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1800"/>
              <a:t>O’Conner (2008)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4572000" y="5013325"/>
            <a:ext cx="1655763" cy="4714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1300163">
              <a:spcBef>
                <a:spcPct val="50000"/>
              </a:spcBef>
            </a:pPr>
            <a:r>
              <a:rPr lang="en-US" altLang="zh-TW" sz="2300">
                <a:latin typeface="Arial Narrow" pitchFamily="34" charset="0"/>
                <a:ea typeface="新細明體" pitchFamily="18" charset="-120"/>
              </a:rPr>
              <a:t>trip</a:t>
            </a:r>
            <a:r>
              <a:rPr lang="en-US" altLang="zh-TW" sz="2300">
                <a:solidFill>
                  <a:srgbClr val="008000"/>
                </a:solidFill>
                <a:latin typeface="Arial Narrow" pitchFamily="34" charset="0"/>
                <a:ea typeface="新細明體" pitchFamily="18" charset="-120"/>
              </a:rPr>
              <a:t>advisor</a:t>
            </a:r>
            <a:endParaRPr lang="en-US" altLang="zh-TW" sz="230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588125" y="5013325"/>
            <a:ext cx="1871663" cy="4714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1300163">
              <a:spcBef>
                <a:spcPct val="50000"/>
              </a:spcBef>
            </a:pPr>
            <a:r>
              <a:rPr lang="en-US" altLang="zh-TW" sz="2300">
                <a:latin typeface="Arial Narrow" pitchFamily="34" charset="0"/>
                <a:ea typeface="新細明體" pitchFamily="18" charset="-120"/>
              </a:rPr>
              <a:t>OpenRice.com</a:t>
            </a:r>
            <a:endParaRPr lang="en-US" altLang="zh-TW" sz="2300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  <p:bldP spid="133129" grpId="0" animBg="1"/>
      <p:bldP spid="133130" grpId="0" animBg="1"/>
      <p:bldP spid="1331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8" name="Oval 4"/>
          <p:cNvSpPr>
            <a:spLocks noChangeArrowheads="1"/>
          </p:cNvSpPr>
          <p:nvPr/>
        </p:nvSpPr>
        <p:spPr bwMode="auto">
          <a:xfrm>
            <a:off x="3563938" y="3141663"/>
            <a:ext cx="201612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>
                <a:solidFill>
                  <a:srgbClr val="FF0000"/>
                </a:solidFill>
              </a:rPr>
              <a:t>Review platform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258888" y="1773238"/>
            <a:ext cx="1655762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Restaurant 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1258888" y="3141663"/>
            <a:ext cx="1655762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Restaurant 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1258888" y="4652963"/>
            <a:ext cx="1655762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Restaurant 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6372225" y="1916113"/>
            <a:ext cx="1655763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1800"/>
              <a:t>customer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6443663" y="4652963"/>
            <a:ext cx="1655762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1800"/>
              <a:t>customer</a:t>
            </a: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 flipH="1">
            <a:off x="5364163" y="2852738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 flipV="1">
            <a:off x="5508625" y="3068638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2916238" y="2276475"/>
            <a:ext cx="1008062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2916238" y="3573463"/>
            <a:ext cx="64770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>
            <a:off x="5364163" y="4437063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4161" name="Freeform 17"/>
          <p:cNvSpPr>
            <a:spLocks/>
          </p:cNvSpPr>
          <p:nvPr/>
        </p:nvSpPr>
        <p:spPr bwMode="auto">
          <a:xfrm>
            <a:off x="5195888" y="3644900"/>
            <a:ext cx="312737" cy="792163"/>
          </a:xfrm>
          <a:custGeom>
            <a:avLst/>
            <a:gdLst/>
            <a:ahLst/>
            <a:cxnLst>
              <a:cxn ang="0">
                <a:pos x="197" y="0"/>
              </a:cxn>
              <a:cxn ang="0">
                <a:pos x="15" y="272"/>
              </a:cxn>
              <a:cxn ang="0">
                <a:pos x="106" y="499"/>
              </a:cxn>
            </a:cxnLst>
            <a:rect l="0" t="0" r="r" b="b"/>
            <a:pathLst>
              <a:path w="197" h="499">
                <a:moveTo>
                  <a:pt x="197" y="0"/>
                </a:moveTo>
                <a:cubicBezTo>
                  <a:pt x="113" y="94"/>
                  <a:pt x="30" y="189"/>
                  <a:pt x="15" y="272"/>
                </a:cubicBezTo>
                <a:cubicBezTo>
                  <a:pt x="0" y="355"/>
                  <a:pt x="53" y="427"/>
                  <a:pt x="106" y="4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3708400" y="4941888"/>
            <a:ext cx="2924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7800" indent="-177800" defTabSz="1300163"/>
            <a:r>
              <a:rPr lang="en-US" sz="2000"/>
              <a:t>Word of mouth:</a:t>
            </a:r>
          </a:p>
          <a:p>
            <a:pPr marL="177800" indent="-177800" defTabSz="1300163">
              <a:buFontTx/>
              <a:buChar char="•"/>
            </a:pPr>
            <a:r>
              <a:rPr lang="en-US" sz="2000">
                <a:sym typeface="Wingdings" pitchFamily="2" charset="2"/>
              </a:rPr>
              <a:t>Information cost low</a:t>
            </a:r>
          </a:p>
          <a:p>
            <a:pPr marL="177800" indent="-177800" defTabSz="1300163">
              <a:buFontTx/>
              <a:buChar char="•"/>
            </a:pPr>
            <a:r>
              <a:rPr lang="en-US" sz="2000">
                <a:sym typeface="Wingdings" pitchFamily="2" charset="2"/>
              </a:rPr>
              <a:t>Review from users </a:t>
            </a:r>
            <a:br>
              <a:rPr lang="en-US" sz="2000">
                <a:sym typeface="Wingdings" pitchFamily="2" charset="2"/>
              </a:rPr>
            </a:b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More objective, </a:t>
            </a:r>
            <a:r>
              <a:rPr lang="en-US" sz="2000">
                <a:sym typeface="Wingdings" pitchFamily="2" charset="2"/>
              </a:rPr>
              <a:t>credible (?)</a:t>
            </a: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3276600" y="2060575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2000"/>
              <a:t>Pay to join as members</a:t>
            </a: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5940425" y="3429000"/>
            <a:ext cx="225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1800"/>
              <a:t>Risk of dishonest reviews</a:t>
            </a: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250825" y="5661025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1800"/>
              <a:t>Those not linked to a network become less competitive</a:t>
            </a:r>
          </a:p>
        </p:txBody>
      </p:sp>
      <p:sp>
        <p:nvSpPr>
          <p:cNvPr id="134166" name="Arc 22"/>
          <p:cNvSpPr>
            <a:spLocks/>
          </p:cNvSpPr>
          <p:nvPr/>
        </p:nvSpPr>
        <p:spPr bwMode="auto">
          <a:xfrm rot="-576468">
            <a:off x="511175" y="4216400"/>
            <a:ext cx="3024188" cy="15097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390"/>
              <a:gd name="T2" fmla="*/ 18712 w 21600"/>
              <a:gd name="T3" fmla="*/ 32390 h 32390"/>
              <a:gd name="T4" fmla="*/ 0 w 21600"/>
              <a:gd name="T5" fmla="*/ 21600 h 3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3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87"/>
                  <a:pt x="20604" y="29108"/>
                  <a:pt x="18711" y="32389"/>
                </a:cubicBezTo>
              </a:path>
              <a:path w="21600" h="323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87"/>
                  <a:pt x="20604" y="29108"/>
                  <a:pt x="18711" y="3238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animBg="1"/>
      <p:bldP spid="134151" grpId="0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7" grpId="0" animBg="1"/>
      <p:bldP spid="134158" grpId="0" animBg="1"/>
      <p:bldP spid="134160" grpId="0" animBg="1"/>
      <p:bldP spid="134161" grpId="0" animBg="1"/>
      <p:bldP spid="134162" grpId="0"/>
      <p:bldP spid="134163" grpId="0"/>
      <p:bldP spid="134164" grpId="0"/>
      <p:bldP spid="134165" grpId="0"/>
      <p:bldP spid="13416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3" name="Oval 23"/>
          <p:cNvSpPr>
            <a:spLocks noChangeArrowheads="1"/>
          </p:cNvSpPr>
          <p:nvPr/>
        </p:nvSpPr>
        <p:spPr bwMode="auto">
          <a:xfrm>
            <a:off x="250825" y="1052513"/>
            <a:ext cx="6626225" cy="5545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Web 2.0 and Consumer Community </a:t>
            </a:r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3492500" y="3141663"/>
            <a:ext cx="201612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Web 2.0 Platform</a:t>
            </a:r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1908175" y="1844675"/>
            <a:ext cx="1584325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1800"/>
              <a:t>customer</a:t>
            </a:r>
          </a:p>
        </p:txBody>
      </p:sp>
      <p:sp>
        <p:nvSpPr>
          <p:cNvPr id="143369" name="Oval 9"/>
          <p:cNvSpPr>
            <a:spLocks noChangeArrowheads="1"/>
          </p:cNvSpPr>
          <p:nvPr/>
        </p:nvSpPr>
        <p:spPr bwMode="auto">
          <a:xfrm>
            <a:off x="1908175" y="5084763"/>
            <a:ext cx="1584325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1800"/>
              <a:t>customer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7019925" y="3429000"/>
            <a:ext cx="165576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Restaurant </a:t>
            </a:r>
          </a:p>
        </p:txBody>
      </p:sp>
      <p:sp>
        <p:nvSpPr>
          <p:cNvPr id="143372" name="Oval 12"/>
          <p:cNvSpPr>
            <a:spLocks noChangeArrowheads="1"/>
          </p:cNvSpPr>
          <p:nvPr/>
        </p:nvSpPr>
        <p:spPr bwMode="auto">
          <a:xfrm>
            <a:off x="684213" y="2852738"/>
            <a:ext cx="1584325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1800"/>
              <a:t>customer</a:t>
            </a:r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3779838" y="1412875"/>
            <a:ext cx="1584325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1800"/>
              <a:t>customer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3779838" y="5229225"/>
            <a:ext cx="1584325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1800"/>
              <a:t>customer</a:t>
            </a:r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684213" y="4148138"/>
            <a:ext cx="1584325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1800"/>
              <a:t>customer</a:t>
            </a:r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>
            <a:off x="5508625" y="40052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 flipH="1">
            <a:off x="4500563" y="2492375"/>
            <a:ext cx="7143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3203575" y="2781300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2195513" y="3573463"/>
            <a:ext cx="12969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 flipV="1">
            <a:off x="2268538" y="4221163"/>
            <a:ext cx="1295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 flipV="1">
            <a:off x="3203575" y="4652963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382" name="Line 22"/>
          <p:cNvSpPr>
            <a:spLocks noChangeShapeType="1"/>
          </p:cNvSpPr>
          <p:nvPr/>
        </p:nvSpPr>
        <p:spPr bwMode="auto">
          <a:xfrm flipH="1" flipV="1">
            <a:off x="4500563" y="4797425"/>
            <a:ext cx="714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300788" y="5516563"/>
            <a:ext cx="2466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en-US" sz="2000"/>
              <a:t>Community </a:t>
            </a:r>
            <a:r>
              <a:rPr lang="en-US" sz="2000">
                <a:sym typeface="Wingdings" pitchFamily="2" charset="2"/>
              </a:rPr>
              <a:t> collective bargain power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3" grpId="0" animBg="1"/>
      <p:bldP spid="143367" grpId="0" animBg="1"/>
      <p:bldP spid="143368" grpId="0" animBg="1"/>
      <p:bldP spid="143369" grpId="0" animBg="1"/>
      <p:bldP spid="143371" grpId="0" animBg="1"/>
      <p:bldP spid="143372" grpId="0" animBg="1"/>
      <p:bldP spid="143373" grpId="0" animBg="1"/>
      <p:bldP spid="143374" grpId="0" animBg="1"/>
      <p:bldP spid="143375" grpId="0" animBg="1"/>
      <p:bldP spid="143376" grpId="0" animBg="1"/>
      <p:bldP spid="143377" grpId="0" animBg="1"/>
      <p:bldP spid="143378" grpId="0" animBg="1"/>
      <p:bldP spid="143379" grpId="0" animBg="1"/>
      <p:bldP spid="143380" grpId="0" animBg="1"/>
      <p:bldP spid="143381" grpId="0" animBg="1"/>
      <p:bldP spid="143382" grpId="0" animBg="1"/>
      <p:bldP spid="14338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Groupon: Collective Buying Power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85225" cy="4406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Groupon started in November 2008 in Chicago</a:t>
            </a:r>
          </a:p>
          <a:p>
            <a:pPr>
              <a:lnSpc>
                <a:spcPct val="90000"/>
              </a:lnSpc>
            </a:pPr>
            <a:r>
              <a:rPr lang="en-US"/>
              <a:t>It features discounts of 50-90% off great restaurants and dining</a:t>
            </a:r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business for the restaurants?</a:t>
            </a:r>
          </a:p>
          <a:p>
            <a:pPr lvl="1"/>
            <a:r>
              <a:rPr lang="en-US"/>
              <a:t>Groupon customers seldom spend more. </a:t>
            </a:r>
          </a:p>
          <a:p>
            <a:pPr lvl="1"/>
            <a:r>
              <a:rPr lang="en-US"/>
              <a:t>These customers also seldom come back unless with another groupon.</a:t>
            </a:r>
          </a:p>
          <a:p>
            <a:pPr lvl="1"/>
            <a:r>
              <a:rPr lang="en-US"/>
              <a:t>Redemption seems unrestricted by anything other than a time limit on 'the deal'. Whether a restaurant is equipped to deal with ALL people redeeming their 50% off Groupons within a short time is questionable 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 Legislation and Regulation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4406900"/>
          </a:xfrm>
        </p:spPr>
        <p:txBody>
          <a:bodyPr/>
          <a:lstStyle/>
          <a:p>
            <a:r>
              <a:rPr lang="en-US"/>
              <a:t>Non-smoking legislation</a:t>
            </a:r>
          </a:p>
          <a:p>
            <a:pPr lvl="1"/>
            <a:r>
              <a:rPr lang="en-US"/>
              <a:t>Smoking (Public Health) Ordinance (Hong Kong)</a:t>
            </a:r>
          </a:p>
          <a:p>
            <a:pPr lvl="1"/>
            <a:r>
              <a:rPr lang="en-US"/>
              <a:t>Hong Kong (2007), China (2006; May 2011), France (2008), Spain (2011)</a:t>
            </a:r>
          </a:p>
          <a:p>
            <a:r>
              <a:rPr lang="en-US"/>
              <a:t>Smoke-free restaurants and bars reduce exposure to tobacco smoke toxins among hospitality workers and patrons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496300" cy="3311525"/>
          </a:xfrm>
        </p:spPr>
        <p:txBody>
          <a:bodyPr/>
          <a:lstStyle/>
          <a:p>
            <a:r>
              <a:rPr lang="en-US" sz="2500"/>
              <a:t>In China, the law's critics say the penalties are only empty talk</a:t>
            </a:r>
          </a:p>
          <a:p>
            <a:r>
              <a:rPr lang="en-US" sz="2500"/>
              <a:t>The smokers can easily leave the scene long before the arrival of the law enforcement officials</a:t>
            </a:r>
          </a:p>
          <a:p>
            <a:r>
              <a:rPr lang="en-US" sz="2500"/>
              <a:t>Neither the smoking-control volunteers nor the area's supervision officials have the right to detain offenders even if they refuse to stop smoking.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79388" y="4149725"/>
            <a:ext cx="81375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2500">
                <a:ea typeface="新細明體" pitchFamily="18" charset="-120"/>
              </a:rPr>
              <a:t>It is complicated and time consuming for people to dial the public supervision hotline to report offenders, and wait for the law enforcement units to take over the case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1065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71" name="Picture 23" descr="_Pic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20938"/>
            <a:ext cx="82073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5655" name="Arc 7"/>
          <p:cNvSpPr>
            <a:spLocks/>
          </p:cNvSpPr>
          <p:nvPr/>
        </p:nvSpPr>
        <p:spPr bwMode="auto">
          <a:xfrm>
            <a:off x="2484438" y="3068638"/>
            <a:ext cx="2794000" cy="12239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90"/>
              <a:gd name="T1" fmla="*/ 0 h 21600"/>
              <a:gd name="T2" fmla="*/ 21490 w 21490"/>
              <a:gd name="T3" fmla="*/ 19426 h 21600"/>
              <a:gd name="T4" fmla="*/ 0 w 214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0" h="21600" fill="none" extrusionOk="0">
                <a:moveTo>
                  <a:pt x="-1" y="0"/>
                </a:moveTo>
                <a:cubicBezTo>
                  <a:pt x="11087" y="0"/>
                  <a:pt x="20374" y="8394"/>
                  <a:pt x="21490" y="19425"/>
                </a:cubicBezTo>
              </a:path>
              <a:path w="21490" h="21600" stroke="0" extrusionOk="0">
                <a:moveTo>
                  <a:pt x="-1" y="0"/>
                </a:moveTo>
                <a:cubicBezTo>
                  <a:pt x="11087" y="0"/>
                  <a:pt x="20374" y="8394"/>
                  <a:pt x="21490" y="1942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56" name="Arc 8"/>
          <p:cNvSpPr>
            <a:spLocks/>
          </p:cNvSpPr>
          <p:nvPr/>
        </p:nvSpPr>
        <p:spPr bwMode="auto">
          <a:xfrm>
            <a:off x="2268538" y="2924175"/>
            <a:ext cx="4752975" cy="10080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57" name="Arc 9"/>
          <p:cNvSpPr>
            <a:spLocks/>
          </p:cNvSpPr>
          <p:nvPr/>
        </p:nvSpPr>
        <p:spPr bwMode="auto">
          <a:xfrm rot="13254863" flipV="1">
            <a:off x="1763713" y="4292600"/>
            <a:ext cx="72072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58" name="Arc 10"/>
          <p:cNvSpPr>
            <a:spLocks/>
          </p:cNvSpPr>
          <p:nvPr/>
        </p:nvSpPr>
        <p:spPr bwMode="auto">
          <a:xfrm rot="11862947" flipV="1">
            <a:off x="2339975" y="3644900"/>
            <a:ext cx="231457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59" name="Arc 11"/>
          <p:cNvSpPr>
            <a:spLocks/>
          </p:cNvSpPr>
          <p:nvPr/>
        </p:nvSpPr>
        <p:spPr bwMode="auto">
          <a:xfrm rot="9737053" flipH="1" flipV="1">
            <a:off x="4284663" y="4292600"/>
            <a:ext cx="231457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62" name="Arc 14"/>
          <p:cNvSpPr>
            <a:spLocks/>
          </p:cNvSpPr>
          <p:nvPr/>
        </p:nvSpPr>
        <p:spPr bwMode="auto">
          <a:xfrm rot="16460176" flipV="1">
            <a:off x="6546850" y="4594225"/>
            <a:ext cx="1012825" cy="5556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744"/>
              <a:gd name="T2" fmla="*/ 21493 w 21600"/>
              <a:gd name="T3" fmla="*/ 23744 h 23744"/>
              <a:gd name="T4" fmla="*/ 0 w 21600"/>
              <a:gd name="T5" fmla="*/ 21600 h 2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74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6"/>
                  <a:pt x="21564" y="23031"/>
                  <a:pt x="21493" y="23744"/>
                </a:cubicBezTo>
              </a:path>
              <a:path w="21600" h="2374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6"/>
                  <a:pt x="21564" y="23031"/>
                  <a:pt x="21493" y="2374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3484563" y="1628775"/>
            <a:ext cx="1211262" cy="4889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/>
              <a:t>People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4976813" y="1628775"/>
            <a:ext cx="1835150" cy="4889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/>
              <a:t>Information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2030413" y="1628775"/>
            <a:ext cx="1173162" cy="4889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/>
              <a:t>Money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7092950" y="1628775"/>
            <a:ext cx="1890713" cy="4889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/>
              <a:t>Technology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395288" y="1628775"/>
            <a:ext cx="1355725" cy="4889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/>
              <a:t>Material</a:t>
            </a:r>
          </a:p>
        </p:txBody>
      </p:sp>
      <p:sp>
        <p:nvSpPr>
          <p:cNvPr id="155668" name="Arc 20"/>
          <p:cNvSpPr>
            <a:spLocks/>
          </p:cNvSpPr>
          <p:nvPr/>
        </p:nvSpPr>
        <p:spPr bwMode="auto">
          <a:xfrm rot="11400730" flipV="1">
            <a:off x="5435600" y="3860800"/>
            <a:ext cx="827088" cy="9350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69" name="Arc 21"/>
          <p:cNvSpPr>
            <a:spLocks/>
          </p:cNvSpPr>
          <p:nvPr/>
        </p:nvSpPr>
        <p:spPr bwMode="auto">
          <a:xfrm rot="13254863" flipV="1">
            <a:off x="6372225" y="3860800"/>
            <a:ext cx="863600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70" name="Arc 22"/>
          <p:cNvSpPr>
            <a:spLocks/>
          </p:cNvSpPr>
          <p:nvPr/>
        </p:nvSpPr>
        <p:spPr bwMode="auto">
          <a:xfrm rot="20560864" flipH="1">
            <a:off x="1443038" y="3127375"/>
            <a:ext cx="1384300" cy="2519363"/>
          </a:xfrm>
          <a:custGeom>
            <a:avLst/>
            <a:gdLst>
              <a:gd name="G0" fmla="+- 13031 0 0"/>
              <a:gd name="G1" fmla="+- 21600 0 0"/>
              <a:gd name="G2" fmla="+- 21600 0 0"/>
              <a:gd name="T0" fmla="*/ 13031 w 34631"/>
              <a:gd name="T1" fmla="*/ 0 h 43200"/>
              <a:gd name="T2" fmla="*/ 0 w 34631"/>
              <a:gd name="T3" fmla="*/ 38826 h 43200"/>
              <a:gd name="T4" fmla="*/ 13031 w 3463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31" h="43200" fill="none" extrusionOk="0">
                <a:moveTo>
                  <a:pt x="13030" y="0"/>
                </a:moveTo>
                <a:cubicBezTo>
                  <a:pt x="24960" y="0"/>
                  <a:pt x="34631" y="9670"/>
                  <a:pt x="34631" y="21600"/>
                </a:cubicBezTo>
                <a:cubicBezTo>
                  <a:pt x="34631" y="33529"/>
                  <a:pt x="24960" y="43200"/>
                  <a:pt x="13031" y="43200"/>
                </a:cubicBezTo>
                <a:cubicBezTo>
                  <a:pt x="8326" y="43200"/>
                  <a:pt x="3751" y="41664"/>
                  <a:pt x="-1" y="38826"/>
                </a:cubicBezTo>
              </a:path>
              <a:path w="34631" h="43200" stroke="0" extrusionOk="0">
                <a:moveTo>
                  <a:pt x="13030" y="0"/>
                </a:moveTo>
                <a:cubicBezTo>
                  <a:pt x="24960" y="0"/>
                  <a:pt x="34631" y="9670"/>
                  <a:pt x="34631" y="21600"/>
                </a:cubicBezTo>
                <a:cubicBezTo>
                  <a:pt x="34631" y="33529"/>
                  <a:pt x="24960" y="43200"/>
                  <a:pt x="13031" y="43200"/>
                </a:cubicBezTo>
                <a:cubicBezTo>
                  <a:pt x="8326" y="43200"/>
                  <a:pt x="3751" y="41664"/>
                  <a:pt x="-1" y="38826"/>
                </a:cubicBezTo>
                <a:lnTo>
                  <a:pt x="13031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5672" name="Arc 24"/>
          <p:cNvSpPr>
            <a:spLocks/>
          </p:cNvSpPr>
          <p:nvPr/>
        </p:nvSpPr>
        <p:spPr bwMode="auto">
          <a:xfrm rot="13254863" flipV="1">
            <a:off x="5865813" y="4959350"/>
            <a:ext cx="2422525" cy="6461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8768"/>
              <a:gd name="T1" fmla="*/ 0 h 21600"/>
              <a:gd name="T2" fmla="*/ 18768 w 18768"/>
              <a:gd name="T3" fmla="*/ 10908 h 21600"/>
              <a:gd name="T4" fmla="*/ 0 w 1876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68" h="21600" fill="none" extrusionOk="0">
                <a:moveTo>
                  <a:pt x="-1" y="0"/>
                </a:moveTo>
                <a:cubicBezTo>
                  <a:pt x="7761" y="0"/>
                  <a:pt x="14926" y="4164"/>
                  <a:pt x="18768" y="10907"/>
                </a:cubicBezTo>
              </a:path>
              <a:path w="18768" h="21600" stroke="0" extrusionOk="0">
                <a:moveTo>
                  <a:pt x="-1" y="0"/>
                </a:moveTo>
                <a:cubicBezTo>
                  <a:pt x="7761" y="0"/>
                  <a:pt x="14926" y="4164"/>
                  <a:pt x="18768" y="1090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3" grpId="0" animBg="1"/>
      <p:bldP spid="155664" grpId="0" animBg="1"/>
      <p:bldP spid="155665" grpId="0" animBg="1"/>
      <p:bldP spid="155666" grpId="0" animBg="1"/>
      <p:bldP spid="15566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196975"/>
            <a:ext cx="7994650" cy="5256213"/>
          </a:xfrm>
        </p:spPr>
        <p:txBody>
          <a:bodyPr/>
          <a:lstStyle/>
          <a:p>
            <a:r>
              <a:rPr lang="en-US"/>
              <a:t>According to a review, all of the best designed studies report </a:t>
            </a:r>
            <a:r>
              <a:rPr lang="en-US">
                <a:solidFill>
                  <a:srgbClr val="FF0000"/>
                </a:solidFill>
              </a:rPr>
              <a:t>no impact or a positive impact</a:t>
            </a:r>
            <a:r>
              <a:rPr lang="en-US"/>
              <a:t> of smoke-free restaurant and bar laws on sales or employment.</a:t>
            </a:r>
          </a:p>
          <a:p>
            <a:r>
              <a:rPr lang="en-US"/>
              <a:t>But studies funded by the bar and restaurant associations and tobacco companies often find that smoking legislation has a </a:t>
            </a:r>
            <a:r>
              <a:rPr lang="en-US">
                <a:solidFill>
                  <a:srgbClr val="FF0000"/>
                </a:solidFill>
              </a:rPr>
              <a:t>negative effect</a:t>
            </a:r>
            <a:r>
              <a:rPr lang="en-US"/>
              <a:t> on restaurant and bar profits 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651500" y="6308725"/>
            <a:ext cx="311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kumimoji="1" lang="en-US" sz="1400"/>
              <a:t>Scollo, Lal, Hyland and Glantz (2003)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Dutiable Commodities (Liquor) Regulations (Cap. 109B)</a:t>
            </a:r>
          </a:p>
          <a:p>
            <a:pPr lvl="1"/>
            <a:r>
              <a:rPr lang="en-US"/>
              <a:t>No licensee shall permit any person under the age of 18 years to drink any intoxicating liquor on any licensed premises.</a:t>
            </a:r>
          </a:p>
          <a:p>
            <a:r>
              <a:rPr lang="en-US"/>
              <a:t>In US, research shows young people begin to drink at 11 for boys and at 13 for girls. Youth that begin drinking prior to age 15 are 40% more likely to become alcoholics.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7561262" cy="4406900"/>
          </a:xfrm>
        </p:spPr>
        <p:txBody>
          <a:bodyPr/>
          <a:lstStyle/>
          <a:p>
            <a:r>
              <a:rPr lang="en-US"/>
              <a:t>Prevention of Bribery Ordinance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755650" y="2205038"/>
            <a:ext cx="73437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300163"/>
            <a:r>
              <a:rPr lang="zh-TW" altLang="en-US" sz="2800">
                <a:ea typeface="新細明體" pitchFamily="18" charset="-120"/>
              </a:rPr>
              <a:t>參閱「食肆廚房職員疑貪污被廉署起訴」</a:t>
            </a:r>
          </a:p>
          <a:p>
            <a:pPr defTabSz="1300163"/>
            <a:endParaRPr lang="zh-TW" altLang="en-US">
              <a:ea typeface="新細明體" pitchFamily="18" charset="-120"/>
            </a:endParaRPr>
          </a:p>
          <a:p>
            <a:pPr algn="r" defTabSz="1300163"/>
            <a:r>
              <a:rPr lang="zh-TW" altLang="en-US" sz="2000">
                <a:ea typeface="新細明體" pitchFamily="18" charset="-120"/>
              </a:rPr>
              <a:t>資料來源</a:t>
            </a:r>
            <a:r>
              <a:rPr lang="en-US" altLang="zh-TW" sz="2000">
                <a:ea typeface="新細明體" pitchFamily="18" charset="-120"/>
              </a:rPr>
              <a:t>:</a:t>
            </a:r>
            <a:r>
              <a:rPr lang="zh-TW" altLang="en-US" sz="2000">
                <a:ea typeface="新細明體" pitchFamily="18" charset="-120"/>
              </a:rPr>
              <a:t>星島日報 </a:t>
            </a:r>
            <a:r>
              <a:rPr lang="en-US" altLang="zh-TW" sz="2000">
                <a:ea typeface="新細明體" pitchFamily="18" charset="-120"/>
              </a:rPr>
              <a:t>2008 </a:t>
            </a:r>
            <a:r>
              <a:rPr lang="zh-TW" altLang="en-US" sz="2000">
                <a:ea typeface="新細明體" pitchFamily="18" charset="-120"/>
              </a:rPr>
              <a:t>年</a:t>
            </a:r>
            <a:r>
              <a:rPr lang="en-US" altLang="zh-TW" sz="2000">
                <a:ea typeface="新細明體" pitchFamily="18" charset="-120"/>
              </a:rPr>
              <a:t>1</a:t>
            </a:r>
            <a:r>
              <a:rPr lang="zh-TW" altLang="en-US" sz="2000">
                <a:ea typeface="新細明體" pitchFamily="18" charset="-120"/>
              </a:rPr>
              <a:t>月</a:t>
            </a:r>
            <a:r>
              <a:rPr lang="en-US" altLang="zh-TW" sz="2000">
                <a:ea typeface="新細明體" pitchFamily="18" charset="-120"/>
              </a:rPr>
              <a:t>16</a:t>
            </a:r>
            <a:r>
              <a:rPr lang="zh-TW" altLang="en-US" sz="2000">
                <a:ea typeface="新細明體" pitchFamily="18" charset="-120"/>
              </a:rPr>
              <a:t>日</a:t>
            </a:r>
            <a:endParaRPr lang="en-US" altLang="zh-TW" sz="2000"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Wage Ordinance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7994650" cy="4406900"/>
          </a:xfrm>
        </p:spPr>
        <p:txBody>
          <a:bodyPr/>
          <a:lstStyle/>
          <a:p>
            <a:r>
              <a:rPr lang="en-US"/>
              <a:t>The Statutory Minimum Wage came into force on 1 May 2011 and the initial Statutory Minimum Wage rate is $28 per hour</a:t>
            </a:r>
          </a:p>
          <a:p>
            <a:r>
              <a:rPr lang="en-US"/>
              <a:t>What may be the effects on the workers, the customers and the employers?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Corporate Social Responsibility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corporation may be held socially and ethically </a:t>
            </a:r>
            <a:r>
              <a:rPr lang="en-US">
                <a:solidFill>
                  <a:srgbClr val="FF0000"/>
                </a:solidFill>
              </a:rPr>
              <a:t>accountable</a:t>
            </a:r>
            <a:r>
              <a:rPr lang="en-US"/>
              <a:t> by an expansive array of </a:t>
            </a:r>
            <a:r>
              <a:rPr lang="en-US">
                <a:solidFill>
                  <a:srgbClr val="FF0000"/>
                </a:solidFill>
              </a:rPr>
              <a:t>stakeholders</a:t>
            </a:r>
            <a:r>
              <a:rPr lang="en-US"/>
              <a:t> such as customers, employees, governments, communities, NGOs, investors, supply chain members, unions, regulators and media.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443663" y="6237288"/>
            <a:ext cx="224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1300163"/>
            <a:r>
              <a:rPr lang="en-US" sz="1600"/>
              <a:t>Maloni &amp; Brown (2006)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Dimensions of CSR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455988" y="3213100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CSR in the Supply Chain: Food Industry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68313" y="1412875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Animal welfare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455988" y="1412875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Biotechnology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6443663" y="1412875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Health and safety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468313" y="3213100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Environment</a:t>
            </a: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443663" y="3213100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Labour and human rights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6443663" y="5013325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Procurement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3455988" y="5013325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Fair trade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468313" y="5013325"/>
            <a:ext cx="22320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000"/>
              <a:t>Community</a:t>
            </a:r>
          </a:p>
        </p:txBody>
      </p:sp>
      <p:cxnSp>
        <p:nvCxnSpPr>
          <p:cNvPr id="126990" name="AutoShape 14"/>
          <p:cNvCxnSpPr>
            <a:cxnSpLocks noChangeShapeType="1"/>
            <a:stCxn id="126980" idx="0"/>
            <a:endCxn id="126982" idx="2"/>
          </p:cNvCxnSpPr>
          <p:nvPr/>
        </p:nvCxnSpPr>
        <p:spPr bwMode="auto">
          <a:xfrm flipV="1">
            <a:off x="4572000" y="2636838"/>
            <a:ext cx="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6991" name="AutoShape 15"/>
          <p:cNvCxnSpPr>
            <a:cxnSpLocks noChangeShapeType="1"/>
            <a:stCxn id="126980" idx="3"/>
            <a:endCxn id="126985" idx="1"/>
          </p:cNvCxnSpPr>
          <p:nvPr/>
        </p:nvCxnSpPr>
        <p:spPr bwMode="auto">
          <a:xfrm>
            <a:off x="5688013" y="3825875"/>
            <a:ext cx="755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6992" name="AutoShape 16"/>
          <p:cNvCxnSpPr>
            <a:cxnSpLocks noChangeShapeType="1"/>
            <a:stCxn id="126980" idx="2"/>
            <a:endCxn id="126987" idx="0"/>
          </p:cNvCxnSpPr>
          <p:nvPr/>
        </p:nvCxnSpPr>
        <p:spPr bwMode="auto">
          <a:xfrm>
            <a:off x="4572000" y="4437063"/>
            <a:ext cx="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6993" name="AutoShape 17"/>
          <p:cNvCxnSpPr>
            <a:cxnSpLocks noChangeShapeType="1"/>
            <a:stCxn id="126980" idx="1"/>
            <a:endCxn id="126984" idx="3"/>
          </p:cNvCxnSpPr>
          <p:nvPr/>
        </p:nvCxnSpPr>
        <p:spPr bwMode="auto">
          <a:xfrm flipH="1">
            <a:off x="2700338" y="3825875"/>
            <a:ext cx="755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6994" name="Line 18"/>
          <p:cNvSpPr>
            <a:spLocks noChangeShapeType="1"/>
          </p:cNvSpPr>
          <p:nvPr/>
        </p:nvSpPr>
        <p:spPr bwMode="auto">
          <a:xfrm flipH="1">
            <a:off x="2700338" y="4437063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5364163" y="44370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 flipV="1">
            <a:off x="5364163" y="2636838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 flipH="1" flipV="1">
            <a:off x="2700338" y="2636838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Ovr>
    <a:masterClrMapping/>
  </p:clrMapOvr>
  <p:transition>
    <p:zo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4872037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Animal welfare</a:t>
            </a:r>
            <a:r>
              <a:rPr lang="en-US"/>
              <a:t>: animals should not endure unnecessary suffering</a:t>
            </a:r>
          </a:p>
          <a:p>
            <a:r>
              <a:rPr lang="en-US">
                <a:solidFill>
                  <a:srgbClr val="FF0000"/>
                </a:solidFill>
              </a:rPr>
              <a:t>Biotechnology</a:t>
            </a:r>
            <a:r>
              <a:rPr lang="en-US"/>
              <a:t>: sensitive to consumer attitudes about the use of biotechnology</a:t>
            </a:r>
          </a:p>
          <a:p>
            <a:r>
              <a:rPr lang="en-US">
                <a:solidFill>
                  <a:srgbClr val="FF0000"/>
                </a:solidFill>
              </a:rPr>
              <a:t>Community</a:t>
            </a:r>
            <a:r>
              <a:rPr lang="en-US"/>
              <a:t>: volunteering and philanthropy (e.g., McDonald House)</a:t>
            </a:r>
          </a:p>
          <a:p>
            <a:r>
              <a:rPr lang="en-US">
                <a:solidFill>
                  <a:srgbClr val="FF0000"/>
                </a:solidFill>
              </a:rPr>
              <a:t>Environment</a:t>
            </a:r>
            <a:r>
              <a:rPr lang="en-US"/>
              <a:t>: sewage, air pollution, waste disposal, food miles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516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Fair trade</a:t>
            </a:r>
            <a:r>
              <a:rPr lang="en-US"/>
              <a:t>: should support prices to the suppliers to allow them to avoid poverty and sustain business longevity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Starbucks was accused by NGOs for not providing fair trade prices to coffee suppliers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Health and safety</a:t>
            </a:r>
            <a:r>
              <a:rPr lang="en-US"/>
              <a:t>: food security, food traceability, healthy lifestyles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Labour and human rights</a:t>
            </a:r>
            <a:r>
              <a:rPr lang="en-US"/>
              <a:t>: worker registration, minimum wage, employment terms and conditions disclosure, safety training, work safety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Procurement</a:t>
            </a:r>
            <a:r>
              <a:rPr lang="en-US"/>
              <a:t>: issues of favouritism and preferential treatment, bribery, gifts, obscure contract terms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Globalization and Tourism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4213" y="1196975"/>
            <a:ext cx="2517775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Affordable </a:t>
            </a:r>
            <a:r>
              <a:rPr lang="en-US" sz="2200">
                <a:solidFill>
                  <a:srgbClr val="FF0000"/>
                </a:solidFill>
              </a:rPr>
              <a:t>air</a:t>
            </a:r>
            <a:r>
              <a:rPr lang="en-US" sz="2200"/>
              <a:t> </a:t>
            </a:r>
            <a:r>
              <a:rPr lang="en-US" sz="2200">
                <a:solidFill>
                  <a:srgbClr val="FF0000"/>
                </a:solidFill>
              </a:rPr>
              <a:t>travel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84213" y="2276475"/>
            <a:ext cx="2519362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Increase in </a:t>
            </a:r>
            <a:r>
              <a:rPr lang="en-US" sz="2200">
                <a:solidFill>
                  <a:srgbClr val="FF0000"/>
                </a:solidFill>
              </a:rPr>
              <a:t>disposable incomes</a:t>
            </a:r>
            <a:r>
              <a:rPr lang="en-US" sz="2200"/>
              <a:t> and </a:t>
            </a:r>
            <a:r>
              <a:rPr lang="en-US" sz="2200">
                <a:solidFill>
                  <a:srgbClr val="FF0000"/>
                </a:solidFill>
              </a:rPr>
              <a:t>vacation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84213" y="4005263"/>
            <a:ext cx="25193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>
                <a:solidFill>
                  <a:srgbClr val="FF0000"/>
                </a:solidFill>
              </a:rPr>
              <a:t>Information</a:t>
            </a:r>
            <a:r>
              <a:rPr lang="en-US" sz="2200"/>
              <a:t> communication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84213" y="5084763"/>
            <a:ext cx="2519362" cy="141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Increased </a:t>
            </a:r>
            <a:r>
              <a:rPr lang="en-US" sz="2200">
                <a:solidFill>
                  <a:srgbClr val="FF0000"/>
                </a:solidFill>
              </a:rPr>
              <a:t>familiarity</a:t>
            </a:r>
            <a:r>
              <a:rPr lang="en-US" sz="2200"/>
              <a:t> of people with their own country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924300" y="2830513"/>
            <a:ext cx="2016125" cy="141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Increased intention to travel abroad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6516688" y="2205038"/>
            <a:ext cx="2087562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Look for </a:t>
            </a:r>
            <a:br>
              <a:rPr lang="en-US" sz="2200"/>
            </a:br>
            <a:r>
              <a:rPr lang="en-US" sz="2200"/>
              <a:t>the “</a:t>
            </a:r>
            <a:r>
              <a:rPr lang="en-US" sz="2200">
                <a:solidFill>
                  <a:srgbClr val="FF0000"/>
                </a:solidFill>
              </a:rPr>
              <a:t>new</a:t>
            </a:r>
            <a:r>
              <a:rPr lang="en-US" sz="2200"/>
              <a:t>”, </a:t>
            </a:r>
            <a:br>
              <a:rPr lang="en-US" sz="2200"/>
            </a:br>
            <a:r>
              <a:rPr lang="en-US" sz="2200"/>
              <a:t>the “</a:t>
            </a:r>
            <a:r>
              <a:rPr lang="en-US" sz="2200">
                <a:solidFill>
                  <a:srgbClr val="FF0000"/>
                </a:solidFill>
              </a:rPr>
              <a:t>other</a:t>
            </a:r>
            <a:r>
              <a:rPr lang="en-US" sz="2200"/>
              <a:t>”, “</a:t>
            </a:r>
            <a:r>
              <a:rPr lang="en-US" sz="2200">
                <a:solidFill>
                  <a:srgbClr val="FF0000"/>
                </a:solidFill>
              </a:rPr>
              <a:t>peripheral</a:t>
            </a:r>
            <a:r>
              <a:rPr lang="en-US" sz="2200"/>
              <a:t>”, and “</a:t>
            </a:r>
            <a:r>
              <a:rPr lang="en-US" sz="2200">
                <a:solidFill>
                  <a:srgbClr val="FF0000"/>
                </a:solidFill>
              </a:rPr>
              <a:t>beyond</a:t>
            </a:r>
            <a:r>
              <a:rPr lang="en-US" sz="2200"/>
              <a:t> </a:t>
            </a:r>
            <a:r>
              <a:rPr lang="en-US" sz="2200">
                <a:solidFill>
                  <a:srgbClr val="FF0000"/>
                </a:solidFill>
              </a:rPr>
              <a:t>the</a:t>
            </a:r>
            <a:r>
              <a:rPr lang="en-US" sz="2200"/>
              <a:t> </a:t>
            </a:r>
            <a:r>
              <a:rPr lang="en-US" sz="2200">
                <a:solidFill>
                  <a:srgbClr val="FF0000"/>
                </a:solidFill>
              </a:rPr>
              <a:t>beaten</a:t>
            </a:r>
            <a:r>
              <a:rPr lang="en-US" sz="2200"/>
              <a:t> </a:t>
            </a:r>
            <a:r>
              <a:rPr lang="en-US" sz="2200">
                <a:solidFill>
                  <a:srgbClr val="FF0000"/>
                </a:solidFill>
              </a:rPr>
              <a:t>track</a:t>
            </a:r>
            <a:r>
              <a:rPr lang="en-US" sz="2200"/>
              <a:t>”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6516688" y="5661025"/>
            <a:ext cx="2087562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1300163"/>
            <a:r>
              <a:rPr lang="en-US" sz="2200"/>
              <a:t>New destinations</a:t>
            </a:r>
          </a:p>
        </p:txBody>
      </p:sp>
      <p:cxnSp>
        <p:nvCxnSpPr>
          <p:cNvPr id="56331" name="AutoShape 11"/>
          <p:cNvCxnSpPr>
            <a:cxnSpLocks noChangeShapeType="1"/>
            <a:stCxn id="56324" idx="3"/>
            <a:endCxn id="56328" idx="1"/>
          </p:cNvCxnSpPr>
          <p:nvPr/>
        </p:nvCxnSpPr>
        <p:spPr bwMode="auto">
          <a:xfrm>
            <a:off x="3201988" y="1665288"/>
            <a:ext cx="722312" cy="1871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332" name="AutoShape 12"/>
          <p:cNvCxnSpPr>
            <a:cxnSpLocks noChangeShapeType="1"/>
            <a:stCxn id="56325" idx="3"/>
            <a:endCxn id="56328" idx="1"/>
          </p:cNvCxnSpPr>
          <p:nvPr/>
        </p:nvCxnSpPr>
        <p:spPr bwMode="auto">
          <a:xfrm>
            <a:off x="3203575" y="3032125"/>
            <a:ext cx="720725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333" name="AutoShape 13"/>
          <p:cNvCxnSpPr>
            <a:cxnSpLocks noChangeShapeType="1"/>
            <a:stCxn id="56326" idx="3"/>
            <a:endCxn id="56328" idx="1"/>
          </p:cNvCxnSpPr>
          <p:nvPr/>
        </p:nvCxnSpPr>
        <p:spPr bwMode="auto">
          <a:xfrm flipV="1">
            <a:off x="3203575" y="3536950"/>
            <a:ext cx="720725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334" name="AutoShape 14"/>
          <p:cNvCxnSpPr>
            <a:cxnSpLocks noChangeShapeType="1"/>
            <a:stCxn id="56327" idx="3"/>
            <a:endCxn id="56328" idx="1"/>
          </p:cNvCxnSpPr>
          <p:nvPr/>
        </p:nvCxnSpPr>
        <p:spPr bwMode="auto">
          <a:xfrm flipV="1">
            <a:off x="3203575" y="3536950"/>
            <a:ext cx="720725" cy="2254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335" name="AutoShape 15"/>
          <p:cNvCxnSpPr>
            <a:cxnSpLocks noChangeShapeType="1"/>
            <a:stCxn id="56328" idx="3"/>
            <a:endCxn id="56329" idx="1"/>
          </p:cNvCxnSpPr>
          <p:nvPr/>
        </p:nvCxnSpPr>
        <p:spPr bwMode="auto">
          <a:xfrm>
            <a:off x="5940425" y="3536950"/>
            <a:ext cx="5762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6337" name="AutoShape 17"/>
          <p:cNvSpPr>
            <a:spLocks noChangeArrowheads="1"/>
          </p:cNvSpPr>
          <p:nvPr/>
        </p:nvSpPr>
        <p:spPr bwMode="auto">
          <a:xfrm rot="16200000">
            <a:off x="7379494" y="4869656"/>
            <a:ext cx="431800" cy="719138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Impact of Globalization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Commodification</a:t>
            </a:r>
          </a:p>
          <a:p>
            <a:pPr lvl="1"/>
            <a:r>
              <a:rPr lang="en-US" altLang="zh-TW"/>
              <a:t>conversion of a destination’s culture into a commodity in response to the perceived or actual </a:t>
            </a:r>
            <a:r>
              <a:rPr lang="en-US" altLang="zh-TW">
                <a:solidFill>
                  <a:srgbClr val="FF0000"/>
                </a:solidFill>
              </a:rPr>
              <a:t>demands</a:t>
            </a:r>
            <a:r>
              <a:rPr lang="en-US" altLang="zh-TW"/>
              <a:t> of the tourist </a:t>
            </a:r>
            <a:r>
              <a:rPr lang="en-US" altLang="zh-TW">
                <a:solidFill>
                  <a:srgbClr val="FF0000"/>
                </a:solidFill>
              </a:rPr>
              <a:t>market</a:t>
            </a:r>
          </a:p>
          <a:p>
            <a:pPr lvl="1"/>
            <a:r>
              <a:rPr lang="en-US" altLang="zh-TW"/>
              <a:t>Loss of </a:t>
            </a:r>
            <a:r>
              <a:rPr lang="en-US" altLang="zh-TW">
                <a:solidFill>
                  <a:srgbClr val="FF0000"/>
                </a:solidFill>
              </a:rPr>
              <a:t>authenticity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Americanization</a:t>
            </a:r>
          </a:p>
          <a:p>
            <a:r>
              <a:rPr lang="en-US"/>
              <a:t>Homogenization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theme/theme1.xml><?xml version="1.0" encoding="utf-8"?>
<a:theme xmlns:a="http://schemas.openxmlformats.org/drawingml/2006/main" name="bk1">
  <a:themeElements>
    <a:clrScheme name="b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k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globe6_dt</Template>
  <TotalTime>4503</TotalTime>
  <Words>3249</Words>
  <Application>Microsoft Office PowerPoint</Application>
  <PresentationFormat>On-screen Show (4:3)</PresentationFormat>
  <Paragraphs>461</Paragraphs>
  <Slides>77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bk1</vt:lpstr>
      <vt:lpstr>Glass design template</vt:lpstr>
      <vt:lpstr>Trends and Issues in the Tourism and Hospitality Industry</vt:lpstr>
      <vt:lpstr>Contents</vt:lpstr>
      <vt:lpstr>Positive Impact of Tourism</vt:lpstr>
      <vt:lpstr>Slide 4</vt:lpstr>
      <vt:lpstr>Negative Impact</vt:lpstr>
      <vt:lpstr>Globalization</vt:lpstr>
      <vt:lpstr>Slide 7</vt:lpstr>
      <vt:lpstr>Globalization and Tourism</vt:lpstr>
      <vt:lpstr>Negative Impact of Globalization</vt:lpstr>
      <vt:lpstr>Tourism, Culture and Commodification</vt:lpstr>
      <vt:lpstr>Case Study: Maasai 馬亞賽</vt:lpstr>
      <vt:lpstr>Loss of Authenticity  vs. Preservation of Culture</vt:lpstr>
      <vt:lpstr>Forces against Commodification</vt:lpstr>
      <vt:lpstr>Slide 14</vt:lpstr>
      <vt:lpstr>Loss of Authenticity in Food due to Commodification</vt:lpstr>
      <vt:lpstr>Americanization of Food Services</vt:lpstr>
      <vt:lpstr>Slide 17</vt:lpstr>
      <vt:lpstr>Slide 18</vt:lpstr>
      <vt:lpstr>Slide 19</vt:lpstr>
      <vt:lpstr>Slide 20</vt:lpstr>
      <vt:lpstr>Slide 21</vt:lpstr>
      <vt:lpstr>Globalization and International Investment in Tourism</vt:lpstr>
      <vt:lpstr>Slide 23</vt:lpstr>
      <vt:lpstr>International Investment and Leakage </vt:lpstr>
      <vt:lpstr>Pressure of Large Operations on SMEs</vt:lpstr>
      <vt:lpstr>Sex Tourism</vt:lpstr>
      <vt:lpstr>Slide 27</vt:lpstr>
      <vt:lpstr>Slide 28</vt:lpstr>
      <vt:lpstr>Slide 29</vt:lpstr>
      <vt:lpstr>Slide 30</vt:lpstr>
      <vt:lpstr>Slide 31</vt:lpstr>
      <vt:lpstr>Trends and Issues Shaping Tourism and Hospitality Development</vt:lpstr>
      <vt:lpstr>Hospitality Trends</vt:lpstr>
      <vt:lpstr>Slide 34</vt:lpstr>
      <vt:lpstr>Slide 35</vt:lpstr>
      <vt:lpstr>Slide 36</vt:lpstr>
      <vt:lpstr>A. Lifestyles</vt:lpstr>
      <vt:lpstr>Your Generation?</vt:lpstr>
      <vt:lpstr>Lifestyle cohorts</vt:lpstr>
      <vt:lpstr>Slide 40</vt:lpstr>
      <vt:lpstr>Slide 41</vt:lpstr>
      <vt:lpstr>Slide 42</vt:lpstr>
      <vt:lpstr>Socio-economic Types</vt:lpstr>
      <vt:lpstr>Slide 44</vt:lpstr>
      <vt:lpstr>Slide 45</vt:lpstr>
      <vt:lpstr>Factors Influencing What People Eat</vt:lpstr>
      <vt:lpstr>Slide 47</vt:lpstr>
      <vt:lpstr>Slide 48</vt:lpstr>
      <vt:lpstr>Slide 49</vt:lpstr>
      <vt:lpstr>Slide 50</vt:lpstr>
      <vt:lpstr>B. Brand</vt:lpstr>
      <vt:lpstr>Slide 52</vt:lpstr>
      <vt:lpstr>Slide 53</vt:lpstr>
      <vt:lpstr>C. The Food Supply Chain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D. Technology</vt:lpstr>
      <vt:lpstr>Slide 64</vt:lpstr>
      <vt:lpstr>Web 2.0 and Consumer Community </vt:lpstr>
      <vt:lpstr>Groupon: Collective Buying Power </vt:lpstr>
      <vt:lpstr>Slide 67</vt:lpstr>
      <vt:lpstr>E. Legislation and Regulation</vt:lpstr>
      <vt:lpstr>Slide 69</vt:lpstr>
      <vt:lpstr>Slide 70</vt:lpstr>
      <vt:lpstr>Slide 71</vt:lpstr>
      <vt:lpstr>Slide 72</vt:lpstr>
      <vt:lpstr>Minimum Wage Ordinance</vt:lpstr>
      <vt:lpstr>Corporate Social Responsibility</vt:lpstr>
      <vt:lpstr>Dimensions of CSR</vt:lpstr>
      <vt:lpstr>Slide 76</vt:lpstr>
      <vt:lpstr>Slide 77</vt:lpstr>
    </vt:vector>
  </TitlesOfParts>
  <Company>City University of Hong Kong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and Issues in the Tourism and Hospitality Industry</dc:title>
  <dc:creator>scskc</dc:creator>
  <cp:lastModifiedBy>hillnao</cp:lastModifiedBy>
  <cp:revision>53</cp:revision>
  <dcterms:created xsi:type="dcterms:W3CDTF">2011-05-18T09:55:40Z</dcterms:created>
  <dcterms:modified xsi:type="dcterms:W3CDTF">2012-09-18T12:08:09Z</dcterms:modified>
</cp:coreProperties>
</file>